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485" r:id="rId3"/>
    <p:sldId id="257" r:id="rId4"/>
    <p:sldId id="278" r:id="rId5"/>
    <p:sldId id="338" r:id="rId6"/>
    <p:sldId id="339" r:id="rId7"/>
    <p:sldId id="340" r:id="rId8"/>
    <p:sldId id="413" r:id="rId9"/>
    <p:sldId id="343" r:id="rId10"/>
    <p:sldId id="344" r:id="rId11"/>
    <p:sldId id="345" r:id="rId12"/>
    <p:sldId id="414" r:id="rId13"/>
    <p:sldId id="415" r:id="rId14"/>
    <p:sldId id="346" r:id="rId15"/>
    <p:sldId id="416" r:id="rId16"/>
    <p:sldId id="279" r:id="rId17"/>
    <p:sldId id="280" r:id="rId18"/>
    <p:sldId id="487" r:id="rId19"/>
    <p:sldId id="347" r:id="rId20"/>
    <p:sldId id="348" r:id="rId21"/>
    <p:sldId id="349" r:id="rId22"/>
    <p:sldId id="423" r:id="rId23"/>
    <p:sldId id="350" r:id="rId24"/>
    <p:sldId id="371" r:id="rId25"/>
    <p:sldId id="383" r:id="rId26"/>
    <p:sldId id="384" r:id="rId27"/>
    <p:sldId id="492" r:id="rId28"/>
    <p:sldId id="491" r:id="rId29"/>
    <p:sldId id="372" r:id="rId30"/>
    <p:sldId id="489" r:id="rId31"/>
    <p:sldId id="490" r:id="rId32"/>
    <p:sldId id="426" r:id="rId33"/>
    <p:sldId id="427" r:id="rId34"/>
    <p:sldId id="386" r:id="rId35"/>
    <p:sldId id="387" r:id="rId36"/>
    <p:sldId id="425" r:id="rId37"/>
    <p:sldId id="428" r:id="rId38"/>
    <p:sldId id="390" r:id="rId39"/>
    <p:sldId id="429" r:id="rId40"/>
    <p:sldId id="431" r:id="rId41"/>
    <p:sldId id="433" r:id="rId42"/>
    <p:sldId id="441" r:id="rId43"/>
    <p:sldId id="486" r:id="rId44"/>
    <p:sldId id="443" r:id="rId45"/>
    <p:sldId id="483" r:id="rId46"/>
    <p:sldId id="444" r:id="rId47"/>
    <p:sldId id="445" r:id="rId48"/>
    <p:sldId id="482" r:id="rId49"/>
    <p:sldId id="484" r:id="rId50"/>
    <p:sldId id="447" r:id="rId51"/>
    <p:sldId id="391" r:id="rId52"/>
    <p:sldId id="448" r:id="rId53"/>
    <p:sldId id="449" r:id="rId54"/>
    <p:sldId id="450" r:id="rId55"/>
    <p:sldId id="452" r:id="rId56"/>
    <p:sldId id="451" r:id="rId57"/>
    <p:sldId id="453" r:id="rId58"/>
    <p:sldId id="454" r:id="rId59"/>
    <p:sldId id="455" r:id="rId60"/>
    <p:sldId id="456" r:id="rId61"/>
    <p:sldId id="457" r:id="rId62"/>
    <p:sldId id="458" r:id="rId63"/>
    <p:sldId id="459" r:id="rId64"/>
    <p:sldId id="460" r:id="rId65"/>
    <p:sldId id="461" r:id="rId66"/>
    <p:sldId id="462" r:id="rId67"/>
    <p:sldId id="463" r:id="rId68"/>
    <p:sldId id="464" r:id="rId69"/>
    <p:sldId id="465" r:id="rId70"/>
    <p:sldId id="466" r:id="rId71"/>
    <p:sldId id="467" r:id="rId72"/>
    <p:sldId id="468" r:id="rId73"/>
    <p:sldId id="470" r:id="rId74"/>
    <p:sldId id="471" r:id="rId75"/>
    <p:sldId id="472" r:id="rId76"/>
    <p:sldId id="473" r:id="rId77"/>
    <p:sldId id="474" r:id="rId78"/>
    <p:sldId id="475" r:id="rId79"/>
    <p:sldId id="476" r:id="rId80"/>
    <p:sldId id="477" r:id="rId81"/>
    <p:sldId id="478" r:id="rId82"/>
    <p:sldId id="479" r:id="rId83"/>
    <p:sldId id="480" r:id="rId84"/>
    <p:sldId id="481" r:id="rId85"/>
    <p:sldId id="335" r:id="rId86"/>
    <p:sldId id="337" r:id="rId8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006600"/>
    <a:srgbClr val="990099"/>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89725" autoAdjust="0"/>
  </p:normalViewPr>
  <p:slideViewPr>
    <p:cSldViewPr snapToGrid="0">
      <p:cViewPr varScale="1">
        <p:scale>
          <a:sx n="52" d="100"/>
          <a:sy n="52" d="100"/>
        </p:scale>
        <p:origin x="1112" y="56"/>
      </p:cViewPr>
      <p:guideLst>
        <p:guide orient="horz" pos="2160"/>
        <p:guide pos="2880"/>
      </p:guideLst>
    </p:cSldViewPr>
  </p:slideViewPr>
  <p:notesTextViewPr>
    <p:cViewPr>
      <p:scale>
        <a:sx n="1" d="1"/>
        <a:sy n="1" d="1"/>
      </p:scale>
      <p:origin x="0" y="0"/>
    </p:cViewPr>
  </p:notesTextViewPr>
  <p:sorterViewPr>
    <p:cViewPr>
      <p:scale>
        <a:sx n="100" d="100"/>
        <a:sy n="100" d="100"/>
      </p:scale>
      <p:origin x="0" y="-1389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9.5 Counting Subsets of a Set: Combinations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custT="1"/>
      <dgm:spPr/>
      <dgm:t>
        <a:bodyPr/>
        <a:lstStyle/>
        <a:p>
          <a:r>
            <a:rPr lang="en-US" sz="1800" i="1" dirty="0"/>
            <a:t>r</a:t>
          </a:r>
          <a:r>
            <a:rPr lang="en-US" sz="1800" dirty="0"/>
            <a:t>-combination, </a:t>
          </a:r>
          <a:r>
            <a:rPr lang="en-US" sz="1800" i="1" dirty="0"/>
            <a:t>r</a:t>
          </a:r>
          <a:r>
            <a:rPr lang="en-US" sz="1800" dirty="0"/>
            <a:t>-permutation, permutations of a set with repeat elements, partitions of a set into </a:t>
          </a:r>
          <a:r>
            <a:rPr lang="en-US" sz="1800" i="1" dirty="0"/>
            <a:t>r</a:t>
          </a:r>
          <a:r>
            <a:rPr lang="en-US" sz="1800" dirty="0"/>
            <a:t> subsets</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9.6 </a:t>
          </a:r>
          <a:r>
            <a:rPr lang="en-US" i="1" dirty="0"/>
            <a:t>r</a:t>
          </a:r>
          <a:r>
            <a:rPr lang="en-US" dirty="0"/>
            <a:t>-Combinations with Repetition Allowed</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custT="1"/>
      <dgm:spPr/>
      <dgm:t>
        <a:bodyPr/>
        <a:lstStyle/>
        <a:p>
          <a:r>
            <a:rPr lang="en-US" sz="1800" dirty="0"/>
            <a:t>Multiset</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27BD6DE6-A64E-4D10-9273-68986977416E}">
      <dgm:prSet/>
      <dgm:spPr/>
      <dgm:t>
        <a:bodyPr/>
        <a:lstStyle/>
        <a:p>
          <a:r>
            <a:rPr lang="en-US" dirty="0"/>
            <a:t>9.7 Pascal’s Formula and the Binomial Theorem</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ADF55BF1-2207-42EA-A91F-034F42C917E8}">
      <dgm:prSet/>
      <dgm:spPr/>
      <dgm:t>
        <a:bodyPr/>
        <a:lstStyle/>
        <a:p>
          <a:r>
            <a:rPr lang="en-US" dirty="0"/>
            <a:t>9.8 Probability Axioms and Expected Value</a:t>
          </a:r>
        </a:p>
      </dgm:t>
    </dgm:pt>
    <dgm:pt modelId="{8CEA65A1-908D-43B2-9575-B9F965EB3642}" type="parTrans" cxnId="{12DAC10A-5BBE-4B7C-8B1A-5FB174599222}">
      <dgm:prSet/>
      <dgm:spPr/>
      <dgm:t>
        <a:bodyPr/>
        <a:lstStyle/>
        <a:p>
          <a:endParaRPr lang="en-US"/>
        </a:p>
      </dgm:t>
    </dgm:pt>
    <dgm:pt modelId="{08B1E362-BBA7-4F5A-8FEF-54F78AFED0E5}" type="sibTrans" cxnId="{12DAC10A-5BBE-4B7C-8B1A-5FB174599222}">
      <dgm:prSet/>
      <dgm:spPr/>
      <dgm:t>
        <a:bodyPr/>
        <a:lstStyle/>
        <a:p>
          <a:endParaRPr lang="en-US"/>
        </a:p>
      </dgm:t>
    </dgm:pt>
    <dgm:pt modelId="{4659FB8F-1A94-4457-B691-4E237DF460A1}">
      <dgm:prSet custT="1"/>
      <dgm:spPr/>
      <dgm:t>
        <a:bodyPr/>
        <a:lstStyle/>
        <a:p>
          <a:r>
            <a:rPr lang="en-US" sz="1800" dirty="0"/>
            <a:t>Probability axioms, complement of an event, general union of two events, expected value </a:t>
          </a:r>
        </a:p>
      </dgm:t>
    </dgm:pt>
    <dgm:pt modelId="{B69E66DD-2FE8-446C-B1E6-A48C36DEC71E}" type="parTrans" cxnId="{130FBD5F-C80C-4A75-9F49-A9BDD40BEC33}">
      <dgm:prSet/>
      <dgm:spPr/>
      <dgm:t>
        <a:bodyPr/>
        <a:lstStyle/>
        <a:p>
          <a:endParaRPr lang="en-US"/>
        </a:p>
      </dgm:t>
    </dgm:pt>
    <dgm:pt modelId="{AE1921D4-B128-4F31-AC73-13214B1F561F}" type="sibTrans" cxnId="{130FBD5F-C80C-4A75-9F49-A9BDD40BEC33}">
      <dgm:prSet/>
      <dgm:spPr/>
      <dgm:t>
        <a:bodyPr/>
        <a:lstStyle/>
        <a:p>
          <a:endParaRPr lang="en-US"/>
        </a:p>
      </dgm:t>
    </dgm:pt>
    <dgm:pt modelId="{F08DC294-1222-4642-BBF9-41194FF214A9}">
      <dgm:prSet/>
      <dgm:spPr/>
      <dgm:t>
        <a:bodyPr/>
        <a:lstStyle/>
        <a:p>
          <a:r>
            <a:rPr lang="en-US" dirty="0"/>
            <a:t>9.9 Conditional Probability, Bayes’ Formula, and Independent Events</a:t>
          </a:r>
        </a:p>
      </dgm:t>
    </dgm:pt>
    <dgm:pt modelId="{97283060-3FAF-485B-8219-4AB8F9ECFC4D}" type="parTrans" cxnId="{E44B418A-FDCF-4DCA-954C-99B874E3EC12}">
      <dgm:prSet/>
      <dgm:spPr/>
      <dgm:t>
        <a:bodyPr/>
        <a:lstStyle/>
        <a:p>
          <a:endParaRPr lang="en-US"/>
        </a:p>
      </dgm:t>
    </dgm:pt>
    <dgm:pt modelId="{D5B273C8-E34C-4BD3-9660-D4BD3BC7A233}" type="sibTrans" cxnId="{E44B418A-FDCF-4DCA-954C-99B874E3EC12}">
      <dgm:prSet/>
      <dgm:spPr/>
      <dgm:t>
        <a:bodyPr/>
        <a:lstStyle/>
        <a:p>
          <a:endParaRPr lang="en-US"/>
        </a:p>
      </dgm:t>
    </dgm:pt>
    <dgm:pt modelId="{95AEDF71-B683-4473-AD6B-153436913195}">
      <dgm:prSet phldrT="[Text]" custT="1"/>
      <dgm:spPr/>
      <dgm:t>
        <a:bodyPr/>
        <a:lstStyle/>
        <a:p>
          <a:r>
            <a:rPr lang="en-US" sz="1800" dirty="0"/>
            <a:t>Formula to use depends on whether (1) order matters, (2) repetition is allowed</a:t>
          </a:r>
        </a:p>
      </dgm:t>
    </dgm:pt>
    <dgm:pt modelId="{64D2B808-114C-41BD-9BFD-7A836DAA2048}" type="parTrans" cxnId="{C2A7AFA5-C1D2-4317-861E-06260AD19F6F}">
      <dgm:prSet/>
      <dgm:spPr/>
      <dgm:t>
        <a:bodyPr/>
        <a:lstStyle/>
        <a:p>
          <a:endParaRPr lang="en-US"/>
        </a:p>
      </dgm:t>
    </dgm:pt>
    <dgm:pt modelId="{6F61C2AB-472A-4BDC-B380-2E78B23FB9F9}" type="sibTrans" cxnId="{C2A7AFA5-C1D2-4317-861E-06260AD19F6F}">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pt>
    <dgm:pt modelId="{EC610065-CFB3-4CEF-BC1D-8B50BDA86689}" type="pres">
      <dgm:prSet presAssocID="{7F3EE7F4-5CF1-432E-A16A-EF1709181AEB}" presName="parentText" presStyleLbl="node1" presStyleIdx="0" presStyleCnt="5" custLinFactY="-49167" custLinFactNeighborY="-100000">
        <dgm:presLayoutVars>
          <dgm:chMax val="0"/>
          <dgm:bulletEnabled val="1"/>
        </dgm:presLayoutVars>
      </dgm:prSet>
      <dgm:spPr/>
    </dgm:pt>
    <dgm:pt modelId="{48C4D8D6-E7FC-4E3C-9F84-84133BB46313}" type="pres">
      <dgm:prSet presAssocID="{7F3EE7F4-5CF1-432E-A16A-EF1709181AEB}" presName="childText" presStyleLbl="revTx" presStyleIdx="0" presStyleCnt="3" custScaleY="93131" custLinFactNeighborY="-76648">
        <dgm:presLayoutVars>
          <dgm:bulletEnabled val="1"/>
        </dgm:presLayoutVars>
      </dgm:prSet>
      <dgm:spPr/>
    </dgm:pt>
    <dgm:pt modelId="{2309305B-C855-4771-85E1-9B59415FD537}" type="pres">
      <dgm:prSet presAssocID="{90250D92-EAF1-4F2C-B772-CC48C11D0311}" presName="parentText" presStyleLbl="node1" presStyleIdx="1" presStyleCnt="5" custLinFactNeighborY="-24531">
        <dgm:presLayoutVars>
          <dgm:chMax val="0"/>
          <dgm:bulletEnabled val="1"/>
        </dgm:presLayoutVars>
      </dgm:prSet>
      <dgm:spPr/>
    </dgm:pt>
    <dgm:pt modelId="{A6170852-CD95-4A25-B089-D6B307265438}" type="pres">
      <dgm:prSet presAssocID="{90250D92-EAF1-4F2C-B772-CC48C11D0311}" presName="childText" presStyleLbl="revTx" presStyleIdx="1" presStyleCnt="3" custLinFactNeighborY="-22143">
        <dgm:presLayoutVars>
          <dgm:bulletEnabled val="1"/>
        </dgm:presLayoutVars>
      </dgm:prSet>
      <dgm:spPr/>
    </dgm:pt>
    <dgm:pt modelId="{D6C6CA5C-623B-4113-8558-EECF5C4AA422}" type="pres">
      <dgm:prSet presAssocID="{27BD6DE6-A64E-4D10-9273-68986977416E}" presName="parentText" presStyleLbl="node1" presStyleIdx="2" presStyleCnt="5" custLinFactNeighborY="-41403">
        <dgm:presLayoutVars>
          <dgm:chMax val="0"/>
          <dgm:bulletEnabled val="1"/>
        </dgm:presLayoutVars>
      </dgm:prSet>
      <dgm:spPr/>
    </dgm:pt>
    <dgm:pt modelId="{30E357CC-5367-42CC-83F6-75D427611543}" type="pres">
      <dgm:prSet presAssocID="{017C8BE8-7444-4868-A355-78BA7F2A9108}" presName="spacer" presStyleCnt="0"/>
      <dgm:spPr/>
    </dgm:pt>
    <dgm:pt modelId="{9F2421E4-D361-44A0-AC25-766C29141420}" type="pres">
      <dgm:prSet presAssocID="{ADF55BF1-2207-42EA-A91F-034F42C917E8}" presName="parentText" presStyleLbl="node1" presStyleIdx="3" presStyleCnt="5" custLinFactNeighborY="18913">
        <dgm:presLayoutVars>
          <dgm:chMax val="0"/>
          <dgm:bulletEnabled val="1"/>
        </dgm:presLayoutVars>
      </dgm:prSet>
      <dgm:spPr/>
    </dgm:pt>
    <dgm:pt modelId="{6BF239D3-1E4A-4916-8D52-AB44EC718AE2}" type="pres">
      <dgm:prSet presAssocID="{ADF55BF1-2207-42EA-A91F-034F42C917E8}" presName="childText" presStyleLbl="revTx" presStyleIdx="2" presStyleCnt="3" custLinFactNeighborY="19995">
        <dgm:presLayoutVars>
          <dgm:bulletEnabled val="1"/>
        </dgm:presLayoutVars>
      </dgm:prSet>
      <dgm:spPr/>
    </dgm:pt>
    <dgm:pt modelId="{13D2BEF4-592E-46F8-A583-3A106414C40A}" type="pres">
      <dgm:prSet presAssocID="{F08DC294-1222-4642-BBF9-41194FF214A9}" presName="parentText" presStyleLbl="node1" presStyleIdx="4" presStyleCnt="5" custLinFactNeighborY="31453">
        <dgm:presLayoutVars>
          <dgm:chMax val="0"/>
          <dgm:bulletEnabled val="1"/>
        </dgm:presLayoutVars>
      </dgm:prSet>
      <dgm:spPr/>
    </dgm:pt>
  </dgm:ptLst>
  <dgm:cxnLst>
    <dgm:cxn modelId="{BE55A903-595D-4A8D-9E2D-31C0043369DE}" srcId="{6F84F787-5F99-452F-AD9B-0BD6125B0C3D}" destId="{90250D92-EAF1-4F2C-B772-CC48C11D0311}" srcOrd="1" destOrd="0" parTransId="{C1AE61F7-B862-470C-A4DB-65F078287B01}" sibTransId="{AC977458-9D6E-44DC-99C5-F628B9176A90}"/>
    <dgm:cxn modelId="{31F10C05-64EB-4924-B8E0-6160CF825C6F}" srcId="{90250D92-EAF1-4F2C-B772-CC48C11D0311}" destId="{4F0349F7-7124-4645-B7CB-EE5C90341F93}" srcOrd="0" destOrd="0" parTransId="{0768AB17-249D-4D7B-9E2E-F1DF4E858B00}" sibTransId="{81FB1A49-7F85-4AFF-A847-F85C470A74AF}"/>
    <dgm:cxn modelId="{12DAC10A-5BBE-4B7C-8B1A-5FB174599222}" srcId="{6F84F787-5F99-452F-AD9B-0BD6125B0C3D}" destId="{ADF55BF1-2207-42EA-A91F-034F42C917E8}" srcOrd="3" destOrd="0" parTransId="{8CEA65A1-908D-43B2-9575-B9F965EB3642}" sibTransId="{08B1E362-BBA7-4F5A-8FEF-54F78AFED0E5}"/>
    <dgm:cxn modelId="{0687400B-6B80-4DF0-BEF1-BE39EB065F9F}" type="presOf" srcId="{6F84F787-5F99-452F-AD9B-0BD6125B0C3D}" destId="{85DAB027-F54C-44DC-BDBE-232ED77CC6C1}" srcOrd="0" destOrd="0" presId="urn:microsoft.com/office/officeart/2005/8/layout/vList2"/>
    <dgm:cxn modelId="{0571CF2D-ED20-405E-9566-345EF901B6DC}" type="presOf" srcId="{95AEDF71-B683-4473-AD6B-153436913195}" destId="{A6170852-CD95-4A25-B089-D6B307265438}" srcOrd="0" destOrd="1" presId="urn:microsoft.com/office/officeart/2005/8/layout/vList2"/>
    <dgm:cxn modelId="{4DD10139-F36E-4EBC-8158-FAFF953FCD78}" type="presOf" srcId="{27BD6DE6-A64E-4D10-9273-68986977416E}" destId="{D6C6CA5C-623B-4113-8558-EECF5C4AA422}" srcOrd="0" destOrd="0" presId="urn:microsoft.com/office/officeart/2005/8/layout/vList2"/>
    <dgm:cxn modelId="{130FBD5F-C80C-4A75-9F49-A9BDD40BEC33}" srcId="{ADF55BF1-2207-42EA-A91F-034F42C917E8}" destId="{4659FB8F-1A94-4457-B691-4E237DF460A1}" srcOrd="0" destOrd="0" parTransId="{B69E66DD-2FE8-446C-B1E6-A48C36DEC71E}" sibTransId="{AE1921D4-B128-4F31-AC73-13214B1F561F}"/>
    <dgm:cxn modelId="{A84E9241-566F-48B1-805C-62DA22F492FC}" type="presOf" srcId="{4F0349F7-7124-4645-B7CB-EE5C90341F93}" destId="{A6170852-CD95-4A25-B089-D6B307265438}" srcOrd="0" destOrd="0"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27284B43-E34F-4760-A3D7-6E8D59D899DF}" type="presOf" srcId="{31D8F70D-89DF-4EF2-95ED-23355DFA290D}" destId="{48C4D8D6-E7FC-4E3C-9F84-84133BB46313}" srcOrd="0" destOrd="0" presId="urn:microsoft.com/office/officeart/2005/8/layout/vList2"/>
    <dgm:cxn modelId="{51038F64-F73E-489A-B7C9-AB6CA7A291CE}" type="presOf" srcId="{ADF55BF1-2207-42EA-A91F-034F42C917E8}" destId="{9F2421E4-D361-44A0-AC25-766C29141420}" srcOrd="0" destOrd="0" presId="urn:microsoft.com/office/officeart/2005/8/layout/vList2"/>
    <dgm:cxn modelId="{1DF6B566-9060-45FE-804E-557A13920DEF}" type="presOf" srcId="{4659FB8F-1A94-4457-B691-4E237DF460A1}" destId="{6BF239D3-1E4A-4916-8D52-AB44EC718AE2}" srcOrd="0" destOrd="0" presId="urn:microsoft.com/office/officeart/2005/8/layout/vList2"/>
    <dgm:cxn modelId="{E44B418A-FDCF-4DCA-954C-99B874E3EC12}" srcId="{6F84F787-5F99-452F-AD9B-0BD6125B0C3D}" destId="{F08DC294-1222-4642-BBF9-41194FF214A9}" srcOrd="4" destOrd="0" parTransId="{97283060-3FAF-485B-8219-4AB8F9ECFC4D}" sibTransId="{D5B273C8-E34C-4BD3-9660-D4BD3BC7A233}"/>
    <dgm:cxn modelId="{C2A7AFA5-C1D2-4317-861E-06260AD19F6F}" srcId="{90250D92-EAF1-4F2C-B772-CC48C11D0311}" destId="{95AEDF71-B683-4473-AD6B-153436913195}" srcOrd="1" destOrd="0" parTransId="{64D2B808-114C-41BD-9BFD-7A836DAA2048}" sibTransId="{6F61C2AB-472A-4BDC-B380-2E78B23FB9F9}"/>
    <dgm:cxn modelId="{F8593BB8-040D-45E5-A040-33463384AB91}" srcId="{6F84F787-5F99-452F-AD9B-0BD6125B0C3D}" destId="{27BD6DE6-A64E-4D10-9273-68986977416E}" srcOrd="2" destOrd="0" parTransId="{C45F01DC-DAB6-481E-ABF3-6A5B171385BA}" sibTransId="{017C8BE8-7444-4868-A355-78BA7F2A9108}"/>
    <dgm:cxn modelId="{FAB308BA-3BFD-41C5-9852-EA29353C46F2}" type="presOf" srcId="{7F3EE7F4-5CF1-432E-A16A-EF1709181AEB}" destId="{EC610065-CFB3-4CEF-BC1D-8B50BDA86689}" srcOrd="0" destOrd="0" presId="urn:microsoft.com/office/officeart/2005/8/layout/vList2"/>
    <dgm:cxn modelId="{AF0007C4-DDEA-4E0C-9924-8AFC19D30F0F}" srcId="{6F84F787-5F99-452F-AD9B-0BD6125B0C3D}" destId="{7F3EE7F4-5CF1-432E-A16A-EF1709181AEB}" srcOrd="0" destOrd="0" parTransId="{41F9131A-82C0-45B3-84EB-25C445DFB798}" sibTransId="{C7FB9F7D-C9D7-4F24-801C-51D68C64976A}"/>
    <dgm:cxn modelId="{1B1F1ADF-554C-4DD7-B506-4DDBDF789920}" type="presOf" srcId="{F08DC294-1222-4642-BBF9-41194FF214A9}" destId="{13D2BEF4-592E-46F8-A583-3A106414C40A}" srcOrd="0" destOrd="0" presId="urn:microsoft.com/office/officeart/2005/8/layout/vList2"/>
    <dgm:cxn modelId="{42F678F9-AB18-4DAD-B420-0D811B662237}" type="presOf" srcId="{90250D92-EAF1-4F2C-B772-CC48C11D0311}" destId="{2309305B-C855-4771-85E1-9B59415FD537}" srcOrd="0" destOrd="0" presId="urn:microsoft.com/office/officeart/2005/8/layout/vList2"/>
    <dgm:cxn modelId="{CC889B17-CBC4-422E-BC62-ECB26F493B74}" type="presParOf" srcId="{85DAB027-F54C-44DC-BDBE-232ED77CC6C1}" destId="{EC610065-CFB3-4CEF-BC1D-8B50BDA86689}" srcOrd="0" destOrd="0" presId="urn:microsoft.com/office/officeart/2005/8/layout/vList2"/>
    <dgm:cxn modelId="{569FAE53-41C6-44B7-BA13-F0F4EA314378}" type="presParOf" srcId="{85DAB027-F54C-44DC-BDBE-232ED77CC6C1}" destId="{48C4D8D6-E7FC-4E3C-9F84-84133BB46313}" srcOrd="1" destOrd="0" presId="urn:microsoft.com/office/officeart/2005/8/layout/vList2"/>
    <dgm:cxn modelId="{2AA2A2C7-0340-4F5F-A9D5-69EA48355167}" type="presParOf" srcId="{85DAB027-F54C-44DC-BDBE-232ED77CC6C1}" destId="{2309305B-C855-4771-85E1-9B59415FD537}" srcOrd="2" destOrd="0" presId="urn:microsoft.com/office/officeart/2005/8/layout/vList2"/>
    <dgm:cxn modelId="{F938491F-5D1F-44F2-8F48-E9546425BBB1}" type="presParOf" srcId="{85DAB027-F54C-44DC-BDBE-232ED77CC6C1}" destId="{A6170852-CD95-4A25-B089-D6B307265438}" srcOrd="3" destOrd="0" presId="urn:microsoft.com/office/officeart/2005/8/layout/vList2"/>
    <dgm:cxn modelId="{22B94DC8-A13D-4AE2-BDB4-EA15477B43B3}" type="presParOf" srcId="{85DAB027-F54C-44DC-BDBE-232ED77CC6C1}" destId="{D6C6CA5C-623B-4113-8558-EECF5C4AA422}" srcOrd="4" destOrd="0" presId="urn:microsoft.com/office/officeart/2005/8/layout/vList2"/>
    <dgm:cxn modelId="{DE86238A-CDC5-4569-B1E4-C85008EB3536}" type="presParOf" srcId="{85DAB027-F54C-44DC-BDBE-232ED77CC6C1}" destId="{30E357CC-5367-42CC-83F6-75D427611543}" srcOrd="5" destOrd="0" presId="urn:microsoft.com/office/officeart/2005/8/layout/vList2"/>
    <dgm:cxn modelId="{1B262FE3-8B32-4BD7-B1A8-1665D37437AB}" type="presParOf" srcId="{85DAB027-F54C-44DC-BDBE-232ED77CC6C1}" destId="{9F2421E4-D361-44A0-AC25-766C29141420}" srcOrd="6" destOrd="0" presId="urn:microsoft.com/office/officeart/2005/8/layout/vList2"/>
    <dgm:cxn modelId="{D1556C72-49C8-4A57-A057-B1363BD88B4E}" type="presParOf" srcId="{85DAB027-F54C-44DC-BDBE-232ED77CC6C1}" destId="{6BF239D3-1E4A-4916-8D52-AB44EC718AE2}" srcOrd="7" destOrd="0" presId="urn:microsoft.com/office/officeart/2005/8/layout/vList2"/>
    <dgm:cxn modelId="{28D13D09-A0A8-4796-8018-9AB45BC22F76}" type="presParOf" srcId="{85DAB027-F54C-44DC-BDBE-232ED77CC6C1}" destId="{13D2BEF4-592E-46F8-A583-3A106414C40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0"/>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9.5 Counting Subsets of a Set: Combinations</a:t>
          </a:r>
        </a:p>
      </dsp:txBody>
      <dsp:txXfrm>
        <a:off x="25759" y="25759"/>
        <a:ext cx="7927800" cy="476152"/>
      </dsp:txXfrm>
    </dsp:sp>
    <dsp:sp modelId="{48C4D8D6-E7FC-4E3C-9F84-84133BB46313}">
      <dsp:nvSpPr>
        <dsp:cNvPr id="0" name=""/>
        <dsp:cNvSpPr/>
      </dsp:nvSpPr>
      <dsp:spPr>
        <a:xfrm>
          <a:off x="0" y="520235"/>
          <a:ext cx="7979318" cy="519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i="1" kern="1200" dirty="0"/>
            <a:t>r</a:t>
          </a:r>
          <a:r>
            <a:rPr lang="en-US" sz="1800" kern="1200" dirty="0"/>
            <a:t>-combination, </a:t>
          </a:r>
          <a:r>
            <a:rPr lang="en-US" sz="1800" i="1" kern="1200" dirty="0"/>
            <a:t>r</a:t>
          </a:r>
          <a:r>
            <a:rPr lang="en-US" sz="1800" kern="1200" dirty="0"/>
            <a:t>-permutation, permutations of a set with repeat elements, partitions of a set into </a:t>
          </a:r>
          <a:r>
            <a:rPr lang="en-US" sz="1800" i="1" kern="1200" dirty="0"/>
            <a:t>r</a:t>
          </a:r>
          <a:r>
            <a:rPr lang="en-US" sz="1800" kern="1200" dirty="0"/>
            <a:t> subsets</a:t>
          </a:r>
        </a:p>
      </dsp:txBody>
      <dsp:txXfrm>
        <a:off x="0" y="520235"/>
        <a:ext cx="7979318" cy="519545"/>
      </dsp:txXfrm>
    </dsp:sp>
    <dsp:sp modelId="{2309305B-C855-4771-85E1-9B59415FD537}">
      <dsp:nvSpPr>
        <dsp:cNvPr id="0" name=""/>
        <dsp:cNvSpPr/>
      </dsp:nvSpPr>
      <dsp:spPr>
        <a:xfrm>
          <a:off x="0" y="1293414"/>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9.6 </a:t>
          </a:r>
          <a:r>
            <a:rPr lang="en-US" sz="2100" i="1" kern="1200" dirty="0"/>
            <a:t>r</a:t>
          </a:r>
          <a:r>
            <a:rPr lang="en-US" sz="2100" kern="1200" dirty="0"/>
            <a:t>-Combinations with Repetition Allowed</a:t>
          </a:r>
        </a:p>
      </dsp:txBody>
      <dsp:txXfrm>
        <a:off x="25759" y="1319173"/>
        <a:ext cx="7927800" cy="476152"/>
      </dsp:txXfrm>
    </dsp:sp>
    <dsp:sp modelId="{A6170852-CD95-4A25-B089-D6B307265438}">
      <dsp:nvSpPr>
        <dsp:cNvPr id="0" name=""/>
        <dsp:cNvSpPr/>
      </dsp:nvSpPr>
      <dsp:spPr>
        <a:xfrm>
          <a:off x="0" y="1855057"/>
          <a:ext cx="7979318" cy="61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Multiset</a:t>
          </a:r>
        </a:p>
        <a:p>
          <a:pPr marL="171450" lvl="1" indent="-171450" algn="l" defTabSz="800100">
            <a:lnSpc>
              <a:spcPct val="90000"/>
            </a:lnSpc>
            <a:spcBef>
              <a:spcPct val="0"/>
            </a:spcBef>
            <a:spcAft>
              <a:spcPct val="20000"/>
            </a:spcAft>
            <a:buChar char="•"/>
          </a:pPr>
          <a:r>
            <a:rPr lang="en-US" sz="1800" kern="1200" dirty="0"/>
            <a:t>Formula to use depends on whether (1) order matters, (2) repetition is allowed</a:t>
          </a:r>
        </a:p>
      </dsp:txBody>
      <dsp:txXfrm>
        <a:off x="0" y="1855057"/>
        <a:ext cx="7979318" cy="614790"/>
      </dsp:txXfrm>
    </dsp:sp>
    <dsp:sp modelId="{D6C6CA5C-623B-4113-8558-EECF5C4AA422}">
      <dsp:nvSpPr>
        <dsp:cNvPr id="0" name=""/>
        <dsp:cNvSpPr/>
      </dsp:nvSpPr>
      <dsp:spPr>
        <a:xfrm>
          <a:off x="0" y="2560456"/>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9.7 Pascal’s Formula and the Binomial Theorem</a:t>
          </a:r>
        </a:p>
      </dsp:txBody>
      <dsp:txXfrm>
        <a:off x="25759" y="2586215"/>
        <a:ext cx="7927800" cy="476152"/>
      </dsp:txXfrm>
    </dsp:sp>
    <dsp:sp modelId="{9F2421E4-D361-44A0-AC25-766C29141420}">
      <dsp:nvSpPr>
        <dsp:cNvPr id="0" name=""/>
        <dsp:cNvSpPr/>
      </dsp:nvSpPr>
      <dsp:spPr>
        <a:xfrm>
          <a:off x="0" y="3283228"/>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9.8 Probability Axioms and Expected Value</a:t>
          </a:r>
        </a:p>
      </dsp:txBody>
      <dsp:txXfrm>
        <a:off x="25759" y="3308987"/>
        <a:ext cx="7927800" cy="476152"/>
      </dsp:txXfrm>
    </dsp:sp>
    <dsp:sp modelId="{6BF239D3-1E4A-4916-8D52-AB44EC718AE2}">
      <dsp:nvSpPr>
        <dsp:cNvPr id="0" name=""/>
        <dsp:cNvSpPr/>
      </dsp:nvSpPr>
      <dsp:spPr>
        <a:xfrm>
          <a:off x="0" y="3810896"/>
          <a:ext cx="7979318" cy="557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Probability axioms, complement of an event, general union of two events, expected value </a:t>
          </a:r>
        </a:p>
      </dsp:txBody>
      <dsp:txXfrm>
        <a:off x="0" y="3810896"/>
        <a:ext cx="7979318" cy="557865"/>
      </dsp:txXfrm>
    </dsp:sp>
    <dsp:sp modelId="{13D2BEF4-592E-46F8-A583-3A106414C40A}">
      <dsp:nvSpPr>
        <dsp:cNvPr id="0" name=""/>
        <dsp:cNvSpPr/>
      </dsp:nvSpPr>
      <dsp:spPr>
        <a:xfrm>
          <a:off x="0" y="4438719"/>
          <a:ext cx="797931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9.9 Conditional Probability, Bayes’ Formula, and Independent Events</a:t>
          </a:r>
        </a:p>
      </dsp:txBody>
      <dsp:txXfrm>
        <a:off x="25759" y="4464478"/>
        <a:ext cx="7927800"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fld id="{E9AF87D3-6609-4895-8881-950251D61054}" type="datetimeFigureOut">
              <a:rPr lang="en-SG" smtClean="0"/>
              <a:t>3/10/2022</a:t>
            </a:fld>
            <a:endParaRPr lang="en-SG"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428585"/>
            <a:ext cx="2945659" cy="498055"/>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50443" y="9428585"/>
            <a:ext cx="2945659" cy="498055"/>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180621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133800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266841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25552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10196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1838194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27084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4045591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1225" y="1325563"/>
            <a:ext cx="4768850" cy="3576637"/>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1621092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4095537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1405070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1405070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1725740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2672347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2193330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2367058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3882883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584947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4239387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4120031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2624329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3709426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1222660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27823444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2657756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0119690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3840026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16886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782728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42689882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14105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448854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439626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37024564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1034807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37565009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17243543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16606109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11772915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2604693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412337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35564304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11887274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29262847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28432051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13908524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3606023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25834015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14540741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34874536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321904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13478752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33552322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33706794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4492066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28487870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37086353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10753531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15080561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39951522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2959778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2249447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29417424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5533114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20344905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24270904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24270904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84</a:t>
            </a:fld>
            <a:endParaRPr lang="en-SG" dirty="0"/>
          </a:p>
        </p:txBody>
      </p:sp>
    </p:spTree>
    <p:extLst>
      <p:ext uri="{BB962C8B-B14F-4D97-AF65-F5344CB8AC3E}">
        <p14:creationId xmlns:p14="http://schemas.microsoft.com/office/powerpoint/2010/main" val="24270904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85</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86</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133592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3/10/2022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3/10/2022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3/10/2022</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3/10/2022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3/10/2022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3/10/2022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3/10/2022</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2.png"/></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91.png"/><Relationship Id="rId5" Type="http://schemas.openxmlformats.org/officeDocument/2006/relationships/image" Target="../media/image290.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61.png"/><Relationship Id="rId5" Type="http://schemas.openxmlformats.org/officeDocument/2006/relationships/image" Target="../media/image341.png"/><Relationship Id="rId4" Type="http://schemas.openxmlformats.org/officeDocument/2006/relationships/image" Target="../media/image270.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91.png"/><Relationship Id="rId5" Type="http://schemas.openxmlformats.org/officeDocument/2006/relationships/image" Target="../media/image380.png"/><Relationship Id="rId4" Type="http://schemas.openxmlformats.org/officeDocument/2006/relationships/image" Target="../media/image40.jpg"/></Relationships>
</file>

<file path=ppt/slides/_rels/slide4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4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90.png"/></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0.png"/></Relationships>
</file>

<file path=ppt/slides/_rels/slide54.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7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3.png"/><Relationship Id="rId3" Type="http://schemas.openxmlformats.org/officeDocument/2006/relationships/image" Target="../media/image630.png"/><Relationship Id="rId7" Type="http://schemas.openxmlformats.org/officeDocument/2006/relationships/image" Target="../media/image65.png"/><Relationship Id="rId12" Type="http://schemas.openxmlformats.org/officeDocument/2006/relationships/image" Target="../media/image71.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69.png"/><Relationship Id="rId5" Type="http://schemas.openxmlformats.org/officeDocument/2006/relationships/image" Target="../media/image640.png"/><Relationship Id="rId10" Type="http://schemas.openxmlformats.org/officeDocument/2006/relationships/image" Target="../media/image66.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76.png"/></Relationships>
</file>

<file path=ppt/slides/_rels/slide58.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8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6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2.png"/></Relationships>
</file>

<file path=ppt/slides/_rels/slide62.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86.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850.png"/><Relationship Id="rId5" Type="http://schemas.openxmlformats.org/officeDocument/2006/relationships/image" Target="../media/image93.png"/><Relationship Id="rId4" Type="http://schemas.openxmlformats.org/officeDocument/2006/relationships/image" Target="../media/image92.png"/></Relationships>
</file>

<file path=ppt/slides/_rels/slide6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64.jpg"/></Relationships>
</file>

<file path=ppt/slides/_rels/slide6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58.jpg"/><Relationship Id="rId7" Type="http://schemas.openxmlformats.org/officeDocument/2006/relationships/image" Target="../media/image99.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96.png"/><Relationship Id="rId5" Type="http://schemas.openxmlformats.org/officeDocument/2006/relationships/image" Target="../media/image770.png"/><Relationship Id="rId10" Type="http://schemas.openxmlformats.org/officeDocument/2006/relationships/image" Target="../media/image95.png"/><Relationship Id="rId4" Type="http://schemas.openxmlformats.org/officeDocument/2006/relationships/image" Target="../media/image64.jpg"/><Relationship Id="rId9" Type="http://schemas.openxmlformats.org/officeDocument/2006/relationships/image" Target="../media/image94.png"/></Relationships>
</file>

<file path=ppt/slides/_rels/slide65.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64.jpg"/></Relationships>
</file>

<file path=ppt/slides/_rels/slide66.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880.png"/><Relationship Id="rId5" Type="http://schemas.openxmlformats.org/officeDocument/2006/relationships/image" Target="../media/image109.png"/><Relationship Id="rId4" Type="http://schemas.openxmlformats.org/officeDocument/2006/relationships/image" Target="../media/image84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950.png"/><Relationship Id="rId4" Type="http://schemas.openxmlformats.org/officeDocument/2006/relationships/image" Target="../media/image114.png"/></Relationships>
</file>

<file path=ppt/slides/_rels/slide71.xml.rels><?xml version="1.0" encoding="UTF-8" standalone="yes"?>
<Relationships xmlns="http://schemas.openxmlformats.org/package/2006/relationships"><Relationship Id="rId3" Type="http://schemas.openxmlformats.org/officeDocument/2006/relationships/image" Target="../media/image962.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961.png"/><Relationship Id="rId4" Type="http://schemas.openxmlformats.org/officeDocument/2006/relationships/image" Target="../media/image117.png"/></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00.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1.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030.png"/></Relationships>
</file>

<file path=ppt/slides/_rels/slide8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15.png"/></Relationships>
</file>

<file path=ppt/slides/_rels/slide85.xml.rels><?xml version="1.0" encoding="UTF-8" standalone="yes"?>
<Relationships xmlns="http://schemas.openxmlformats.org/package/2006/relationships"><Relationship Id="rId3" Type="http://schemas.openxmlformats.org/officeDocument/2006/relationships/image" Target="../media/image78.gi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a:bodyPr>
          <a:lstStyle/>
          <a:p>
            <a:r>
              <a:rPr lang="en-SG" sz="3300" dirty="0"/>
              <a:t>Aaron Tan</a:t>
            </a:r>
            <a:endParaRPr lang="en-SG" dirty="0"/>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Lecture #11: Counting and Probability 2</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22" name="TextBox 21">
            <a:extLst>
              <a:ext uri="{FF2B5EF4-FFF2-40B4-BE49-F238E27FC236}">
                <a16:creationId xmlns:a16="http://schemas.microsoft.com/office/drawing/2014/main" id="{CC2E65B5-F7C0-4926-86F3-81656479B984}"/>
              </a:ext>
            </a:extLst>
          </p:cNvPr>
          <p:cNvSpPr txBox="1"/>
          <p:nvPr/>
        </p:nvSpPr>
        <p:spPr>
          <a:xfrm>
            <a:off x="101700" y="6362437"/>
            <a:ext cx="2408081" cy="369332"/>
          </a:xfrm>
          <a:prstGeom prst="rect">
            <a:avLst/>
          </a:prstGeom>
          <a:solidFill>
            <a:schemeClr val="accent4">
              <a:lumMod val="20000"/>
              <a:lumOff val="80000"/>
            </a:schemeClr>
          </a:solidFill>
        </p:spPr>
        <p:txBody>
          <a:bodyPr wrap="square" rtlCol="0">
            <a:spAutoFit/>
          </a:bodyPr>
          <a:lstStyle/>
          <a:p>
            <a:pPr algn="ctr"/>
            <a:r>
              <a:rPr lang="en-US" dirty="0"/>
              <a:t>AY2022/23 Semester 1</a:t>
            </a:r>
            <a:endParaRPr lang="en-SG"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grpSp>
        <p:nvGrpSpPr>
          <p:cNvPr id="80" name="Group 79"/>
          <p:cNvGrpSpPr/>
          <p:nvPr/>
        </p:nvGrpSpPr>
        <p:grpSpPr>
          <a:xfrm>
            <a:off x="712536" y="1119528"/>
            <a:ext cx="7974264" cy="4729098"/>
            <a:chOff x="730523" y="4598517"/>
            <a:chExt cx="7974264" cy="4729098"/>
          </a:xfrm>
        </p:grpSpPr>
        <p:sp>
          <p:nvSpPr>
            <p:cNvPr id="81" name="Rectangle 80"/>
            <p:cNvSpPr/>
            <p:nvPr/>
          </p:nvSpPr>
          <p:spPr>
            <a:xfrm>
              <a:off x="730523" y="4598518"/>
              <a:ext cx="7974264" cy="472909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2" name="Rectangle 81"/>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83" name="TextBox 82"/>
                <p:cNvSpPr txBox="1"/>
                <p:nvPr/>
              </p:nvSpPr>
              <p:spPr>
                <a:xfrm>
                  <a:off x="898473" y="4645644"/>
                  <a:ext cx="7078763" cy="526939"/>
                </a:xfrm>
                <a:prstGeom prst="rect">
                  <a:avLst/>
                </a:prstGeom>
                <a:noFill/>
              </p:spPr>
              <p:txBody>
                <a:bodyPr wrap="square" rtlCol="0">
                  <a:spAutoFit/>
                </a:bodyPr>
                <a:lstStyle/>
                <a:p>
                  <a:r>
                    <a:rPr lang="en-SG" sz="2400" dirty="0">
                      <a:solidFill>
                        <a:schemeClr val="bg1"/>
                      </a:solidFill>
                    </a:rPr>
                    <a:t>Theorem 9.5.1 Formula for </a:t>
                  </a:r>
                  <a14:m>
                    <m:oMath xmlns:m="http://schemas.openxmlformats.org/officeDocument/2006/math">
                      <m:d>
                        <m:dPr>
                          <m:ctrlPr>
                            <a:rPr lang="en-SG" sz="2400" i="1" dirty="0" smtClean="0">
                              <a:solidFill>
                                <a:schemeClr val="bg1"/>
                              </a:solidFill>
                              <a:latin typeface="Cambria Math" panose="02040503050406030204" pitchFamily="18" charset="0"/>
                            </a:rPr>
                          </m:ctrlPr>
                        </m:dPr>
                        <m:e>
                          <m:f>
                            <m:fPr>
                              <m:type m:val="noBar"/>
                              <m:ctrlPr>
                                <a:rPr lang="en-SG" sz="2400" i="1" dirty="0" smtClean="0">
                                  <a:solidFill>
                                    <a:schemeClr val="bg1"/>
                                  </a:solidFill>
                                  <a:latin typeface="Cambria Math" panose="02040503050406030204" pitchFamily="18" charset="0"/>
                                </a:rPr>
                              </m:ctrlPr>
                            </m:fPr>
                            <m:num>
                              <m:r>
                                <a:rPr lang="en-SG" sz="2400" b="0" i="1" dirty="0" smtClean="0">
                                  <a:solidFill>
                                    <a:schemeClr val="bg1"/>
                                  </a:solidFill>
                                  <a:latin typeface="Cambria Math" panose="02040503050406030204" pitchFamily="18" charset="0"/>
                                </a:rPr>
                                <m:t>𝑛</m:t>
                              </m:r>
                            </m:num>
                            <m:den>
                              <m:r>
                                <a:rPr lang="en-SG" sz="2400" b="0" i="1" dirty="0" smtClean="0">
                                  <a:solidFill>
                                    <a:schemeClr val="bg1"/>
                                  </a:solidFill>
                                  <a:latin typeface="Cambria Math" panose="02040503050406030204" pitchFamily="18" charset="0"/>
                                </a:rPr>
                                <m:t>𝑟</m:t>
                              </m:r>
                            </m:den>
                          </m:f>
                        </m:e>
                      </m:d>
                    </m:oMath>
                  </a14:m>
                  <a:endParaRPr lang="en-SG" sz="2400" dirty="0">
                    <a:solidFill>
                      <a:schemeClr val="bg1"/>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898473" y="4645644"/>
                  <a:ext cx="7078763" cy="526939"/>
                </a:xfrm>
                <a:prstGeom prst="rect">
                  <a:avLst/>
                </a:prstGeom>
                <a:blipFill rotWithShape="0">
                  <a:blip r:embed="rId3"/>
                  <a:stretch>
                    <a:fillRect l="-1291" t="-3448" b="-1839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795941" y="5218733"/>
                  <a:ext cx="7737396" cy="4108882"/>
                </a:xfrm>
                <a:prstGeom prst="rect">
                  <a:avLst/>
                </a:prstGeom>
                <a:noFill/>
              </p:spPr>
              <p:txBody>
                <a:bodyPr wrap="square" rtlCol="0">
                  <a:spAutoFit/>
                </a:bodyPr>
                <a:lstStyle/>
                <a:p>
                  <a:pPr>
                    <a:spcAft>
                      <a:spcPts val="600"/>
                    </a:spcAft>
                  </a:pPr>
                  <a:r>
                    <a:rPr lang="en-SG" sz="2800" dirty="0"/>
                    <a:t>The number of subsets of size </a:t>
                  </a:r>
                  <a:r>
                    <a:rPr lang="en-SG" sz="2800" i="1" dirty="0"/>
                    <a:t>r</a:t>
                  </a:r>
                  <a:r>
                    <a:rPr lang="en-SG" sz="2800" dirty="0"/>
                    <a:t> (or </a:t>
                  </a:r>
                  <a:r>
                    <a:rPr lang="en-SG" sz="2800" i="1" dirty="0"/>
                    <a:t>r</a:t>
                  </a:r>
                  <a:r>
                    <a:rPr lang="en-SG" sz="2800" dirty="0"/>
                    <a:t>-combinations) that can be chosen from a set of </a:t>
                  </a:r>
                  <a:r>
                    <a:rPr lang="en-SG" sz="2800" i="1" dirty="0"/>
                    <a:t>n</a:t>
                  </a:r>
                  <a:r>
                    <a:rPr lang="en-SG" sz="2800" dirty="0"/>
                    <a:t> elements, </a:t>
                  </a:r>
                  <a14:m>
                    <m:oMath xmlns:m="http://schemas.openxmlformats.org/officeDocument/2006/math">
                      <m:d>
                        <m:dPr>
                          <m:ctrlPr>
                            <a:rPr lang="en-SG" sz="2800" i="1" smtClean="0">
                              <a:latin typeface="Cambria Math" panose="02040503050406030204" pitchFamily="18" charset="0"/>
                            </a:rPr>
                          </m:ctrlPr>
                        </m:dPr>
                        <m:e>
                          <m:f>
                            <m:fPr>
                              <m:type m:val="noBar"/>
                              <m:ctrlPr>
                                <a:rPr lang="en-SG" sz="2800" i="1" smtClean="0">
                                  <a:latin typeface="Cambria Math" panose="02040503050406030204" pitchFamily="18" charset="0"/>
                                </a:rPr>
                              </m:ctrlPr>
                            </m:fPr>
                            <m:num>
                              <m:r>
                                <a:rPr lang="en-SG" sz="2800" b="0" i="1" smtClean="0">
                                  <a:latin typeface="Cambria Math" panose="02040503050406030204" pitchFamily="18" charset="0"/>
                                </a:rPr>
                                <m:t>𝑛</m:t>
                              </m:r>
                            </m:num>
                            <m:den>
                              <m:r>
                                <a:rPr lang="en-SG" sz="2800" b="0" i="1" smtClean="0">
                                  <a:latin typeface="Cambria Math" panose="02040503050406030204" pitchFamily="18" charset="0"/>
                                </a:rPr>
                                <m:t>𝑟</m:t>
                              </m:r>
                            </m:den>
                          </m:f>
                        </m:e>
                      </m:d>
                    </m:oMath>
                  </a14:m>
                  <a:r>
                    <a:rPr lang="en-SG" sz="2800" dirty="0"/>
                    <a:t>, is given by the formula</a:t>
                  </a:r>
                </a:p>
                <a:p>
                  <a:pPr>
                    <a:spcAft>
                      <a:spcPts val="600"/>
                    </a:spcAft>
                  </a:pPr>
                  <a:r>
                    <a:rPr lang="en-SG" sz="2800" dirty="0">
                      <a:sym typeface="Symbol" panose="05050102010706020507" pitchFamily="18" charset="2"/>
                    </a:rPr>
                    <a:t>		</a:t>
                  </a:r>
                  <a14:m>
                    <m:oMath xmlns:m="http://schemas.openxmlformats.org/officeDocument/2006/math">
                      <m:d>
                        <m:dPr>
                          <m:ctrlPr>
                            <a:rPr lang="en-SG" sz="3200" b="1" i="1" smtClean="0">
                              <a:solidFill>
                                <a:srgbClr val="0033CC"/>
                              </a:solidFill>
                              <a:latin typeface="Cambria Math" panose="02040503050406030204" pitchFamily="18" charset="0"/>
                              <a:sym typeface="Symbol" panose="05050102010706020507" pitchFamily="18" charset="2"/>
                            </a:rPr>
                          </m:ctrlPr>
                        </m:dPr>
                        <m:e>
                          <m:f>
                            <m:fPr>
                              <m:type m:val="noBar"/>
                              <m:ctrlPr>
                                <a:rPr lang="en-SG" sz="3200" b="1" i="1" smtClean="0">
                                  <a:solidFill>
                                    <a:srgbClr val="0033CC"/>
                                  </a:solidFill>
                                  <a:latin typeface="Cambria Math" panose="02040503050406030204" pitchFamily="18" charset="0"/>
                                  <a:sym typeface="Symbol" panose="05050102010706020507" pitchFamily="18" charset="2"/>
                                </a:rPr>
                              </m:ctrlPr>
                            </m:fPr>
                            <m:num>
                              <m:r>
                                <a:rPr lang="en-SG" sz="3200" b="1" i="1" smtClean="0">
                                  <a:solidFill>
                                    <a:srgbClr val="0033CC"/>
                                  </a:solidFill>
                                  <a:latin typeface="Cambria Math" panose="02040503050406030204" pitchFamily="18" charset="0"/>
                                  <a:sym typeface="Symbol" panose="05050102010706020507" pitchFamily="18" charset="2"/>
                                </a:rPr>
                                <m:t>𝒏</m:t>
                              </m:r>
                            </m:num>
                            <m:den>
                              <m:r>
                                <a:rPr lang="en-SG" sz="3200" b="1" i="1" smtClean="0">
                                  <a:solidFill>
                                    <a:srgbClr val="0033CC"/>
                                  </a:solidFill>
                                  <a:latin typeface="Cambria Math" panose="02040503050406030204" pitchFamily="18" charset="0"/>
                                  <a:sym typeface="Symbol" panose="05050102010706020507" pitchFamily="18" charset="2"/>
                                </a:rPr>
                                <m:t>𝒓</m:t>
                              </m:r>
                            </m:den>
                          </m:f>
                        </m:e>
                      </m:d>
                      <m:r>
                        <a:rPr lang="en-SG" sz="3200" b="1" i="1" smtClean="0">
                          <a:solidFill>
                            <a:srgbClr val="0033CC"/>
                          </a:solidFill>
                          <a:latin typeface="Cambria Math" panose="02040503050406030204" pitchFamily="18" charset="0"/>
                          <a:sym typeface="Symbol" panose="05050102010706020507" pitchFamily="18" charset="2"/>
                        </a:rPr>
                        <m:t>= </m:t>
                      </m:r>
                      <m:f>
                        <m:fPr>
                          <m:ctrlPr>
                            <a:rPr lang="en-SG" sz="3200" b="1" i="1" smtClean="0">
                              <a:solidFill>
                                <a:srgbClr val="0033CC"/>
                              </a:solidFill>
                              <a:latin typeface="Cambria Math" panose="02040503050406030204" pitchFamily="18" charset="0"/>
                              <a:sym typeface="Symbol" panose="05050102010706020507" pitchFamily="18" charset="2"/>
                            </a:rPr>
                          </m:ctrlPr>
                        </m:fPr>
                        <m:num>
                          <m:r>
                            <a:rPr lang="en-SG" sz="3200" b="1" i="1" smtClean="0">
                              <a:solidFill>
                                <a:srgbClr val="0033CC"/>
                              </a:solidFill>
                              <a:latin typeface="Cambria Math" panose="02040503050406030204" pitchFamily="18" charset="0"/>
                              <a:sym typeface="Symbol" panose="05050102010706020507" pitchFamily="18" charset="2"/>
                            </a:rPr>
                            <m:t>𝑷</m:t>
                          </m:r>
                          <m:r>
                            <a:rPr lang="en-SG" sz="3200" b="1" i="1" smtClean="0">
                              <a:solidFill>
                                <a:srgbClr val="0033CC"/>
                              </a:solidFill>
                              <a:latin typeface="Cambria Math" panose="02040503050406030204" pitchFamily="18" charset="0"/>
                              <a:sym typeface="Symbol" panose="05050102010706020507" pitchFamily="18" charset="2"/>
                            </a:rPr>
                            <m:t>(</m:t>
                          </m:r>
                          <m:r>
                            <a:rPr lang="en-SG" sz="3200" b="1" i="1" smtClean="0">
                              <a:solidFill>
                                <a:srgbClr val="0033CC"/>
                              </a:solidFill>
                              <a:latin typeface="Cambria Math" panose="02040503050406030204" pitchFamily="18" charset="0"/>
                              <a:sym typeface="Symbol" panose="05050102010706020507" pitchFamily="18" charset="2"/>
                            </a:rPr>
                            <m:t>𝒏</m:t>
                          </m:r>
                          <m:r>
                            <a:rPr lang="en-SG" sz="3200" b="1" i="1" smtClean="0">
                              <a:solidFill>
                                <a:srgbClr val="0033CC"/>
                              </a:solidFill>
                              <a:latin typeface="Cambria Math" panose="02040503050406030204" pitchFamily="18" charset="0"/>
                              <a:sym typeface="Symbol" panose="05050102010706020507" pitchFamily="18" charset="2"/>
                            </a:rPr>
                            <m:t>,  </m:t>
                          </m:r>
                          <m:r>
                            <a:rPr lang="en-SG" sz="3200" b="1" i="1" smtClean="0">
                              <a:solidFill>
                                <a:srgbClr val="0033CC"/>
                              </a:solidFill>
                              <a:latin typeface="Cambria Math" panose="02040503050406030204" pitchFamily="18" charset="0"/>
                              <a:sym typeface="Symbol" panose="05050102010706020507" pitchFamily="18" charset="2"/>
                            </a:rPr>
                            <m:t>𝒓</m:t>
                          </m:r>
                          <m:r>
                            <a:rPr lang="en-SG" sz="3200" b="1" i="1" smtClean="0">
                              <a:solidFill>
                                <a:srgbClr val="0033CC"/>
                              </a:solidFill>
                              <a:latin typeface="Cambria Math" panose="02040503050406030204" pitchFamily="18" charset="0"/>
                              <a:sym typeface="Symbol" panose="05050102010706020507" pitchFamily="18" charset="2"/>
                            </a:rPr>
                            <m:t>)</m:t>
                          </m:r>
                        </m:num>
                        <m:den>
                          <m:r>
                            <a:rPr lang="en-SG" sz="3200" b="1" i="1" smtClean="0">
                              <a:solidFill>
                                <a:srgbClr val="0033CC"/>
                              </a:solidFill>
                              <a:latin typeface="Cambria Math" panose="02040503050406030204" pitchFamily="18" charset="0"/>
                              <a:sym typeface="Symbol" panose="05050102010706020507" pitchFamily="18" charset="2"/>
                            </a:rPr>
                            <m:t>𝒓</m:t>
                          </m:r>
                          <m:r>
                            <a:rPr lang="en-SG" sz="3200" b="1" i="1" smtClean="0">
                              <a:solidFill>
                                <a:srgbClr val="0033CC"/>
                              </a:solidFill>
                              <a:latin typeface="Cambria Math" panose="02040503050406030204" pitchFamily="18" charset="0"/>
                              <a:sym typeface="Symbol" panose="05050102010706020507" pitchFamily="18" charset="2"/>
                            </a:rPr>
                            <m:t>!</m:t>
                          </m:r>
                        </m:den>
                      </m:f>
                    </m:oMath>
                  </a14:m>
                  <a:endParaRPr lang="en-SG" sz="3200" b="1" dirty="0">
                    <a:sym typeface="Symbol" panose="05050102010706020507" pitchFamily="18" charset="2"/>
                  </a:endParaRPr>
                </a:p>
                <a:p>
                  <a:pPr>
                    <a:spcAft>
                      <a:spcPts val="600"/>
                    </a:spcAft>
                  </a:pPr>
                  <a:r>
                    <a:rPr lang="en-SG" sz="2800" dirty="0">
                      <a:sym typeface="Symbol" panose="05050102010706020507" pitchFamily="18" charset="2"/>
                    </a:rPr>
                    <a:t>or, equivalently,</a:t>
                  </a:r>
                </a:p>
                <a:p>
                  <a:pPr>
                    <a:spcAft>
                      <a:spcPts val="600"/>
                    </a:spcAft>
                  </a:pPr>
                  <a:r>
                    <a:rPr lang="en-SG" sz="2800" dirty="0">
                      <a:sym typeface="Symbol" panose="05050102010706020507" pitchFamily="18" charset="2"/>
                    </a:rPr>
                    <a:t>		</a:t>
                  </a:r>
                  <a14:m>
                    <m:oMath xmlns:m="http://schemas.openxmlformats.org/officeDocument/2006/math">
                      <m:d>
                        <m:dPr>
                          <m:ctrlPr>
                            <a:rPr lang="en-SG" sz="3200" b="1" i="1">
                              <a:solidFill>
                                <a:srgbClr val="0033CC"/>
                              </a:solidFill>
                              <a:latin typeface="Cambria Math" panose="02040503050406030204" pitchFamily="18" charset="0"/>
                              <a:sym typeface="Symbol" panose="05050102010706020507" pitchFamily="18" charset="2"/>
                            </a:rPr>
                          </m:ctrlPr>
                        </m:dPr>
                        <m:e>
                          <m:f>
                            <m:fPr>
                              <m:type m:val="noBar"/>
                              <m:ctrlPr>
                                <a:rPr lang="en-SG" sz="3200" b="1" i="1">
                                  <a:solidFill>
                                    <a:srgbClr val="0033CC"/>
                                  </a:solidFill>
                                  <a:latin typeface="Cambria Math" panose="02040503050406030204" pitchFamily="18" charset="0"/>
                                  <a:sym typeface="Symbol" panose="05050102010706020507" pitchFamily="18" charset="2"/>
                                </a:rPr>
                              </m:ctrlPr>
                            </m:fPr>
                            <m:num>
                              <m:r>
                                <a:rPr lang="en-SG" sz="3200" b="1" i="1">
                                  <a:solidFill>
                                    <a:srgbClr val="0033CC"/>
                                  </a:solidFill>
                                  <a:latin typeface="Cambria Math" panose="02040503050406030204" pitchFamily="18" charset="0"/>
                                  <a:sym typeface="Symbol" panose="05050102010706020507" pitchFamily="18" charset="2"/>
                                </a:rPr>
                                <m:t>𝒏</m:t>
                              </m:r>
                            </m:num>
                            <m:den>
                              <m:r>
                                <a:rPr lang="en-SG" sz="3200" b="1" i="1">
                                  <a:solidFill>
                                    <a:srgbClr val="0033CC"/>
                                  </a:solidFill>
                                  <a:latin typeface="Cambria Math" panose="02040503050406030204" pitchFamily="18" charset="0"/>
                                  <a:sym typeface="Symbol" panose="05050102010706020507" pitchFamily="18" charset="2"/>
                                </a:rPr>
                                <m:t>𝒓</m:t>
                              </m:r>
                            </m:den>
                          </m:f>
                        </m:e>
                      </m:d>
                      <m:r>
                        <a:rPr lang="en-SG" sz="3200" b="1" i="1">
                          <a:solidFill>
                            <a:srgbClr val="0033CC"/>
                          </a:solidFill>
                          <a:latin typeface="Cambria Math" panose="02040503050406030204" pitchFamily="18" charset="0"/>
                          <a:sym typeface="Symbol" panose="05050102010706020507" pitchFamily="18" charset="2"/>
                        </a:rPr>
                        <m:t>= </m:t>
                      </m:r>
                      <m:f>
                        <m:fPr>
                          <m:ctrlPr>
                            <a:rPr lang="en-SG" sz="3200" b="1" i="1">
                              <a:solidFill>
                                <a:srgbClr val="0033CC"/>
                              </a:solidFill>
                              <a:latin typeface="Cambria Math" panose="02040503050406030204" pitchFamily="18" charset="0"/>
                              <a:sym typeface="Symbol" panose="05050102010706020507" pitchFamily="18" charset="2"/>
                            </a:rPr>
                          </m:ctrlPr>
                        </m:fPr>
                        <m:num>
                          <m:r>
                            <a:rPr lang="en-SG" sz="3200" b="1" i="1">
                              <a:solidFill>
                                <a:srgbClr val="0033CC"/>
                              </a:solidFill>
                              <a:latin typeface="Cambria Math" panose="02040503050406030204" pitchFamily="18" charset="0"/>
                              <a:sym typeface="Symbol" panose="05050102010706020507" pitchFamily="18" charset="2"/>
                            </a:rPr>
                            <m:t>𝒏</m:t>
                          </m:r>
                          <m:r>
                            <a:rPr lang="en-SG" sz="3200" b="1" i="1">
                              <a:solidFill>
                                <a:srgbClr val="0033CC"/>
                              </a:solidFill>
                              <a:latin typeface="Cambria Math" panose="02040503050406030204" pitchFamily="18" charset="0"/>
                              <a:sym typeface="Symbol" panose="05050102010706020507" pitchFamily="18" charset="2"/>
                            </a:rPr>
                            <m:t>!</m:t>
                          </m:r>
                        </m:num>
                        <m:den>
                          <m:r>
                            <a:rPr lang="en-SG" sz="3200" b="1" i="1">
                              <a:solidFill>
                                <a:srgbClr val="0033CC"/>
                              </a:solidFill>
                              <a:latin typeface="Cambria Math" panose="02040503050406030204" pitchFamily="18" charset="0"/>
                              <a:sym typeface="Symbol" panose="05050102010706020507" pitchFamily="18" charset="2"/>
                            </a:rPr>
                            <m:t>𝒓</m:t>
                          </m:r>
                          <m:r>
                            <a:rPr lang="en-SG" sz="3200" b="1" i="1">
                              <a:solidFill>
                                <a:srgbClr val="0033CC"/>
                              </a:solidFill>
                              <a:latin typeface="Cambria Math" panose="02040503050406030204" pitchFamily="18" charset="0"/>
                              <a:sym typeface="Symbol" panose="05050102010706020507" pitchFamily="18" charset="2"/>
                            </a:rPr>
                            <m:t>!</m:t>
                          </m:r>
                          <m:d>
                            <m:dPr>
                              <m:ctrlPr>
                                <a:rPr lang="en-SG" sz="3200" b="1" i="1" smtClean="0">
                                  <a:solidFill>
                                    <a:srgbClr val="0033CC"/>
                                  </a:solidFill>
                                  <a:latin typeface="Cambria Math" panose="02040503050406030204" pitchFamily="18" charset="0"/>
                                  <a:sym typeface="Symbol" panose="05050102010706020507" pitchFamily="18" charset="2"/>
                                </a:rPr>
                              </m:ctrlPr>
                            </m:dPr>
                            <m:e>
                              <m:r>
                                <a:rPr lang="en-SG" sz="3200" b="1" i="1" smtClean="0">
                                  <a:solidFill>
                                    <a:srgbClr val="0033CC"/>
                                  </a:solidFill>
                                  <a:latin typeface="Cambria Math" panose="02040503050406030204" pitchFamily="18" charset="0"/>
                                  <a:sym typeface="Symbol" panose="05050102010706020507" pitchFamily="18" charset="2"/>
                                </a:rPr>
                                <m:t>𝒏</m:t>
                              </m:r>
                              <m:r>
                                <a:rPr lang="en-SG" sz="3200" b="1" i="1" smtClean="0">
                                  <a:solidFill>
                                    <a:srgbClr val="0033CC"/>
                                  </a:solidFill>
                                  <a:latin typeface="Cambria Math" panose="02040503050406030204" pitchFamily="18" charset="0"/>
                                  <a:sym typeface="Symbol" panose="05050102010706020507" pitchFamily="18" charset="2"/>
                                </a:rPr>
                                <m:t>−</m:t>
                              </m:r>
                              <m:r>
                                <a:rPr lang="en-SG" sz="3200" b="1" i="1" smtClean="0">
                                  <a:solidFill>
                                    <a:srgbClr val="0033CC"/>
                                  </a:solidFill>
                                  <a:latin typeface="Cambria Math" panose="02040503050406030204" pitchFamily="18" charset="0"/>
                                  <a:sym typeface="Symbol" panose="05050102010706020507" pitchFamily="18" charset="2"/>
                                </a:rPr>
                                <m:t>𝒓</m:t>
                              </m:r>
                            </m:e>
                          </m:d>
                          <m:r>
                            <a:rPr lang="en-SG" sz="3200" b="1" i="1" smtClean="0">
                              <a:solidFill>
                                <a:srgbClr val="0033CC"/>
                              </a:solidFill>
                              <a:latin typeface="Cambria Math" panose="02040503050406030204" pitchFamily="18" charset="0"/>
                              <a:sym typeface="Symbol" panose="05050102010706020507" pitchFamily="18" charset="2"/>
                            </a:rPr>
                            <m:t>!</m:t>
                          </m:r>
                        </m:den>
                      </m:f>
                    </m:oMath>
                  </a14:m>
                  <a:endParaRPr lang="en-SG" sz="3200" b="1" dirty="0">
                    <a:sym typeface="Symbol" panose="05050102010706020507" pitchFamily="18" charset="2"/>
                  </a:endParaRPr>
                </a:p>
                <a:p>
                  <a:pPr>
                    <a:spcAft>
                      <a:spcPts val="600"/>
                    </a:spcAft>
                  </a:pPr>
                  <a:r>
                    <a:rPr lang="en-SG" sz="2800" dirty="0">
                      <a:sym typeface="Symbol" panose="05050102010706020507" pitchFamily="18" charset="2"/>
                    </a:rPr>
                    <a:t>where </a:t>
                  </a:r>
                  <a:r>
                    <a:rPr lang="en-SG" sz="2800" i="1" dirty="0">
                      <a:sym typeface="Symbol" panose="05050102010706020507" pitchFamily="18" charset="2"/>
                    </a:rPr>
                    <a:t>n</a:t>
                  </a:r>
                  <a:r>
                    <a:rPr lang="en-SG" sz="2800" dirty="0">
                      <a:sym typeface="Symbol" panose="05050102010706020507" pitchFamily="18" charset="2"/>
                    </a:rPr>
                    <a:t> and </a:t>
                  </a:r>
                  <a:r>
                    <a:rPr lang="en-SG" sz="2800" i="1" dirty="0">
                      <a:sym typeface="Symbol" panose="05050102010706020507" pitchFamily="18" charset="2"/>
                    </a:rPr>
                    <a:t>r</a:t>
                  </a:r>
                  <a:r>
                    <a:rPr lang="en-SG" sz="2800" dirty="0">
                      <a:sym typeface="Symbol" panose="05050102010706020507" pitchFamily="18" charset="2"/>
                    </a:rPr>
                    <a:t> are non-negative integers with </a:t>
                  </a:r>
                  <a:r>
                    <a:rPr lang="en-SG" sz="2800" i="1" dirty="0">
                      <a:sym typeface="Symbol" panose="05050102010706020507" pitchFamily="18" charset="2"/>
                    </a:rPr>
                    <a:t>r</a:t>
                  </a:r>
                  <a:r>
                    <a:rPr lang="en-SG" sz="2800" dirty="0">
                      <a:sym typeface="Symbol" panose="05050102010706020507" pitchFamily="18" charset="2"/>
                    </a:rPr>
                    <a:t>  </a:t>
                  </a:r>
                  <a:r>
                    <a:rPr lang="en-SG" sz="2800" i="1" dirty="0">
                      <a:sym typeface="Symbol" panose="05050102010706020507" pitchFamily="18" charset="2"/>
                    </a:rPr>
                    <a:t>n</a:t>
                  </a:r>
                  <a:r>
                    <a:rPr lang="en-SG" sz="2800" dirty="0">
                      <a:sym typeface="Symbol" panose="05050102010706020507" pitchFamily="18" charset="2"/>
                    </a:rPr>
                    <a:t>.</a:t>
                  </a:r>
                </a:p>
              </p:txBody>
            </p:sp>
          </mc:Choice>
          <mc:Fallback xmlns="">
            <p:sp>
              <p:nvSpPr>
                <p:cNvPr id="84" name="TextBox 83"/>
                <p:cNvSpPr txBox="1">
                  <a:spLocks noRot="1" noChangeAspect="1" noMove="1" noResize="1" noEditPoints="1" noAdjustHandles="1" noChangeArrowheads="1" noChangeShapeType="1" noTextEdit="1"/>
                </p:cNvSpPr>
                <p:nvPr/>
              </p:nvSpPr>
              <p:spPr>
                <a:xfrm>
                  <a:off x="795941" y="5218733"/>
                  <a:ext cx="7737396" cy="4108882"/>
                </a:xfrm>
                <a:prstGeom prst="rect">
                  <a:avLst/>
                </a:prstGeom>
                <a:blipFill rotWithShape="1">
                  <a:blip r:embed="rId4"/>
                  <a:stretch>
                    <a:fillRect l="-1655" t="-1335" r="-473" b="-3412"/>
                  </a:stretch>
                </a:blipFill>
              </p:spPr>
              <p:txBody>
                <a:bodyPr/>
                <a:lstStyle/>
                <a:p>
                  <a:r>
                    <a:rPr lang="en-US">
                      <a:noFill/>
                    </a:rPr>
                    <a:t> </a:t>
                  </a:r>
                </a:p>
              </p:txBody>
            </p:sp>
          </mc:Fallback>
        </mc:AlternateContent>
      </p:gr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67F9429-2420-4964-8456-0EA0A3FCA28C}"/>
                  </a:ext>
                </a:extLst>
              </p:cNvPr>
              <p:cNvSpPr txBox="1"/>
              <p:nvPr/>
            </p:nvSpPr>
            <p:spPr>
              <a:xfrm>
                <a:off x="5673436" y="3169227"/>
                <a:ext cx="2841914" cy="1112997"/>
              </a:xfrm>
              <a:prstGeom prst="rect">
                <a:avLst/>
              </a:prstGeom>
              <a:solidFill>
                <a:schemeClr val="bg1"/>
              </a:solidFill>
            </p:spPr>
            <p:txBody>
              <a:bodyPr wrap="square" rtlCol="0">
                <a:spAutoFit/>
              </a:bodyPr>
              <a:lstStyle/>
              <a:p>
                <a:r>
                  <a:rPr lang="en-SG" dirty="0"/>
                  <a:t>Recall that</a:t>
                </a:r>
              </a:p>
              <a:p>
                <a:pPr/>
                <a14:m>
                  <m:oMathPara xmlns:m="http://schemas.openxmlformats.org/officeDocument/2006/math">
                    <m:oMathParaPr>
                      <m:jc m:val="centerGroup"/>
                    </m:oMathParaPr>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err="1" smtClean="0">
                          <a:latin typeface="Cambria Math" panose="02040503050406030204" pitchFamily="18" charset="0"/>
                        </a:rPr>
                        <m:t>𝑛</m:t>
                      </m:r>
                      <m:r>
                        <a:rPr lang="en-SG" sz="2400" i="1" dirty="0" err="1" smtClean="0">
                          <a:latin typeface="Cambria Math" panose="02040503050406030204" pitchFamily="18" charset="0"/>
                        </a:rPr>
                        <m:t>,</m:t>
                      </m:r>
                      <m:r>
                        <a:rPr lang="en-SG" sz="2400" i="1" dirty="0" err="1" smtClean="0">
                          <a:latin typeface="Cambria Math" panose="02040503050406030204" pitchFamily="18" charset="0"/>
                        </a:rPr>
                        <m:t>𝑟</m:t>
                      </m:r>
                      <m:r>
                        <a:rPr lang="en-SG" sz="2400" i="1" dirty="0" smtClean="0">
                          <a:latin typeface="Cambria Math" panose="02040503050406030204" pitchFamily="18" charset="0"/>
                        </a:rPr>
                        <m:t>)=</m:t>
                      </m:r>
                      <m:f>
                        <m:fPr>
                          <m:ctrlPr>
                            <a:rPr lang="en-SG" sz="2400" i="1" dirty="0" smtClean="0">
                              <a:latin typeface="Cambria Math" panose="02040503050406030204" pitchFamily="18" charset="0"/>
                            </a:rPr>
                          </m:ctrlPr>
                        </m:fPr>
                        <m:num>
                          <m:r>
                            <a:rPr lang="en-SG" sz="2400" b="0" i="1" dirty="0" smtClean="0">
                              <a:latin typeface="Cambria Math" panose="02040503050406030204" pitchFamily="18" charset="0"/>
                            </a:rPr>
                            <m:t>𝑛</m:t>
                          </m:r>
                          <m:r>
                            <a:rPr lang="en-SG" sz="2400" b="0" i="1" dirty="0" smtClean="0">
                              <a:latin typeface="Cambria Math" panose="02040503050406030204" pitchFamily="18" charset="0"/>
                            </a:rPr>
                            <m:t>!</m:t>
                          </m:r>
                        </m:num>
                        <m:den>
                          <m:d>
                            <m:dPr>
                              <m:ctrlPr>
                                <a:rPr lang="en-SG" sz="2400" b="0" i="1" dirty="0" smtClean="0">
                                  <a:latin typeface="Cambria Math" panose="02040503050406030204" pitchFamily="18" charset="0"/>
                                </a:rPr>
                              </m:ctrlPr>
                            </m:dPr>
                            <m:e>
                              <m:r>
                                <a:rPr lang="en-SG" sz="2400" b="0" i="1" dirty="0" smtClean="0">
                                  <a:latin typeface="Cambria Math" panose="02040503050406030204" pitchFamily="18" charset="0"/>
                                </a:rPr>
                                <m:t>𝑛</m:t>
                              </m:r>
                              <m:r>
                                <a:rPr lang="en-SG" sz="2400" b="0" i="1" dirty="0" smtClean="0">
                                  <a:latin typeface="Cambria Math" panose="02040503050406030204" pitchFamily="18" charset="0"/>
                                </a:rPr>
                                <m:t>−</m:t>
                              </m:r>
                              <m:r>
                                <a:rPr lang="en-SG" sz="2400" b="0" i="1" dirty="0" smtClean="0">
                                  <a:latin typeface="Cambria Math" panose="02040503050406030204" pitchFamily="18" charset="0"/>
                                </a:rPr>
                                <m:t>𝑟</m:t>
                              </m:r>
                            </m:e>
                          </m:d>
                          <m:r>
                            <a:rPr lang="en-SG" sz="2400" b="0" i="1" dirty="0" smtClean="0">
                              <a:latin typeface="Cambria Math" panose="02040503050406030204" pitchFamily="18" charset="0"/>
                            </a:rPr>
                            <m:t>!</m:t>
                          </m:r>
                        </m:den>
                      </m:f>
                    </m:oMath>
                  </m:oMathPara>
                </a14:m>
                <a:endParaRPr lang="en-SG" dirty="0"/>
              </a:p>
            </p:txBody>
          </p:sp>
        </mc:Choice>
        <mc:Fallback xmlns="">
          <p:sp>
            <p:nvSpPr>
              <p:cNvPr id="2" name="TextBox 1">
                <a:extLst>
                  <a:ext uri="{FF2B5EF4-FFF2-40B4-BE49-F238E27FC236}">
                    <a16:creationId xmlns:a16="http://schemas.microsoft.com/office/drawing/2014/main" id="{F67F9429-2420-4964-8456-0EA0A3FCA28C}"/>
                  </a:ext>
                </a:extLst>
              </p:cNvPr>
              <p:cNvSpPr txBox="1">
                <a:spLocks noRot="1" noChangeAspect="1" noMove="1" noResize="1" noEditPoints="1" noAdjustHandles="1" noChangeArrowheads="1" noChangeShapeType="1" noTextEdit="1"/>
              </p:cNvSpPr>
              <p:nvPr/>
            </p:nvSpPr>
            <p:spPr>
              <a:xfrm>
                <a:off x="5673436" y="3169227"/>
                <a:ext cx="2841914" cy="1112997"/>
              </a:xfrm>
              <a:prstGeom prst="rect">
                <a:avLst/>
              </a:prstGeom>
              <a:blipFill>
                <a:blip r:embed="rId5"/>
                <a:stretch>
                  <a:fillRect l="-1931" t="-3297"/>
                </a:stretch>
              </a:blipFill>
            </p:spPr>
            <p:txBody>
              <a:bodyPr/>
              <a:lstStyle/>
              <a:p>
                <a:r>
                  <a:rPr lang="en-SG">
                    <a:noFill/>
                  </a:rPr>
                  <a:t> </a:t>
                </a:r>
              </a:p>
            </p:txBody>
          </p:sp>
        </mc:Fallback>
      </mc:AlternateContent>
    </p:spTree>
    <p:extLst>
      <p:ext uri="{BB962C8B-B14F-4D97-AF65-F5344CB8AC3E}">
        <p14:creationId xmlns:p14="http://schemas.microsoft.com/office/powerpoint/2010/main" val="221986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35" name="Rectangle 3"/>
          <p:cNvSpPr txBox="1">
            <a:spLocks noChangeArrowheads="1"/>
          </p:cNvSpPr>
          <p:nvPr/>
        </p:nvSpPr>
        <p:spPr>
          <a:xfrm>
            <a:off x="415123" y="1451893"/>
            <a:ext cx="8517862" cy="141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the group of 12 consists of 5 men and 7 women.</a:t>
            </a:r>
          </a:p>
          <a:p>
            <a:pPr marL="514350" indent="-514350">
              <a:lnSpc>
                <a:spcPct val="100000"/>
              </a:lnSpc>
              <a:spcBef>
                <a:spcPts val="600"/>
              </a:spcBef>
              <a:buFont typeface="+mj-lt"/>
              <a:buAutoNum type="alphaLcPeriod"/>
            </a:pPr>
            <a:r>
              <a:rPr lang="en-US" altLang="en-US" sz="2400" dirty="0"/>
              <a:t>How many 5-person teams can be chosen that consist of 3 men and 2 women?</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4 – Teams with Members of Two Types</a:t>
            </a:r>
            <a:endParaRPr lang="en-SG" sz="2000" dirty="0">
              <a:solidFill>
                <a:schemeClr val="bg1"/>
              </a:solidFill>
            </a:endParaRPr>
          </a:p>
        </p:txBody>
      </p:sp>
      <p:sp>
        <p:nvSpPr>
          <p:cNvPr id="7" name="TextBox 6"/>
          <p:cNvSpPr txBox="1"/>
          <p:nvPr/>
        </p:nvSpPr>
        <p:spPr>
          <a:xfrm>
            <a:off x="814454" y="2905979"/>
            <a:ext cx="7221715" cy="1261884"/>
          </a:xfrm>
          <a:prstGeom prst="rect">
            <a:avLst/>
          </a:prstGeom>
          <a:solidFill>
            <a:schemeClr val="accent4">
              <a:lumMod val="40000"/>
              <a:lumOff val="60000"/>
            </a:schemeClr>
          </a:solidFill>
        </p:spPr>
        <p:txBody>
          <a:bodyPr wrap="square" rtlCol="0">
            <a:spAutoFit/>
          </a:bodyPr>
          <a:lstStyle/>
          <a:p>
            <a:r>
              <a:rPr lang="en-SG" sz="2800" i="1" dirty="0"/>
              <a:t>Hint: </a:t>
            </a:r>
            <a:r>
              <a:rPr lang="en-SG" sz="2800" dirty="0"/>
              <a:t>Think of it as a two-step process:</a:t>
            </a:r>
          </a:p>
          <a:p>
            <a:r>
              <a:rPr lang="en-SG" sz="2400" dirty="0"/>
              <a:t>	Step 1: Choose the men.</a:t>
            </a:r>
          </a:p>
          <a:p>
            <a:r>
              <a:rPr lang="en-SG" sz="2400" dirty="0"/>
              <a:t>	Step 2: Choose the women.</a:t>
            </a:r>
          </a:p>
        </p:txBody>
      </p:sp>
      <mc:AlternateContent xmlns:mc="http://schemas.openxmlformats.org/markup-compatibility/2006" xmlns:a14="http://schemas.microsoft.com/office/drawing/2010/main">
        <mc:Choice Requires="a14">
          <p:sp>
            <p:nvSpPr>
              <p:cNvPr id="36" name="TextBox 35"/>
              <p:cNvSpPr txBox="1"/>
              <p:nvPr/>
            </p:nvSpPr>
            <p:spPr>
              <a:xfrm>
                <a:off x="1578263" y="4424069"/>
                <a:ext cx="5987473" cy="9221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2400" i="1" smtClean="0">
                              <a:latin typeface="Cambria Math" panose="02040503050406030204" pitchFamily="18" charset="0"/>
                              <a:ea typeface="Cambria Math" panose="02040503050406030204" pitchFamily="18" charset="0"/>
                            </a:rPr>
                          </m:ctrlPr>
                        </m:dPr>
                        <m:e>
                          <m:f>
                            <m:fPr>
                              <m:type m:val="noBa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m:t>
                              </m:r>
                            </m:num>
                            <m:den>
                              <m:r>
                                <a:rPr lang="en-SG" sz="2400" b="0" i="1" smtClean="0">
                                  <a:latin typeface="Cambria Math" panose="02040503050406030204" pitchFamily="18" charset="0"/>
                                  <a:ea typeface="Cambria Math" panose="02040503050406030204" pitchFamily="18" charset="0"/>
                                </a:rPr>
                                <m:t>3</m:t>
                              </m:r>
                            </m:den>
                          </m:f>
                        </m:e>
                      </m:d>
                      <m:r>
                        <a:rPr lang="en-SG" sz="2400" i="1" smtClean="0">
                          <a:latin typeface="Cambria Math" panose="02040503050406030204" pitchFamily="18" charset="0"/>
                          <a:ea typeface="Cambria Math" panose="02040503050406030204" pitchFamily="18" charset="0"/>
                        </a:rPr>
                        <m:t>×</m:t>
                      </m:r>
                      <m:d>
                        <m:dPr>
                          <m:ctrlPr>
                            <a:rPr lang="en-SG" sz="2400" i="1" smtClean="0">
                              <a:latin typeface="Cambria Math" panose="02040503050406030204" pitchFamily="18" charset="0"/>
                              <a:ea typeface="Cambria Math" panose="02040503050406030204" pitchFamily="18" charset="0"/>
                            </a:rPr>
                          </m:ctrlPr>
                        </m:dPr>
                        <m:e>
                          <m:f>
                            <m:fPr>
                              <m:type m:val="noBa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m:t>
                              </m:r>
                            </m:num>
                            <m:den>
                              <m:r>
                                <a:rPr lang="en-SG" sz="2400" b="0" i="1" smtClean="0">
                                  <a:latin typeface="Cambria Math" panose="02040503050406030204" pitchFamily="18" charset="0"/>
                                  <a:ea typeface="Cambria Math" panose="02040503050406030204" pitchFamily="18" charset="0"/>
                                </a:rPr>
                                <m:t>2</m:t>
                              </m:r>
                            </m:den>
                          </m:f>
                        </m:e>
                      </m:d>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m:t>
                          </m:r>
                        </m:num>
                        <m:den>
                          <m:r>
                            <a:rPr lang="en-SG" sz="2400" b="0" i="1" smtClean="0">
                              <a:latin typeface="Cambria Math" panose="02040503050406030204" pitchFamily="18" charset="0"/>
                              <a:ea typeface="Cambria Math" panose="02040503050406030204" pitchFamily="18" charset="0"/>
                            </a:rPr>
                            <m:t>3!2!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m:t>
                          </m:r>
                        </m:num>
                        <m:den>
                          <m:r>
                            <a:rPr lang="en-SG" sz="2400" b="0" i="1" smtClean="0">
                              <a:latin typeface="Cambria Math" panose="02040503050406030204" pitchFamily="18" charset="0"/>
                              <a:ea typeface="Cambria Math" panose="02040503050406030204" pitchFamily="18" charset="0"/>
                            </a:rPr>
                            <m:t>2!5!</m:t>
                          </m:r>
                        </m:den>
                      </m:f>
                      <m:r>
                        <a:rPr lang="en-SG" sz="2400" i="1" smtClean="0">
                          <a:latin typeface="Cambria Math" panose="02040503050406030204" pitchFamily="18" charset="0"/>
                          <a:ea typeface="Cambria Math" panose="02040503050406030204" pitchFamily="18" charset="0"/>
                        </a:rPr>
                        <m:t>=</m:t>
                      </m:r>
                      <m:r>
                        <a:rPr lang="en-SG" sz="2400" b="0" i="1" smtClean="0">
                          <a:solidFill>
                            <a:srgbClr val="0033CC"/>
                          </a:solidFill>
                          <a:latin typeface="Cambria Math" panose="02040503050406030204" pitchFamily="18" charset="0"/>
                          <a:ea typeface="Cambria Math" panose="02040503050406030204" pitchFamily="18" charset="0"/>
                        </a:rPr>
                        <m:t>210</m:t>
                      </m:r>
                    </m:oMath>
                  </m:oMathPara>
                </a14:m>
                <a:endParaRPr lang="en-SG" sz="2400" dirty="0">
                  <a:solidFill>
                    <a:srgbClr val="0033CC"/>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578263" y="4424069"/>
                <a:ext cx="5987473" cy="922176"/>
              </a:xfrm>
              <a:prstGeom prst="rect">
                <a:avLst/>
              </a:prstGeom>
              <a:blipFill>
                <a:blip r:embed="rId3"/>
                <a:stretch>
                  <a:fillRect/>
                </a:stretch>
              </a:blipFill>
            </p:spPr>
            <p:txBody>
              <a:bodyPr/>
              <a:lstStyle/>
              <a:p>
                <a:r>
                  <a:rPr lang="en-US">
                    <a:noFill/>
                  </a:rPr>
                  <a:t> </a:t>
                </a:r>
              </a:p>
            </p:txBody>
          </p:sp>
        </mc:Fallback>
      </mc:AlternateContent>
      <p:sp>
        <p:nvSpPr>
          <p:cNvPr id="37" name="TextBox 3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2" name="Oval 3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3094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35" name="Rectangle 3"/>
          <p:cNvSpPr txBox="1">
            <a:spLocks noChangeArrowheads="1"/>
          </p:cNvSpPr>
          <p:nvPr/>
        </p:nvSpPr>
        <p:spPr>
          <a:xfrm>
            <a:off x="415123" y="1451894"/>
            <a:ext cx="8517862" cy="1259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the group of 12 consists of 5 men and 7 women.</a:t>
            </a:r>
          </a:p>
          <a:p>
            <a:pPr marL="514350" indent="-514350">
              <a:lnSpc>
                <a:spcPct val="100000"/>
              </a:lnSpc>
              <a:spcBef>
                <a:spcPts val="600"/>
              </a:spcBef>
              <a:buFont typeface="+mj-lt"/>
              <a:buAutoNum type="alphaLcPeriod" startAt="2"/>
            </a:pPr>
            <a:r>
              <a:rPr lang="en-US" altLang="en-US" sz="2400" dirty="0"/>
              <a:t>How many 5-person teams contain at least one man?</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4 – Teams with Members of Two Types</a:t>
            </a:r>
            <a:endParaRPr lang="en-SG" sz="2000" dirty="0">
              <a:solidFill>
                <a:schemeClr val="bg1"/>
              </a:solidFill>
            </a:endParaRPr>
          </a:p>
        </p:txBody>
      </p:sp>
      <p:sp>
        <p:nvSpPr>
          <p:cNvPr id="7" name="TextBox 6"/>
          <p:cNvSpPr txBox="1"/>
          <p:nvPr/>
        </p:nvSpPr>
        <p:spPr>
          <a:xfrm>
            <a:off x="961139" y="2646784"/>
            <a:ext cx="7221715" cy="830997"/>
          </a:xfrm>
          <a:prstGeom prst="rect">
            <a:avLst/>
          </a:prstGeom>
          <a:solidFill>
            <a:schemeClr val="accent4">
              <a:lumMod val="40000"/>
              <a:lumOff val="60000"/>
            </a:schemeClr>
          </a:solidFill>
        </p:spPr>
        <p:txBody>
          <a:bodyPr wrap="square" rtlCol="0">
            <a:spAutoFit/>
          </a:bodyPr>
          <a:lstStyle/>
          <a:p>
            <a:r>
              <a:rPr lang="en-SG" sz="2400" i="1" dirty="0"/>
              <a:t>Hint: </a:t>
            </a:r>
            <a:r>
              <a:rPr lang="en-SG" sz="2400" dirty="0"/>
              <a:t>May use </a:t>
            </a:r>
            <a:r>
              <a:rPr lang="en-SG" sz="2400" b="1" dirty="0"/>
              <a:t>difference rule </a:t>
            </a:r>
            <a:r>
              <a:rPr lang="en-SG" sz="2400" dirty="0"/>
              <a:t>or </a:t>
            </a:r>
            <a:r>
              <a:rPr lang="en-SG" sz="2400" b="1" dirty="0"/>
              <a:t>addition rule</a:t>
            </a:r>
            <a:r>
              <a:rPr lang="en-SG" sz="2400" dirty="0"/>
              <a:t>. </a:t>
            </a:r>
          </a:p>
          <a:p>
            <a:r>
              <a:rPr lang="en-SG" sz="2400" dirty="0"/>
              <a:t>The former is shorter for this problem.</a:t>
            </a:r>
          </a:p>
        </p:txBody>
      </p:sp>
      <p:sp>
        <p:nvSpPr>
          <p:cNvPr id="36" name="TextBox 35"/>
          <p:cNvSpPr txBox="1"/>
          <p:nvPr/>
        </p:nvSpPr>
        <p:spPr>
          <a:xfrm>
            <a:off x="961139" y="5388393"/>
            <a:ext cx="6604596" cy="830997"/>
          </a:xfrm>
          <a:prstGeom prst="rect">
            <a:avLst/>
          </a:prstGeom>
          <a:solidFill>
            <a:schemeClr val="accent4">
              <a:lumMod val="40000"/>
              <a:lumOff val="60000"/>
            </a:schemeClr>
          </a:solidFill>
        </p:spPr>
        <p:txBody>
          <a:bodyPr wrap="square" rtlCol="0">
            <a:spAutoFit/>
          </a:bodyPr>
          <a:lstStyle/>
          <a:p>
            <a:r>
              <a:rPr lang="en-SG" sz="2400" dirty="0"/>
              <a:t>Therefore number of 5-person teams that contain at least one man =</a:t>
            </a:r>
          </a:p>
        </p:txBody>
      </p:sp>
      <p:sp>
        <p:nvSpPr>
          <p:cNvPr id="37" name="TextBox 3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2" name="Oval 3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TextBox 24"/>
          <p:cNvSpPr txBox="1"/>
          <p:nvPr/>
        </p:nvSpPr>
        <p:spPr>
          <a:xfrm>
            <a:off x="961139" y="3613369"/>
            <a:ext cx="7221715" cy="830997"/>
          </a:xfrm>
          <a:prstGeom prst="rect">
            <a:avLst/>
          </a:prstGeom>
          <a:solidFill>
            <a:schemeClr val="accent4">
              <a:lumMod val="40000"/>
              <a:lumOff val="60000"/>
            </a:schemeClr>
          </a:solidFill>
        </p:spPr>
        <p:txBody>
          <a:bodyPr wrap="square" rtlCol="0">
            <a:spAutoFit/>
          </a:bodyPr>
          <a:lstStyle/>
          <a:p>
            <a:r>
              <a:rPr lang="en-SG" sz="2400" dirty="0"/>
              <a:t>Let </a:t>
            </a:r>
            <a:r>
              <a:rPr lang="en-SG" sz="2400" i="1" dirty="0"/>
              <a:t>A</a:t>
            </a:r>
            <a:r>
              <a:rPr lang="en-SG" sz="2400" dirty="0"/>
              <a:t> be the set of all 5-person teams,</a:t>
            </a:r>
          </a:p>
          <a:p>
            <a:r>
              <a:rPr lang="en-SG" sz="2400" dirty="0"/>
              <a:t>and </a:t>
            </a:r>
            <a:r>
              <a:rPr lang="en-SG" sz="2400" i="1" dirty="0"/>
              <a:t>B</a:t>
            </a:r>
            <a:r>
              <a:rPr lang="en-SG" sz="2400" dirty="0"/>
              <a:t> be the set of 5-person teams without any men.</a:t>
            </a:r>
          </a:p>
        </p:txBody>
      </p:sp>
      <p:sp>
        <p:nvSpPr>
          <p:cNvPr id="26" name="TextBox 25"/>
          <p:cNvSpPr txBox="1"/>
          <p:nvPr/>
        </p:nvSpPr>
        <p:spPr>
          <a:xfrm>
            <a:off x="961138" y="4661288"/>
            <a:ext cx="7221715" cy="553998"/>
          </a:xfrm>
          <a:prstGeom prst="rect">
            <a:avLst/>
          </a:prstGeom>
          <a:solidFill>
            <a:schemeClr val="accent4">
              <a:lumMod val="40000"/>
              <a:lumOff val="60000"/>
            </a:schemeClr>
          </a:solidFill>
        </p:spPr>
        <p:txBody>
          <a:bodyPr wrap="square" rtlCol="0">
            <a:spAutoFit/>
          </a:bodyPr>
          <a:lstStyle/>
          <a:p>
            <a:r>
              <a:rPr lang="en-SG" sz="2400" dirty="0"/>
              <a:t>Then |</a:t>
            </a:r>
            <a:r>
              <a:rPr lang="en-SG" sz="2400" i="1" dirty="0"/>
              <a:t>A</a:t>
            </a:r>
            <a:r>
              <a:rPr lang="en-SG" sz="2400" dirty="0"/>
              <a:t>| =                              , and |</a:t>
            </a:r>
            <a:r>
              <a:rPr lang="en-SG" sz="2400" i="1" dirty="0"/>
              <a:t>B</a:t>
            </a:r>
            <a:r>
              <a:rPr lang="en-SG" sz="2400" dirty="0"/>
              <a:t>| =</a:t>
            </a:r>
          </a:p>
          <a:p>
            <a:endParaRPr lang="en-SG" sz="600" dirty="0"/>
          </a:p>
        </p:txBody>
      </p:sp>
      <mc:AlternateContent xmlns:mc="http://schemas.openxmlformats.org/markup-compatibility/2006" xmlns:a14="http://schemas.microsoft.com/office/drawing/2010/main">
        <mc:Choice Requires="a14">
          <p:sp>
            <p:nvSpPr>
              <p:cNvPr id="2" name="TextBox 1"/>
              <p:cNvSpPr txBox="1"/>
              <p:nvPr/>
            </p:nvSpPr>
            <p:spPr>
              <a:xfrm>
                <a:off x="2404256" y="4412677"/>
                <a:ext cx="1777695"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2400" i="1">
                              <a:solidFill>
                                <a:srgbClr val="0000FF"/>
                              </a:solidFill>
                              <a:latin typeface="Cambria Math" panose="02040503050406030204" pitchFamily="18" charset="0"/>
                            </a:rPr>
                          </m:ctrlPr>
                        </m:dPr>
                        <m:e>
                          <m:f>
                            <m:fPr>
                              <m:type m:val="noBar"/>
                              <m:ctrlPr>
                                <a:rPr lang="en-SG" sz="2400" i="1">
                                  <a:solidFill>
                                    <a:srgbClr val="0000FF"/>
                                  </a:solidFill>
                                  <a:latin typeface="Cambria Math" panose="02040503050406030204" pitchFamily="18" charset="0"/>
                                </a:rPr>
                              </m:ctrlPr>
                            </m:fPr>
                            <m:num>
                              <m:r>
                                <a:rPr lang="en-SG" sz="2400" i="1">
                                  <a:solidFill>
                                    <a:srgbClr val="0000FF"/>
                                  </a:solidFill>
                                  <a:latin typeface="Cambria Math" panose="02040503050406030204" pitchFamily="18" charset="0"/>
                                </a:rPr>
                                <m:t>12</m:t>
                              </m:r>
                            </m:num>
                            <m:den>
                              <m:r>
                                <a:rPr lang="en-SG" sz="2400" i="1">
                                  <a:solidFill>
                                    <a:srgbClr val="0000FF"/>
                                  </a:solidFill>
                                  <a:latin typeface="Cambria Math" panose="02040503050406030204" pitchFamily="18" charset="0"/>
                                </a:rPr>
                                <m:t>5</m:t>
                              </m:r>
                            </m:den>
                          </m:f>
                        </m:e>
                      </m:d>
                      <m:r>
                        <a:rPr lang="en-SG" sz="2400" i="1">
                          <a:latin typeface="Cambria Math" panose="02040503050406030204" pitchFamily="18" charset="0"/>
                          <a:ea typeface="Cambria Math" panose="02040503050406030204" pitchFamily="18" charset="0"/>
                        </a:rPr>
                        <m:t>=</m:t>
                      </m:r>
                      <m:r>
                        <a:rPr lang="en-SG" sz="2400" i="1">
                          <a:solidFill>
                            <a:srgbClr val="0000FF"/>
                          </a:solidFill>
                          <a:latin typeface="Cambria Math" panose="02040503050406030204" pitchFamily="18" charset="0"/>
                          <a:ea typeface="Cambria Math" panose="02040503050406030204" pitchFamily="18" charset="0"/>
                        </a:rPr>
                        <m:t>792</m:t>
                      </m:r>
                    </m:oMath>
                  </m:oMathPara>
                </a14:m>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2404256" y="4412677"/>
                <a:ext cx="1777695" cy="922176"/>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70919" y="4412677"/>
                <a:ext cx="1584594" cy="7916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2400" i="1" smtClean="0">
                              <a:solidFill>
                                <a:srgbClr val="0000FF"/>
                              </a:solidFill>
                              <a:latin typeface="Cambria Math" panose="02040503050406030204" pitchFamily="18" charset="0"/>
                            </a:rPr>
                          </m:ctrlPr>
                        </m:dPr>
                        <m:e>
                          <m:f>
                            <m:fPr>
                              <m:type m:val="noBar"/>
                              <m:ctrlPr>
                                <a:rPr lang="en-SG" sz="2400" i="1">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7</m:t>
                              </m:r>
                            </m:num>
                            <m:den>
                              <m:r>
                                <a:rPr lang="en-SG" sz="2400" i="1">
                                  <a:solidFill>
                                    <a:srgbClr val="0000FF"/>
                                  </a:solidFill>
                                  <a:latin typeface="Cambria Math" panose="02040503050406030204" pitchFamily="18" charset="0"/>
                                </a:rPr>
                                <m:t>5</m:t>
                              </m:r>
                            </m:den>
                          </m:f>
                        </m:e>
                      </m:d>
                      <m:r>
                        <a:rPr lang="en-SG" sz="2400" i="1">
                          <a:latin typeface="Cambria Math" panose="02040503050406030204" pitchFamily="18" charset="0"/>
                          <a:ea typeface="Cambria Math" panose="02040503050406030204" pitchFamily="18" charset="0"/>
                        </a:rPr>
                        <m:t>=</m:t>
                      </m:r>
                      <m:r>
                        <a:rPr lang="en-US" sz="2400" b="0" i="1" smtClean="0">
                          <a:solidFill>
                            <a:srgbClr val="0000FF"/>
                          </a:solidFill>
                          <a:latin typeface="Cambria Math" panose="02040503050406030204" pitchFamily="18" charset="0"/>
                          <a:ea typeface="Cambria Math" panose="02040503050406030204" pitchFamily="18" charset="0"/>
                        </a:rPr>
                        <m:t>21</m:t>
                      </m:r>
                    </m:oMath>
                  </m:oMathPara>
                </a14:m>
                <a:endParaRPr lang="en-US" sz="3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770919" y="4412677"/>
                <a:ext cx="1584594" cy="791627"/>
              </a:xfrm>
              <a:prstGeom prst="rect">
                <a:avLst/>
              </a:prstGeom>
              <a:blipFill>
                <a:blip r:embed="rId4"/>
                <a:stretch>
                  <a:fillRect b="-9231"/>
                </a:stretch>
              </a:blipFill>
            </p:spPr>
            <p:txBody>
              <a:bodyPr/>
              <a:lstStyle/>
              <a:p>
                <a:r>
                  <a:rPr lang="en-SG">
                    <a:noFill/>
                  </a:rPr>
                  <a:t> </a:t>
                </a:r>
              </a:p>
            </p:txBody>
          </p:sp>
        </mc:Fallback>
      </mc:AlternateContent>
      <p:sp>
        <p:nvSpPr>
          <p:cNvPr id="3" name="TextBox 2"/>
          <p:cNvSpPr txBox="1"/>
          <p:nvPr/>
        </p:nvSpPr>
        <p:spPr>
          <a:xfrm>
            <a:off x="3438218" y="5757725"/>
            <a:ext cx="2152381" cy="461665"/>
          </a:xfrm>
          <a:prstGeom prst="rect">
            <a:avLst/>
          </a:prstGeom>
          <a:noFill/>
        </p:spPr>
        <p:txBody>
          <a:bodyPr wrap="square" rtlCol="0">
            <a:spAutoFit/>
          </a:bodyPr>
          <a:lstStyle/>
          <a:p>
            <a:r>
              <a:rPr lang="en-SG" sz="2400" dirty="0"/>
              <a:t>792 – 21 = </a:t>
            </a:r>
            <a:r>
              <a:rPr lang="en-SG" sz="2400" b="1" dirty="0">
                <a:solidFill>
                  <a:srgbClr val="0033CC"/>
                </a:solidFill>
              </a:rPr>
              <a:t>771</a:t>
            </a:r>
            <a:endParaRPr lang="en-SG" sz="2400" dirty="0"/>
          </a:p>
        </p:txBody>
      </p:sp>
    </p:spTree>
    <p:extLst>
      <p:ext uri="{BB962C8B-B14F-4D97-AF65-F5344CB8AC3E}">
        <p14:creationId xmlns:p14="http://schemas.microsoft.com/office/powerpoint/2010/main" val="226158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ssolv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animBg="1"/>
      <p:bldP spid="25" grpId="0" animBg="1"/>
      <p:bldP spid="26" grpId="0" animBg="1"/>
      <p:bldP spid="2" grpId="0"/>
      <p:bldP spid="27"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35" name="Rectangle 3"/>
          <p:cNvSpPr txBox="1">
            <a:spLocks noChangeArrowheads="1"/>
          </p:cNvSpPr>
          <p:nvPr/>
        </p:nvSpPr>
        <p:spPr>
          <a:xfrm>
            <a:off x="415123" y="1451894"/>
            <a:ext cx="8517862" cy="1259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the group of 12 consists of 5 men and 7 women.</a:t>
            </a:r>
          </a:p>
          <a:p>
            <a:pPr marL="514350" indent="-514350">
              <a:lnSpc>
                <a:spcPct val="100000"/>
              </a:lnSpc>
              <a:spcBef>
                <a:spcPts val="600"/>
              </a:spcBef>
              <a:buFont typeface="+mj-lt"/>
              <a:buAutoNum type="alphaLcPeriod" startAt="3"/>
            </a:pPr>
            <a:r>
              <a:rPr lang="en-US" altLang="en-US" sz="2400" dirty="0"/>
              <a:t>How many 5-person teams contain at most one man?</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4 – Teams with Members of Two Types</a:t>
            </a:r>
            <a:endParaRPr lang="en-SG" sz="2000" dirty="0">
              <a:solidFill>
                <a:schemeClr val="bg1"/>
              </a:solidFill>
            </a:endParaRPr>
          </a:p>
        </p:txBody>
      </p:sp>
      <p:sp>
        <p:nvSpPr>
          <p:cNvPr id="7" name="TextBox 6"/>
          <p:cNvSpPr txBox="1"/>
          <p:nvPr/>
        </p:nvSpPr>
        <p:spPr>
          <a:xfrm>
            <a:off x="961139" y="2646784"/>
            <a:ext cx="7221715" cy="830997"/>
          </a:xfrm>
          <a:prstGeom prst="rect">
            <a:avLst/>
          </a:prstGeom>
          <a:solidFill>
            <a:schemeClr val="accent4">
              <a:lumMod val="40000"/>
              <a:lumOff val="60000"/>
            </a:schemeClr>
          </a:solidFill>
        </p:spPr>
        <p:txBody>
          <a:bodyPr wrap="square" rtlCol="0">
            <a:spAutoFit/>
          </a:bodyPr>
          <a:lstStyle/>
          <a:p>
            <a:r>
              <a:rPr lang="en-SG" sz="2400" dirty="0"/>
              <a:t>Number of teams without any man =</a:t>
            </a:r>
          </a:p>
          <a:p>
            <a:endParaRPr lang="en-SG" sz="2400" dirty="0">
              <a:solidFill>
                <a:srgbClr val="0000FF"/>
              </a:solidFill>
            </a:endParaRPr>
          </a:p>
        </p:txBody>
      </p:sp>
      <p:sp>
        <p:nvSpPr>
          <p:cNvPr id="36" name="TextBox 35"/>
          <p:cNvSpPr txBox="1"/>
          <p:nvPr/>
        </p:nvSpPr>
        <p:spPr>
          <a:xfrm>
            <a:off x="961139" y="4624884"/>
            <a:ext cx="6604596" cy="830997"/>
          </a:xfrm>
          <a:prstGeom prst="rect">
            <a:avLst/>
          </a:prstGeom>
          <a:solidFill>
            <a:schemeClr val="accent4">
              <a:lumMod val="40000"/>
              <a:lumOff val="60000"/>
            </a:schemeClr>
          </a:solidFill>
        </p:spPr>
        <p:txBody>
          <a:bodyPr wrap="square" rtlCol="0">
            <a:spAutoFit/>
          </a:bodyPr>
          <a:lstStyle/>
          <a:p>
            <a:r>
              <a:rPr lang="en-SG" sz="2400" dirty="0"/>
              <a:t>Therefore number of 5-person teams that contain at most one man =</a:t>
            </a:r>
          </a:p>
        </p:txBody>
      </p:sp>
      <p:sp>
        <p:nvSpPr>
          <p:cNvPr id="37" name="TextBox 3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2" name="Oval 3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TextBox 24"/>
          <p:cNvSpPr txBox="1"/>
          <p:nvPr/>
        </p:nvSpPr>
        <p:spPr>
          <a:xfrm>
            <a:off x="961139" y="3613369"/>
            <a:ext cx="7221715" cy="830997"/>
          </a:xfrm>
          <a:prstGeom prst="rect">
            <a:avLst/>
          </a:prstGeom>
          <a:solidFill>
            <a:schemeClr val="accent4">
              <a:lumMod val="40000"/>
              <a:lumOff val="60000"/>
            </a:schemeClr>
          </a:solidFill>
        </p:spPr>
        <p:txBody>
          <a:bodyPr wrap="square" rtlCol="0">
            <a:spAutoFit/>
          </a:bodyPr>
          <a:lstStyle/>
          <a:p>
            <a:r>
              <a:rPr lang="en-SG" sz="2400" dirty="0"/>
              <a:t>Number of teams with one man =</a:t>
            </a:r>
          </a:p>
          <a:p>
            <a:endParaRPr lang="en-SG" sz="2400" dirty="0">
              <a:solidFill>
                <a:srgbClr val="0000FF"/>
              </a:solidFill>
            </a:endParaRPr>
          </a:p>
        </p:txBody>
      </p:sp>
      <mc:AlternateContent xmlns:mc="http://schemas.openxmlformats.org/markup-compatibility/2006" xmlns:a14="http://schemas.microsoft.com/office/drawing/2010/main">
        <mc:Choice Requires="a14">
          <p:sp>
            <p:nvSpPr>
              <p:cNvPr id="2" name="TextBox 1"/>
              <p:cNvSpPr txBox="1"/>
              <p:nvPr/>
            </p:nvSpPr>
            <p:spPr>
              <a:xfrm>
                <a:off x="5584874" y="2626004"/>
                <a:ext cx="2676995" cy="544060"/>
              </a:xfrm>
              <a:prstGeom prst="rect">
                <a:avLst/>
              </a:prstGeom>
              <a:noFill/>
            </p:spPr>
            <p:txBody>
              <a:bodyPr wrap="square" rtlCol="0">
                <a:spAutoFit/>
              </a:bodyPr>
              <a:lstStyle/>
              <a:p>
                <a14:m>
                  <m:oMath xmlns:m="http://schemas.openxmlformats.org/officeDocument/2006/math">
                    <m:d>
                      <m:dPr>
                        <m:ctrlPr>
                          <a:rPr lang="en-SG" sz="2400" i="1">
                            <a:solidFill>
                              <a:srgbClr val="0000FF"/>
                            </a:solidFill>
                            <a:latin typeface="Cambria Math" panose="02040503050406030204" pitchFamily="18" charset="0"/>
                          </a:rPr>
                        </m:ctrlPr>
                      </m:dPr>
                      <m:e>
                        <m:f>
                          <m:fPr>
                            <m:type m:val="noBar"/>
                            <m:ctrlPr>
                              <a:rPr lang="en-SG" sz="2400" i="1">
                                <a:solidFill>
                                  <a:srgbClr val="0000FF"/>
                                </a:solidFill>
                                <a:latin typeface="Cambria Math" panose="02040503050406030204" pitchFamily="18" charset="0"/>
                              </a:rPr>
                            </m:ctrlPr>
                          </m:fPr>
                          <m:num>
                            <m:r>
                              <a:rPr lang="en-SG" sz="2400" i="1">
                                <a:solidFill>
                                  <a:srgbClr val="0000FF"/>
                                </a:solidFill>
                                <a:latin typeface="Cambria Math" panose="02040503050406030204" pitchFamily="18" charset="0"/>
                              </a:rPr>
                              <m:t>5</m:t>
                            </m:r>
                          </m:num>
                          <m:den>
                            <m:r>
                              <a:rPr lang="en-SG" sz="2400" i="1">
                                <a:solidFill>
                                  <a:srgbClr val="0000FF"/>
                                </a:solidFill>
                                <a:latin typeface="Cambria Math" panose="02040503050406030204" pitchFamily="18" charset="0"/>
                              </a:rPr>
                              <m:t>0</m:t>
                            </m:r>
                          </m:den>
                        </m:f>
                      </m:e>
                    </m:d>
                    <m:r>
                      <a:rPr lang="en-SG" sz="2400" i="1">
                        <a:solidFill>
                          <a:srgbClr val="0000FF"/>
                        </a:solidFill>
                        <a:latin typeface="Cambria Math" panose="02040503050406030204" pitchFamily="18" charset="0"/>
                        <a:ea typeface="Cambria Math" panose="02040503050406030204" pitchFamily="18" charset="0"/>
                      </a:rPr>
                      <m:t>×</m:t>
                    </m:r>
                    <m:d>
                      <m:dPr>
                        <m:ctrlPr>
                          <a:rPr lang="en-SG" sz="2400" i="1">
                            <a:solidFill>
                              <a:srgbClr val="0000FF"/>
                            </a:solidFill>
                            <a:latin typeface="Cambria Math" panose="02040503050406030204" pitchFamily="18" charset="0"/>
                            <a:ea typeface="Cambria Math" panose="02040503050406030204" pitchFamily="18" charset="0"/>
                          </a:rPr>
                        </m:ctrlPr>
                      </m:dPr>
                      <m:e>
                        <m:f>
                          <m:fPr>
                            <m:type m:val="noBar"/>
                            <m:ctrlPr>
                              <a:rPr lang="en-SG" sz="2400" i="1">
                                <a:solidFill>
                                  <a:srgbClr val="0000FF"/>
                                </a:solidFill>
                                <a:latin typeface="Cambria Math" panose="02040503050406030204" pitchFamily="18" charset="0"/>
                                <a:ea typeface="Cambria Math" panose="02040503050406030204" pitchFamily="18" charset="0"/>
                              </a:rPr>
                            </m:ctrlPr>
                          </m:fPr>
                          <m:num>
                            <m:r>
                              <a:rPr lang="en-SG" sz="2400" i="1">
                                <a:solidFill>
                                  <a:srgbClr val="0000FF"/>
                                </a:solidFill>
                                <a:latin typeface="Cambria Math" panose="02040503050406030204" pitchFamily="18" charset="0"/>
                                <a:ea typeface="Cambria Math" panose="02040503050406030204" pitchFamily="18" charset="0"/>
                              </a:rPr>
                              <m:t>7</m:t>
                            </m:r>
                          </m:num>
                          <m:den>
                            <m:r>
                              <a:rPr lang="en-SG" sz="2400" i="1">
                                <a:solidFill>
                                  <a:srgbClr val="0000FF"/>
                                </a:solidFill>
                                <a:latin typeface="Cambria Math" panose="02040503050406030204" pitchFamily="18" charset="0"/>
                                <a:ea typeface="Cambria Math" panose="02040503050406030204" pitchFamily="18" charset="0"/>
                              </a:rPr>
                              <m:t>5</m:t>
                            </m:r>
                          </m:den>
                        </m:f>
                      </m:e>
                    </m:d>
                  </m:oMath>
                </a14:m>
                <a:r>
                  <a:rPr lang="en-SG" sz="2400" dirty="0"/>
                  <a:t> = </a:t>
                </a:r>
                <a:r>
                  <a:rPr lang="en-SG" sz="2400" dirty="0">
                    <a:solidFill>
                      <a:srgbClr val="0000FF"/>
                    </a:solidFill>
                  </a:rPr>
                  <a:t>1 </a:t>
                </a:r>
                <a:r>
                  <a:rPr lang="en-SG" sz="2400" dirty="0">
                    <a:solidFill>
                      <a:srgbClr val="0000FF"/>
                    </a:solidFill>
                    <a:sym typeface="Symbol" panose="05050102010706020507" pitchFamily="18" charset="2"/>
                  </a:rPr>
                  <a:t> 21 </a:t>
                </a: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5584874" y="2626004"/>
                <a:ext cx="2676995" cy="544060"/>
              </a:xfrm>
              <a:prstGeom prst="rect">
                <a:avLst/>
              </a:prstGeom>
              <a:blipFill>
                <a:blip r:embed="rId3"/>
                <a:stretch>
                  <a:fillRect t="-3371" b="-17978"/>
                </a:stretch>
              </a:blipFill>
            </p:spPr>
            <p:txBody>
              <a:bodyPr/>
              <a:lstStyle/>
              <a:p>
                <a:r>
                  <a:rPr lang="en-US">
                    <a:noFill/>
                  </a:rPr>
                  <a:t> </a:t>
                </a:r>
              </a:p>
            </p:txBody>
          </p:sp>
        </mc:Fallback>
      </mc:AlternateContent>
      <p:sp>
        <p:nvSpPr>
          <p:cNvPr id="24" name="TextBox 23"/>
          <p:cNvSpPr txBox="1"/>
          <p:nvPr/>
        </p:nvSpPr>
        <p:spPr>
          <a:xfrm>
            <a:off x="1067952" y="3022724"/>
            <a:ext cx="859317" cy="461665"/>
          </a:xfrm>
          <a:prstGeom prst="rect">
            <a:avLst/>
          </a:prstGeom>
          <a:noFill/>
        </p:spPr>
        <p:txBody>
          <a:bodyPr wrap="square" rtlCol="0">
            <a:spAutoFit/>
          </a:bodyPr>
          <a:lstStyle/>
          <a:p>
            <a:r>
              <a:rPr lang="en-SG" sz="2400" dirty="0">
                <a:sym typeface="Symbol" panose="05050102010706020507" pitchFamily="18" charset="2"/>
              </a:rPr>
              <a:t>= </a:t>
            </a:r>
            <a:r>
              <a:rPr lang="en-SG" sz="2400" dirty="0">
                <a:solidFill>
                  <a:srgbClr val="0000FF"/>
                </a:solidFill>
                <a:sym typeface="Symbol" panose="05050102010706020507" pitchFamily="18" charset="2"/>
              </a:rPr>
              <a:t>21</a:t>
            </a:r>
            <a:endParaRPr lang="en-SG" sz="2400" dirty="0">
              <a:solidFill>
                <a:srgbClr val="0000FF"/>
              </a:solidFill>
            </a:endParaRPr>
          </a:p>
        </p:txBody>
      </p:sp>
      <mc:AlternateContent xmlns:mc="http://schemas.openxmlformats.org/markup-compatibility/2006" xmlns:a14="http://schemas.microsoft.com/office/drawing/2010/main">
        <mc:Choice Requires="a14">
          <p:sp>
            <p:nvSpPr>
              <p:cNvPr id="26" name="TextBox 25"/>
              <p:cNvSpPr txBox="1"/>
              <p:nvPr/>
            </p:nvSpPr>
            <p:spPr>
              <a:xfrm>
                <a:off x="5227252" y="3613146"/>
                <a:ext cx="2676995" cy="544060"/>
              </a:xfrm>
              <a:prstGeom prst="rect">
                <a:avLst/>
              </a:prstGeom>
              <a:noFill/>
            </p:spPr>
            <p:txBody>
              <a:bodyPr wrap="square" rtlCol="0">
                <a:spAutoFit/>
              </a:bodyPr>
              <a:lstStyle/>
              <a:p>
                <a14:m>
                  <m:oMath xmlns:m="http://schemas.openxmlformats.org/officeDocument/2006/math">
                    <m:d>
                      <m:dPr>
                        <m:ctrlPr>
                          <a:rPr lang="en-SG" sz="2400" i="1">
                            <a:solidFill>
                              <a:srgbClr val="0000FF"/>
                            </a:solidFill>
                            <a:latin typeface="Cambria Math" panose="02040503050406030204" pitchFamily="18" charset="0"/>
                          </a:rPr>
                        </m:ctrlPr>
                      </m:dPr>
                      <m:e>
                        <m:f>
                          <m:fPr>
                            <m:type m:val="noBar"/>
                            <m:ctrlPr>
                              <a:rPr lang="en-SG" sz="2400" i="1">
                                <a:solidFill>
                                  <a:srgbClr val="0000FF"/>
                                </a:solidFill>
                                <a:latin typeface="Cambria Math" panose="02040503050406030204" pitchFamily="18" charset="0"/>
                              </a:rPr>
                            </m:ctrlPr>
                          </m:fPr>
                          <m:num>
                            <m:r>
                              <a:rPr lang="en-SG" sz="2400" i="1">
                                <a:solidFill>
                                  <a:srgbClr val="0000FF"/>
                                </a:solidFill>
                                <a:latin typeface="Cambria Math" panose="02040503050406030204" pitchFamily="18" charset="0"/>
                              </a:rPr>
                              <m:t>5</m:t>
                            </m:r>
                          </m:num>
                          <m:den>
                            <m:r>
                              <a:rPr lang="en-SG" sz="2400" i="1">
                                <a:solidFill>
                                  <a:srgbClr val="0000FF"/>
                                </a:solidFill>
                                <a:latin typeface="Cambria Math" panose="02040503050406030204" pitchFamily="18" charset="0"/>
                              </a:rPr>
                              <m:t>1</m:t>
                            </m:r>
                          </m:den>
                        </m:f>
                      </m:e>
                    </m:d>
                    <m:r>
                      <a:rPr lang="en-SG" sz="2400" i="1">
                        <a:solidFill>
                          <a:srgbClr val="0000FF"/>
                        </a:solidFill>
                        <a:latin typeface="Cambria Math" panose="02040503050406030204" pitchFamily="18" charset="0"/>
                        <a:ea typeface="Cambria Math" panose="02040503050406030204" pitchFamily="18" charset="0"/>
                      </a:rPr>
                      <m:t>×</m:t>
                    </m:r>
                    <m:d>
                      <m:dPr>
                        <m:ctrlPr>
                          <a:rPr lang="en-SG" sz="2400" i="1">
                            <a:solidFill>
                              <a:srgbClr val="0000FF"/>
                            </a:solidFill>
                            <a:latin typeface="Cambria Math" panose="02040503050406030204" pitchFamily="18" charset="0"/>
                            <a:ea typeface="Cambria Math" panose="02040503050406030204" pitchFamily="18" charset="0"/>
                          </a:rPr>
                        </m:ctrlPr>
                      </m:dPr>
                      <m:e>
                        <m:f>
                          <m:fPr>
                            <m:type m:val="noBar"/>
                            <m:ctrlPr>
                              <a:rPr lang="en-SG" sz="2400" i="1">
                                <a:solidFill>
                                  <a:srgbClr val="0000FF"/>
                                </a:solidFill>
                                <a:latin typeface="Cambria Math" panose="02040503050406030204" pitchFamily="18" charset="0"/>
                                <a:ea typeface="Cambria Math" panose="02040503050406030204" pitchFamily="18" charset="0"/>
                              </a:rPr>
                            </m:ctrlPr>
                          </m:fPr>
                          <m:num>
                            <m:r>
                              <a:rPr lang="en-SG" sz="2400" i="1">
                                <a:solidFill>
                                  <a:srgbClr val="0000FF"/>
                                </a:solidFill>
                                <a:latin typeface="Cambria Math" panose="02040503050406030204" pitchFamily="18" charset="0"/>
                                <a:ea typeface="Cambria Math" panose="02040503050406030204" pitchFamily="18" charset="0"/>
                              </a:rPr>
                              <m:t>7</m:t>
                            </m:r>
                          </m:num>
                          <m:den>
                            <m:r>
                              <a:rPr lang="en-SG" sz="2400" i="1">
                                <a:solidFill>
                                  <a:srgbClr val="0000FF"/>
                                </a:solidFill>
                                <a:latin typeface="Cambria Math" panose="02040503050406030204" pitchFamily="18" charset="0"/>
                                <a:ea typeface="Cambria Math" panose="02040503050406030204" pitchFamily="18" charset="0"/>
                              </a:rPr>
                              <m:t>4</m:t>
                            </m:r>
                          </m:den>
                        </m:f>
                      </m:e>
                    </m:d>
                  </m:oMath>
                </a14:m>
                <a:r>
                  <a:rPr lang="en-SG" sz="2400" dirty="0"/>
                  <a:t> = </a:t>
                </a:r>
                <a:r>
                  <a:rPr lang="en-SG" sz="2400" dirty="0">
                    <a:solidFill>
                      <a:srgbClr val="0000FF"/>
                    </a:solidFill>
                  </a:rPr>
                  <a:t>5 </a:t>
                </a:r>
                <a:r>
                  <a:rPr lang="en-SG" sz="2400" dirty="0">
                    <a:solidFill>
                      <a:srgbClr val="0000FF"/>
                    </a:solidFill>
                    <a:sym typeface="Symbol" panose="05050102010706020507" pitchFamily="18" charset="2"/>
                  </a:rPr>
                  <a:t> 35 </a:t>
                </a:r>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227252" y="3613146"/>
                <a:ext cx="2676995" cy="544060"/>
              </a:xfrm>
              <a:prstGeom prst="rect">
                <a:avLst/>
              </a:prstGeom>
              <a:blipFill>
                <a:blip r:embed="rId4"/>
                <a:stretch>
                  <a:fillRect t="-3371" b="-17978"/>
                </a:stretch>
              </a:blipFill>
            </p:spPr>
            <p:txBody>
              <a:bodyPr/>
              <a:lstStyle/>
              <a:p>
                <a:r>
                  <a:rPr lang="en-US">
                    <a:noFill/>
                  </a:rPr>
                  <a:t> </a:t>
                </a:r>
              </a:p>
            </p:txBody>
          </p:sp>
        </mc:Fallback>
      </mc:AlternateContent>
      <p:sp>
        <p:nvSpPr>
          <p:cNvPr id="27" name="TextBox 26"/>
          <p:cNvSpPr txBox="1"/>
          <p:nvPr/>
        </p:nvSpPr>
        <p:spPr>
          <a:xfrm>
            <a:off x="1067952" y="3982438"/>
            <a:ext cx="1115327" cy="461665"/>
          </a:xfrm>
          <a:prstGeom prst="rect">
            <a:avLst/>
          </a:prstGeom>
          <a:noFill/>
        </p:spPr>
        <p:txBody>
          <a:bodyPr wrap="square" rtlCol="0">
            <a:spAutoFit/>
          </a:bodyPr>
          <a:lstStyle/>
          <a:p>
            <a:r>
              <a:rPr lang="en-SG" sz="2400" dirty="0">
                <a:sym typeface="Symbol" panose="05050102010706020507" pitchFamily="18" charset="2"/>
              </a:rPr>
              <a:t>= </a:t>
            </a:r>
            <a:r>
              <a:rPr lang="en-SG" sz="2400" dirty="0">
                <a:solidFill>
                  <a:srgbClr val="0000FF"/>
                </a:solidFill>
                <a:sym typeface="Symbol" panose="05050102010706020507" pitchFamily="18" charset="2"/>
              </a:rPr>
              <a:t>175</a:t>
            </a:r>
            <a:endParaRPr lang="en-SG" sz="2400" dirty="0">
              <a:solidFill>
                <a:srgbClr val="0000FF"/>
              </a:solidFill>
            </a:endParaRPr>
          </a:p>
        </p:txBody>
      </p:sp>
      <p:sp>
        <p:nvSpPr>
          <p:cNvPr id="28" name="TextBox 27"/>
          <p:cNvSpPr txBox="1"/>
          <p:nvPr/>
        </p:nvSpPr>
        <p:spPr>
          <a:xfrm>
            <a:off x="3428032" y="4994216"/>
            <a:ext cx="2154159" cy="461665"/>
          </a:xfrm>
          <a:prstGeom prst="rect">
            <a:avLst/>
          </a:prstGeom>
          <a:noFill/>
        </p:spPr>
        <p:txBody>
          <a:bodyPr wrap="square" rtlCol="0">
            <a:spAutoFit/>
          </a:bodyPr>
          <a:lstStyle/>
          <a:p>
            <a:r>
              <a:rPr lang="en-SG" sz="2400" dirty="0"/>
              <a:t>21 + 175 </a:t>
            </a:r>
            <a:r>
              <a:rPr lang="en-SG" sz="2400" dirty="0">
                <a:sym typeface="Symbol" panose="05050102010706020507" pitchFamily="18" charset="2"/>
              </a:rPr>
              <a:t>= </a:t>
            </a:r>
            <a:r>
              <a:rPr lang="en-SG" sz="2400" dirty="0">
                <a:solidFill>
                  <a:srgbClr val="0000FF"/>
                </a:solidFill>
                <a:sym typeface="Symbol" panose="05050102010706020507" pitchFamily="18" charset="2"/>
              </a:rPr>
              <a:t>196</a:t>
            </a:r>
            <a:endParaRPr lang="en-SG" sz="2400" dirty="0">
              <a:solidFill>
                <a:srgbClr val="0000FF"/>
              </a:solidFill>
            </a:endParaRPr>
          </a:p>
        </p:txBody>
      </p:sp>
    </p:spTree>
    <p:extLst>
      <p:ext uri="{BB962C8B-B14F-4D97-AF65-F5344CB8AC3E}">
        <p14:creationId xmlns:p14="http://schemas.microsoft.com/office/powerpoint/2010/main" val="110109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dissolv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animBg="1"/>
      <p:bldP spid="25" grpId="0" animBg="1"/>
      <p:bldP spid="2" grpId="0"/>
      <p:bldP spid="24"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Permutations of a Set with Repeated Elements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35" name="Rectangle 3"/>
          <p:cNvSpPr txBox="1">
            <a:spLocks noChangeArrowheads="1"/>
          </p:cNvSpPr>
          <p:nvPr/>
        </p:nvSpPr>
        <p:spPr>
          <a:xfrm>
            <a:off x="415123" y="1679143"/>
            <a:ext cx="7919985" cy="14157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Order the letters in the word</a:t>
            </a:r>
          </a:p>
          <a:p>
            <a:pPr marL="0" indent="0">
              <a:lnSpc>
                <a:spcPct val="100000"/>
              </a:lnSpc>
              <a:spcBef>
                <a:spcPts val="600"/>
              </a:spcBef>
              <a:buNone/>
              <a:tabLst>
                <a:tab pos="2233613" algn="l"/>
              </a:tabLst>
            </a:pPr>
            <a:r>
              <a:rPr lang="en-US" altLang="en-US" dirty="0"/>
              <a:t>	</a:t>
            </a:r>
            <a:r>
              <a:rPr lang="en-US" altLang="en-US" sz="3000" b="1" dirty="0"/>
              <a:t>M I S </a:t>
            </a:r>
            <a:r>
              <a:rPr lang="en-US" altLang="en-US" sz="3000" b="1" dirty="0" err="1"/>
              <a:t>S</a:t>
            </a:r>
            <a:r>
              <a:rPr lang="en-US" altLang="en-US" sz="3000" b="1" dirty="0"/>
              <a:t> I S </a:t>
            </a:r>
            <a:r>
              <a:rPr lang="en-US" altLang="en-US" sz="3000" b="1" dirty="0" err="1"/>
              <a:t>S</a:t>
            </a:r>
            <a:r>
              <a:rPr lang="en-US" altLang="en-US" sz="3000" b="1" dirty="0"/>
              <a:t> I P </a:t>
            </a:r>
            <a:r>
              <a:rPr lang="en-US" altLang="en-US" sz="3000" b="1" dirty="0" err="1"/>
              <a:t>P</a:t>
            </a:r>
            <a:r>
              <a:rPr lang="en-US" altLang="en-US" sz="3000" b="1" dirty="0"/>
              <a:t> I</a:t>
            </a:r>
          </a:p>
          <a:p>
            <a:pPr marL="0" indent="0">
              <a:lnSpc>
                <a:spcPct val="100000"/>
              </a:lnSpc>
              <a:spcBef>
                <a:spcPts val="600"/>
              </a:spcBef>
              <a:buNone/>
            </a:pPr>
            <a:r>
              <a:rPr lang="en-US" altLang="en-US" dirty="0"/>
              <a:t>How many distinguishable orderings are there?</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5 – Permutations of a Set with Repeated Elements</a:t>
            </a:r>
            <a:endParaRPr lang="en-SG" sz="2000" dirty="0">
              <a:solidFill>
                <a:schemeClr val="bg1"/>
              </a:solidFill>
            </a:endParaRP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Rectangle 3"/>
          <p:cNvSpPr txBox="1">
            <a:spLocks noChangeArrowheads="1"/>
          </p:cNvSpPr>
          <p:nvPr/>
        </p:nvSpPr>
        <p:spPr>
          <a:xfrm>
            <a:off x="415123" y="3185505"/>
            <a:ext cx="6847323" cy="2775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Four-step process:</a:t>
            </a:r>
          </a:p>
          <a:p>
            <a:pPr marL="0" indent="0">
              <a:lnSpc>
                <a:spcPct val="100000"/>
              </a:lnSpc>
              <a:spcBef>
                <a:spcPts val="0"/>
              </a:spcBef>
              <a:buNone/>
              <a:tabLst>
                <a:tab pos="352425" algn="l"/>
              </a:tabLst>
            </a:pPr>
            <a:r>
              <a:rPr lang="en-US" altLang="en-US" dirty="0"/>
              <a:t>	</a:t>
            </a:r>
            <a:r>
              <a:rPr lang="en-US" altLang="en-US" sz="2400" b="1" dirty="0"/>
              <a:t>Step 1: </a:t>
            </a:r>
            <a:r>
              <a:rPr lang="en-US" altLang="en-US" sz="2400" dirty="0"/>
              <a:t>Choose a subset of 4 positions for the S’s.</a:t>
            </a:r>
          </a:p>
          <a:p>
            <a:pPr marL="0" indent="0">
              <a:lnSpc>
                <a:spcPct val="100000"/>
              </a:lnSpc>
              <a:spcBef>
                <a:spcPts val="1200"/>
              </a:spcBef>
              <a:buNone/>
              <a:tabLst>
                <a:tab pos="352425" algn="l"/>
              </a:tabLst>
            </a:pPr>
            <a:r>
              <a:rPr lang="en-US" altLang="en-US" sz="2400" dirty="0"/>
              <a:t>	</a:t>
            </a:r>
            <a:r>
              <a:rPr lang="en-US" altLang="en-US" sz="2400" b="1" dirty="0"/>
              <a:t>Step 2: </a:t>
            </a:r>
            <a:r>
              <a:rPr lang="en-US" altLang="en-US" sz="2400" dirty="0"/>
              <a:t>Choose a subset of 4 positions for the I’s.</a:t>
            </a:r>
          </a:p>
          <a:p>
            <a:pPr marL="0" indent="0">
              <a:lnSpc>
                <a:spcPct val="100000"/>
              </a:lnSpc>
              <a:spcBef>
                <a:spcPts val="1200"/>
              </a:spcBef>
              <a:buNone/>
              <a:tabLst>
                <a:tab pos="352425" algn="l"/>
              </a:tabLst>
            </a:pPr>
            <a:r>
              <a:rPr lang="en-US" altLang="en-US" sz="2400" dirty="0"/>
              <a:t>	</a:t>
            </a:r>
            <a:r>
              <a:rPr lang="en-US" altLang="en-US" sz="2400" b="1" dirty="0"/>
              <a:t>Step 3: </a:t>
            </a:r>
            <a:r>
              <a:rPr lang="en-US" altLang="en-US" sz="2400" dirty="0"/>
              <a:t>Choose a subset of 2 positions for the P’s.</a:t>
            </a:r>
          </a:p>
          <a:p>
            <a:pPr marL="0" indent="0">
              <a:lnSpc>
                <a:spcPct val="100000"/>
              </a:lnSpc>
              <a:spcBef>
                <a:spcPts val="1200"/>
              </a:spcBef>
              <a:buNone/>
              <a:tabLst>
                <a:tab pos="352425" algn="l"/>
              </a:tabLst>
            </a:pPr>
            <a:r>
              <a:rPr lang="en-US" altLang="en-US" sz="2400" dirty="0"/>
              <a:t>	</a:t>
            </a:r>
            <a:r>
              <a:rPr lang="en-US" altLang="en-US" sz="2400" b="1" dirty="0"/>
              <a:t>Step 4: </a:t>
            </a:r>
            <a:r>
              <a:rPr lang="en-US" altLang="en-US" sz="2400" dirty="0"/>
              <a:t>Choose a subset of 1 position for the M.</a:t>
            </a:r>
          </a:p>
        </p:txBody>
      </p:sp>
      <mc:AlternateContent xmlns:mc="http://schemas.openxmlformats.org/markup-compatibility/2006" xmlns:a14="http://schemas.microsoft.com/office/drawing/2010/main">
        <mc:Choice Requires="a14">
          <p:sp>
            <p:nvSpPr>
              <p:cNvPr id="2" name="TextBox 1"/>
              <p:cNvSpPr txBox="1"/>
              <p:nvPr/>
            </p:nvSpPr>
            <p:spPr>
              <a:xfrm>
                <a:off x="6981092" y="3513245"/>
                <a:ext cx="562708" cy="5763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11</m:t>
                              </m:r>
                            </m:num>
                            <m:den>
                              <m:r>
                                <a:rPr lang="en-SG" sz="1400" b="0" i="1" smtClean="0">
                                  <a:latin typeface="Cambria Math" panose="02040503050406030204" pitchFamily="18" charset="0"/>
                                </a:rPr>
                                <m:t>4</m:t>
                              </m:r>
                            </m:den>
                          </m:f>
                        </m:e>
                      </m:d>
                    </m:oMath>
                  </m:oMathPara>
                </a14:m>
                <a:endParaRPr lang="en-SG" sz="1400" dirty="0"/>
              </a:p>
            </p:txBody>
          </p:sp>
        </mc:Choice>
        <mc:Fallback xmlns="">
          <p:sp>
            <p:nvSpPr>
              <p:cNvPr id="2" name="TextBox 1"/>
              <p:cNvSpPr txBox="1">
                <a:spLocks noRot="1" noChangeAspect="1" noMove="1" noResize="1" noEditPoints="1" noAdjustHandles="1" noChangeArrowheads="1" noChangeShapeType="1" noTextEdit="1"/>
              </p:cNvSpPr>
              <p:nvPr/>
            </p:nvSpPr>
            <p:spPr>
              <a:xfrm>
                <a:off x="6981092" y="3513245"/>
                <a:ext cx="562708" cy="57637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981092" y="4074486"/>
                <a:ext cx="562708" cy="50020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7</m:t>
                              </m:r>
                            </m:num>
                            <m:den>
                              <m:r>
                                <a:rPr lang="en-SG" sz="1400" b="0" i="1" smtClean="0">
                                  <a:latin typeface="Cambria Math" panose="02040503050406030204" pitchFamily="18" charset="0"/>
                                </a:rPr>
                                <m:t>4</m:t>
                              </m:r>
                            </m:den>
                          </m:f>
                        </m:e>
                      </m:d>
                    </m:oMath>
                  </m:oMathPara>
                </a14:m>
                <a:endParaRPr lang="en-SG"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6981092" y="4074486"/>
                <a:ext cx="562708" cy="50020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981092" y="4552206"/>
                <a:ext cx="562708" cy="5763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3</m:t>
                              </m:r>
                            </m:num>
                            <m:den>
                              <m:r>
                                <a:rPr lang="en-SG" sz="1400" b="0" i="1" smtClean="0">
                                  <a:latin typeface="Cambria Math" panose="02040503050406030204" pitchFamily="18" charset="0"/>
                                </a:rPr>
                                <m:t>2</m:t>
                              </m:r>
                            </m:den>
                          </m:f>
                        </m:e>
                      </m:d>
                    </m:oMath>
                  </m:oMathPara>
                </a14:m>
                <a:endParaRPr lang="en-SG"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981092" y="4552206"/>
                <a:ext cx="562708" cy="57637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981092" y="5108472"/>
                <a:ext cx="562708" cy="5763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1</m:t>
                              </m:r>
                            </m:num>
                            <m:den>
                              <m:r>
                                <a:rPr lang="en-SG" sz="1400" b="0" i="1" smtClean="0">
                                  <a:latin typeface="Cambria Math" panose="02040503050406030204" pitchFamily="18" charset="0"/>
                                </a:rPr>
                                <m:t>1</m:t>
                              </m:r>
                            </m:den>
                          </m:f>
                        </m:e>
                      </m:d>
                    </m:oMath>
                  </m:oMathPara>
                </a14:m>
                <a:endParaRPr lang="en-SG"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981092" y="5108472"/>
                <a:ext cx="562708" cy="57637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53107" y="5694455"/>
                <a:ext cx="4844015" cy="783869"/>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11</m:t>
                              </m:r>
                            </m:num>
                            <m:den>
                              <m:r>
                                <a:rPr lang="en-SG" sz="2000" b="0" i="1" smtClean="0">
                                  <a:latin typeface="Cambria Math" panose="02040503050406030204" pitchFamily="18" charset="0"/>
                                  <a:ea typeface="Cambria Math" panose="02040503050406030204" pitchFamily="18" charset="0"/>
                                </a:rPr>
                                <m:t>4</m:t>
                              </m:r>
                            </m:den>
                          </m:f>
                        </m:e>
                      </m:d>
                      <m:r>
                        <a:rPr lang="en-SG" sz="2000" i="1" smtClean="0">
                          <a:latin typeface="Cambria Math" panose="02040503050406030204" pitchFamily="18" charset="0"/>
                          <a:ea typeface="Cambria Math" panose="02040503050406030204" pitchFamily="18" charset="0"/>
                        </a:rPr>
                        <m:t>×</m:t>
                      </m:r>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7</m:t>
                              </m:r>
                            </m:num>
                            <m:den>
                              <m:r>
                                <a:rPr lang="en-SG" sz="2000" b="0" i="1" smtClean="0">
                                  <a:latin typeface="Cambria Math" panose="02040503050406030204" pitchFamily="18" charset="0"/>
                                  <a:ea typeface="Cambria Math" panose="02040503050406030204" pitchFamily="18" charset="0"/>
                                </a:rPr>
                                <m:t>4</m:t>
                              </m:r>
                            </m:den>
                          </m:f>
                        </m:e>
                      </m:d>
                      <m:r>
                        <a:rPr lang="en-SG" sz="2000" i="1" smtClean="0">
                          <a:latin typeface="Cambria Math" panose="02040503050406030204" pitchFamily="18" charset="0"/>
                          <a:ea typeface="Cambria Math" panose="02040503050406030204" pitchFamily="18" charset="0"/>
                        </a:rPr>
                        <m:t>×</m:t>
                      </m:r>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3</m:t>
                              </m:r>
                            </m:num>
                            <m:den>
                              <m:r>
                                <a:rPr lang="en-SG" sz="2000" b="0" i="1" smtClean="0">
                                  <a:latin typeface="Cambria Math" panose="02040503050406030204" pitchFamily="18" charset="0"/>
                                  <a:ea typeface="Cambria Math" panose="02040503050406030204" pitchFamily="18" charset="0"/>
                                </a:rPr>
                                <m:t>2</m:t>
                              </m:r>
                            </m:den>
                          </m:f>
                        </m:e>
                      </m:d>
                      <m:r>
                        <a:rPr lang="en-SG" sz="2000" i="1" smtClean="0">
                          <a:latin typeface="Cambria Math" panose="02040503050406030204" pitchFamily="18" charset="0"/>
                          <a:ea typeface="Cambria Math" panose="02040503050406030204" pitchFamily="18" charset="0"/>
                        </a:rPr>
                        <m:t>×</m:t>
                      </m:r>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1</m:t>
                              </m:r>
                            </m:num>
                            <m:den>
                              <m:r>
                                <a:rPr lang="en-SG" sz="2000" b="0" i="1" smtClean="0">
                                  <a:latin typeface="Cambria Math" panose="02040503050406030204" pitchFamily="18" charset="0"/>
                                  <a:ea typeface="Cambria Math" panose="02040503050406030204" pitchFamily="18" charset="0"/>
                                </a:rPr>
                                <m:t>1</m:t>
                              </m:r>
                            </m:den>
                          </m:f>
                        </m:e>
                      </m:d>
                      <m:r>
                        <a:rPr lang="en-SG" sz="2000" i="1" smtClean="0">
                          <a:latin typeface="Cambria Math" panose="02040503050406030204" pitchFamily="18" charset="0"/>
                          <a:ea typeface="Cambria Math" panose="02040503050406030204" pitchFamily="18" charset="0"/>
                        </a:rPr>
                        <m:t>=</m:t>
                      </m:r>
                      <m:r>
                        <a:rPr lang="en-SG" sz="2000" b="1" i="1" smtClean="0">
                          <a:solidFill>
                            <a:srgbClr val="0033CC"/>
                          </a:solidFill>
                          <a:latin typeface="Cambria Math" panose="02040503050406030204" pitchFamily="18" charset="0"/>
                          <a:ea typeface="Cambria Math" panose="02040503050406030204" pitchFamily="18" charset="0"/>
                        </a:rPr>
                        <m:t>𝟑𝟒𝟔𝟓𝟎</m:t>
                      </m:r>
                    </m:oMath>
                  </m:oMathPara>
                </a14:m>
                <a:endParaRPr lang="en-SG" sz="2000" b="1" dirty="0">
                  <a:solidFill>
                    <a:srgbClr val="0033CC"/>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53107" y="5694455"/>
                <a:ext cx="4844015" cy="783869"/>
              </a:xfrm>
              <a:prstGeom prst="rect">
                <a:avLst/>
              </a:prstGeom>
              <a:blipFill>
                <a:blip r:embed="rId7"/>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91047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dissolv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 grpId="0" animBg="1"/>
      <p:bldP spid="48" grpId="0" animBg="1"/>
      <p:bldP spid="49" grpId="0" animBg="1"/>
      <p:bldP spid="50"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Permutations of a Set with Repeated Elements</a:t>
            </a:r>
            <a:endParaRPr lang="en-SG" sz="1100" dirty="0">
              <a:solidFill>
                <a:schemeClr val="bg1"/>
              </a:solidFill>
            </a:endParaRP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grpSp>
        <p:nvGrpSpPr>
          <p:cNvPr id="80" name="Group 79"/>
          <p:cNvGrpSpPr/>
          <p:nvPr/>
        </p:nvGrpSpPr>
        <p:grpSpPr>
          <a:xfrm>
            <a:off x="712536" y="1119528"/>
            <a:ext cx="7974264" cy="4791358"/>
            <a:chOff x="730523" y="4598517"/>
            <a:chExt cx="7974264" cy="4791358"/>
          </a:xfrm>
        </p:grpSpPr>
        <p:sp>
          <p:nvSpPr>
            <p:cNvPr id="81" name="Rectangle 80"/>
            <p:cNvSpPr/>
            <p:nvPr/>
          </p:nvSpPr>
          <p:spPr>
            <a:xfrm>
              <a:off x="730523" y="4598518"/>
              <a:ext cx="7974264" cy="472909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2" name="Rectangle 81"/>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3" name="TextBox 82"/>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9.5.2 </a:t>
              </a:r>
              <a:r>
                <a:rPr lang="en-SG" sz="2000" dirty="0">
                  <a:solidFill>
                    <a:schemeClr val="bg1"/>
                  </a:solidFill>
                </a:rPr>
                <a:t>Permutations with Sets of Indistinguishable Objects</a:t>
              </a:r>
            </a:p>
          </p:txBody>
        </p:sp>
        <mc:AlternateContent xmlns:mc="http://schemas.openxmlformats.org/markup-compatibility/2006" xmlns:a14="http://schemas.microsoft.com/office/drawing/2010/main">
          <mc:Choice Requires="a14">
            <p:sp>
              <p:nvSpPr>
                <p:cNvPr id="84" name="TextBox 83"/>
                <p:cNvSpPr txBox="1"/>
                <p:nvPr/>
              </p:nvSpPr>
              <p:spPr>
                <a:xfrm>
                  <a:off x="795941" y="5218733"/>
                  <a:ext cx="7737396" cy="4171142"/>
                </a:xfrm>
                <a:prstGeom prst="rect">
                  <a:avLst/>
                </a:prstGeom>
                <a:noFill/>
              </p:spPr>
              <p:txBody>
                <a:bodyPr wrap="square" rtlCol="0">
                  <a:spAutoFit/>
                </a:bodyPr>
                <a:lstStyle/>
                <a:p>
                  <a:pPr>
                    <a:spcAft>
                      <a:spcPts val="600"/>
                    </a:spcAft>
                  </a:pPr>
                  <a:r>
                    <a:rPr lang="en-SG" sz="2400" dirty="0"/>
                    <a:t>Suppose a collection consists of </a:t>
                  </a:r>
                  <a:r>
                    <a:rPr lang="en-SG" sz="2400" i="1" dirty="0"/>
                    <a:t>n</a:t>
                  </a:r>
                  <a:r>
                    <a:rPr lang="en-SG" sz="2400" dirty="0"/>
                    <a:t> objects of which</a:t>
                  </a:r>
                </a:p>
                <a:p>
                  <a:pPr>
                    <a:tabLst>
                      <a:tab pos="896938" algn="l"/>
                    </a:tabLst>
                  </a:pPr>
                  <a:r>
                    <a:rPr lang="en-SG" sz="2000" dirty="0"/>
                    <a:t>	</a:t>
                  </a:r>
                  <a:r>
                    <a:rPr lang="en-SG" sz="2000" i="1" dirty="0"/>
                    <a:t>n</a:t>
                  </a:r>
                  <a:r>
                    <a:rPr lang="en-SG" sz="2000" baseline="-25000" dirty="0"/>
                    <a:t>1</a:t>
                  </a:r>
                  <a:r>
                    <a:rPr lang="en-SG" sz="2000" dirty="0"/>
                    <a:t> are of type 1 and are indistinguishable from each other</a:t>
                  </a:r>
                </a:p>
                <a:p>
                  <a:r>
                    <a:rPr lang="en-SG" sz="2000" dirty="0"/>
                    <a:t>	</a:t>
                  </a:r>
                  <a:r>
                    <a:rPr lang="en-SG" sz="2000" i="1" dirty="0"/>
                    <a:t>n</a:t>
                  </a:r>
                  <a:r>
                    <a:rPr lang="en-SG" sz="2000" baseline="-25000" dirty="0"/>
                    <a:t>2</a:t>
                  </a:r>
                  <a:r>
                    <a:rPr lang="en-SG" sz="2000" dirty="0"/>
                    <a:t> are of type 2 and are indistinguishable from each other</a:t>
                  </a:r>
                </a:p>
                <a:p>
                  <a:r>
                    <a:rPr lang="en-SG" sz="2000" dirty="0"/>
                    <a:t>	 :</a:t>
                  </a:r>
                </a:p>
                <a:p>
                  <a:pPr>
                    <a:spcAft>
                      <a:spcPts val="600"/>
                    </a:spcAft>
                  </a:pPr>
                  <a:r>
                    <a:rPr lang="en-SG" sz="2000" dirty="0"/>
                    <a:t>	</a:t>
                  </a:r>
                  <a:r>
                    <a:rPr lang="en-SG" sz="2000" i="1" dirty="0" err="1"/>
                    <a:t>n</a:t>
                  </a:r>
                  <a:r>
                    <a:rPr lang="en-SG" sz="2000" i="1" baseline="-25000" dirty="0" err="1"/>
                    <a:t>k</a:t>
                  </a:r>
                  <a:r>
                    <a:rPr lang="en-SG" sz="2000" dirty="0"/>
                    <a:t> are of type </a:t>
                  </a:r>
                  <a:r>
                    <a:rPr lang="en-SG" sz="2000" i="1" dirty="0"/>
                    <a:t>k</a:t>
                  </a:r>
                  <a:r>
                    <a:rPr lang="en-SG" sz="2000" dirty="0"/>
                    <a:t> and are indistinguishable from each other</a:t>
                  </a:r>
                  <a:endParaRPr lang="en-SG" sz="3200" b="1" dirty="0">
                    <a:sym typeface="Symbol" panose="05050102010706020507" pitchFamily="18" charset="2"/>
                  </a:endParaRPr>
                </a:p>
                <a:p>
                  <a:pPr>
                    <a:spcAft>
                      <a:spcPts val="600"/>
                    </a:spcAft>
                  </a:pPr>
                  <a:r>
                    <a:rPr lang="en-SG" sz="2400" dirty="0">
                      <a:sym typeface="Symbol" panose="05050102010706020507" pitchFamily="18" charset="2"/>
                    </a:rPr>
                    <a:t>and suppose that </a:t>
                  </a:r>
                  <a:r>
                    <a:rPr lang="en-SG" sz="2400" i="1" dirty="0">
                      <a:sym typeface="Symbol" panose="05050102010706020507" pitchFamily="18" charset="2"/>
                    </a:rPr>
                    <a:t>n</a:t>
                  </a:r>
                  <a:r>
                    <a:rPr lang="en-SG" sz="2400" baseline="-25000" dirty="0">
                      <a:sym typeface="Symbol" panose="05050102010706020507" pitchFamily="18" charset="2"/>
                    </a:rPr>
                    <a:t>1</a:t>
                  </a:r>
                  <a:r>
                    <a:rPr lang="en-SG" sz="2400" dirty="0">
                      <a:sym typeface="Symbol" panose="05050102010706020507" pitchFamily="18" charset="2"/>
                    </a:rPr>
                    <a:t> + </a:t>
                  </a:r>
                  <a:r>
                    <a:rPr lang="en-SG" sz="2400" i="1" dirty="0">
                      <a:sym typeface="Symbol" panose="05050102010706020507" pitchFamily="18" charset="2"/>
                    </a:rPr>
                    <a:t>n</a:t>
                  </a:r>
                  <a:r>
                    <a:rPr lang="en-SG" sz="2400" baseline="-25000" dirty="0">
                      <a:sym typeface="Symbol" panose="05050102010706020507" pitchFamily="18" charset="2"/>
                    </a:rPr>
                    <a:t>2</a:t>
                  </a:r>
                  <a:r>
                    <a:rPr lang="en-SG" sz="2400" dirty="0">
                      <a:sym typeface="Symbol" panose="05050102010706020507" pitchFamily="18" charset="2"/>
                    </a:rPr>
                    <a:t> + … + </a:t>
                  </a:r>
                  <a:r>
                    <a:rPr lang="en-SG" sz="2400" i="1" dirty="0" err="1">
                      <a:sym typeface="Symbol" panose="05050102010706020507" pitchFamily="18" charset="2"/>
                    </a:rPr>
                    <a:t>n</a:t>
                  </a:r>
                  <a:r>
                    <a:rPr lang="en-SG" sz="2400" i="1" baseline="-25000" dirty="0" err="1">
                      <a:sym typeface="Symbol" panose="05050102010706020507" pitchFamily="18" charset="2"/>
                    </a:rPr>
                    <a:t>k</a:t>
                  </a:r>
                  <a:r>
                    <a:rPr lang="en-SG" sz="2400" dirty="0">
                      <a:sym typeface="Symbol" panose="05050102010706020507" pitchFamily="18" charset="2"/>
                    </a:rPr>
                    <a:t> = </a:t>
                  </a:r>
                  <a:r>
                    <a:rPr lang="en-SG" sz="2400" i="1" dirty="0">
                      <a:sym typeface="Symbol" panose="05050102010706020507" pitchFamily="18" charset="2"/>
                    </a:rPr>
                    <a:t>n</a:t>
                  </a:r>
                  <a:r>
                    <a:rPr lang="en-SG" sz="2400" dirty="0">
                      <a:sym typeface="Symbol" panose="05050102010706020507" pitchFamily="18" charset="2"/>
                    </a:rPr>
                    <a:t>. Then the number of distinguishable permutations of the </a:t>
                  </a:r>
                  <a:r>
                    <a:rPr lang="en-SG" sz="2400" i="1" dirty="0">
                      <a:sym typeface="Symbol" panose="05050102010706020507" pitchFamily="18" charset="2"/>
                    </a:rPr>
                    <a:t>n</a:t>
                  </a:r>
                  <a:r>
                    <a:rPr lang="en-SG" sz="2400" dirty="0">
                      <a:sym typeface="Symbol" panose="05050102010706020507" pitchFamily="18" charset="2"/>
                    </a:rPr>
                    <a:t> objects is </a:t>
                  </a:r>
                </a:p>
                <a:p>
                  <a:pPr>
                    <a:spcAft>
                      <a:spcPts val="600"/>
                    </a:spcAft>
                  </a:pPr>
                  <a:r>
                    <a:rPr lang="en-SG" sz="2800" dirty="0">
                      <a:sym typeface="Symbol" panose="05050102010706020507" pitchFamily="18" charset="2"/>
                    </a:rPr>
                    <a:t>	</a:t>
                  </a:r>
                  <a14:m>
                    <m:oMath xmlns:m="http://schemas.openxmlformats.org/officeDocument/2006/math">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den>
                          </m:f>
                        </m:e>
                      </m:d>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2</m:t>
                                  </m:r>
                                </m:sub>
                              </m:sSub>
                            </m:den>
                          </m:f>
                        </m:e>
                      </m:d>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2</m:t>
                                  </m:r>
                                </m:sub>
                              </m:sSub>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3</m:t>
                                  </m:r>
                                </m:sub>
                              </m:sSub>
                            </m:den>
                          </m:f>
                        </m:e>
                      </m:d>
                      <m:r>
                        <a:rPr lang="en-SG" sz="2800" i="1" smtClean="0">
                          <a:latin typeface="Cambria Math" panose="02040503050406030204" pitchFamily="18" charset="0"/>
                          <a:ea typeface="Cambria Math" panose="02040503050406030204" pitchFamily="18" charset="0"/>
                          <a:sym typeface="Symbol" panose="05050102010706020507" pitchFamily="18" charset="2"/>
                        </a:rPr>
                        <m:t>⋯</m:t>
                      </m:r>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2</m:t>
                                  </m:r>
                                </m:sub>
                              </m:sSub>
                              <m:r>
                                <a:rPr lang="en-SG" sz="2800" b="0" i="1" smtClean="0">
                                  <a:latin typeface="Cambria Math" panose="02040503050406030204" pitchFamily="18" charset="0"/>
                                  <a:sym typeface="Symbol" panose="05050102010706020507" pitchFamily="18" charset="2"/>
                                </a:rPr>
                                <m:t>−</m:t>
                              </m:r>
                              <m:r>
                                <a:rPr lang="en-SG" sz="28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ea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ea typeface="Cambria Math" panose="02040503050406030204" pitchFamily="18" charset="0"/>
                                      <a:sym typeface="Symbol" panose="05050102010706020507" pitchFamily="18" charset="2"/>
                                    </a:rPr>
                                    <m:t>𝑘</m:t>
                                  </m:r>
                                  <m:r>
                                    <a:rPr lang="en-SG" sz="2800" b="0" i="1" smtClean="0">
                                      <a:latin typeface="Cambria Math" panose="02040503050406030204" pitchFamily="18" charset="0"/>
                                      <a:ea typeface="Cambria Math" panose="02040503050406030204" pitchFamily="18" charset="0"/>
                                      <a:sym typeface="Symbol" panose="05050102010706020507" pitchFamily="18" charset="2"/>
                                    </a:rPr>
                                    <m:t>−1</m:t>
                                  </m:r>
                                </m:sub>
                              </m:sSub>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𝑘</m:t>
                                  </m:r>
                                </m:sub>
                              </m:sSub>
                            </m:den>
                          </m:f>
                        </m:e>
                      </m:d>
                    </m:oMath>
                  </a14:m>
                  <a:endParaRPr lang="en-SG" sz="3200" b="1" dirty="0">
                    <a:sym typeface="Symbol" panose="05050102010706020507" pitchFamily="18" charset="2"/>
                  </a:endParaRPr>
                </a:p>
                <a:p>
                  <a:pPr>
                    <a:spcAft>
                      <a:spcPts val="600"/>
                    </a:spcAft>
                    <a:tabLst>
                      <a:tab pos="2690813" algn="l"/>
                    </a:tabLst>
                  </a:pPr>
                  <a:r>
                    <a:rPr lang="en-SG" sz="3200" b="1" dirty="0">
                      <a:sym typeface="Symbol" panose="05050102010706020507" pitchFamily="18" charset="2"/>
                    </a:rPr>
                    <a:t>	</a:t>
                  </a:r>
                  <a14:m>
                    <m:oMath xmlns:m="http://schemas.openxmlformats.org/officeDocument/2006/math">
                      <m:r>
                        <a:rPr lang="en-SG" sz="3200" b="1" i="1" smtClean="0">
                          <a:latin typeface="Cambria Math" panose="02040503050406030204" pitchFamily="18" charset="0"/>
                          <a:ea typeface="Cambria Math" panose="02040503050406030204" pitchFamily="18" charset="0"/>
                          <a:sym typeface="Symbol" panose="05050102010706020507" pitchFamily="18" charset="2"/>
                        </a:rPr>
                        <m:t>= </m:t>
                      </m:r>
                      <m:f>
                        <m:f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fPr>
                        <m:num>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num>
                        <m:den>
                          <m:sSub>
                            <m:sSub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𝟏</m:t>
                              </m:r>
                            </m:sub>
                          </m:s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𝟐</m:t>
                              </m:r>
                            </m:sub>
                          </m:s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𝟑</m:t>
                              </m:r>
                            </m:sub>
                          </m:s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𝒌</m:t>
                              </m:r>
                            </m:sub>
                          </m:sSub>
                          <m:r>
                            <a:rPr lang="en-SG" sz="3200" b="1" i="1" smtClean="0">
                              <a:solidFill>
                                <a:srgbClr val="C00000"/>
                              </a:solidFill>
                              <a:latin typeface="Cambria Math" panose="02040503050406030204" pitchFamily="18" charset="0"/>
                              <a:ea typeface="Cambria Math" panose="02040503050406030204" pitchFamily="18" charset="0"/>
                              <a:sym typeface="Symbol" panose="05050102010706020507" pitchFamily="18" charset="2"/>
                            </a:rPr>
                            <m:t>!</m:t>
                          </m:r>
                        </m:den>
                      </m:f>
                    </m:oMath>
                  </a14:m>
                  <a:endParaRPr lang="en-SG" sz="3200" b="1" dirty="0">
                    <a:sym typeface="Symbol" panose="05050102010706020507" pitchFamily="18" charset="2"/>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795941" y="5218733"/>
                  <a:ext cx="7737396" cy="4171142"/>
                </a:xfrm>
                <a:prstGeom prst="rect">
                  <a:avLst/>
                </a:prstGeom>
                <a:blipFill>
                  <a:blip r:embed="rId3"/>
                  <a:stretch>
                    <a:fillRect l="-1261" t="-1168"/>
                  </a:stretch>
                </a:blipFill>
              </p:spPr>
              <p:txBody>
                <a:bodyPr/>
                <a:lstStyle/>
                <a:p>
                  <a:r>
                    <a:rPr lang="en-US">
                      <a:noFill/>
                    </a:rPr>
                    <a:t> </a:t>
                  </a:r>
                </a:p>
              </p:txBody>
            </p:sp>
          </mc:Fallback>
        </mc:AlternateContent>
      </p:gr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9942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grpSp>
        <p:nvGrpSpPr>
          <p:cNvPr id="2" name="Group 1"/>
          <p:cNvGrpSpPr/>
          <p:nvPr/>
        </p:nvGrpSpPr>
        <p:grpSpPr>
          <a:xfrm>
            <a:off x="644577" y="2152650"/>
            <a:ext cx="7809875" cy="751115"/>
            <a:chOff x="644577" y="2152650"/>
            <a:chExt cx="7809875" cy="751115"/>
          </a:xfrm>
        </p:grpSpPr>
        <p:sp>
          <p:nvSpPr>
            <p:cNvPr id="32" name="Rounded Rectangle 31"/>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p:cNvSpPr txBox="1">
              <a:spLocks/>
            </p:cNvSpPr>
            <p:nvPr/>
          </p:nvSpPr>
          <p:spPr>
            <a:xfrm>
              <a:off x="663368" y="2220685"/>
              <a:ext cx="7791084"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9.6 </a:t>
              </a:r>
              <a:r>
                <a:rPr lang="en-SG" sz="3000" i="1" dirty="0">
                  <a:solidFill>
                    <a:schemeClr val="bg1"/>
                  </a:solidFill>
                  <a:latin typeface="+mn-lt"/>
                </a:rPr>
                <a:t>r</a:t>
              </a:r>
              <a:r>
                <a:rPr lang="en-SG" sz="3000" dirty="0">
                  <a:solidFill>
                    <a:schemeClr val="bg1"/>
                  </a:solidFill>
                  <a:latin typeface="+mn-lt"/>
                </a:rPr>
                <a:t>-Combinations with Repetition Allowed</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5108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i="1" dirty="0">
                <a:solidFill>
                  <a:schemeClr val="bg1"/>
                </a:solidFill>
              </a:rPr>
              <a:t>r</a:t>
            </a:r>
            <a:r>
              <a:rPr lang="en-SG" sz="2800" dirty="0">
                <a:solidFill>
                  <a:schemeClr val="bg1"/>
                </a:solidFill>
              </a:rPr>
              <a:t>-Combinations with Repetition Allowed </a:t>
            </a:r>
            <a:endParaRPr lang="en-SG" sz="2000" dirty="0">
              <a:solidFill>
                <a:schemeClr val="bg1"/>
              </a:solidFill>
            </a:endParaRPr>
          </a:p>
        </p:txBody>
      </p:sp>
      <p:sp>
        <p:nvSpPr>
          <p:cNvPr id="72" name="Rectangle 3"/>
          <p:cNvSpPr txBox="1">
            <a:spLocks noChangeArrowheads="1"/>
          </p:cNvSpPr>
          <p:nvPr/>
        </p:nvSpPr>
        <p:spPr>
          <a:xfrm>
            <a:off x="389532" y="1578656"/>
            <a:ext cx="8382509" cy="11645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At a hawker </a:t>
            </a:r>
            <a:r>
              <a:rPr lang="en-US" altLang="en-US" dirty="0" err="1"/>
              <a:t>centre</a:t>
            </a:r>
            <a:r>
              <a:rPr lang="en-US" altLang="en-US" dirty="0"/>
              <a:t> there are 6 stalls selling local delights. If you are buying lunch for 20 guests, how many different selections can you make?</a:t>
            </a:r>
          </a:p>
        </p:txBody>
      </p:sp>
      <p:sp>
        <p:nvSpPr>
          <p:cNvPr id="25" name="Oval 24"/>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937788" y="2825966"/>
            <a:ext cx="7285995" cy="3815997"/>
            <a:chOff x="937788" y="2921274"/>
            <a:chExt cx="7285995" cy="3815997"/>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788" y="3209967"/>
              <a:ext cx="7285995" cy="3328946"/>
            </a:xfrm>
            <a:prstGeom prst="rect">
              <a:avLst/>
            </a:prstGeom>
          </p:spPr>
        </p:pic>
        <p:sp>
          <p:nvSpPr>
            <p:cNvPr id="3" name="TextBox 2"/>
            <p:cNvSpPr txBox="1"/>
            <p:nvPr/>
          </p:nvSpPr>
          <p:spPr>
            <a:xfrm>
              <a:off x="1003194" y="2921274"/>
              <a:ext cx="1378226" cy="369332"/>
            </a:xfrm>
            <a:prstGeom prst="rect">
              <a:avLst/>
            </a:prstGeom>
            <a:noFill/>
          </p:spPr>
          <p:txBody>
            <a:bodyPr wrap="square" rtlCol="0">
              <a:spAutoFit/>
            </a:bodyPr>
            <a:lstStyle/>
            <a:p>
              <a:r>
                <a:rPr lang="en-US" dirty="0"/>
                <a:t>Chicken rice</a:t>
              </a:r>
            </a:p>
          </p:txBody>
        </p:sp>
        <p:sp>
          <p:nvSpPr>
            <p:cNvPr id="23" name="TextBox 22"/>
            <p:cNvSpPr txBox="1"/>
            <p:nvPr/>
          </p:nvSpPr>
          <p:spPr>
            <a:xfrm>
              <a:off x="3512954" y="2921274"/>
              <a:ext cx="1378226" cy="369332"/>
            </a:xfrm>
            <a:prstGeom prst="rect">
              <a:avLst/>
            </a:prstGeom>
            <a:noFill/>
          </p:spPr>
          <p:txBody>
            <a:bodyPr wrap="square" rtlCol="0">
              <a:spAutoFit/>
            </a:bodyPr>
            <a:lstStyle/>
            <a:p>
              <a:r>
                <a:rPr lang="en-US" dirty="0" err="1"/>
                <a:t>Nasi</a:t>
              </a:r>
              <a:r>
                <a:rPr lang="en-US" dirty="0"/>
                <a:t> </a:t>
              </a:r>
              <a:r>
                <a:rPr lang="en-US" dirty="0" err="1"/>
                <a:t>lemak</a:t>
              </a:r>
              <a:endParaRPr lang="en-US" dirty="0"/>
            </a:p>
          </p:txBody>
        </p:sp>
        <p:sp>
          <p:nvSpPr>
            <p:cNvPr id="24" name="TextBox 23"/>
            <p:cNvSpPr txBox="1"/>
            <p:nvPr/>
          </p:nvSpPr>
          <p:spPr>
            <a:xfrm>
              <a:off x="5953664" y="2921274"/>
              <a:ext cx="1378226" cy="369332"/>
            </a:xfrm>
            <a:prstGeom prst="rect">
              <a:avLst/>
            </a:prstGeom>
            <a:noFill/>
          </p:spPr>
          <p:txBody>
            <a:bodyPr wrap="square" rtlCol="0">
              <a:spAutoFit/>
            </a:bodyPr>
            <a:lstStyle/>
            <a:p>
              <a:r>
                <a:rPr lang="en-US" dirty="0" err="1"/>
                <a:t>Mee</a:t>
              </a:r>
              <a:r>
                <a:rPr lang="en-US" dirty="0"/>
                <a:t> rebus</a:t>
              </a:r>
            </a:p>
          </p:txBody>
        </p:sp>
        <p:sp>
          <p:nvSpPr>
            <p:cNvPr id="31" name="TextBox 30"/>
            <p:cNvSpPr txBox="1"/>
            <p:nvPr/>
          </p:nvSpPr>
          <p:spPr>
            <a:xfrm>
              <a:off x="1003193" y="6367939"/>
              <a:ext cx="1468993" cy="369332"/>
            </a:xfrm>
            <a:prstGeom prst="rect">
              <a:avLst/>
            </a:prstGeom>
            <a:noFill/>
          </p:spPr>
          <p:txBody>
            <a:bodyPr wrap="square" rtlCol="0">
              <a:spAutoFit/>
            </a:bodyPr>
            <a:lstStyle/>
            <a:p>
              <a:r>
                <a:rPr lang="en-US" dirty="0" err="1"/>
                <a:t>Ayam</a:t>
              </a:r>
              <a:r>
                <a:rPr lang="en-US" dirty="0"/>
                <a:t> </a:t>
              </a:r>
              <a:r>
                <a:rPr lang="en-US" dirty="0" err="1"/>
                <a:t>penyet</a:t>
              </a:r>
              <a:endParaRPr lang="en-US" dirty="0"/>
            </a:p>
          </p:txBody>
        </p:sp>
        <p:sp>
          <p:nvSpPr>
            <p:cNvPr id="32" name="TextBox 31"/>
            <p:cNvSpPr txBox="1"/>
            <p:nvPr/>
          </p:nvSpPr>
          <p:spPr>
            <a:xfrm>
              <a:off x="3512954" y="6367939"/>
              <a:ext cx="1378226" cy="369332"/>
            </a:xfrm>
            <a:prstGeom prst="rect">
              <a:avLst/>
            </a:prstGeom>
            <a:noFill/>
          </p:spPr>
          <p:txBody>
            <a:bodyPr wrap="square" rtlCol="0">
              <a:spAutoFit/>
            </a:bodyPr>
            <a:lstStyle/>
            <a:p>
              <a:r>
                <a:rPr lang="en-US" dirty="0" err="1"/>
                <a:t>Laksa</a:t>
              </a:r>
              <a:endParaRPr lang="en-US" dirty="0"/>
            </a:p>
          </p:txBody>
        </p:sp>
        <p:sp>
          <p:nvSpPr>
            <p:cNvPr id="34" name="TextBox 33"/>
            <p:cNvSpPr txBox="1"/>
            <p:nvPr/>
          </p:nvSpPr>
          <p:spPr>
            <a:xfrm>
              <a:off x="5953663" y="6367939"/>
              <a:ext cx="1573571" cy="369332"/>
            </a:xfrm>
            <a:prstGeom prst="rect">
              <a:avLst/>
            </a:prstGeom>
            <a:noFill/>
          </p:spPr>
          <p:txBody>
            <a:bodyPr wrap="square" rtlCol="0">
              <a:spAutoFit/>
            </a:bodyPr>
            <a:lstStyle/>
            <a:p>
              <a:r>
                <a:rPr lang="en-US" dirty="0"/>
                <a:t>Bak </a:t>
              </a:r>
              <a:r>
                <a:rPr lang="en-US" dirty="0" err="1"/>
                <a:t>chor</a:t>
              </a:r>
              <a:r>
                <a:rPr lang="en-US" dirty="0"/>
                <a:t> </a:t>
              </a:r>
              <a:r>
                <a:rPr lang="en-US" dirty="0" err="1"/>
                <a:t>mee</a:t>
              </a:r>
              <a:endParaRPr lang="en-US" dirty="0"/>
            </a:p>
          </p:txBody>
        </p:sp>
      </p:grpSp>
    </p:spTree>
    <p:extLst>
      <p:ext uri="{BB962C8B-B14F-4D97-AF65-F5344CB8AC3E}">
        <p14:creationId xmlns:p14="http://schemas.microsoft.com/office/powerpoint/2010/main" val="3246535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i="1" dirty="0">
                <a:solidFill>
                  <a:schemeClr val="bg1"/>
                </a:solidFill>
              </a:rPr>
              <a:t>r</a:t>
            </a:r>
            <a:r>
              <a:rPr lang="en-SG" sz="2800" dirty="0">
                <a:solidFill>
                  <a:schemeClr val="bg1"/>
                </a:solidFill>
              </a:rPr>
              <a:t>-Combinations with Repetition Allowed </a:t>
            </a:r>
            <a:endParaRPr lang="en-SG" sz="2000" dirty="0">
              <a:solidFill>
                <a:schemeClr val="bg1"/>
              </a:solidFill>
            </a:endParaRPr>
          </a:p>
        </p:txBody>
      </p:sp>
      <p:sp>
        <p:nvSpPr>
          <p:cNvPr id="72" name="Rectangle 3"/>
          <p:cNvSpPr txBox="1">
            <a:spLocks noChangeArrowheads="1"/>
          </p:cNvSpPr>
          <p:nvPr/>
        </p:nvSpPr>
        <p:spPr>
          <a:xfrm>
            <a:off x="389532" y="1578656"/>
            <a:ext cx="8382509" cy="11645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How many ways are there to choose </a:t>
            </a:r>
            <a:r>
              <a:rPr lang="en-US" altLang="en-US" i="1" dirty="0"/>
              <a:t>r </a:t>
            </a:r>
            <a:r>
              <a:rPr lang="en-US" altLang="en-US" dirty="0"/>
              <a:t>elements without regard to order from a set of </a:t>
            </a:r>
            <a:r>
              <a:rPr lang="en-US" altLang="en-US" i="1" dirty="0"/>
              <a:t>n </a:t>
            </a:r>
            <a:r>
              <a:rPr lang="en-US" altLang="en-US" dirty="0"/>
              <a:t>elements if </a:t>
            </a:r>
            <a:r>
              <a:rPr lang="en-US" altLang="en-US" i="1" dirty="0"/>
              <a:t>repetition is allowed</a:t>
            </a:r>
            <a:r>
              <a:rPr lang="en-US" altLang="en-US" sz="500" i="1" dirty="0"/>
              <a:t> </a:t>
            </a:r>
            <a:r>
              <a:rPr lang="en-US" altLang="en-US" dirty="0"/>
              <a:t>?</a:t>
            </a:r>
          </a:p>
        </p:txBody>
      </p:sp>
      <p:sp>
        <p:nvSpPr>
          <p:cNvPr id="25" name="Oval 24"/>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8" name="Group 37"/>
          <p:cNvGrpSpPr/>
          <p:nvPr/>
        </p:nvGrpSpPr>
        <p:grpSpPr>
          <a:xfrm>
            <a:off x="966854" y="2894723"/>
            <a:ext cx="7176411" cy="3496389"/>
            <a:chOff x="993228" y="4598517"/>
            <a:chExt cx="7176411" cy="3496389"/>
          </a:xfrm>
        </p:grpSpPr>
        <p:sp>
          <p:nvSpPr>
            <p:cNvPr id="39" name="Rectangle 38"/>
            <p:cNvSpPr/>
            <p:nvPr/>
          </p:nvSpPr>
          <p:spPr>
            <a:xfrm>
              <a:off x="993228" y="4598517"/>
              <a:ext cx="7176411" cy="34922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Multiset</a:t>
              </a:r>
            </a:p>
          </p:txBody>
        </p:sp>
        <mc:AlternateContent xmlns:mc="http://schemas.openxmlformats.org/markup-compatibility/2006" xmlns:a14="http://schemas.microsoft.com/office/drawing/2010/main">
          <mc:Choice Requires="a14">
            <p:sp>
              <p:nvSpPr>
                <p:cNvPr id="42" name="TextBox 41"/>
                <p:cNvSpPr txBox="1"/>
                <p:nvPr/>
              </p:nvSpPr>
              <p:spPr>
                <a:xfrm>
                  <a:off x="1109374" y="5193984"/>
                  <a:ext cx="6925353" cy="2900922"/>
                </a:xfrm>
                <a:prstGeom prst="rect">
                  <a:avLst/>
                </a:prstGeom>
                <a:noFill/>
              </p:spPr>
              <p:txBody>
                <a:bodyPr wrap="square" rtlCol="0">
                  <a:spAutoFit/>
                </a:bodyPr>
                <a:lstStyle/>
                <a:p>
                  <a:pPr>
                    <a:spcAft>
                      <a:spcPts val="600"/>
                    </a:spcAft>
                  </a:pPr>
                  <a:r>
                    <a:rPr lang="en-SG" sz="2400" dirty="0"/>
                    <a:t>An </a:t>
                  </a:r>
                  <a:r>
                    <a:rPr lang="en-SG" sz="2400" b="1" i="1" dirty="0"/>
                    <a:t>r</a:t>
                  </a:r>
                  <a:r>
                    <a:rPr lang="en-SG" sz="2400" b="1" dirty="0"/>
                    <a:t>-combination with repetition allowed</a:t>
                  </a:r>
                  <a:r>
                    <a:rPr lang="en-SG" sz="2400" dirty="0"/>
                    <a:t>, or </a:t>
                  </a:r>
                  <a:r>
                    <a:rPr lang="en-SG" sz="2400" b="1" dirty="0"/>
                    <a:t>multiset of size </a:t>
                  </a:r>
                  <a:r>
                    <a:rPr lang="en-SG" sz="2400" b="1" i="1" dirty="0"/>
                    <a:t>r</a:t>
                  </a:r>
                  <a:r>
                    <a:rPr lang="en-SG" sz="2400" dirty="0"/>
                    <a:t>, chosen from a set </a:t>
                  </a:r>
                  <a:r>
                    <a:rPr lang="en-SG" sz="2400" i="1" dirty="0"/>
                    <a:t>X</a:t>
                  </a:r>
                  <a:r>
                    <a:rPr lang="en-SG" sz="2400" dirty="0"/>
                    <a:t> of </a:t>
                  </a:r>
                  <a:r>
                    <a:rPr lang="en-SG" sz="2400" i="1" dirty="0"/>
                    <a:t>n</a:t>
                  </a:r>
                  <a:r>
                    <a:rPr lang="en-SG" sz="2400" dirty="0"/>
                    <a:t> elements is an unordered selection of elements taken from </a:t>
                  </a:r>
                  <a:r>
                    <a:rPr lang="en-SG" sz="2400" i="1" dirty="0"/>
                    <a:t>X</a:t>
                  </a:r>
                  <a:r>
                    <a:rPr lang="en-SG" sz="2400" dirty="0"/>
                    <a:t> with repetition allowed.</a:t>
                  </a:r>
                </a:p>
                <a:p>
                  <a:pPr>
                    <a:spcAft>
                      <a:spcPts val="600"/>
                    </a:spcAft>
                  </a:pPr>
                  <a:r>
                    <a:rPr lang="en-SG" sz="2400" dirty="0"/>
                    <a:t>If </a:t>
                  </a:r>
                  <a:r>
                    <a:rPr lang="en-SG" sz="2400" i="1" dirty="0"/>
                    <a:t>X</a:t>
                  </a:r>
                  <a:r>
                    <a:rPr lang="en-SG" sz="2400" dirty="0"/>
                    <a:t> = </a:t>
                  </a:r>
                  <a14:m>
                    <m:oMath xmlns:m="http://schemas.openxmlformats.org/officeDocument/2006/math">
                      <m:d>
                        <m:dPr>
                          <m:begChr m:val="{"/>
                          <m:endChr m:val="}"/>
                          <m:ctrlPr>
                            <a:rPr lang="en-SG" sz="2400" i="1" smtClean="0">
                              <a:latin typeface="Cambria Math" panose="02040503050406030204" pitchFamily="18" charset="0"/>
                            </a:rPr>
                          </m:ctrlPr>
                        </m:dPr>
                        <m:e>
                          <m:sSub>
                            <m:sSubPr>
                              <m:ctrlPr>
                                <a:rPr lang="en-SG" sz="240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2</m:t>
                              </m:r>
                            </m:sub>
                          </m:sSub>
                          <m:r>
                            <a:rPr lang="en-US" sz="2400" b="0" i="1" smtClean="0">
                              <a:latin typeface="Cambria Math"/>
                            </a:rPr>
                            <m:t>,</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𝑥</m:t>
                              </m:r>
                            </m:e>
                            <m:sub>
                              <m:r>
                                <a:rPr lang="en-US" sz="2400" b="0" i="1" smtClean="0">
                                  <a:latin typeface="Cambria Math"/>
                                  <a:ea typeface="Cambria Math"/>
                                </a:rPr>
                                <m:t>𝑛</m:t>
                              </m:r>
                            </m:sub>
                          </m:sSub>
                        </m:e>
                      </m:d>
                    </m:oMath>
                  </a14:m>
                  <a:r>
                    <a:rPr lang="en-SG" sz="2400" dirty="0"/>
                    <a:t>, we write an </a:t>
                  </a:r>
                  <a:r>
                    <a:rPr lang="en-SG" sz="2400" i="1" dirty="0"/>
                    <a:t>r</a:t>
                  </a:r>
                  <a:r>
                    <a:rPr lang="en-SG" sz="2400" dirty="0"/>
                    <a:t>-combination with repetition allowed as </a:t>
                  </a:r>
                  <a14:m>
                    <m:oMath xmlns:m="http://schemas.openxmlformats.org/officeDocument/2006/math">
                      <m:d>
                        <m:dPr>
                          <m:begChr m:val="["/>
                          <m:endChr m:val="]"/>
                          <m:ctrlPr>
                            <a:rPr lang="en-SG" sz="2400" i="1" smtClean="0">
                              <a:solidFill>
                                <a:srgbClr val="C00000"/>
                              </a:solidFill>
                              <a:latin typeface="Cambria Math" panose="02040503050406030204" pitchFamily="18" charset="0"/>
                            </a:rPr>
                          </m:ctrlPr>
                        </m:dPr>
                        <m:e>
                          <m:sSub>
                            <m:sSubPr>
                              <m:ctrlPr>
                                <a:rPr lang="en-SG" sz="2400" i="1" smtClean="0">
                                  <a:solidFill>
                                    <a:schemeClr val="tx1"/>
                                  </a:solidFill>
                                  <a:latin typeface="Cambria Math" panose="02040503050406030204" pitchFamily="18" charset="0"/>
                                </a:rPr>
                              </m:ctrlPr>
                            </m:sSubPr>
                            <m:e>
                              <m:r>
                                <a:rPr lang="en-US" sz="2400" b="0" i="1" smtClean="0">
                                  <a:solidFill>
                                    <a:schemeClr val="tx1"/>
                                  </a:solidFill>
                                  <a:latin typeface="Cambria Math"/>
                                </a:rPr>
                                <m:t>𝑥</m:t>
                              </m:r>
                            </m:e>
                            <m:sub>
                              <m:sSub>
                                <m:sSubPr>
                                  <m:ctrlPr>
                                    <a:rPr lang="en-SG" sz="2400" i="1" smtClean="0">
                                      <a:solidFill>
                                        <a:schemeClr val="tx1"/>
                                      </a:solidFill>
                                      <a:latin typeface="Cambria Math" panose="02040503050406030204" pitchFamily="18" charset="0"/>
                                    </a:rPr>
                                  </m:ctrlPr>
                                </m:sSubPr>
                                <m:e>
                                  <m:r>
                                    <a:rPr lang="en-US" sz="2400" b="0" i="1" smtClean="0">
                                      <a:solidFill>
                                        <a:schemeClr val="tx1"/>
                                      </a:solidFill>
                                      <a:latin typeface="Cambria Math"/>
                                    </a:rPr>
                                    <m:t>𝑖</m:t>
                                  </m:r>
                                </m:e>
                                <m:sub>
                                  <m:r>
                                    <a:rPr lang="en-US" sz="2400" b="0" i="1" smtClean="0">
                                      <a:solidFill>
                                        <a:schemeClr val="tx1"/>
                                      </a:solidFill>
                                      <a:latin typeface="Cambria Math"/>
                                    </a:rPr>
                                    <m:t>1</m:t>
                                  </m:r>
                                </m:sub>
                              </m:sSub>
                            </m:sub>
                          </m:sSub>
                          <m:r>
                            <a:rPr lang="en-US" sz="2400" b="0" i="1" smtClean="0">
                              <a:solidFill>
                                <a:schemeClr val="tx1"/>
                              </a:solidFill>
                              <a:latin typeface="Cambria Math"/>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a:rPr>
                                <m:t>𝑥</m:t>
                              </m:r>
                            </m:e>
                            <m: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a:rPr>
                                    <m:t>𝑖</m:t>
                                  </m:r>
                                </m:e>
                                <m:sub>
                                  <m:r>
                                    <a:rPr lang="en-US" sz="2400" b="0" i="1" smtClean="0">
                                      <a:solidFill>
                                        <a:schemeClr val="tx1"/>
                                      </a:solidFill>
                                      <a:latin typeface="Cambria Math"/>
                                    </a:rPr>
                                    <m:t>2</m:t>
                                  </m:r>
                                </m:sub>
                              </m:sSub>
                            </m:sub>
                          </m:sSub>
                          <m:r>
                            <a:rPr lang="en-US" sz="2400" b="0" i="1" smtClean="0">
                              <a:solidFill>
                                <a:schemeClr val="tx1"/>
                              </a:solidFill>
                              <a:latin typeface="Cambria Math"/>
                            </a:rPr>
                            <m:t>,</m:t>
                          </m:r>
                          <m:r>
                            <a:rPr lang="en-US" sz="2400" b="0" i="1" smtClean="0">
                              <a:solidFill>
                                <a:schemeClr val="tx1"/>
                              </a:solidFill>
                              <a:latin typeface="Cambria Math"/>
                              <a:ea typeface="Cambria Math"/>
                            </a:rPr>
                            <m:t>⋯,</m:t>
                          </m:r>
                          <m:sSub>
                            <m:sSubPr>
                              <m:ctrlPr>
                                <a:rPr lang="en-US" sz="2400" b="0" i="1" smtClean="0">
                                  <a:solidFill>
                                    <a:schemeClr val="tx1"/>
                                  </a:solidFill>
                                  <a:latin typeface="Cambria Math" panose="02040503050406030204" pitchFamily="18" charset="0"/>
                                  <a:ea typeface="Cambria Math"/>
                                </a:rPr>
                              </m:ctrlPr>
                            </m:sSubPr>
                            <m:e>
                              <m:r>
                                <a:rPr lang="en-US" sz="2400" b="0" i="1" smtClean="0">
                                  <a:solidFill>
                                    <a:schemeClr val="tx1"/>
                                  </a:solidFill>
                                  <a:latin typeface="Cambria Math"/>
                                  <a:ea typeface="Cambria Math"/>
                                </a:rPr>
                                <m:t>𝑥</m:t>
                              </m:r>
                            </m:e>
                            <m:sub>
                              <m:sSub>
                                <m:sSubPr>
                                  <m:ctrlPr>
                                    <a:rPr lang="en-US" sz="2400" b="0" i="1" smtClean="0">
                                      <a:solidFill>
                                        <a:schemeClr val="tx1"/>
                                      </a:solidFill>
                                      <a:latin typeface="Cambria Math" panose="02040503050406030204" pitchFamily="18" charset="0"/>
                                      <a:ea typeface="Cambria Math"/>
                                    </a:rPr>
                                  </m:ctrlPr>
                                </m:sSubPr>
                                <m:e>
                                  <m:r>
                                    <a:rPr lang="en-US" sz="2400" b="0" i="1" smtClean="0">
                                      <a:solidFill>
                                        <a:schemeClr val="tx1"/>
                                      </a:solidFill>
                                      <a:latin typeface="Cambria Math"/>
                                      <a:ea typeface="Cambria Math"/>
                                    </a:rPr>
                                    <m:t>𝑖</m:t>
                                  </m:r>
                                </m:e>
                                <m:sub>
                                  <m:r>
                                    <a:rPr lang="en-US" sz="2400" b="0" i="1" smtClean="0">
                                      <a:solidFill>
                                        <a:schemeClr val="tx1"/>
                                      </a:solidFill>
                                      <a:latin typeface="Cambria Math"/>
                                      <a:ea typeface="Cambria Math"/>
                                    </a:rPr>
                                    <m:t>𝑟</m:t>
                                  </m:r>
                                </m:sub>
                              </m:sSub>
                            </m:sub>
                          </m:sSub>
                        </m:e>
                      </m:d>
                    </m:oMath>
                  </a14:m>
                  <a:r>
                    <a:rPr lang="en-SG" sz="2400" dirty="0">
                      <a:solidFill>
                        <a:srgbClr val="C00000"/>
                      </a:solidFill>
                    </a:rPr>
                    <a:t> </a:t>
                  </a:r>
                  <a:r>
                    <a:rPr lang="en-SG" sz="2400" dirty="0"/>
                    <a:t>where each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a:rPr>
                            <m:t>𝑥</m:t>
                          </m:r>
                        </m:e>
                        <m:sub>
                          <m:sSub>
                            <m:sSubPr>
                              <m:ctrlPr>
                                <a:rPr lang="en-SG" sz="240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𝑗</m:t>
                              </m:r>
                            </m:sub>
                          </m:sSub>
                        </m:sub>
                      </m:sSub>
                    </m:oMath>
                  </a14:m>
                  <a:r>
                    <a:rPr lang="en-SG" sz="2400" dirty="0"/>
                    <a:t> is in </a:t>
                  </a:r>
                  <a:r>
                    <a:rPr lang="en-SG" sz="2400" i="1" dirty="0"/>
                    <a:t>X</a:t>
                  </a:r>
                  <a:r>
                    <a:rPr lang="en-SG" sz="2400" dirty="0"/>
                    <a:t> and some of the </a:t>
                  </a:r>
                  <a14:m>
                    <m:oMath xmlns:m="http://schemas.openxmlformats.org/officeDocument/2006/math">
                      <m:sSub>
                        <m:sSubPr>
                          <m:ctrlPr>
                            <a:rPr lang="en-SG" sz="2400" i="1">
                              <a:latin typeface="Cambria Math" panose="02040503050406030204" pitchFamily="18" charset="0"/>
                            </a:rPr>
                          </m:ctrlPr>
                        </m:sSubPr>
                        <m:e>
                          <m:r>
                            <a:rPr lang="en-US" sz="2400" i="1">
                              <a:latin typeface="Cambria Math"/>
                            </a:rPr>
                            <m:t>𝑥</m:t>
                          </m:r>
                        </m:e>
                        <m:sub>
                          <m:sSub>
                            <m:sSubPr>
                              <m:ctrlPr>
                                <a:rPr lang="en-SG" sz="2400" i="1">
                                  <a:latin typeface="Cambria Math" panose="02040503050406030204" pitchFamily="18" charset="0"/>
                                </a:rPr>
                              </m:ctrlPr>
                            </m:sSubPr>
                            <m:e>
                              <m:r>
                                <a:rPr lang="en-US" sz="2400" i="1">
                                  <a:latin typeface="Cambria Math"/>
                                </a:rPr>
                                <m:t>𝑖</m:t>
                              </m:r>
                            </m:e>
                            <m:sub>
                              <m:r>
                                <a:rPr lang="en-US" sz="2400" i="1">
                                  <a:latin typeface="Cambria Math"/>
                                </a:rPr>
                                <m:t>𝑗</m:t>
                              </m:r>
                            </m:sub>
                          </m:sSub>
                        </m:sub>
                      </m:sSub>
                    </m:oMath>
                  </a14:m>
                  <a:r>
                    <a:rPr lang="en-SG" sz="2400" dirty="0"/>
                    <a:t> may equal each other.</a:t>
                  </a:r>
                </a:p>
              </p:txBody>
            </p:sp>
          </mc:Choice>
          <mc:Fallback xmlns="">
            <p:sp>
              <p:nvSpPr>
                <p:cNvPr id="42" name="TextBox 41"/>
                <p:cNvSpPr txBox="1">
                  <a:spLocks noRot="1" noChangeAspect="1" noMove="1" noResize="1" noEditPoints="1" noAdjustHandles="1" noChangeArrowheads="1" noChangeShapeType="1" noTextEdit="1"/>
                </p:cNvSpPr>
                <p:nvPr/>
              </p:nvSpPr>
              <p:spPr>
                <a:xfrm>
                  <a:off x="1109374" y="5193984"/>
                  <a:ext cx="6925353" cy="2900922"/>
                </a:xfrm>
                <a:prstGeom prst="rect">
                  <a:avLst/>
                </a:prstGeom>
                <a:blipFill>
                  <a:blip r:embed="rId3"/>
                  <a:stretch>
                    <a:fillRect l="-1408" t="-1684" r="-1408" b="-1684"/>
                  </a:stretch>
                </a:blipFill>
              </p:spPr>
              <p:txBody>
                <a:bodyPr/>
                <a:lstStyle/>
                <a:p>
                  <a:r>
                    <a:rPr lang="en-SG">
                      <a:noFill/>
                    </a:rPr>
                    <a:t> </a:t>
                  </a:r>
                </a:p>
              </p:txBody>
            </p:sp>
          </mc:Fallback>
        </mc:AlternateContent>
      </p:grpSp>
    </p:spTree>
    <p:extLst>
      <p:ext uri="{BB962C8B-B14F-4D97-AF65-F5344CB8AC3E}">
        <p14:creationId xmlns:p14="http://schemas.microsoft.com/office/powerpoint/2010/main" val="2403706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73" name="TextBox 72"/>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6 – </a:t>
            </a:r>
            <a:r>
              <a:rPr lang="en-SG" sz="2800" i="1" dirty="0">
                <a:solidFill>
                  <a:schemeClr val="bg1"/>
                </a:solidFill>
              </a:rPr>
              <a:t>r</a:t>
            </a:r>
            <a:r>
              <a:rPr lang="en-SG" sz="2800" dirty="0">
                <a:solidFill>
                  <a:schemeClr val="bg1"/>
                </a:solidFill>
              </a:rPr>
              <a:t>-Combinations with Repetition Allowed</a:t>
            </a:r>
            <a:endParaRPr lang="en-SG" sz="2000" dirty="0">
              <a:solidFill>
                <a:schemeClr val="bg1"/>
              </a:solidFill>
            </a:endParaRPr>
          </a:p>
        </p:txBody>
      </p:sp>
      <p:sp>
        <p:nvSpPr>
          <p:cNvPr id="74" name="Rectangle 3"/>
          <p:cNvSpPr txBox="1">
            <a:spLocks noChangeArrowheads="1"/>
          </p:cNvSpPr>
          <p:nvPr/>
        </p:nvSpPr>
        <p:spPr>
          <a:xfrm>
            <a:off x="415123" y="1561784"/>
            <a:ext cx="8229600" cy="10548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Write a complete list to find the multisets of size 3 that can be selected from {1,</a:t>
            </a:r>
            <a:r>
              <a:rPr lang="en-US" altLang="en-US" i="1" dirty="0"/>
              <a:t> </a:t>
            </a:r>
            <a:r>
              <a:rPr lang="en-US" altLang="en-US" dirty="0"/>
              <a:t>2,</a:t>
            </a:r>
            <a:r>
              <a:rPr lang="en-US" altLang="en-US" i="1" dirty="0"/>
              <a:t> </a:t>
            </a:r>
            <a:r>
              <a:rPr lang="en-US" altLang="en-US" dirty="0"/>
              <a:t>3, 4}.</a:t>
            </a: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649441" y="2616591"/>
            <a:ext cx="7889648" cy="400110"/>
            <a:chOff x="649441" y="2845134"/>
            <a:chExt cx="7889648" cy="400110"/>
          </a:xfrm>
        </p:grpSpPr>
        <p:sp>
          <p:nvSpPr>
            <p:cNvPr id="2" name="TextBox 1"/>
            <p:cNvSpPr txBox="1"/>
            <p:nvPr/>
          </p:nvSpPr>
          <p:spPr>
            <a:xfrm>
              <a:off x="4529923" y="2845134"/>
              <a:ext cx="4009166" cy="400110"/>
            </a:xfrm>
            <a:prstGeom prst="rect">
              <a:avLst/>
            </a:prstGeom>
            <a:noFill/>
          </p:spPr>
          <p:txBody>
            <a:bodyPr wrap="square" rtlCol="0">
              <a:spAutoFit/>
            </a:bodyPr>
            <a:lstStyle/>
            <a:p>
              <a:r>
                <a:rPr lang="en-US" sz="2000" dirty="0"/>
                <a:t>[1, 1, 1]; [1, 1, 2]; [1, 1, 3]; [1, 1, 4]</a:t>
              </a:r>
            </a:p>
          </p:txBody>
        </p:sp>
        <p:sp>
          <p:nvSpPr>
            <p:cNvPr id="21" name="TextBox 20"/>
            <p:cNvSpPr txBox="1"/>
            <p:nvPr/>
          </p:nvSpPr>
          <p:spPr>
            <a:xfrm>
              <a:off x="649441" y="2845134"/>
              <a:ext cx="2859831" cy="369332"/>
            </a:xfrm>
            <a:prstGeom prst="rect">
              <a:avLst/>
            </a:prstGeom>
            <a:noFill/>
          </p:spPr>
          <p:txBody>
            <a:bodyPr wrap="square" rtlCol="0">
              <a:spAutoFit/>
            </a:bodyPr>
            <a:lstStyle/>
            <a:p>
              <a:r>
                <a:rPr lang="en-US" dirty="0"/>
                <a:t>All combinations with 1, 1:</a:t>
              </a:r>
            </a:p>
          </p:txBody>
        </p:sp>
      </p:grpSp>
      <p:grpSp>
        <p:nvGrpSpPr>
          <p:cNvPr id="6" name="Group 5"/>
          <p:cNvGrpSpPr/>
          <p:nvPr/>
        </p:nvGrpSpPr>
        <p:grpSpPr>
          <a:xfrm>
            <a:off x="649441" y="2985923"/>
            <a:ext cx="7519581" cy="400110"/>
            <a:chOff x="649441" y="3214466"/>
            <a:chExt cx="7519581" cy="400110"/>
          </a:xfrm>
        </p:grpSpPr>
        <p:sp>
          <p:nvSpPr>
            <p:cNvPr id="22" name="TextBox 21"/>
            <p:cNvSpPr txBox="1"/>
            <p:nvPr/>
          </p:nvSpPr>
          <p:spPr>
            <a:xfrm>
              <a:off x="4529923" y="3214466"/>
              <a:ext cx="3639099" cy="400110"/>
            </a:xfrm>
            <a:prstGeom prst="rect">
              <a:avLst/>
            </a:prstGeom>
            <a:noFill/>
          </p:spPr>
          <p:txBody>
            <a:bodyPr wrap="square" rtlCol="0">
              <a:spAutoFit/>
            </a:bodyPr>
            <a:lstStyle/>
            <a:p>
              <a:r>
                <a:rPr lang="en-US" sz="2000" dirty="0"/>
                <a:t>[1, 2, 2]; [1, 2, 3]; [1, 2, 4]</a:t>
              </a:r>
            </a:p>
          </p:txBody>
        </p:sp>
        <p:sp>
          <p:nvSpPr>
            <p:cNvPr id="23" name="TextBox 22"/>
            <p:cNvSpPr txBox="1"/>
            <p:nvPr/>
          </p:nvSpPr>
          <p:spPr>
            <a:xfrm>
              <a:off x="649441" y="3214466"/>
              <a:ext cx="3880482" cy="369332"/>
            </a:xfrm>
            <a:prstGeom prst="rect">
              <a:avLst/>
            </a:prstGeom>
            <a:noFill/>
          </p:spPr>
          <p:txBody>
            <a:bodyPr wrap="square" rtlCol="0">
              <a:spAutoFit/>
            </a:bodyPr>
            <a:lstStyle/>
            <a:p>
              <a:r>
                <a:rPr lang="en-US" dirty="0"/>
                <a:t>All additional combinations with 1, 2:</a:t>
              </a:r>
            </a:p>
          </p:txBody>
        </p:sp>
      </p:grpSp>
      <p:grpSp>
        <p:nvGrpSpPr>
          <p:cNvPr id="7" name="Group 6"/>
          <p:cNvGrpSpPr/>
          <p:nvPr/>
        </p:nvGrpSpPr>
        <p:grpSpPr>
          <a:xfrm>
            <a:off x="649441" y="3329810"/>
            <a:ext cx="7519581" cy="400110"/>
            <a:chOff x="792037" y="3606125"/>
            <a:chExt cx="7519581" cy="400110"/>
          </a:xfrm>
        </p:grpSpPr>
        <p:sp>
          <p:nvSpPr>
            <p:cNvPr id="24" name="TextBox 23"/>
            <p:cNvSpPr txBox="1"/>
            <p:nvPr/>
          </p:nvSpPr>
          <p:spPr>
            <a:xfrm>
              <a:off x="4672519" y="3606125"/>
              <a:ext cx="3639099" cy="400110"/>
            </a:xfrm>
            <a:prstGeom prst="rect">
              <a:avLst/>
            </a:prstGeom>
            <a:noFill/>
          </p:spPr>
          <p:txBody>
            <a:bodyPr wrap="square" rtlCol="0">
              <a:spAutoFit/>
            </a:bodyPr>
            <a:lstStyle/>
            <a:p>
              <a:r>
                <a:rPr lang="en-US" sz="2000" dirty="0"/>
                <a:t>[1, 3, 3]; [1, 3, 4]</a:t>
              </a:r>
            </a:p>
          </p:txBody>
        </p:sp>
        <p:sp>
          <p:nvSpPr>
            <p:cNvPr id="25" name="TextBox 24"/>
            <p:cNvSpPr txBox="1"/>
            <p:nvPr/>
          </p:nvSpPr>
          <p:spPr>
            <a:xfrm>
              <a:off x="792037" y="3606125"/>
              <a:ext cx="3880482" cy="369332"/>
            </a:xfrm>
            <a:prstGeom prst="rect">
              <a:avLst/>
            </a:prstGeom>
            <a:noFill/>
          </p:spPr>
          <p:txBody>
            <a:bodyPr wrap="square" rtlCol="0">
              <a:spAutoFit/>
            </a:bodyPr>
            <a:lstStyle/>
            <a:p>
              <a:r>
                <a:rPr lang="en-US" dirty="0"/>
                <a:t>All additional combinations with 1, 3:</a:t>
              </a:r>
            </a:p>
          </p:txBody>
        </p:sp>
      </p:grpSp>
      <p:grpSp>
        <p:nvGrpSpPr>
          <p:cNvPr id="30" name="Group 29"/>
          <p:cNvGrpSpPr/>
          <p:nvPr/>
        </p:nvGrpSpPr>
        <p:grpSpPr>
          <a:xfrm>
            <a:off x="649441" y="3706360"/>
            <a:ext cx="7519581" cy="400110"/>
            <a:chOff x="792037" y="3606125"/>
            <a:chExt cx="7519581" cy="400110"/>
          </a:xfrm>
        </p:grpSpPr>
        <p:sp>
          <p:nvSpPr>
            <p:cNvPr id="31" name="TextBox 30"/>
            <p:cNvSpPr txBox="1"/>
            <p:nvPr/>
          </p:nvSpPr>
          <p:spPr>
            <a:xfrm>
              <a:off x="4672519" y="3606125"/>
              <a:ext cx="3639099" cy="400110"/>
            </a:xfrm>
            <a:prstGeom prst="rect">
              <a:avLst/>
            </a:prstGeom>
            <a:noFill/>
          </p:spPr>
          <p:txBody>
            <a:bodyPr wrap="square" rtlCol="0">
              <a:spAutoFit/>
            </a:bodyPr>
            <a:lstStyle/>
            <a:p>
              <a:r>
                <a:rPr lang="en-US" sz="2000" dirty="0"/>
                <a:t>[1, 4, 4]</a:t>
              </a:r>
            </a:p>
          </p:txBody>
        </p:sp>
        <p:sp>
          <p:nvSpPr>
            <p:cNvPr id="32" name="TextBox 31"/>
            <p:cNvSpPr txBox="1"/>
            <p:nvPr/>
          </p:nvSpPr>
          <p:spPr>
            <a:xfrm>
              <a:off x="792037" y="3606125"/>
              <a:ext cx="3880482" cy="369332"/>
            </a:xfrm>
            <a:prstGeom prst="rect">
              <a:avLst/>
            </a:prstGeom>
            <a:noFill/>
          </p:spPr>
          <p:txBody>
            <a:bodyPr wrap="square" rtlCol="0">
              <a:spAutoFit/>
            </a:bodyPr>
            <a:lstStyle/>
            <a:p>
              <a:r>
                <a:rPr lang="en-US" dirty="0"/>
                <a:t>All additional combinations with 1, 4:</a:t>
              </a:r>
            </a:p>
          </p:txBody>
        </p:sp>
      </p:grpSp>
      <p:grpSp>
        <p:nvGrpSpPr>
          <p:cNvPr id="42" name="Group 41"/>
          <p:cNvGrpSpPr/>
          <p:nvPr/>
        </p:nvGrpSpPr>
        <p:grpSpPr>
          <a:xfrm>
            <a:off x="649441" y="4106470"/>
            <a:ext cx="7519581" cy="400110"/>
            <a:chOff x="649441" y="3214466"/>
            <a:chExt cx="7519581" cy="400110"/>
          </a:xfrm>
        </p:grpSpPr>
        <p:sp>
          <p:nvSpPr>
            <p:cNvPr id="43" name="TextBox 42"/>
            <p:cNvSpPr txBox="1"/>
            <p:nvPr/>
          </p:nvSpPr>
          <p:spPr>
            <a:xfrm>
              <a:off x="4529923" y="3214466"/>
              <a:ext cx="3639099" cy="400110"/>
            </a:xfrm>
            <a:prstGeom prst="rect">
              <a:avLst/>
            </a:prstGeom>
            <a:noFill/>
          </p:spPr>
          <p:txBody>
            <a:bodyPr wrap="square" rtlCol="0">
              <a:spAutoFit/>
            </a:bodyPr>
            <a:lstStyle/>
            <a:p>
              <a:r>
                <a:rPr lang="en-US" sz="2000" dirty="0"/>
                <a:t>[2, 2, 2]; [2, 2, 3]; [2, 2, 4]</a:t>
              </a:r>
            </a:p>
          </p:txBody>
        </p:sp>
        <p:sp>
          <p:nvSpPr>
            <p:cNvPr id="44" name="TextBox 43"/>
            <p:cNvSpPr txBox="1"/>
            <p:nvPr/>
          </p:nvSpPr>
          <p:spPr>
            <a:xfrm>
              <a:off x="649441" y="3214466"/>
              <a:ext cx="3880482" cy="369332"/>
            </a:xfrm>
            <a:prstGeom prst="rect">
              <a:avLst/>
            </a:prstGeom>
            <a:noFill/>
          </p:spPr>
          <p:txBody>
            <a:bodyPr wrap="square" rtlCol="0">
              <a:spAutoFit/>
            </a:bodyPr>
            <a:lstStyle/>
            <a:p>
              <a:r>
                <a:rPr lang="en-US" dirty="0"/>
                <a:t>All additional combinations with 2, 2:</a:t>
              </a:r>
            </a:p>
          </p:txBody>
        </p:sp>
      </p:grpSp>
      <p:grpSp>
        <p:nvGrpSpPr>
          <p:cNvPr id="45" name="Group 44"/>
          <p:cNvGrpSpPr/>
          <p:nvPr/>
        </p:nvGrpSpPr>
        <p:grpSpPr>
          <a:xfrm>
            <a:off x="649441" y="4450357"/>
            <a:ext cx="7519581" cy="400110"/>
            <a:chOff x="792037" y="3606125"/>
            <a:chExt cx="7519581" cy="400110"/>
          </a:xfrm>
        </p:grpSpPr>
        <p:sp>
          <p:nvSpPr>
            <p:cNvPr id="46" name="TextBox 45"/>
            <p:cNvSpPr txBox="1"/>
            <p:nvPr/>
          </p:nvSpPr>
          <p:spPr>
            <a:xfrm>
              <a:off x="4672519" y="3606125"/>
              <a:ext cx="3639099" cy="400110"/>
            </a:xfrm>
            <a:prstGeom prst="rect">
              <a:avLst/>
            </a:prstGeom>
            <a:noFill/>
          </p:spPr>
          <p:txBody>
            <a:bodyPr wrap="square" rtlCol="0">
              <a:spAutoFit/>
            </a:bodyPr>
            <a:lstStyle/>
            <a:p>
              <a:r>
                <a:rPr lang="en-US" sz="2000" dirty="0"/>
                <a:t>[2, 3, 3]; [2, 3, 4]</a:t>
              </a:r>
            </a:p>
          </p:txBody>
        </p:sp>
        <p:sp>
          <p:nvSpPr>
            <p:cNvPr id="47" name="TextBox 46"/>
            <p:cNvSpPr txBox="1"/>
            <p:nvPr/>
          </p:nvSpPr>
          <p:spPr>
            <a:xfrm>
              <a:off x="792037" y="3606125"/>
              <a:ext cx="3880482" cy="369332"/>
            </a:xfrm>
            <a:prstGeom prst="rect">
              <a:avLst/>
            </a:prstGeom>
            <a:noFill/>
          </p:spPr>
          <p:txBody>
            <a:bodyPr wrap="square" rtlCol="0">
              <a:spAutoFit/>
            </a:bodyPr>
            <a:lstStyle/>
            <a:p>
              <a:r>
                <a:rPr lang="en-US" dirty="0"/>
                <a:t>All additional combinations with 2, 3:</a:t>
              </a:r>
            </a:p>
          </p:txBody>
        </p:sp>
      </p:grpSp>
      <p:grpSp>
        <p:nvGrpSpPr>
          <p:cNvPr id="48" name="Group 47"/>
          <p:cNvGrpSpPr/>
          <p:nvPr/>
        </p:nvGrpSpPr>
        <p:grpSpPr>
          <a:xfrm>
            <a:off x="649441" y="4826907"/>
            <a:ext cx="7519581" cy="400110"/>
            <a:chOff x="792037" y="3606125"/>
            <a:chExt cx="7519581" cy="400110"/>
          </a:xfrm>
        </p:grpSpPr>
        <p:sp>
          <p:nvSpPr>
            <p:cNvPr id="49" name="TextBox 48"/>
            <p:cNvSpPr txBox="1"/>
            <p:nvPr/>
          </p:nvSpPr>
          <p:spPr>
            <a:xfrm>
              <a:off x="4672519" y="3606125"/>
              <a:ext cx="3639099" cy="400110"/>
            </a:xfrm>
            <a:prstGeom prst="rect">
              <a:avLst/>
            </a:prstGeom>
            <a:noFill/>
          </p:spPr>
          <p:txBody>
            <a:bodyPr wrap="square" rtlCol="0">
              <a:spAutoFit/>
            </a:bodyPr>
            <a:lstStyle/>
            <a:p>
              <a:r>
                <a:rPr lang="en-US" sz="2000" dirty="0"/>
                <a:t>[2, 4, 4]</a:t>
              </a:r>
            </a:p>
          </p:txBody>
        </p:sp>
        <p:sp>
          <p:nvSpPr>
            <p:cNvPr id="50" name="TextBox 49"/>
            <p:cNvSpPr txBox="1"/>
            <p:nvPr/>
          </p:nvSpPr>
          <p:spPr>
            <a:xfrm>
              <a:off x="792037" y="3606125"/>
              <a:ext cx="3880482" cy="369332"/>
            </a:xfrm>
            <a:prstGeom prst="rect">
              <a:avLst/>
            </a:prstGeom>
            <a:noFill/>
          </p:spPr>
          <p:txBody>
            <a:bodyPr wrap="square" rtlCol="0">
              <a:spAutoFit/>
            </a:bodyPr>
            <a:lstStyle/>
            <a:p>
              <a:r>
                <a:rPr lang="en-US" dirty="0"/>
                <a:t>All additional combinations with 2, 4:</a:t>
              </a:r>
            </a:p>
          </p:txBody>
        </p:sp>
      </p:grpSp>
      <p:grpSp>
        <p:nvGrpSpPr>
          <p:cNvPr id="51" name="Group 50"/>
          <p:cNvGrpSpPr/>
          <p:nvPr/>
        </p:nvGrpSpPr>
        <p:grpSpPr>
          <a:xfrm>
            <a:off x="649441" y="5166573"/>
            <a:ext cx="7519581" cy="400110"/>
            <a:chOff x="792037" y="3606125"/>
            <a:chExt cx="7519581" cy="400110"/>
          </a:xfrm>
        </p:grpSpPr>
        <p:sp>
          <p:nvSpPr>
            <p:cNvPr id="52" name="TextBox 51"/>
            <p:cNvSpPr txBox="1"/>
            <p:nvPr/>
          </p:nvSpPr>
          <p:spPr>
            <a:xfrm>
              <a:off x="4672519" y="3606125"/>
              <a:ext cx="3639099" cy="400110"/>
            </a:xfrm>
            <a:prstGeom prst="rect">
              <a:avLst/>
            </a:prstGeom>
            <a:noFill/>
          </p:spPr>
          <p:txBody>
            <a:bodyPr wrap="square" rtlCol="0">
              <a:spAutoFit/>
            </a:bodyPr>
            <a:lstStyle/>
            <a:p>
              <a:r>
                <a:rPr lang="en-US" sz="2000" dirty="0"/>
                <a:t>[3, 3, 3]; [3, 3, 4]</a:t>
              </a:r>
            </a:p>
          </p:txBody>
        </p:sp>
        <p:sp>
          <p:nvSpPr>
            <p:cNvPr id="53" name="TextBox 52"/>
            <p:cNvSpPr txBox="1"/>
            <p:nvPr/>
          </p:nvSpPr>
          <p:spPr>
            <a:xfrm>
              <a:off x="792037" y="3606125"/>
              <a:ext cx="3880482" cy="369332"/>
            </a:xfrm>
            <a:prstGeom prst="rect">
              <a:avLst/>
            </a:prstGeom>
            <a:noFill/>
          </p:spPr>
          <p:txBody>
            <a:bodyPr wrap="square" rtlCol="0">
              <a:spAutoFit/>
            </a:bodyPr>
            <a:lstStyle/>
            <a:p>
              <a:r>
                <a:rPr lang="en-US" dirty="0"/>
                <a:t>All additional combinations with 3, 3:</a:t>
              </a:r>
            </a:p>
          </p:txBody>
        </p:sp>
      </p:grpSp>
      <p:grpSp>
        <p:nvGrpSpPr>
          <p:cNvPr id="54" name="Group 53"/>
          <p:cNvGrpSpPr/>
          <p:nvPr/>
        </p:nvGrpSpPr>
        <p:grpSpPr>
          <a:xfrm>
            <a:off x="649441" y="5497513"/>
            <a:ext cx="7519581" cy="400110"/>
            <a:chOff x="792037" y="3606125"/>
            <a:chExt cx="7519581" cy="400110"/>
          </a:xfrm>
        </p:grpSpPr>
        <p:sp>
          <p:nvSpPr>
            <p:cNvPr id="55" name="TextBox 54"/>
            <p:cNvSpPr txBox="1"/>
            <p:nvPr/>
          </p:nvSpPr>
          <p:spPr>
            <a:xfrm>
              <a:off x="4672519" y="3606125"/>
              <a:ext cx="3639099" cy="400110"/>
            </a:xfrm>
            <a:prstGeom prst="rect">
              <a:avLst/>
            </a:prstGeom>
            <a:noFill/>
          </p:spPr>
          <p:txBody>
            <a:bodyPr wrap="square" rtlCol="0">
              <a:spAutoFit/>
            </a:bodyPr>
            <a:lstStyle/>
            <a:p>
              <a:r>
                <a:rPr lang="en-US" sz="2000" dirty="0"/>
                <a:t>[3, 4, 4]</a:t>
              </a:r>
            </a:p>
          </p:txBody>
        </p:sp>
        <p:sp>
          <p:nvSpPr>
            <p:cNvPr id="56" name="TextBox 55"/>
            <p:cNvSpPr txBox="1"/>
            <p:nvPr/>
          </p:nvSpPr>
          <p:spPr>
            <a:xfrm>
              <a:off x="792037" y="3606125"/>
              <a:ext cx="3880482" cy="369332"/>
            </a:xfrm>
            <a:prstGeom prst="rect">
              <a:avLst/>
            </a:prstGeom>
            <a:noFill/>
          </p:spPr>
          <p:txBody>
            <a:bodyPr wrap="square" rtlCol="0">
              <a:spAutoFit/>
            </a:bodyPr>
            <a:lstStyle/>
            <a:p>
              <a:r>
                <a:rPr lang="en-US" dirty="0"/>
                <a:t>All additional combinations with 3, 4:</a:t>
              </a:r>
            </a:p>
          </p:txBody>
        </p:sp>
      </p:grpSp>
      <p:grpSp>
        <p:nvGrpSpPr>
          <p:cNvPr id="57" name="Group 56"/>
          <p:cNvGrpSpPr/>
          <p:nvPr/>
        </p:nvGrpSpPr>
        <p:grpSpPr>
          <a:xfrm>
            <a:off x="649441" y="5819190"/>
            <a:ext cx="7519581" cy="400110"/>
            <a:chOff x="792037" y="3606125"/>
            <a:chExt cx="7519581" cy="400110"/>
          </a:xfrm>
        </p:grpSpPr>
        <p:sp>
          <p:nvSpPr>
            <p:cNvPr id="58" name="TextBox 57"/>
            <p:cNvSpPr txBox="1"/>
            <p:nvPr/>
          </p:nvSpPr>
          <p:spPr>
            <a:xfrm>
              <a:off x="4672519" y="3606125"/>
              <a:ext cx="3639099" cy="400110"/>
            </a:xfrm>
            <a:prstGeom prst="rect">
              <a:avLst/>
            </a:prstGeom>
            <a:noFill/>
          </p:spPr>
          <p:txBody>
            <a:bodyPr wrap="square" rtlCol="0">
              <a:spAutoFit/>
            </a:bodyPr>
            <a:lstStyle/>
            <a:p>
              <a:r>
                <a:rPr lang="en-US" sz="2000" dirty="0"/>
                <a:t>[4, 4, 4]</a:t>
              </a:r>
            </a:p>
          </p:txBody>
        </p:sp>
        <p:sp>
          <p:nvSpPr>
            <p:cNvPr id="59" name="TextBox 58"/>
            <p:cNvSpPr txBox="1"/>
            <p:nvPr/>
          </p:nvSpPr>
          <p:spPr>
            <a:xfrm>
              <a:off x="792037" y="3606125"/>
              <a:ext cx="3880482" cy="369332"/>
            </a:xfrm>
            <a:prstGeom prst="rect">
              <a:avLst/>
            </a:prstGeom>
            <a:noFill/>
          </p:spPr>
          <p:txBody>
            <a:bodyPr wrap="square" rtlCol="0">
              <a:spAutoFit/>
            </a:bodyPr>
            <a:lstStyle/>
            <a:p>
              <a:r>
                <a:rPr lang="en-US" dirty="0"/>
                <a:t>All additional combinations with 4, 4:</a:t>
              </a:r>
            </a:p>
          </p:txBody>
        </p:sp>
      </p:grpSp>
      <p:sp>
        <p:nvSpPr>
          <p:cNvPr id="8" name="TextBox 7"/>
          <p:cNvSpPr txBox="1"/>
          <p:nvPr/>
        </p:nvSpPr>
        <p:spPr>
          <a:xfrm>
            <a:off x="6682154" y="4826907"/>
            <a:ext cx="2307100" cy="1077218"/>
          </a:xfrm>
          <a:prstGeom prst="rect">
            <a:avLst/>
          </a:prstGeom>
          <a:solidFill>
            <a:schemeClr val="accent4">
              <a:lumMod val="40000"/>
              <a:lumOff val="60000"/>
            </a:schemeClr>
          </a:solidFill>
        </p:spPr>
        <p:txBody>
          <a:bodyPr wrap="square" rtlCol="0">
            <a:spAutoFit/>
          </a:bodyPr>
          <a:lstStyle/>
          <a:p>
            <a:r>
              <a:rPr lang="en-US" sz="2400" b="1" dirty="0">
                <a:solidFill>
                  <a:srgbClr val="0033CC"/>
                </a:solidFill>
              </a:rPr>
              <a:t>20</a:t>
            </a:r>
            <a:r>
              <a:rPr lang="en-US" sz="2400" dirty="0"/>
              <a:t> </a:t>
            </a:r>
            <a:r>
              <a:rPr lang="en-US" sz="2000" dirty="0"/>
              <a:t>3-combinations with repetition allowed.</a:t>
            </a:r>
          </a:p>
        </p:txBody>
      </p:sp>
    </p:spTree>
    <p:extLst>
      <p:ext uri="{BB962C8B-B14F-4D97-AF65-F5344CB8AC3E}">
        <p14:creationId xmlns:p14="http://schemas.microsoft.com/office/powerpoint/2010/main" val="312425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dissolve">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11. Counting and Probability 2</a:t>
            </a:r>
            <a:endParaRPr lang="en-SG" sz="1100" dirty="0">
              <a:solidFill>
                <a:schemeClr val="bg1"/>
              </a:solidFill>
            </a:endParaRPr>
          </a:p>
        </p:txBody>
      </p:sp>
      <p:graphicFrame>
        <p:nvGraphicFramePr>
          <p:cNvPr id="9" name="Diagram 8"/>
          <p:cNvGraphicFramePr/>
          <p:nvPr/>
        </p:nvGraphicFramePr>
        <p:xfrm>
          <a:off x="536032" y="1132065"/>
          <a:ext cx="7979318" cy="5187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3" name="Oval 1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4" name="Oval 1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9" name="TextBox 18">
            <a:extLst>
              <a:ext uri="{FF2B5EF4-FFF2-40B4-BE49-F238E27FC236}">
                <a16:creationId xmlns:a16="http://schemas.microsoft.com/office/drawing/2014/main" id="{2F7849C3-455C-4E2C-AFB8-00C5134DC270}"/>
              </a:ext>
            </a:extLst>
          </p:cNvPr>
          <p:cNvSpPr txBox="1"/>
          <p:nvPr/>
        </p:nvSpPr>
        <p:spPr>
          <a:xfrm>
            <a:off x="520363" y="6321366"/>
            <a:ext cx="5937587" cy="400110"/>
          </a:xfrm>
          <a:prstGeom prst="rect">
            <a:avLst/>
          </a:prstGeom>
          <a:solidFill>
            <a:schemeClr val="accent4">
              <a:lumMod val="40000"/>
              <a:lumOff val="60000"/>
            </a:schemeClr>
          </a:solidFill>
        </p:spPr>
        <p:txBody>
          <a:bodyPr wrap="square" rtlCol="0">
            <a:spAutoFit/>
          </a:bodyPr>
          <a:lstStyle/>
          <a:p>
            <a:r>
              <a:rPr lang="en-US" sz="2000" dirty="0"/>
              <a:t>Reference: Epp’s Chapter 9 Counting and Probability</a:t>
            </a:r>
          </a:p>
        </p:txBody>
      </p:sp>
      <p:sp>
        <p:nvSpPr>
          <p:cNvPr id="3" name="TextBox 2">
            <a:extLst>
              <a:ext uri="{FF2B5EF4-FFF2-40B4-BE49-F238E27FC236}">
                <a16:creationId xmlns:a16="http://schemas.microsoft.com/office/drawing/2014/main" id="{319911EE-4E9A-4CA9-826E-4E8112C88C42}"/>
              </a:ext>
            </a:extLst>
          </p:cNvPr>
          <p:cNvSpPr txBox="1"/>
          <p:nvPr/>
        </p:nvSpPr>
        <p:spPr>
          <a:xfrm>
            <a:off x="3489156" y="524704"/>
            <a:ext cx="5418859" cy="646331"/>
          </a:xfrm>
          <a:prstGeom prst="rect">
            <a:avLst/>
          </a:prstGeom>
          <a:solidFill>
            <a:schemeClr val="accent2">
              <a:lumMod val="20000"/>
              <a:lumOff val="80000"/>
            </a:schemeClr>
          </a:solidFill>
          <a:ln>
            <a:solidFill>
              <a:schemeClr val="tx1"/>
            </a:solidFill>
          </a:ln>
        </p:spPr>
        <p:txBody>
          <a:bodyPr wrap="square" rtlCol="0">
            <a:spAutoFit/>
          </a:bodyPr>
          <a:lstStyle/>
          <a:p>
            <a:r>
              <a:rPr lang="en-SG" dirty="0"/>
              <a:t>This lecture is based on Epp’s book chapter 9. </a:t>
            </a:r>
          </a:p>
          <a:p>
            <a:r>
              <a:rPr lang="en-SG" dirty="0"/>
              <a:t>Hence, the section numbering is according to the book.</a:t>
            </a:r>
          </a:p>
        </p:txBody>
      </p:sp>
    </p:spTree>
    <p:extLst>
      <p:ext uri="{BB962C8B-B14F-4D97-AF65-F5344CB8AC3E}">
        <p14:creationId xmlns:p14="http://schemas.microsoft.com/office/powerpoint/2010/main" val="239662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73" name="TextBox 72"/>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6 – </a:t>
            </a:r>
            <a:r>
              <a:rPr lang="en-SG" sz="2800" i="1" dirty="0">
                <a:solidFill>
                  <a:schemeClr val="bg1"/>
                </a:solidFill>
              </a:rPr>
              <a:t>r</a:t>
            </a:r>
            <a:r>
              <a:rPr lang="en-SG" sz="2800" dirty="0">
                <a:solidFill>
                  <a:schemeClr val="bg1"/>
                </a:solidFill>
              </a:rPr>
              <a:t>-Combinations with Repetition Allowed</a:t>
            </a:r>
            <a:endParaRPr lang="en-SG" sz="2000" dirty="0">
              <a:solidFill>
                <a:schemeClr val="bg1"/>
              </a:solidFill>
            </a:endParaRPr>
          </a:p>
        </p:txBody>
      </p:sp>
      <p:sp>
        <p:nvSpPr>
          <p:cNvPr id="74" name="Rectangle 3"/>
          <p:cNvSpPr txBox="1">
            <a:spLocks noChangeArrowheads="1"/>
          </p:cNvSpPr>
          <p:nvPr/>
        </p:nvSpPr>
        <p:spPr>
          <a:xfrm>
            <a:off x="415123" y="1561783"/>
            <a:ext cx="8229600" cy="1265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Consider the numbers 1, 2, 3, 4 in {1, 2, 3, 4} as </a:t>
            </a:r>
            <a:r>
              <a:rPr lang="en-US" altLang="en-US" sz="2400" dirty="0">
                <a:solidFill>
                  <a:srgbClr val="C00000"/>
                </a:solidFill>
              </a:rPr>
              <a:t>categories </a:t>
            </a:r>
            <a:r>
              <a:rPr lang="en-US" altLang="en-US" sz="2400" dirty="0"/>
              <a:t>and imagine choosing a total of 3 numbers from the categories with multiple selections from any category allowed.</a:t>
            </a:r>
          </a:p>
        </p:txBody>
      </p:sp>
      <p:sp>
        <p:nvSpPr>
          <p:cNvPr id="26" name="Oval 2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8" name="Group 17"/>
          <p:cNvGrpSpPr/>
          <p:nvPr/>
        </p:nvGrpSpPr>
        <p:grpSpPr>
          <a:xfrm>
            <a:off x="814453" y="3357029"/>
            <a:ext cx="5507927" cy="400110"/>
            <a:chOff x="814453" y="3357029"/>
            <a:chExt cx="5507927" cy="400110"/>
          </a:xfrm>
        </p:grpSpPr>
        <p:sp>
          <p:nvSpPr>
            <p:cNvPr id="47" name="TextBox 46"/>
            <p:cNvSpPr txBox="1"/>
            <p:nvPr/>
          </p:nvSpPr>
          <p:spPr>
            <a:xfrm>
              <a:off x="814453" y="3357029"/>
              <a:ext cx="1043876" cy="400110"/>
            </a:xfrm>
            <a:prstGeom prst="rect">
              <a:avLst/>
            </a:prstGeom>
            <a:noFill/>
          </p:spPr>
          <p:txBody>
            <a:bodyPr wrap="none" rtlCol="0">
              <a:spAutoFit/>
            </a:bodyPr>
            <a:lstStyle/>
            <a:p>
              <a:r>
                <a:rPr lang="en-US" sz="2000" dirty="0"/>
                <a:t>[1, 1, 1]:</a:t>
              </a:r>
            </a:p>
          </p:txBody>
        </p:sp>
        <p:sp>
          <p:nvSpPr>
            <p:cNvPr id="48" name="TextBox 47"/>
            <p:cNvSpPr txBox="1"/>
            <p:nvPr/>
          </p:nvSpPr>
          <p:spPr>
            <a:xfrm>
              <a:off x="3122326" y="3357029"/>
              <a:ext cx="303288" cy="400110"/>
            </a:xfrm>
            <a:prstGeom prst="rect">
              <a:avLst/>
            </a:prstGeom>
            <a:noFill/>
          </p:spPr>
          <p:txBody>
            <a:bodyPr wrap="none" rtlCol="0">
              <a:spAutoFit/>
            </a:bodyPr>
            <a:lstStyle/>
            <a:p>
              <a:r>
                <a:rPr lang="en-US" sz="2000" dirty="0"/>
                <a:t>|</a:t>
              </a:r>
            </a:p>
          </p:txBody>
        </p:sp>
        <p:sp>
          <p:nvSpPr>
            <p:cNvPr id="51" name="TextBox 50"/>
            <p:cNvSpPr txBox="1"/>
            <p:nvPr/>
          </p:nvSpPr>
          <p:spPr>
            <a:xfrm>
              <a:off x="4566258" y="3357029"/>
              <a:ext cx="303288" cy="400110"/>
            </a:xfrm>
            <a:prstGeom prst="rect">
              <a:avLst/>
            </a:prstGeom>
            <a:noFill/>
          </p:spPr>
          <p:txBody>
            <a:bodyPr wrap="none" rtlCol="0">
              <a:spAutoFit/>
            </a:bodyPr>
            <a:lstStyle/>
            <a:p>
              <a:r>
                <a:rPr lang="en-US" sz="2000" dirty="0"/>
                <a:t>|</a:t>
              </a:r>
            </a:p>
          </p:txBody>
        </p:sp>
        <p:sp>
          <p:nvSpPr>
            <p:cNvPr id="60" name="TextBox 59"/>
            <p:cNvSpPr txBox="1"/>
            <p:nvPr/>
          </p:nvSpPr>
          <p:spPr>
            <a:xfrm>
              <a:off x="6019092" y="3357029"/>
              <a:ext cx="303288" cy="400110"/>
            </a:xfrm>
            <a:prstGeom prst="rect">
              <a:avLst/>
            </a:prstGeom>
            <a:noFill/>
          </p:spPr>
          <p:txBody>
            <a:bodyPr wrap="none" rtlCol="0">
              <a:spAutoFit/>
            </a:bodyPr>
            <a:lstStyle/>
            <a:p>
              <a:r>
                <a:rPr lang="en-US" sz="2000" dirty="0"/>
                <a:t>|</a:t>
              </a:r>
            </a:p>
          </p:txBody>
        </p:sp>
        <p:sp>
          <p:nvSpPr>
            <p:cNvPr id="76" name="TextBox 75"/>
            <p:cNvSpPr txBox="1"/>
            <p:nvPr/>
          </p:nvSpPr>
          <p:spPr>
            <a:xfrm>
              <a:off x="2253949" y="3357029"/>
              <a:ext cx="516488" cy="400110"/>
            </a:xfrm>
            <a:prstGeom prst="rect">
              <a:avLst/>
            </a:prstGeom>
            <a:noFill/>
          </p:spPr>
          <p:txBody>
            <a:bodyPr wrap="none" rtlCol="0">
              <a:spAutoFit/>
            </a:bodyPr>
            <a:lstStyle/>
            <a:p>
              <a:r>
                <a:rPr lang="en-US" sz="2000" dirty="0"/>
                <a:t>xxx</a:t>
              </a:r>
            </a:p>
          </p:txBody>
        </p:sp>
      </p:grpSp>
      <p:grpSp>
        <p:nvGrpSpPr>
          <p:cNvPr id="21" name="Group 20"/>
          <p:cNvGrpSpPr/>
          <p:nvPr/>
        </p:nvGrpSpPr>
        <p:grpSpPr>
          <a:xfrm>
            <a:off x="814454" y="4328173"/>
            <a:ext cx="6371986" cy="409357"/>
            <a:chOff x="814454" y="4328173"/>
            <a:chExt cx="6371986" cy="409357"/>
          </a:xfrm>
        </p:grpSpPr>
        <p:sp>
          <p:nvSpPr>
            <p:cNvPr id="45" name="TextBox 44"/>
            <p:cNvSpPr txBox="1"/>
            <p:nvPr/>
          </p:nvSpPr>
          <p:spPr>
            <a:xfrm>
              <a:off x="814454" y="4337420"/>
              <a:ext cx="1043876" cy="400110"/>
            </a:xfrm>
            <a:prstGeom prst="rect">
              <a:avLst/>
            </a:prstGeom>
            <a:noFill/>
          </p:spPr>
          <p:txBody>
            <a:bodyPr wrap="none" rtlCol="0">
              <a:spAutoFit/>
            </a:bodyPr>
            <a:lstStyle/>
            <a:p>
              <a:r>
                <a:rPr lang="en-US" sz="2000" dirty="0"/>
                <a:t>[2, 4, 4]:</a:t>
              </a:r>
            </a:p>
          </p:txBody>
        </p:sp>
        <p:sp>
          <p:nvSpPr>
            <p:cNvPr id="50" name="TextBox 49"/>
            <p:cNvSpPr txBox="1"/>
            <p:nvPr/>
          </p:nvSpPr>
          <p:spPr>
            <a:xfrm>
              <a:off x="3122326" y="4328173"/>
              <a:ext cx="303288" cy="400110"/>
            </a:xfrm>
            <a:prstGeom prst="rect">
              <a:avLst/>
            </a:prstGeom>
            <a:noFill/>
          </p:spPr>
          <p:txBody>
            <a:bodyPr wrap="none" rtlCol="0">
              <a:spAutoFit/>
            </a:bodyPr>
            <a:lstStyle/>
            <a:p>
              <a:r>
                <a:rPr lang="en-US" sz="2000" dirty="0"/>
                <a:t>|</a:t>
              </a:r>
            </a:p>
          </p:txBody>
        </p:sp>
        <p:sp>
          <p:nvSpPr>
            <p:cNvPr id="59" name="TextBox 58"/>
            <p:cNvSpPr txBox="1"/>
            <p:nvPr/>
          </p:nvSpPr>
          <p:spPr>
            <a:xfrm>
              <a:off x="4566258" y="4328173"/>
              <a:ext cx="303288" cy="400110"/>
            </a:xfrm>
            <a:prstGeom prst="rect">
              <a:avLst/>
            </a:prstGeom>
            <a:noFill/>
          </p:spPr>
          <p:txBody>
            <a:bodyPr wrap="none" rtlCol="0">
              <a:spAutoFit/>
            </a:bodyPr>
            <a:lstStyle/>
            <a:p>
              <a:r>
                <a:rPr lang="en-US" sz="2000" dirty="0"/>
                <a:t>|</a:t>
              </a:r>
            </a:p>
          </p:txBody>
        </p:sp>
        <p:sp>
          <p:nvSpPr>
            <p:cNvPr id="66" name="TextBox 65"/>
            <p:cNvSpPr txBox="1"/>
            <p:nvPr/>
          </p:nvSpPr>
          <p:spPr>
            <a:xfrm>
              <a:off x="6019092" y="4328173"/>
              <a:ext cx="303288" cy="400110"/>
            </a:xfrm>
            <a:prstGeom prst="rect">
              <a:avLst/>
            </a:prstGeom>
            <a:noFill/>
          </p:spPr>
          <p:txBody>
            <a:bodyPr wrap="none" rtlCol="0">
              <a:spAutoFit/>
            </a:bodyPr>
            <a:lstStyle/>
            <a:p>
              <a:r>
                <a:rPr lang="en-US" sz="2000" dirty="0"/>
                <a:t>|</a:t>
              </a:r>
            </a:p>
          </p:txBody>
        </p:sp>
        <p:sp>
          <p:nvSpPr>
            <p:cNvPr id="77" name="TextBox 76"/>
            <p:cNvSpPr txBox="1"/>
            <p:nvPr/>
          </p:nvSpPr>
          <p:spPr>
            <a:xfrm>
              <a:off x="3890804" y="4337420"/>
              <a:ext cx="303288" cy="400110"/>
            </a:xfrm>
            <a:prstGeom prst="rect">
              <a:avLst/>
            </a:prstGeom>
            <a:noFill/>
          </p:spPr>
          <p:txBody>
            <a:bodyPr wrap="none" rtlCol="0">
              <a:spAutoFit/>
            </a:bodyPr>
            <a:lstStyle/>
            <a:p>
              <a:r>
                <a:rPr lang="en-US" sz="2000" dirty="0"/>
                <a:t>x</a:t>
              </a:r>
            </a:p>
          </p:txBody>
        </p:sp>
        <p:sp>
          <p:nvSpPr>
            <p:cNvPr id="78" name="TextBox 77"/>
            <p:cNvSpPr txBox="1"/>
            <p:nvPr/>
          </p:nvSpPr>
          <p:spPr>
            <a:xfrm>
              <a:off x="6780560" y="4337420"/>
              <a:ext cx="405880" cy="400110"/>
            </a:xfrm>
            <a:prstGeom prst="rect">
              <a:avLst/>
            </a:prstGeom>
            <a:noFill/>
          </p:spPr>
          <p:txBody>
            <a:bodyPr wrap="none" rtlCol="0">
              <a:spAutoFit/>
            </a:bodyPr>
            <a:lstStyle/>
            <a:p>
              <a:r>
                <a:rPr lang="en-US" sz="2000" dirty="0"/>
                <a:t>xx</a:t>
              </a:r>
            </a:p>
          </p:txBody>
        </p:sp>
      </p:grpSp>
      <p:grpSp>
        <p:nvGrpSpPr>
          <p:cNvPr id="17" name="Group 16"/>
          <p:cNvGrpSpPr/>
          <p:nvPr/>
        </p:nvGrpSpPr>
        <p:grpSpPr>
          <a:xfrm>
            <a:off x="649441" y="2971391"/>
            <a:ext cx="7087790" cy="1825762"/>
            <a:chOff x="649441" y="2971391"/>
            <a:chExt cx="7087790" cy="1825762"/>
          </a:xfrm>
        </p:grpSpPr>
        <p:sp>
          <p:nvSpPr>
            <p:cNvPr id="3" name="TextBox 2"/>
            <p:cNvSpPr txBox="1"/>
            <p:nvPr/>
          </p:nvSpPr>
          <p:spPr>
            <a:xfrm>
              <a:off x="1898776" y="2971391"/>
              <a:ext cx="1301190" cy="400110"/>
            </a:xfrm>
            <a:prstGeom prst="rect">
              <a:avLst/>
            </a:prstGeom>
            <a:noFill/>
          </p:spPr>
          <p:txBody>
            <a:bodyPr wrap="none" rtlCol="0">
              <a:spAutoFit/>
            </a:bodyPr>
            <a:lstStyle/>
            <a:p>
              <a:r>
                <a:rPr lang="en-US" sz="2000" dirty="0">
                  <a:solidFill>
                    <a:srgbClr val="0033CC"/>
                  </a:solidFill>
                </a:rPr>
                <a:t>Category 1</a:t>
              </a:r>
            </a:p>
          </p:txBody>
        </p:sp>
        <p:sp>
          <p:nvSpPr>
            <p:cNvPr id="42" name="TextBox 41"/>
            <p:cNvSpPr txBox="1"/>
            <p:nvPr/>
          </p:nvSpPr>
          <p:spPr>
            <a:xfrm>
              <a:off x="3349600" y="2971391"/>
              <a:ext cx="1301190" cy="400110"/>
            </a:xfrm>
            <a:prstGeom prst="rect">
              <a:avLst/>
            </a:prstGeom>
            <a:noFill/>
          </p:spPr>
          <p:txBody>
            <a:bodyPr wrap="none" rtlCol="0">
              <a:spAutoFit/>
            </a:bodyPr>
            <a:lstStyle/>
            <a:p>
              <a:r>
                <a:rPr lang="en-US" sz="2000" dirty="0">
                  <a:solidFill>
                    <a:srgbClr val="0033CC"/>
                  </a:solidFill>
                </a:rPr>
                <a:t>Category 2</a:t>
              </a:r>
            </a:p>
          </p:txBody>
        </p:sp>
        <p:sp>
          <p:nvSpPr>
            <p:cNvPr id="43" name="TextBox 42"/>
            <p:cNvSpPr txBox="1"/>
            <p:nvPr/>
          </p:nvSpPr>
          <p:spPr>
            <a:xfrm>
              <a:off x="4774441" y="2971391"/>
              <a:ext cx="1301190" cy="400110"/>
            </a:xfrm>
            <a:prstGeom prst="rect">
              <a:avLst/>
            </a:prstGeom>
            <a:noFill/>
          </p:spPr>
          <p:txBody>
            <a:bodyPr wrap="none" rtlCol="0">
              <a:spAutoFit/>
            </a:bodyPr>
            <a:lstStyle/>
            <a:p>
              <a:r>
                <a:rPr lang="en-US" sz="2000" dirty="0">
                  <a:solidFill>
                    <a:srgbClr val="0033CC"/>
                  </a:solidFill>
                </a:rPr>
                <a:t>Category 3</a:t>
              </a:r>
            </a:p>
          </p:txBody>
        </p:sp>
        <p:sp>
          <p:nvSpPr>
            <p:cNvPr id="44" name="TextBox 43"/>
            <p:cNvSpPr txBox="1"/>
            <p:nvPr/>
          </p:nvSpPr>
          <p:spPr>
            <a:xfrm>
              <a:off x="6280853" y="2971391"/>
              <a:ext cx="1301190" cy="400110"/>
            </a:xfrm>
            <a:prstGeom prst="rect">
              <a:avLst/>
            </a:prstGeom>
            <a:noFill/>
          </p:spPr>
          <p:txBody>
            <a:bodyPr wrap="none" rtlCol="0">
              <a:spAutoFit/>
            </a:bodyPr>
            <a:lstStyle/>
            <a:p>
              <a:r>
                <a:rPr lang="en-US" sz="2000" dirty="0">
                  <a:solidFill>
                    <a:srgbClr val="0033CC"/>
                  </a:solidFill>
                </a:rPr>
                <a:t>Category 4</a:t>
              </a:r>
            </a:p>
          </p:txBody>
        </p:sp>
        <p:sp>
          <p:nvSpPr>
            <p:cNvPr id="6" name="Rectangle 5"/>
            <p:cNvSpPr/>
            <p:nvPr/>
          </p:nvSpPr>
          <p:spPr>
            <a:xfrm>
              <a:off x="649441" y="2971391"/>
              <a:ext cx="7087790" cy="1825762"/>
            </a:xfrm>
            <a:prstGeom prst="rect">
              <a:avLst/>
            </a:prstGeom>
            <a:noFill/>
            <a:ln w="2857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49441" y="3357029"/>
              <a:ext cx="708779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9441" y="3861048"/>
              <a:ext cx="70877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49441" y="4293096"/>
              <a:ext cx="708779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814452" y="3882179"/>
            <a:ext cx="6268640" cy="400110"/>
            <a:chOff x="814452" y="3882179"/>
            <a:chExt cx="6268640" cy="400110"/>
          </a:xfrm>
        </p:grpSpPr>
        <p:sp>
          <p:nvSpPr>
            <p:cNvPr id="46" name="TextBox 45"/>
            <p:cNvSpPr txBox="1"/>
            <p:nvPr/>
          </p:nvSpPr>
          <p:spPr>
            <a:xfrm>
              <a:off x="814452" y="3882179"/>
              <a:ext cx="1043876" cy="400110"/>
            </a:xfrm>
            <a:prstGeom prst="rect">
              <a:avLst/>
            </a:prstGeom>
            <a:noFill/>
          </p:spPr>
          <p:txBody>
            <a:bodyPr wrap="none" rtlCol="0">
              <a:spAutoFit/>
            </a:bodyPr>
            <a:lstStyle/>
            <a:p>
              <a:r>
                <a:rPr lang="en-US" sz="2000" dirty="0"/>
                <a:t>[1, 3, 4]:</a:t>
              </a:r>
            </a:p>
          </p:txBody>
        </p:sp>
        <p:sp>
          <p:nvSpPr>
            <p:cNvPr id="49" name="TextBox 48"/>
            <p:cNvSpPr txBox="1"/>
            <p:nvPr/>
          </p:nvSpPr>
          <p:spPr>
            <a:xfrm>
              <a:off x="3122326" y="3882179"/>
              <a:ext cx="303288" cy="400110"/>
            </a:xfrm>
            <a:prstGeom prst="rect">
              <a:avLst/>
            </a:prstGeom>
            <a:noFill/>
          </p:spPr>
          <p:txBody>
            <a:bodyPr wrap="none" rtlCol="0">
              <a:spAutoFit/>
            </a:bodyPr>
            <a:lstStyle/>
            <a:p>
              <a:r>
                <a:rPr lang="en-US" sz="2000" dirty="0"/>
                <a:t>|</a:t>
              </a:r>
            </a:p>
          </p:txBody>
        </p:sp>
        <p:sp>
          <p:nvSpPr>
            <p:cNvPr id="52" name="TextBox 51"/>
            <p:cNvSpPr txBox="1"/>
            <p:nvPr/>
          </p:nvSpPr>
          <p:spPr>
            <a:xfrm>
              <a:off x="4566258" y="3882179"/>
              <a:ext cx="303288" cy="400110"/>
            </a:xfrm>
            <a:prstGeom prst="rect">
              <a:avLst/>
            </a:prstGeom>
            <a:noFill/>
          </p:spPr>
          <p:txBody>
            <a:bodyPr wrap="none" rtlCol="0">
              <a:spAutoFit/>
            </a:bodyPr>
            <a:lstStyle/>
            <a:p>
              <a:r>
                <a:rPr lang="en-US" sz="2000" dirty="0"/>
                <a:t>|</a:t>
              </a:r>
            </a:p>
          </p:txBody>
        </p:sp>
        <p:sp>
          <p:nvSpPr>
            <p:cNvPr id="65" name="TextBox 64"/>
            <p:cNvSpPr txBox="1"/>
            <p:nvPr/>
          </p:nvSpPr>
          <p:spPr>
            <a:xfrm>
              <a:off x="6019092" y="3882179"/>
              <a:ext cx="303288" cy="400110"/>
            </a:xfrm>
            <a:prstGeom prst="rect">
              <a:avLst/>
            </a:prstGeom>
            <a:noFill/>
          </p:spPr>
          <p:txBody>
            <a:bodyPr wrap="none" rtlCol="0">
              <a:spAutoFit/>
            </a:bodyPr>
            <a:lstStyle/>
            <a:p>
              <a:r>
                <a:rPr lang="en-US" sz="2000" dirty="0"/>
                <a:t>|</a:t>
              </a:r>
            </a:p>
          </p:txBody>
        </p:sp>
        <p:sp>
          <p:nvSpPr>
            <p:cNvPr id="75" name="TextBox 74"/>
            <p:cNvSpPr txBox="1"/>
            <p:nvPr/>
          </p:nvSpPr>
          <p:spPr>
            <a:xfrm>
              <a:off x="2360549" y="3882179"/>
              <a:ext cx="303288" cy="400110"/>
            </a:xfrm>
            <a:prstGeom prst="rect">
              <a:avLst/>
            </a:prstGeom>
            <a:noFill/>
          </p:spPr>
          <p:txBody>
            <a:bodyPr wrap="none" rtlCol="0">
              <a:spAutoFit/>
            </a:bodyPr>
            <a:lstStyle/>
            <a:p>
              <a:r>
                <a:rPr lang="en-US" sz="2000" dirty="0"/>
                <a:t>x</a:t>
              </a:r>
            </a:p>
          </p:txBody>
        </p:sp>
        <p:sp>
          <p:nvSpPr>
            <p:cNvPr id="79" name="TextBox 78"/>
            <p:cNvSpPr txBox="1"/>
            <p:nvPr/>
          </p:nvSpPr>
          <p:spPr>
            <a:xfrm>
              <a:off x="5324635" y="3882179"/>
              <a:ext cx="303288" cy="400110"/>
            </a:xfrm>
            <a:prstGeom prst="rect">
              <a:avLst/>
            </a:prstGeom>
            <a:noFill/>
          </p:spPr>
          <p:txBody>
            <a:bodyPr wrap="none" rtlCol="0">
              <a:spAutoFit/>
            </a:bodyPr>
            <a:lstStyle/>
            <a:p>
              <a:r>
                <a:rPr lang="en-US" sz="2000" dirty="0"/>
                <a:t>x</a:t>
              </a:r>
            </a:p>
          </p:txBody>
        </p:sp>
        <p:sp>
          <p:nvSpPr>
            <p:cNvPr id="80" name="TextBox 79"/>
            <p:cNvSpPr txBox="1"/>
            <p:nvPr/>
          </p:nvSpPr>
          <p:spPr>
            <a:xfrm>
              <a:off x="6779804" y="3882179"/>
              <a:ext cx="303288" cy="400110"/>
            </a:xfrm>
            <a:prstGeom prst="rect">
              <a:avLst/>
            </a:prstGeom>
            <a:noFill/>
          </p:spPr>
          <p:txBody>
            <a:bodyPr wrap="none" rtlCol="0">
              <a:spAutoFit/>
            </a:bodyPr>
            <a:lstStyle/>
            <a:p>
              <a:r>
                <a:rPr lang="en-US" sz="2000" dirty="0"/>
                <a:t>x</a:t>
              </a:r>
            </a:p>
          </p:txBody>
        </p:sp>
      </p:grpSp>
      <mc:AlternateContent xmlns:mc="http://schemas.openxmlformats.org/markup-compatibility/2006" xmlns:a14="http://schemas.microsoft.com/office/drawing/2010/main">
        <mc:Choice Requires="a14">
          <p:sp>
            <p:nvSpPr>
              <p:cNvPr id="22" name="TextBox 21"/>
              <p:cNvSpPr txBox="1"/>
              <p:nvPr/>
            </p:nvSpPr>
            <p:spPr>
              <a:xfrm>
                <a:off x="694823" y="5008097"/>
                <a:ext cx="7949899" cy="1352101"/>
              </a:xfrm>
              <a:prstGeom prst="rect">
                <a:avLst/>
              </a:prstGeom>
              <a:noFill/>
            </p:spPr>
            <p:txBody>
              <a:bodyPr wrap="square" rtlCol="0">
                <a:spAutoFit/>
              </a:bodyPr>
              <a:lstStyle/>
              <a:p>
                <a:pPr>
                  <a:spcAft>
                    <a:spcPts val="600"/>
                  </a:spcAft>
                </a:pPr>
                <a:r>
                  <a:rPr lang="en-US" sz="2400" dirty="0"/>
                  <a:t>Hence, we may write [1, 1, 1] as “xxx|||”, [1,3,4] as “x||</a:t>
                </a:r>
                <a:r>
                  <a:rPr lang="en-US" sz="2400" dirty="0" err="1"/>
                  <a:t>x|x</a:t>
                </a:r>
                <a:r>
                  <a:rPr lang="en-US" sz="2400" dirty="0"/>
                  <a:t>” and [2,4,4] as “|x||xx”.</a:t>
                </a:r>
              </a:p>
              <a:p>
                <a:pPr>
                  <a:spcAft>
                    <a:spcPts val="600"/>
                  </a:spcAft>
                </a:pPr>
                <a:r>
                  <a:rPr lang="en-US" sz="2400" dirty="0"/>
                  <a:t>This is the same as </a:t>
                </a:r>
                <a14:m>
                  <m:oMath xmlns:m="http://schemas.openxmlformats.org/officeDocument/2006/math">
                    <m:d>
                      <m:dPr>
                        <m:ctrlPr>
                          <a:rPr lang="en-US" sz="2400" i="1" smtClean="0">
                            <a:latin typeface="Cambria Math" panose="02040503050406030204" pitchFamily="18" charset="0"/>
                          </a:rPr>
                        </m:ctrlPr>
                      </m:dPr>
                      <m:e>
                        <m:f>
                          <m:fPr>
                            <m:type m:val="noBar"/>
                            <m:ctrlPr>
                              <a:rPr lang="en-US" sz="2400" i="1" smtClean="0">
                                <a:latin typeface="Cambria Math" panose="02040503050406030204" pitchFamily="18" charset="0"/>
                              </a:rPr>
                            </m:ctrlPr>
                          </m:fPr>
                          <m:num>
                            <m:r>
                              <a:rPr lang="en-US" sz="2400" b="0" i="1" smtClean="0">
                                <a:latin typeface="Cambria Math"/>
                              </a:rPr>
                              <m:t>6</m:t>
                            </m:r>
                          </m:num>
                          <m:den>
                            <m:r>
                              <a:rPr lang="en-US" sz="2400" b="0" i="1" smtClean="0">
                                <a:latin typeface="Cambria Math"/>
                              </a:rPr>
                              <m:t>3</m:t>
                            </m:r>
                          </m:den>
                        </m:f>
                      </m:e>
                    </m:d>
                  </m:oMath>
                </a14:m>
                <a:r>
                  <a:rPr lang="en-US" sz="2400" dirty="0"/>
                  <a:t> or </a:t>
                </a:r>
                <a:r>
                  <a:rPr lang="en-US" sz="2400" b="1" dirty="0">
                    <a:solidFill>
                      <a:srgbClr val="0000FF"/>
                    </a:solidFill>
                  </a:rPr>
                  <a:t>20</a:t>
                </a:r>
                <a:r>
                  <a:rPr lang="en-US" sz="2400" dirty="0"/>
                  <a:t>.</a:t>
                </a:r>
              </a:p>
            </p:txBody>
          </p:sp>
        </mc:Choice>
        <mc:Fallback xmlns="">
          <p:sp>
            <p:nvSpPr>
              <p:cNvPr id="22" name="TextBox 21"/>
              <p:cNvSpPr txBox="1">
                <a:spLocks noRot="1" noChangeAspect="1" noMove="1" noResize="1" noEditPoints="1" noAdjustHandles="1" noChangeArrowheads="1" noChangeShapeType="1" noTextEdit="1"/>
              </p:cNvSpPr>
              <p:nvPr/>
            </p:nvSpPr>
            <p:spPr>
              <a:xfrm>
                <a:off x="694823" y="5008097"/>
                <a:ext cx="7949899" cy="1352101"/>
              </a:xfrm>
              <a:prstGeom prst="rect">
                <a:avLst/>
              </a:prstGeom>
              <a:blipFill rotWithShape="1">
                <a:blip r:embed="rId3"/>
                <a:stretch>
                  <a:fillRect l="-1227" t="-3620" b="-7240"/>
                </a:stretch>
              </a:blipFill>
            </p:spPr>
            <p:txBody>
              <a:bodyPr/>
              <a:lstStyle/>
              <a:p>
                <a:r>
                  <a:rPr lang="en-US">
                    <a:noFill/>
                  </a:rPr>
                  <a:t> </a:t>
                </a:r>
              </a:p>
            </p:txBody>
          </p:sp>
        </mc:Fallback>
      </mc:AlternateContent>
    </p:spTree>
    <p:extLst>
      <p:ext uri="{BB962C8B-B14F-4D97-AF65-F5344CB8AC3E}">
        <p14:creationId xmlns:p14="http://schemas.microsoft.com/office/powerpoint/2010/main" val="302624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dissolve">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Effect transition="in" filter="dissolve">
                                      <p:cBhvr>
                                        <p:cTn id="27"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4" name="Group 43"/>
          <p:cNvGrpSpPr/>
          <p:nvPr/>
        </p:nvGrpSpPr>
        <p:grpSpPr>
          <a:xfrm>
            <a:off x="712536" y="1119528"/>
            <a:ext cx="7974264" cy="3452472"/>
            <a:chOff x="730523" y="4598517"/>
            <a:chExt cx="7974264" cy="3452472"/>
          </a:xfrm>
        </p:grpSpPr>
        <p:sp>
          <p:nvSpPr>
            <p:cNvPr id="45" name="Rectangle 44"/>
            <p:cNvSpPr/>
            <p:nvPr/>
          </p:nvSpPr>
          <p:spPr>
            <a:xfrm>
              <a:off x="730523" y="4598518"/>
              <a:ext cx="7974264" cy="345247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9.6.1 </a:t>
              </a:r>
              <a:r>
                <a:rPr lang="en-SG" sz="2000" dirty="0">
                  <a:solidFill>
                    <a:schemeClr val="bg1"/>
                  </a:solidFill>
                </a:rPr>
                <a:t>Number of </a:t>
              </a:r>
              <a:r>
                <a:rPr lang="en-SG" sz="2000" i="1" dirty="0">
                  <a:solidFill>
                    <a:schemeClr val="bg1"/>
                  </a:solidFill>
                </a:rPr>
                <a:t>r</a:t>
              </a:r>
              <a:r>
                <a:rPr lang="en-SG" sz="2000" dirty="0">
                  <a:solidFill>
                    <a:schemeClr val="bg1"/>
                  </a:solidFill>
                </a:rPr>
                <a:t>-combinations with Repetition Allowed</a:t>
              </a:r>
            </a:p>
          </p:txBody>
        </p:sp>
        <mc:AlternateContent xmlns:mc="http://schemas.openxmlformats.org/markup-compatibility/2006" xmlns:a14="http://schemas.microsoft.com/office/drawing/2010/main">
          <mc:Choice Requires="a14">
            <p:sp>
              <p:nvSpPr>
                <p:cNvPr id="48" name="TextBox 47"/>
                <p:cNvSpPr txBox="1"/>
                <p:nvPr/>
              </p:nvSpPr>
              <p:spPr>
                <a:xfrm>
                  <a:off x="795941" y="5218733"/>
                  <a:ext cx="7737396" cy="2697662"/>
                </a:xfrm>
                <a:prstGeom prst="rect">
                  <a:avLst/>
                </a:prstGeom>
                <a:noFill/>
              </p:spPr>
              <p:txBody>
                <a:bodyPr wrap="square" rtlCol="0">
                  <a:spAutoFit/>
                </a:bodyPr>
                <a:lstStyle/>
                <a:p>
                  <a:r>
                    <a:rPr lang="en-SG" sz="2400" dirty="0"/>
                    <a:t>The number of </a:t>
                  </a:r>
                  <a:r>
                    <a:rPr lang="en-SG" sz="2400" i="1" dirty="0"/>
                    <a:t>r</a:t>
                  </a:r>
                  <a:r>
                    <a:rPr lang="en-SG" sz="2400" dirty="0"/>
                    <a:t>-combination with repetition allowed (multisets of size </a:t>
                  </a:r>
                  <a:r>
                    <a:rPr lang="en-SG" sz="2400" i="1" dirty="0"/>
                    <a:t>r</a:t>
                  </a:r>
                  <a:r>
                    <a:rPr lang="en-SG" sz="2400" dirty="0"/>
                    <a:t>) that can be selected from a set of </a:t>
                  </a:r>
                  <a:r>
                    <a:rPr lang="en-SG" sz="2400" i="1" dirty="0"/>
                    <a:t>n</a:t>
                  </a:r>
                  <a:r>
                    <a:rPr lang="en-SG" sz="2400" dirty="0"/>
                    <a:t> elements is:</a:t>
                  </a:r>
                </a:p>
                <a:p>
                  <a:pPr>
                    <a:spcAft>
                      <a:spcPts val="600"/>
                    </a:spcAft>
                    <a:tabLst>
                      <a:tab pos="2743200" algn="l"/>
                    </a:tabLst>
                  </a:pPr>
                  <a:r>
                    <a:rPr lang="en-SG" sz="2400" b="1" dirty="0">
                      <a:sym typeface="Symbol" panose="05050102010706020507" pitchFamily="18" charset="2"/>
                    </a:rPr>
                    <a:t>	</a:t>
                  </a:r>
                  <a14:m>
                    <m:oMath xmlns:m="http://schemas.openxmlformats.org/officeDocument/2006/math">
                      <m:d>
                        <m:dPr>
                          <m:ctrlPr>
                            <a:rPr lang="en-SG" sz="3200" b="1" i="1" smtClean="0">
                              <a:solidFill>
                                <a:srgbClr val="0000FF"/>
                              </a:solidFill>
                              <a:latin typeface="Cambria Math" panose="02040503050406030204" pitchFamily="18" charset="0"/>
                              <a:sym typeface="Symbol" panose="05050102010706020507" pitchFamily="18" charset="2"/>
                            </a:rPr>
                          </m:ctrlPr>
                        </m:dPr>
                        <m:e>
                          <m:f>
                            <m:fPr>
                              <m:type m:val="noBar"/>
                              <m:ctrlPr>
                                <a:rPr lang="en-SG" sz="3200" b="1" i="1" smtClean="0">
                                  <a:solidFill>
                                    <a:srgbClr val="0000FF"/>
                                  </a:solidFill>
                                  <a:latin typeface="Cambria Math" panose="02040503050406030204" pitchFamily="18" charset="0"/>
                                  <a:sym typeface="Symbol" panose="05050102010706020507" pitchFamily="18" charset="2"/>
                                </a:rPr>
                              </m:ctrlPr>
                            </m:fPr>
                            <m:num>
                              <m:r>
                                <a:rPr lang="en-US" sz="3200" b="1" i="1" smtClean="0">
                                  <a:solidFill>
                                    <a:srgbClr val="0000FF"/>
                                  </a:solidFill>
                                  <a:latin typeface="Cambria Math"/>
                                  <a:sym typeface="Symbol" panose="05050102010706020507" pitchFamily="18" charset="2"/>
                                </a:rPr>
                                <m:t>𝒓</m:t>
                              </m:r>
                              <m:r>
                                <a:rPr lang="en-US" sz="3200" b="1" i="1" smtClean="0">
                                  <a:solidFill>
                                    <a:srgbClr val="0000FF"/>
                                  </a:solidFill>
                                  <a:latin typeface="Cambria Math"/>
                                  <a:sym typeface="Symbol" panose="05050102010706020507" pitchFamily="18" charset="2"/>
                                </a:rPr>
                                <m:t>+</m:t>
                              </m:r>
                              <m:r>
                                <a:rPr lang="en-US" sz="3200" b="1" i="1" smtClean="0">
                                  <a:solidFill>
                                    <a:srgbClr val="0000FF"/>
                                  </a:solidFill>
                                  <a:latin typeface="Cambria Math"/>
                                  <a:sym typeface="Symbol" panose="05050102010706020507" pitchFamily="18" charset="2"/>
                                </a:rPr>
                                <m:t>𝒏</m:t>
                              </m:r>
                              <m:r>
                                <a:rPr lang="en-US" sz="3200" b="1" i="1" smtClean="0">
                                  <a:solidFill>
                                    <a:srgbClr val="0000FF"/>
                                  </a:solidFill>
                                  <a:latin typeface="Cambria Math"/>
                                  <a:sym typeface="Symbol" panose="05050102010706020507" pitchFamily="18" charset="2"/>
                                </a:rPr>
                                <m:t> −</m:t>
                              </m:r>
                              <m:r>
                                <a:rPr lang="en-US" sz="3200" b="1" i="1" smtClean="0">
                                  <a:solidFill>
                                    <a:srgbClr val="0000FF"/>
                                  </a:solidFill>
                                  <a:latin typeface="Cambria Math"/>
                                  <a:sym typeface="Symbol" panose="05050102010706020507" pitchFamily="18" charset="2"/>
                                </a:rPr>
                                <m:t>𝟏</m:t>
                              </m:r>
                            </m:num>
                            <m:den>
                              <m:r>
                                <a:rPr lang="en-US" sz="3200" b="1" i="1" smtClean="0">
                                  <a:solidFill>
                                    <a:srgbClr val="0000FF"/>
                                  </a:solidFill>
                                  <a:latin typeface="Cambria Math"/>
                                  <a:sym typeface="Symbol" panose="05050102010706020507" pitchFamily="18" charset="2"/>
                                </a:rPr>
                                <m:t>𝒓</m:t>
                              </m:r>
                            </m:den>
                          </m:f>
                        </m:e>
                      </m:d>
                    </m:oMath>
                  </a14:m>
                  <a:endParaRPr lang="en-SG" sz="3200" b="1" dirty="0">
                    <a:sym typeface="Symbol" panose="05050102010706020507" pitchFamily="18" charset="2"/>
                  </a:endParaRPr>
                </a:p>
                <a:p>
                  <a:pPr>
                    <a:spcBef>
                      <a:spcPts val="600"/>
                    </a:spcBef>
                    <a:spcAft>
                      <a:spcPts val="600"/>
                    </a:spcAft>
                  </a:pPr>
                  <a:r>
                    <a:rPr lang="en-SG" sz="2400" dirty="0">
                      <a:sym typeface="Symbol" panose="05050102010706020507" pitchFamily="18" charset="2"/>
                    </a:rPr>
                    <a:t>This equals the number of ways </a:t>
                  </a:r>
                  <a:r>
                    <a:rPr lang="en-SG" sz="2400" i="1" dirty="0">
                      <a:sym typeface="Symbol" panose="05050102010706020507" pitchFamily="18" charset="2"/>
                    </a:rPr>
                    <a:t>r</a:t>
                  </a:r>
                  <a:r>
                    <a:rPr lang="en-SG" sz="2400" dirty="0">
                      <a:sym typeface="Symbol" panose="05050102010706020507" pitchFamily="18" charset="2"/>
                    </a:rPr>
                    <a:t> objects can be selected from </a:t>
                  </a:r>
                  <a:r>
                    <a:rPr lang="en-SG" sz="2400" i="1" dirty="0">
                      <a:sym typeface="Symbol" panose="05050102010706020507" pitchFamily="18" charset="2"/>
                    </a:rPr>
                    <a:t>n</a:t>
                  </a:r>
                  <a:r>
                    <a:rPr lang="en-SG" sz="2400" dirty="0">
                      <a:sym typeface="Symbol" panose="05050102010706020507" pitchFamily="18" charset="2"/>
                    </a:rPr>
                    <a:t> categories of objects with repetitions allowed.</a:t>
                  </a:r>
                  <a:endParaRPr lang="en-SG" sz="3200" b="1" dirty="0">
                    <a:sym typeface="Symbol" panose="05050102010706020507" pitchFamily="18" charset="2"/>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795941" y="5218733"/>
                  <a:ext cx="7737396" cy="2697662"/>
                </a:xfrm>
                <a:prstGeom prst="rect">
                  <a:avLst/>
                </a:prstGeom>
                <a:blipFill>
                  <a:blip r:embed="rId3"/>
                  <a:stretch>
                    <a:fillRect l="-1261" t="-1806" b="-4063"/>
                  </a:stretch>
                </a:blipFill>
              </p:spPr>
              <p:txBody>
                <a:bodyPr/>
                <a:lstStyle/>
                <a:p>
                  <a:r>
                    <a:rPr lang="en-US">
                      <a:noFill/>
                    </a:rPr>
                    <a:t> </a:t>
                  </a:r>
                </a:p>
              </p:txBody>
            </p:sp>
          </mc:Fallback>
        </mc:AlternateContent>
      </p:grpSp>
    </p:spTree>
    <p:extLst>
      <p:ext uri="{BB962C8B-B14F-4D97-AF65-F5344CB8AC3E}">
        <p14:creationId xmlns:p14="http://schemas.microsoft.com/office/powerpoint/2010/main" val="119182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7 – Exercise Set 9.6 Questions 10-11</a:t>
            </a:r>
            <a:endParaRPr lang="en-SG" sz="2000" dirty="0">
              <a:solidFill>
                <a:schemeClr val="bg1"/>
              </a:solidFill>
            </a:endParaRPr>
          </a:p>
        </p:txBody>
      </p:sp>
      <p:sp>
        <p:nvSpPr>
          <p:cNvPr id="24" name="TextBox 23"/>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30" name="Rectangle 3"/>
              <p:cNvSpPr txBox="1">
                <a:spLocks noChangeArrowheads="1"/>
              </p:cNvSpPr>
              <p:nvPr/>
            </p:nvSpPr>
            <p:spPr>
              <a:xfrm>
                <a:off x="415123" y="1485664"/>
                <a:ext cx="8229600" cy="1396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SG" altLang="en-US" sz="2400" dirty="0"/>
                  <a:t>How many solutions are there to the give equations?</a:t>
                </a:r>
              </a:p>
              <a:p>
                <a:pPr marL="0" indent="0">
                  <a:lnSpc>
                    <a:spcPct val="100000"/>
                  </a:lnSpc>
                  <a:spcBef>
                    <a:spcPts val="600"/>
                  </a:spcBef>
                  <a:buNone/>
                  <a:tabLst>
                    <a:tab pos="536575" algn="l"/>
                  </a:tabLst>
                </a:pPr>
                <a:r>
                  <a:rPr lang="en-SG" altLang="en-US" sz="2400" dirty="0"/>
                  <a:t>(a)	</a:t>
                </a:r>
                <a14:m>
                  <m:oMath xmlns:m="http://schemas.openxmlformats.org/officeDocument/2006/math">
                    <m:sSub>
                      <m:sSubPr>
                        <m:ctrlPr>
                          <a:rPr lang="en-SG" altLang="en-US" sz="2400" i="1" smtClean="0">
                            <a:latin typeface="Cambria Math" panose="02040503050406030204" pitchFamily="18" charset="0"/>
                          </a:rPr>
                        </m:ctrlPr>
                      </m:sSubPr>
                      <m:e>
                        <m:r>
                          <a:rPr lang="en-SG" altLang="en-US" sz="2400" b="0" i="1" smtClean="0">
                            <a:latin typeface="Cambria Math" panose="02040503050406030204" pitchFamily="18" charset="0"/>
                          </a:rPr>
                          <m:t>𝑥</m:t>
                        </m:r>
                      </m:e>
                      <m:sub>
                        <m:r>
                          <a:rPr lang="en-SG" altLang="en-US" sz="2400" b="0" i="1" smtClean="0">
                            <a:latin typeface="Cambria Math" panose="02040503050406030204" pitchFamily="18" charset="0"/>
                          </a:rPr>
                          <m:t>1</m:t>
                        </m:r>
                      </m:sub>
                    </m:sSub>
                    <m:r>
                      <a:rPr lang="en-SG" altLang="en-US" sz="2400" b="0" i="1" smtClean="0">
                        <a:latin typeface="Cambria Math" panose="02040503050406030204" pitchFamily="18" charset="0"/>
                      </a:rPr>
                      <m:t>+</m:t>
                    </m:r>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b="0" i="1" smtClean="0">
                            <a:latin typeface="Cambria Math" panose="02040503050406030204" pitchFamily="18" charset="0"/>
                          </a:rPr>
                          <m:t>2</m:t>
                        </m:r>
                      </m:sub>
                    </m:sSub>
                    <m:r>
                      <a:rPr lang="en-SG" altLang="en-US" sz="2400" i="1">
                        <a:latin typeface="Cambria Math" panose="02040503050406030204" pitchFamily="18" charset="0"/>
                      </a:rPr>
                      <m:t>+</m:t>
                    </m:r>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b="0" i="1" smtClean="0">
                            <a:latin typeface="Cambria Math" panose="02040503050406030204" pitchFamily="18" charset="0"/>
                          </a:rPr>
                          <m:t>3</m:t>
                        </m:r>
                      </m:sub>
                    </m:sSub>
                    <m:r>
                      <a:rPr lang="en-SG" altLang="en-US" sz="2400" b="0" i="1" smtClean="0">
                        <a:latin typeface="Cambria Math" panose="02040503050406030204" pitchFamily="18" charset="0"/>
                      </a:rPr>
                      <m:t>=20</m:t>
                    </m:r>
                  </m:oMath>
                </a14:m>
                <a:r>
                  <a:rPr lang="en-US" altLang="en-US" sz="2400" dirty="0"/>
                  <a:t>, each </a:t>
                </a:r>
                <a14:m>
                  <m:oMath xmlns:m="http://schemas.openxmlformats.org/officeDocument/2006/math">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b="0" i="1" smtClean="0">
                            <a:latin typeface="Cambria Math" panose="02040503050406030204" pitchFamily="18" charset="0"/>
                          </a:rPr>
                          <m:t>𝑖</m:t>
                        </m:r>
                      </m:sub>
                    </m:sSub>
                  </m:oMath>
                </a14:m>
                <a:r>
                  <a:rPr lang="en-US" altLang="en-US" sz="2400" dirty="0"/>
                  <a:t> is a nonnegative integer.</a:t>
                </a:r>
              </a:p>
              <a:p>
                <a:pPr marL="0" indent="0">
                  <a:lnSpc>
                    <a:spcPct val="100000"/>
                  </a:lnSpc>
                  <a:spcBef>
                    <a:spcPts val="600"/>
                  </a:spcBef>
                  <a:buNone/>
                  <a:tabLst>
                    <a:tab pos="536575" algn="l"/>
                  </a:tabLst>
                </a:pPr>
                <a:r>
                  <a:rPr lang="en-SG" altLang="en-US" sz="2400" dirty="0"/>
                  <a:t>(b)	</a:t>
                </a:r>
                <a14:m>
                  <m:oMath xmlns:m="http://schemas.openxmlformats.org/officeDocument/2006/math">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i="1">
                            <a:latin typeface="Cambria Math" panose="02040503050406030204" pitchFamily="18" charset="0"/>
                          </a:rPr>
                          <m:t>1</m:t>
                        </m:r>
                      </m:sub>
                    </m:sSub>
                    <m:r>
                      <a:rPr lang="en-SG" altLang="en-US" sz="2400" i="1">
                        <a:latin typeface="Cambria Math" panose="02040503050406030204" pitchFamily="18" charset="0"/>
                      </a:rPr>
                      <m:t>+</m:t>
                    </m:r>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i="1">
                            <a:latin typeface="Cambria Math" panose="02040503050406030204" pitchFamily="18" charset="0"/>
                          </a:rPr>
                          <m:t>2</m:t>
                        </m:r>
                      </m:sub>
                    </m:sSub>
                    <m:r>
                      <a:rPr lang="en-SG" altLang="en-US" sz="2400" i="1">
                        <a:latin typeface="Cambria Math" panose="02040503050406030204" pitchFamily="18" charset="0"/>
                      </a:rPr>
                      <m:t>+</m:t>
                    </m:r>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i="1">
                            <a:latin typeface="Cambria Math" panose="02040503050406030204" pitchFamily="18" charset="0"/>
                          </a:rPr>
                          <m:t>3</m:t>
                        </m:r>
                      </m:sub>
                    </m:sSub>
                    <m:r>
                      <a:rPr lang="en-SG" altLang="en-US" sz="2400" i="1">
                        <a:latin typeface="Cambria Math" panose="02040503050406030204" pitchFamily="18" charset="0"/>
                      </a:rPr>
                      <m:t>=20</m:t>
                    </m:r>
                  </m:oMath>
                </a14:m>
                <a:r>
                  <a:rPr lang="en-US" altLang="en-US" sz="2400" dirty="0"/>
                  <a:t>, each </a:t>
                </a:r>
                <a14:m>
                  <m:oMath xmlns:m="http://schemas.openxmlformats.org/officeDocument/2006/math">
                    <m:sSub>
                      <m:sSubPr>
                        <m:ctrlPr>
                          <a:rPr lang="en-SG" altLang="en-US" sz="2400" i="1">
                            <a:latin typeface="Cambria Math" panose="02040503050406030204" pitchFamily="18" charset="0"/>
                          </a:rPr>
                        </m:ctrlPr>
                      </m:sSubPr>
                      <m:e>
                        <m:r>
                          <a:rPr lang="en-SG" altLang="en-US" sz="2400" i="1">
                            <a:latin typeface="Cambria Math" panose="02040503050406030204" pitchFamily="18" charset="0"/>
                          </a:rPr>
                          <m:t>𝑥</m:t>
                        </m:r>
                      </m:e>
                      <m:sub>
                        <m:r>
                          <a:rPr lang="en-SG" altLang="en-US" sz="2400" i="1">
                            <a:latin typeface="Cambria Math" panose="02040503050406030204" pitchFamily="18" charset="0"/>
                          </a:rPr>
                          <m:t>𝑖</m:t>
                        </m:r>
                      </m:sub>
                    </m:sSub>
                  </m:oMath>
                </a14:m>
                <a:r>
                  <a:rPr lang="en-US" altLang="en-US" sz="2400" dirty="0"/>
                  <a:t> is a positive integer.</a:t>
                </a:r>
              </a:p>
            </p:txBody>
          </p:sp>
        </mc:Choice>
        <mc:Fallback xmlns="">
          <p:sp>
            <p:nvSpPr>
              <p:cNvPr id="30" name="Rectangle 3"/>
              <p:cNvSpPr txBox="1">
                <a:spLocks noRot="1" noChangeAspect="1" noMove="1" noResize="1" noEditPoints="1" noAdjustHandles="1" noChangeArrowheads="1" noChangeShapeType="1" noTextEdit="1"/>
              </p:cNvSpPr>
              <p:nvPr/>
            </p:nvSpPr>
            <p:spPr>
              <a:xfrm>
                <a:off x="415123" y="1485664"/>
                <a:ext cx="8229600" cy="1396684"/>
              </a:xfrm>
              <a:prstGeom prst="rect">
                <a:avLst/>
              </a:prstGeom>
              <a:blipFill>
                <a:blip r:embed="rId3"/>
                <a:stretch>
                  <a:fillRect l="-1111" t="-3493" b="-61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15123" y="3060310"/>
                <a:ext cx="7436790" cy="1168590"/>
              </a:xfrm>
              <a:prstGeom prst="rect">
                <a:avLst/>
              </a:prstGeom>
              <a:solidFill>
                <a:schemeClr val="accent4">
                  <a:lumMod val="40000"/>
                  <a:lumOff val="60000"/>
                </a:schemeClr>
              </a:solidFill>
            </p:spPr>
            <p:txBody>
              <a:bodyPr wrap="square" rtlCol="0">
                <a:spAutoFit/>
              </a:bodyPr>
              <a:lstStyle/>
              <a:p>
                <a:pPr>
                  <a:spcAft>
                    <a:spcPts val="600"/>
                  </a:spcAft>
                  <a:tabLst>
                    <a:tab pos="536575" algn="l"/>
                  </a:tabLst>
                </a:pPr>
                <a:r>
                  <a:rPr lang="en-SG" sz="2000" dirty="0">
                    <a:solidFill>
                      <a:srgbClr val="0000FF"/>
                    </a:solidFill>
                    <a:latin typeface="Calibri" panose="020F0502020204030204" pitchFamily="34" charset="0"/>
                    <a:cs typeface="Calibri" panose="020F0502020204030204" pitchFamily="34" charset="0"/>
                  </a:rPr>
                  <a:t>(a)</a:t>
                </a:r>
                <a:r>
                  <a:rPr lang="en-SG" sz="2000" dirty="0">
                    <a:solidFill>
                      <a:srgbClr val="0000FF"/>
                    </a:solidFill>
                    <a:latin typeface="Cambria Math" panose="02040503050406030204" pitchFamily="18" charset="0"/>
                  </a:rPr>
                  <a:t>	</a:t>
                </a:r>
                <a14:m>
                  <m:oMath xmlns:m="http://schemas.openxmlformats.org/officeDocument/2006/math">
                    <m:r>
                      <a:rPr lang="en-SG" sz="2000" i="1" dirty="0" smtClean="0">
                        <a:solidFill>
                          <a:srgbClr val="0000FF"/>
                        </a:solidFill>
                        <a:latin typeface="Cambria Math" panose="02040503050406030204" pitchFamily="18" charset="0"/>
                      </a:rPr>
                      <m:t>𝑛</m:t>
                    </m:r>
                    <m:r>
                      <a:rPr lang="en-SG" sz="2000" i="1" dirty="0" smtClean="0">
                        <a:solidFill>
                          <a:srgbClr val="0000FF"/>
                        </a:solidFill>
                        <a:latin typeface="Cambria Math" panose="02040503050406030204" pitchFamily="18" charset="0"/>
                      </a:rPr>
                      <m:t>=3, </m:t>
                    </m:r>
                    <m:r>
                      <a:rPr lang="en-SG" sz="2000" i="1" dirty="0" smtClean="0">
                        <a:solidFill>
                          <a:srgbClr val="0000FF"/>
                        </a:solidFill>
                        <a:latin typeface="Cambria Math" panose="02040503050406030204" pitchFamily="18" charset="0"/>
                      </a:rPr>
                      <m:t>𝑟</m:t>
                    </m:r>
                    <m:r>
                      <a:rPr lang="en-SG" sz="2000" i="1" dirty="0" smtClean="0">
                        <a:solidFill>
                          <a:srgbClr val="0000FF"/>
                        </a:solidFill>
                        <a:latin typeface="Cambria Math" panose="02040503050406030204" pitchFamily="18" charset="0"/>
                      </a:rPr>
                      <m:t>=20.</m:t>
                    </m:r>
                  </m:oMath>
                </a14:m>
                <a:endParaRPr lang="en-US" sz="2000" b="0" dirty="0">
                  <a:solidFill>
                    <a:srgbClr val="0000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sz="2000" b="0" i="1" smtClean="0">
                              <a:solidFill>
                                <a:srgbClr val="0000FF"/>
                              </a:solidFill>
                              <a:latin typeface="Cambria Math" panose="02040503050406030204" pitchFamily="18" charset="0"/>
                            </a:rPr>
                          </m:ctrlPr>
                        </m:dPr>
                        <m:e>
                          <m:f>
                            <m:fPr>
                              <m:type m:val="noBar"/>
                              <m:ctrlPr>
                                <a:rPr lang="en-US"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𝑟</m:t>
                              </m:r>
                              <m:r>
                                <a:rPr lang="en-US" sz="2000" b="0" i="1" smtClean="0">
                                  <a:solidFill>
                                    <a:srgbClr val="0000FF"/>
                                  </a:solidFill>
                                  <a:latin typeface="Cambria Math"/>
                                </a:rPr>
                                <m:t>+(</m:t>
                              </m:r>
                              <m:r>
                                <a:rPr lang="en-US" sz="2000" b="0" i="1" smtClean="0">
                                  <a:solidFill>
                                    <a:srgbClr val="0000FF"/>
                                  </a:solidFill>
                                  <a:latin typeface="Cambria Math"/>
                                </a:rPr>
                                <m:t>𝑛</m:t>
                              </m:r>
                              <m:r>
                                <a:rPr lang="en-US" sz="2000" b="0" i="1" smtClean="0">
                                  <a:solidFill>
                                    <a:srgbClr val="0000FF"/>
                                  </a:solidFill>
                                  <a:latin typeface="Cambria Math"/>
                                </a:rPr>
                                <m:t>−1)</m:t>
                              </m:r>
                            </m:num>
                            <m:den>
                              <m:r>
                                <a:rPr lang="en-SG" sz="2000" b="0" i="1" smtClean="0">
                                  <a:solidFill>
                                    <a:srgbClr val="0000FF"/>
                                  </a:solidFill>
                                  <a:latin typeface="Cambria Math" panose="02040503050406030204" pitchFamily="18" charset="0"/>
                                </a:rPr>
                                <m:t>𝑟</m:t>
                              </m:r>
                            </m:den>
                          </m:f>
                        </m:e>
                      </m:d>
                      <m:r>
                        <a:rPr lang="en-US" sz="2000" b="0" i="1" smtClean="0">
                          <a:solidFill>
                            <a:srgbClr val="0000FF"/>
                          </a:solidFill>
                          <a:latin typeface="Cambria Math"/>
                        </a:rPr>
                        <m:t>=</m:t>
                      </m:r>
                      <m:d>
                        <m:dPr>
                          <m:ctrlPr>
                            <a:rPr lang="en-US" sz="2000" b="0" i="1" smtClean="0">
                              <a:solidFill>
                                <a:srgbClr val="0000FF"/>
                              </a:solidFill>
                              <a:latin typeface="Cambria Math" panose="02040503050406030204" pitchFamily="18" charset="0"/>
                            </a:rPr>
                          </m:ctrlPr>
                        </m:dPr>
                        <m:e>
                          <m:f>
                            <m:fPr>
                              <m:type m:val="noBar"/>
                              <m:ctrlPr>
                                <a:rPr lang="en-US"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20</m:t>
                              </m:r>
                              <m:r>
                                <a:rPr lang="en-US" sz="2000" b="0" i="1" smtClean="0">
                                  <a:solidFill>
                                    <a:srgbClr val="0000FF"/>
                                  </a:solidFill>
                                  <a:latin typeface="Cambria Math"/>
                                </a:rPr>
                                <m:t>+2</m:t>
                              </m:r>
                            </m:num>
                            <m:den>
                              <m:r>
                                <a:rPr lang="en-SG" sz="2000" b="0" i="1" smtClean="0">
                                  <a:solidFill>
                                    <a:srgbClr val="0000FF"/>
                                  </a:solidFill>
                                  <a:latin typeface="Cambria Math" panose="02040503050406030204" pitchFamily="18" charset="0"/>
                                </a:rPr>
                                <m:t>20</m:t>
                              </m:r>
                            </m:den>
                          </m:f>
                        </m:e>
                      </m:d>
                      <m:r>
                        <a:rPr lang="en-US" sz="2000" b="0" i="1" smtClean="0">
                          <a:solidFill>
                            <a:srgbClr val="0000FF"/>
                          </a:solidFill>
                          <a:latin typeface="Cambria Math"/>
                        </a:rPr>
                        <m:t>=</m:t>
                      </m:r>
                      <m:d>
                        <m:dPr>
                          <m:ctrlPr>
                            <a:rPr lang="en-US" sz="2000" i="1">
                              <a:solidFill>
                                <a:srgbClr val="0000FF"/>
                              </a:solidFill>
                              <a:latin typeface="Cambria Math" panose="02040503050406030204" pitchFamily="18" charset="0"/>
                            </a:rPr>
                          </m:ctrlPr>
                        </m:dPr>
                        <m:e>
                          <m:f>
                            <m:fPr>
                              <m:type m:val="noBar"/>
                              <m:ctrlPr>
                                <a:rPr lang="en-US" sz="2000" i="1">
                                  <a:solidFill>
                                    <a:srgbClr val="0000FF"/>
                                  </a:solidFill>
                                  <a:latin typeface="Cambria Math" panose="02040503050406030204" pitchFamily="18" charset="0"/>
                                </a:rPr>
                              </m:ctrlPr>
                            </m:fPr>
                            <m:num>
                              <m:r>
                                <a:rPr lang="en-SG" sz="2000" i="1">
                                  <a:solidFill>
                                    <a:srgbClr val="0000FF"/>
                                  </a:solidFill>
                                  <a:latin typeface="Cambria Math" panose="02040503050406030204" pitchFamily="18" charset="0"/>
                                </a:rPr>
                                <m:t>2</m:t>
                              </m:r>
                              <m:r>
                                <a:rPr lang="en-US" sz="2000" i="1">
                                  <a:solidFill>
                                    <a:srgbClr val="0000FF"/>
                                  </a:solidFill>
                                  <a:latin typeface="Cambria Math"/>
                                </a:rPr>
                                <m:t>2</m:t>
                              </m:r>
                            </m:num>
                            <m:den>
                              <m:r>
                                <a:rPr lang="en-SG" sz="2000" i="1">
                                  <a:solidFill>
                                    <a:srgbClr val="0000FF"/>
                                  </a:solidFill>
                                  <a:latin typeface="Cambria Math" panose="02040503050406030204" pitchFamily="18" charset="0"/>
                                </a:rPr>
                                <m:t>20</m:t>
                              </m:r>
                            </m:den>
                          </m:f>
                        </m:e>
                      </m:d>
                      <m:r>
                        <a:rPr lang="en-US" sz="2000" b="0" i="1" smtClean="0">
                          <a:solidFill>
                            <a:srgbClr val="0000FF"/>
                          </a:solidFill>
                          <a:latin typeface="Cambria Math"/>
                        </a:rPr>
                        <m:t>=</m:t>
                      </m:r>
                      <m:f>
                        <m:fPr>
                          <m:ctrlPr>
                            <a:rPr lang="en-US"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22</m:t>
                          </m:r>
                          <m:r>
                            <a:rPr lang="en-SG" sz="2000" b="0" i="1" smtClean="0">
                              <a:solidFill>
                                <a:srgbClr val="0000FF"/>
                              </a:solidFill>
                              <a:latin typeface="Cambria Math" panose="02040503050406030204" pitchFamily="18" charset="0"/>
                              <a:ea typeface="Cambria Math" panose="02040503050406030204" pitchFamily="18" charset="0"/>
                            </a:rPr>
                            <m:t>∙21</m:t>
                          </m:r>
                        </m:num>
                        <m:den>
                          <m:r>
                            <a:rPr lang="en-SG" sz="2000" b="0" i="1" smtClean="0">
                              <a:solidFill>
                                <a:srgbClr val="0000FF"/>
                              </a:solidFill>
                              <a:latin typeface="Cambria Math" panose="02040503050406030204" pitchFamily="18" charset="0"/>
                            </a:rPr>
                            <m:t>2</m:t>
                          </m:r>
                        </m:den>
                      </m:f>
                      <m:r>
                        <a:rPr lang="en-SG" sz="2000" b="0" i="1" smtClean="0">
                          <a:solidFill>
                            <a:srgbClr val="0000FF"/>
                          </a:solidFill>
                          <a:latin typeface="Cambria Math" panose="02040503050406030204" pitchFamily="18" charset="0"/>
                        </a:rPr>
                        <m:t>=231</m:t>
                      </m:r>
                    </m:oMath>
                  </m:oMathPara>
                </a14:m>
                <a:endParaRPr lang="en-SG" sz="2000" dirty="0">
                  <a:solidFill>
                    <a:srgbClr val="0000FF"/>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15123" y="3060310"/>
                <a:ext cx="7436790" cy="1168590"/>
              </a:xfrm>
              <a:prstGeom prst="rect">
                <a:avLst/>
              </a:prstGeom>
              <a:blipFill>
                <a:blip r:embed="rId4"/>
                <a:stretch>
                  <a:fillRect l="-820" t="-2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15122" y="4509045"/>
                <a:ext cx="7436791" cy="1553310"/>
              </a:xfrm>
              <a:prstGeom prst="rect">
                <a:avLst/>
              </a:prstGeom>
              <a:solidFill>
                <a:schemeClr val="accent4">
                  <a:lumMod val="40000"/>
                  <a:lumOff val="60000"/>
                </a:schemeClr>
              </a:solidFill>
            </p:spPr>
            <p:txBody>
              <a:bodyPr wrap="square" rtlCol="0">
                <a:spAutoFit/>
              </a:bodyPr>
              <a:lstStyle/>
              <a:p>
                <a:pPr>
                  <a:spcAft>
                    <a:spcPts val="600"/>
                  </a:spcAft>
                  <a:tabLst>
                    <a:tab pos="536575" algn="l"/>
                  </a:tabLst>
                </a:pPr>
                <a:r>
                  <a:rPr lang="en-SG" sz="2000" dirty="0">
                    <a:solidFill>
                      <a:srgbClr val="0000FF"/>
                    </a:solidFill>
                    <a:latin typeface="Calibri" panose="020F0502020204030204" pitchFamily="34" charset="0"/>
                    <a:cs typeface="Calibri" panose="020F0502020204030204" pitchFamily="34" charset="0"/>
                  </a:rPr>
                  <a:t>(b)	Convert to:</a:t>
                </a:r>
                <a14:m>
                  <m:oMath xmlns:m="http://schemas.openxmlformats.org/officeDocument/2006/math">
                    <m:sSub>
                      <m:sSubPr>
                        <m:ctrlPr>
                          <a:rPr lang="en-SG" altLang="en-US" sz="2000" i="1" smtClean="0">
                            <a:solidFill>
                              <a:srgbClr val="0033CC"/>
                            </a:solidFill>
                            <a:latin typeface="Cambria Math" panose="02040503050406030204" pitchFamily="18" charset="0"/>
                          </a:rPr>
                        </m:ctrlPr>
                      </m:sSubPr>
                      <m:e>
                        <m:r>
                          <a:rPr lang="en-SG" altLang="en-US" sz="2000" b="0" i="1" smtClean="0">
                            <a:solidFill>
                              <a:srgbClr val="0033CC"/>
                            </a:solidFill>
                            <a:latin typeface="Cambria Math" panose="02040503050406030204" pitchFamily="18" charset="0"/>
                          </a:rPr>
                          <m:t> </m:t>
                        </m:r>
                        <m:r>
                          <a:rPr lang="en-SG" altLang="en-US" sz="2000" b="0" i="1" smtClean="0">
                            <a:solidFill>
                              <a:srgbClr val="0033CC"/>
                            </a:solidFill>
                            <a:latin typeface="Cambria Math" panose="02040503050406030204" pitchFamily="18" charset="0"/>
                          </a:rPr>
                          <m:t>𝑦</m:t>
                        </m:r>
                      </m:e>
                      <m:sub>
                        <m:r>
                          <a:rPr lang="en-SG" altLang="en-US" sz="2000" i="1">
                            <a:solidFill>
                              <a:srgbClr val="0033CC"/>
                            </a:solidFill>
                            <a:latin typeface="Cambria Math" panose="02040503050406030204" pitchFamily="18" charset="0"/>
                          </a:rPr>
                          <m:t>1</m:t>
                        </m:r>
                      </m:sub>
                    </m:sSub>
                    <m:r>
                      <a:rPr lang="en-SG" altLang="en-US" sz="2000" i="1">
                        <a:solidFill>
                          <a:srgbClr val="0033CC"/>
                        </a:solidFill>
                        <a:latin typeface="Cambria Math" panose="02040503050406030204" pitchFamily="18" charset="0"/>
                      </a:rPr>
                      <m:t>+</m:t>
                    </m:r>
                    <m:sSub>
                      <m:sSubPr>
                        <m:ctrlPr>
                          <a:rPr lang="en-SG" altLang="en-US" sz="2000" i="1">
                            <a:solidFill>
                              <a:srgbClr val="0033CC"/>
                            </a:solidFill>
                            <a:latin typeface="Cambria Math" panose="02040503050406030204" pitchFamily="18" charset="0"/>
                          </a:rPr>
                        </m:ctrlPr>
                      </m:sSubPr>
                      <m:e>
                        <m:r>
                          <a:rPr lang="en-SG" altLang="en-US" sz="2000" b="0" i="1" smtClean="0">
                            <a:solidFill>
                              <a:srgbClr val="0033CC"/>
                            </a:solidFill>
                            <a:latin typeface="Cambria Math" panose="02040503050406030204" pitchFamily="18" charset="0"/>
                          </a:rPr>
                          <m:t>𝑦</m:t>
                        </m:r>
                      </m:e>
                      <m:sub>
                        <m:r>
                          <a:rPr lang="en-SG" altLang="en-US" sz="2000" i="1">
                            <a:solidFill>
                              <a:srgbClr val="0033CC"/>
                            </a:solidFill>
                            <a:latin typeface="Cambria Math" panose="02040503050406030204" pitchFamily="18" charset="0"/>
                          </a:rPr>
                          <m:t>2</m:t>
                        </m:r>
                      </m:sub>
                    </m:sSub>
                    <m:r>
                      <a:rPr lang="en-SG" altLang="en-US" sz="2000" i="1">
                        <a:solidFill>
                          <a:srgbClr val="0033CC"/>
                        </a:solidFill>
                        <a:latin typeface="Cambria Math" panose="02040503050406030204" pitchFamily="18" charset="0"/>
                      </a:rPr>
                      <m:t>+</m:t>
                    </m:r>
                    <m:sSub>
                      <m:sSubPr>
                        <m:ctrlPr>
                          <a:rPr lang="en-SG" altLang="en-US" sz="2000" i="1">
                            <a:solidFill>
                              <a:srgbClr val="0033CC"/>
                            </a:solidFill>
                            <a:latin typeface="Cambria Math" panose="02040503050406030204" pitchFamily="18" charset="0"/>
                          </a:rPr>
                        </m:ctrlPr>
                      </m:sSubPr>
                      <m:e>
                        <m:r>
                          <a:rPr lang="en-SG" altLang="en-US" sz="2000" b="0" i="1" smtClean="0">
                            <a:solidFill>
                              <a:srgbClr val="0033CC"/>
                            </a:solidFill>
                            <a:latin typeface="Cambria Math" panose="02040503050406030204" pitchFamily="18" charset="0"/>
                          </a:rPr>
                          <m:t>𝑦</m:t>
                        </m:r>
                      </m:e>
                      <m:sub>
                        <m:r>
                          <a:rPr lang="en-SG" altLang="en-US" sz="2000" i="1">
                            <a:solidFill>
                              <a:srgbClr val="0033CC"/>
                            </a:solidFill>
                            <a:latin typeface="Cambria Math" panose="02040503050406030204" pitchFamily="18" charset="0"/>
                          </a:rPr>
                          <m:t>3</m:t>
                        </m:r>
                      </m:sub>
                    </m:sSub>
                    <m:r>
                      <a:rPr lang="en-SG" altLang="en-US" sz="2000" i="1">
                        <a:solidFill>
                          <a:srgbClr val="0033CC"/>
                        </a:solidFill>
                        <a:latin typeface="Cambria Math" panose="02040503050406030204" pitchFamily="18" charset="0"/>
                      </a:rPr>
                      <m:t>=</m:t>
                    </m:r>
                    <m:r>
                      <a:rPr lang="en-SG" altLang="en-US" sz="2000" b="0" i="1" smtClean="0">
                        <a:solidFill>
                          <a:srgbClr val="0033CC"/>
                        </a:solidFill>
                        <a:latin typeface="Cambria Math" panose="02040503050406030204" pitchFamily="18" charset="0"/>
                      </a:rPr>
                      <m:t>17</m:t>
                    </m:r>
                  </m:oMath>
                </a14:m>
                <a:r>
                  <a:rPr lang="en-US" altLang="en-US" sz="2000" dirty="0">
                    <a:solidFill>
                      <a:srgbClr val="0033CC"/>
                    </a:solidFill>
                  </a:rPr>
                  <a:t>, each </a:t>
                </a:r>
                <a14:m>
                  <m:oMath xmlns:m="http://schemas.openxmlformats.org/officeDocument/2006/math">
                    <m:sSub>
                      <m:sSubPr>
                        <m:ctrlPr>
                          <a:rPr lang="en-SG" altLang="en-US" sz="2000" i="1">
                            <a:solidFill>
                              <a:srgbClr val="0033CC"/>
                            </a:solidFill>
                            <a:latin typeface="Cambria Math" panose="02040503050406030204" pitchFamily="18" charset="0"/>
                          </a:rPr>
                        </m:ctrlPr>
                      </m:sSubPr>
                      <m:e>
                        <m:r>
                          <a:rPr lang="en-SG" altLang="en-US" sz="2000" b="0" i="1" smtClean="0">
                            <a:solidFill>
                              <a:srgbClr val="0033CC"/>
                            </a:solidFill>
                            <a:latin typeface="Cambria Math" panose="02040503050406030204" pitchFamily="18" charset="0"/>
                          </a:rPr>
                          <m:t>𝑦</m:t>
                        </m:r>
                      </m:e>
                      <m:sub>
                        <m:r>
                          <a:rPr lang="en-SG" altLang="en-US" sz="2000" i="1">
                            <a:solidFill>
                              <a:srgbClr val="0033CC"/>
                            </a:solidFill>
                            <a:latin typeface="Cambria Math" panose="02040503050406030204" pitchFamily="18" charset="0"/>
                          </a:rPr>
                          <m:t>𝑖</m:t>
                        </m:r>
                      </m:sub>
                    </m:sSub>
                  </m:oMath>
                </a14:m>
                <a:r>
                  <a:rPr lang="en-US" altLang="en-US" sz="2000" dirty="0">
                    <a:solidFill>
                      <a:srgbClr val="0033CC"/>
                    </a:solidFill>
                  </a:rPr>
                  <a:t> is a nonnegative integer</a:t>
                </a:r>
                <a:endParaRPr lang="en-SG" sz="2000" dirty="0">
                  <a:solidFill>
                    <a:srgbClr val="0000FF"/>
                  </a:solidFill>
                  <a:latin typeface="Calibri" panose="020F0502020204030204" pitchFamily="34" charset="0"/>
                  <a:cs typeface="Calibri" panose="020F0502020204030204" pitchFamily="34" charset="0"/>
                </a:endParaRPr>
              </a:p>
              <a:p>
                <a:pPr>
                  <a:spcAft>
                    <a:spcPts val="600"/>
                  </a:spcAft>
                  <a:tabLst>
                    <a:tab pos="536575" algn="l"/>
                  </a:tabLst>
                </a:pPr>
                <a:r>
                  <a:rPr lang="en-SG" sz="2000" dirty="0">
                    <a:solidFill>
                      <a:srgbClr val="0000FF"/>
                    </a:solidFill>
                  </a:rPr>
                  <a:t>	</a:t>
                </a:r>
                <a14:m>
                  <m:oMath xmlns:m="http://schemas.openxmlformats.org/officeDocument/2006/math">
                    <m:r>
                      <a:rPr lang="en-SG" sz="2000" i="1" dirty="0" smtClean="0">
                        <a:solidFill>
                          <a:srgbClr val="0000FF"/>
                        </a:solidFill>
                        <a:latin typeface="Cambria Math" panose="02040503050406030204" pitchFamily="18" charset="0"/>
                      </a:rPr>
                      <m:t>𝑛</m:t>
                    </m:r>
                    <m:r>
                      <a:rPr lang="en-SG" sz="2000" i="1" dirty="0" smtClean="0">
                        <a:solidFill>
                          <a:srgbClr val="0000FF"/>
                        </a:solidFill>
                        <a:latin typeface="Cambria Math" panose="02040503050406030204" pitchFamily="18" charset="0"/>
                      </a:rPr>
                      <m:t>=3, </m:t>
                    </m:r>
                    <m:r>
                      <a:rPr lang="en-SG" sz="2000" i="1" dirty="0" smtClean="0">
                        <a:solidFill>
                          <a:srgbClr val="0000FF"/>
                        </a:solidFill>
                        <a:latin typeface="Cambria Math" panose="02040503050406030204" pitchFamily="18" charset="0"/>
                      </a:rPr>
                      <m:t>𝑟</m:t>
                    </m:r>
                    <m:r>
                      <a:rPr lang="en-SG" sz="2000" i="1" dirty="0" smtClean="0">
                        <a:solidFill>
                          <a:srgbClr val="0000FF"/>
                        </a:solidFill>
                        <a:latin typeface="Cambria Math" panose="02040503050406030204" pitchFamily="18" charset="0"/>
                      </a:rPr>
                      <m:t>=17.</m:t>
                    </m:r>
                  </m:oMath>
                </a14:m>
                <a:endParaRPr lang="en-US" sz="2000" b="0" dirty="0">
                  <a:solidFill>
                    <a:srgbClr val="0000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sz="2000" b="0" i="1" smtClean="0">
                              <a:solidFill>
                                <a:srgbClr val="0000FF"/>
                              </a:solidFill>
                              <a:latin typeface="Cambria Math" panose="02040503050406030204" pitchFamily="18" charset="0"/>
                            </a:rPr>
                          </m:ctrlPr>
                        </m:dPr>
                        <m:e>
                          <m:f>
                            <m:fPr>
                              <m:type m:val="noBar"/>
                              <m:ctrlPr>
                                <a:rPr lang="en-US"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𝑟</m:t>
                              </m:r>
                              <m:r>
                                <a:rPr lang="en-US" sz="2000" b="0" i="1" smtClean="0">
                                  <a:solidFill>
                                    <a:srgbClr val="0000FF"/>
                                  </a:solidFill>
                                  <a:latin typeface="Cambria Math"/>
                                </a:rPr>
                                <m:t>+(</m:t>
                              </m:r>
                              <m:r>
                                <a:rPr lang="en-US" sz="2000" b="0" i="1" smtClean="0">
                                  <a:solidFill>
                                    <a:srgbClr val="0000FF"/>
                                  </a:solidFill>
                                  <a:latin typeface="Cambria Math"/>
                                </a:rPr>
                                <m:t>𝑛</m:t>
                              </m:r>
                              <m:r>
                                <a:rPr lang="en-US" sz="2000" b="0" i="1" smtClean="0">
                                  <a:solidFill>
                                    <a:srgbClr val="0000FF"/>
                                  </a:solidFill>
                                  <a:latin typeface="Cambria Math"/>
                                </a:rPr>
                                <m:t>−1)</m:t>
                              </m:r>
                            </m:num>
                            <m:den>
                              <m:r>
                                <a:rPr lang="en-SG" sz="2000" b="0" i="1" smtClean="0">
                                  <a:solidFill>
                                    <a:srgbClr val="0000FF"/>
                                  </a:solidFill>
                                  <a:latin typeface="Cambria Math" panose="02040503050406030204" pitchFamily="18" charset="0"/>
                                </a:rPr>
                                <m:t>𝑟</m:t>
                              </m:r>
                            </m:den>
                          </m:f>
                        </m:e>
                      </m:d>
                      <m:r>
                        <a:rPr lang="en-US" sz="2000" b="0" i="1" smtClean="0">
                          <a:solidFill>
                            <a:srgbClr val="0000FF"/>
                          </a:solidFill>
                          <a:latin typeface="Cambria Math"/>
                        </a:rPr>
                        <m:t>=</m:t>
                      </m:r>
                      <m:d>
                        <m:dPr>
                          <m:ctrlPr>
                            <a:rPr lang="en-US" sz="2000" b="0" i="1" smtClean="0">
                              <a:solidFill>
                                <a:srgbClr val="0000FF"/>
                              </a:solidFill>
                              <a:latin typeface="Cambria Math" panose="02040503050406030204" pitchFamily="18" charset="0"/>
                            </a:rPr>
                          </m:ctrlPr>
                        </m:dPr>
                        <m:e>
                          <m:f>
                            <m:fPr>
                              <m:type m:val="noBar"/>
                              <m:ctrlPr>
                                <a:rPr lang="en-US"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17</m:t>
                              </m:r>
                              <m:r>
                                <a:rPr lang="en-US" sz="2000" b="0" i="1" smtClean="0">
                                  <a:solidFill>
                                    <a:srgbClr val="0000FF"/>
                                  </a:solidFill>
                                  <a:latin typeface="Cambria Math"/>
                                </a:rPr>
                                <m:t>+2</m:t>
                              </m:r>
                            </m:num>
                            <m:den>
                              <m:r>
                                <a:rPr lang="en-SG" sz="2000" b="0" i="1" smtClean="0">
                                  <a:solidFill>
                                    <a:srgbClr val="0000FF"/>
                                  </a:solidFill>
                                  <a:latin typeface="Cambria Math" panose="02040503050406030204" pitchFamily="18" charset="0"/>
                                </a:rPr>
                                <m:t>17</m:t>
                              </m:r>
                            </m:den>
                          </m:f>
                        </m:e>
                      </m:d>
                      <m:r>
                        <a:rPr lang="en-US" sz="2000" b="0" i="1" smtClean="0">
                          <a:solidFill>
                            <a:srgbClr val="0000FF"/>
                          </a:solidFill>
                          <a:latin typeface="Cambria Math"/>
                        </a:rPr>
                        <m:t>=</m:t>
                      </m:r>
                      <m:d>
                        <m:dPr>
                          <m:ctrlPr>
                            <a:rPr lang="en-US" sz="2000" i="1">
                              <a:solidFill>
                                <a:srgbClr val="0000FF"/>
                              </a:solidFill>
                              <a:latin typeface="Cambria Math" panose="02040503050406030204" pitchFamily="18" charset="0"/>
                            </a:rPr>
                          </m:ctrlPr>
                        </m:dPr>
                        <m:e>
                          <m:f>
                            <m:fPr>
                              <m:type m:val="noBar"/>
                              <m:ctrlPr>
                                <a:rPr lang="en-US" sz="2000" i="1">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19</m:t>
                              </m:r>
                            </m:num>
                            <m:den>
                              <m:r>
                                <a:rPr lang="en-SG" sz="2000" b="0" i="1" smtClean="0">
                                  <a:solidFill>
                                    <a:srgbClr val="0000FF"/>
                                  </a:solidFill>
                                  <a:latin typeface="Cambria Math" panose="02040503050406030204" pitchFamily="18" charset="0"/>
                                </a:rPr>
                                <m:t>17</m:t>
                              </m:r>
                            </m:den>
                          </m:f>
                        </m:e>
                      </m:d>
                      <m:r>
                        <a:rPr lang="en-US" sz="2000" b="0" i="1" smtClean="0">
                          <a:solidFill>
                            <a:srgbClr val="0000FF"/>
                          </a:solidFill>
                          <a:latin typeface="Cambria Math"/>
                        </a:rPr>
                        <m:t>=</m:t>
                      </m:r>
                      <m:f>
                        <m:fPr>
                          <m:ctrlPr>
                            <a:rPr lang="en-US"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19</m:t>
                          </m:r>
                          <m:r>
                            <a:rPr lang="en-SG" sz="2000" b="0" i="1" smtClean="0">
                              <a:solidFill>
                                <a:srgbClr val="0000FF"/>
                              </a:solidFill>
                              <a:latin typeface="Cambria Math" panose="02040503050406030204" pitchFamily="18" charset="0"/>
                              <a:ea typeface="Cambria Math" panose="02040503050406030204" pitchFamily="18" charset="0"/>
                            </a:rPr>
                            <m:t>∙18</m:t>
                          </m:r>
                        </m:num>
                        <m:den>
                          <m:r>
                            <a:rPr lang="en-SG" sz="2000" b="0" i="1" smtClean="0">
                              <a:solidFill>
                                <a:srgbClr val="0000FF"/>
                              </a:solidFill>
                              <a:latin typeface="Cambria Math" panose="02040503050406030204" pitchFamily="18" charset="0"/>
                            </a:rPr>
                            <m:t>2</m:t>
                          </m:r>
                        </m:den>
                      </m:f>
                      <m:r>
                        <a:rPr lang="en-SG" sz="2000" b="0" i="1" smtClean="0">
                          <a:solidFill>
                            <a:srgbClr val="0000FF"/>
                          </a:solidFill>
                          <a:latin typeface="Cambria Math" panose="02040503050406030204" pitchFamily="18" charset="0"/>
                        </a:rPr>
                        <m:t>=171</m:t>
                      </m:r>
                    </m:oMath>
                  </m:oMathPara>
                </a14:m>
                <a:endParaRPr lang="en-SG" sz="2000"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15122" y="4509045"/>
                <a:ext cx="7436791" cy="1553310"/>
              </a:xfrm>
              <a:prstGeom prst="rect">
                <a:avLst/>
              </a:prstGeom>
              <a:blipFill>
                <a:blip r:embed="rId5"/>
                <a:stretch>
                  <a:fillRect l="-820" t="-2362"/>
                </a:stretch>
              </a:blipFill>
            </p:spPr>
            <p:txBody>
              <a:bodyPr/>
              <a:lstStyle/>
              <a:p>
                <a:r>
                  <a:rPr lang="en-US">
                    <a:noFill/>
                  </a:rPr>
                  <a:t> </a:t>
                </a:r>
              </a:p>
            </p:txBody>
          </p:sp>
        </mc:Fallback>
      </mc:AlternateContent>
    </p:spTree>
    <p:extLst>
      <p:ext uri="{BB962C8B-B14F-4D97-AF65-F5344CB8AC3E}">
        <p14:creationId xmlns:p14="http://schemas.microsoft.com/office/powerpoint/2010/main" val="349112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Which Formula to Use?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73" name="TextBox 72"/>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Which Formula to Use?</a:t>
            </a:r>
            <a:endParaRPr lang="en-SG" sz="2000" dirty="0">
              <a:solidFill>
                <a:schemeClr val="bg1"/>
              </a:solidFill>
            </a:endParaRPr>
          </a:p>
        </p:txBody>
      </p:sp>
      <p:sp>
        <p:nvSpPr>
          <p:cNvPr id="74" name="Rectangle 3"/>
          <p:cNvSpPr txBox="1">
            <a:spLocks noChangeArrowheads="1"/>
          </p:cNvSpPr>
          <p:nvPr/>
        </p:nvSpPr>
        <p:spPr>
          <a:xfrm>
            <a:off x="415123" y="1561785"/>
            <a:ext cx="8482692" cy="1966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Earlier we have discussed four different ways of choosing </a:t>
            </a:r>
            <a:r>
              <a:rPr lang="en-US" altLang="en-US" sz="2400" i="1" dirty="0"/>
              <a:t>k </a:t>
            </a:r>
            <a:r>
              <a:rPr lang="en-US" altLang="en-US" sz="2400" dirty="0"/>
              <a:t>elements</a:t>
            </a:r>
            <a:r>
              <a:rPr lang="en-US" altLang="en-US" sz="2400" i="1" dirty="0"/>
              <a:t> </a:t>
            </a:r>
            <a:r>
              <a:rPr lang="en-US" altLang="en-US" sz="2400" dirty="0"/>
              <a:t>from </a:t>
            </a:r>
            <a:r>
              <a:rPr lang="en-US" altLang="en-US" sz="2400" i="1" dirty="0"/>
              <a:t>n</a:t>
            </a:r>
            <a:r>
              <a:rPr lang="en-US" altLang="en-US" sz="2400" dirty="0"/>
              <a:t>.</a:t>
            </a:r>
            <a:r>
              <a:rPr lang="en-US" altLang="en-US" sz="2400" i="1" dirty="0"/>
              <a:t> </a:t>
            </a:r>
            <a:r>
              <a:rPr lang="en-US" altLang="en-US" sz="2400" dirty="0"/>
              <a:t>The</a:t>
            </a:r>
            <a:r>
              <a:rPr lang="en-US" altLang="en-US" sz="2400" i="1" dirty="0"/>
              <a:t> </a:t>
            </a:r>
            <a:r>
              <a:rPr lang="en-US" altLang="en-US" sz="2400" dirty="0"/>
              <a:t>order in which the choices are made may or may not matter, and repetition</a:t>
            </a:r>
            <a:r>
              <a:rPr lang="en-US" altLang="en-US" sz="2400" i="1" dirty="0"/>
              <a:t> </a:t>
            </a:r>
            <a:r>
              <a:rPr lang="en-US" altLang="en-US" sz="2400" dirty="0"/>
              <a:t>may or may not be allowed. The following table summarizes which formula to use in which situation.</a:t>
            </a:r>
          </a:p>
        </p:txBody>
      </p:sp>
      <p:sp>
        <p:nvSpPr>
          <p:cNvPr id="23" name="Oval 2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56" y="3528645"/>
            <a:ext cx="8266045" cy="214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2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grpSp>
        <p:nvGrpSpPr>
          <p:cNvPr id="32" name="Group 31"/>
          <p:cNvGrpSpPr/>
          <p:nvPr/>
        </p:nvGrpSpPr>
        <p:grpSpPr>
          <a:xfrm>
            <a:off x="644577" y="2152650"/>
            <a:ext cx="7809875" cy="751115"/>
            <a:chOff x="644577" y="2152650"/>
            <a:chExt cx="7809875" cy="751115"/>
          </a:xfrm>
        </p:grpSpPr>
        <p:sp>
          <p:nvSpPr>
            <p:cNvPr id="35" name="Rounded Rectangle 34"/>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itle 1"/>
            <p:cNvSpPr txBox="1">
              <a:spLocks/>
            </p:cNvSpPr>
            <p:nvPr/>
          </p:nvSpPr>
          <p:spPr>
            <a:xfrm>
              <a:off x="663368" y="2220685"/>
              <a:ext cx="7791084"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9.7 Pascal’s Formula and the Binomial Theorem</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65595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Pascal’s Formula</a:t>
            </a:r>
            <a:endParaRPr lang="en-SG" sz="2000" dirty="0">
              <a:solidFill>
                <a:schemeClr val="bg1"/>
              </a:solidFill>
            </a:endParaRPr>
          </a:p>
        </p:txBody>
      </p:sp>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Pascal’s Formula</a:t>
            </a:r>
            <a:endParaRPr lang="en-SG" sz="2000" dirty="0">
              <a:solidFill>
                <a:schemeClr val="bg1"/>
              </a:solidFill>
            </a:endParaRPr>
          </a:p>
        </p:txBody>
      </p:sp>
      <p:sp>
        <p:nvSpPr>
          <p:cNvPr id="31" name="Rectangle 3"/>
          <p:cNvSpPr txBox="1">
            <a:spLocks noChangeArrowheads="1"/>
          </p:cNvSpPr>
          <p:nvPr/>
        </p:nvSpPr>
        <p:spPr>
          <a:xfrm>
            <a:off x="287721" y="1459440"/>
            <a:ext cx="8227629" cy="653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a:t>
            </a:r>
            <a:r>
              <a:rPr lang="en-US" altLang="en-US" i="1" dirty="0"/>
              <a:t>n</a:t>
            </a:r>
            <a:r>
              <a:rPr lang="en-US" altLang="en-US" dirty="0"/>
              <a:t> and </a:t>
            </a:r>
            <a:r>
              <a:rPr lang="en-US" altLang="en-US" i="1" dirty="0"/>
              <a:t>r</a:t>
            </a:r>
            <a:r>
              <a:rPr lang="en-US" altLang="en-US" dirty="0"/>
              <a:t> are positive integers with </a:t>
            </a:r>
            <a:r>
              <a:rPr lang="en-US" altLang="en-US" i="1" dirty="0"/>
              <a:t>r</a:t>
            </a:r>
            <a:r>
              <a:rPr lang="en-US" altLang="en-US" dirty="0"/>
              <a:t> </a:t>
            </a:r>
            <a:r>
              <a:rPr lang="en-US" altLang="en-US" dirty="0">
                <a:sym typeface="Symbol"/>
              </a:rPr>
              <a:t></a:t>
            </a:r>
            <a:r>
              <a:rPr lang="en-US" altLang="en-US" dirty="0"/>
              <a:t> </a:t>
            </a:r>
            <a:r>
              <a:rPr lang="en-US" altLang="en-US" i="1" dirty="0"/>
              <a:t>n</a:t>
            </a:r>
            <a:r>
              <a:rPr lang="en-US" altLang="en-US" dirty="0"/>
              <a:t>. Then</a:t>
            </a: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4" name="Rectangle 3"/>
              <p:cNvSpPr txBox="1">
                <a:spLocks noChangeArrowheads="1"/>
              </p:cNvSpPr>
              <p:nvPr/>
            </p:nvSpPr>
            <p:spPr>
              <a:xfrm>
                <a:off x="2381420" y="2030641"/>
                <a:ext cx="3914531" cy="925282"/>
              </a:xfrm>
              <a:prstGeom prst="rect">
                <a:avLst/>
              </a:prstGeom>
              <a:solidFill>
                <a:srgbClr val="0033CC"/>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d>
                        <m:dPr>
                          <m:ctrlPr>
                            <a:rPr lang="en-US" altLang="en-US" sz="2400" i="1" smtClean="0">
                              <a:solidFill>
                                <a:schemeClr val="bg1"/>
                              </a:solidFill>
                              <a:latin typeface="Cambria Math" panose="02040503050406030204" pitchFamily="18" charset="0"/>
                              <a:ea typeface="Cambria Math"/>
                            </a:rPr>
                          </m:ctrlPr>
                        </m:dPr>
                        <m:e>
                          <m:f>
                            <m:fPr>
                              <m:type m:val="noBar"/>
                              <m:ctrlPr>
                                <a:rPr lang="en-US" altLang="en-US" sz="2400" i="1" smtClean="0">
                                  <a:solidFill>
                                    <a:schemeClr val="bg1"/>
                                  </a:solidFill>
                                  <a:latin typeface="Cambria Math" panose="02040503050406030204" pitchFamily="18" charset="0"/>
                                  <a:ea typeface="Cambria Math"/>
                                </a:rPr>
                              </m:ctrlPr>
                            </m:fPr>
                            <m:num>
                              <m:r>
                                <a:rPr lang="en-US" altLang="en-US" sz="2400" b="0" i="1" smtClean="0">
                                  <a:solidFill>
                                    <a:schemeClr val="bg1"/>
                                  </a:solidFill>
                                  <a:latin typeface="Cambria Math"/>
                                  <a:ea typeface="Cambria Math"/>
                                </a:rPr>
                                <m:t>𝑛</m:t>
                              </m:r>
                              <m:r>
                                <a:rPr lang="en-US" altLang="en-US" sz="2400" b="0" i="1" smtClean="0">
                                  <a:solidFill>
                                    <a:schemeClr val="bg1"/>
                                  </a:solidFill>
                                  <a:latin typeface="Cambria Math"/>
                                  <a:ea typeface="Cambria Math"/>
                                </a:rPr>
                                <m:t>+1</m:t>
                              </m:r>
                            </m:num>
                            <m:den>
                              <m:r>
                                <a:rPr lang="en-US" altLang="en-US" sz="2400" b="0" i="1" smtClean="0">
                                  <a:solidFill>
                                    <a:schemeClr val="bg1"/>
                                  </a:solidFill>
                                  <a:latin typeface="Cambria Math"/>
                                  <a:ea typeface="Cambria Math"/>
                                </a:rPr>
                                <m:t>𝑟</m:t>
                              </m:r>
                            </m:den>
                          </m:f>
                        </m:e>
                      </m:d>
                      <m:r>
                        <a:rPr lang="en-US" altLang="en-US" sz="2400" i="1" smtClean="0">
                          <a:solidFill>
                            <a:schemeClr val="bg1"/>
                          </a:solidFill>
                          <a:latin typeface="Cambria Math"/>
                          <a:ea typeface="Cambria Math"/>
                        </a:rPr>
                        <m:t>=</m:t>
                      </m:r>
                      <m:r>
                        <a:rPr lang="en-US" altLang="en-US" sz="2400" b="0" i="1" smtClean="0">
                          <a:solidFill>
                            <a:schemeClr val="bg1"/>
                          </a:solidFill>
                          <a:latin typeface="Cambria Math"/>
                          <a:ea typeface="Cambria Math"/>
                        </a:rPr>
                        <m:t> </m:t>
                      </m:r>
                      <m:d>
                        <m:dPr>
                          <m:ctrlPr>
                            <a:rPr lang="en-US" altLang="en-US" sz="2400" b="0" i="1" smtClean="0">
                              <a:solidFill>
                                <a:schemeClr val="bg1"/>
                              </a:solidFill>
                              <a:latin typeface="Cambria Math" panose="02040503050406030204" pitchFamily="18" charset="0"/>
                              <a:ea typeface="Cambria Math"/>
                            </a:rPr>
                          </m:ctrlPr>
                        </m:dPr>
                        <m:e>
                          <m:f>
                            <m:fPr>
                              <m:type m:val="noBar"/>
                              <m:ctrlPr>
                                <a:rPr lang="en-US" altLang="en-US" sz="2400" b="0" i="1" smtClean="0">
                                  <a:solidFill>
                                    <a:schemeClr val="bg1"/>
                                  </a:solidFill>
                                  <a:latin typeface="Cambria Math" panose="02040503050406030204" pitchFamily="18" charset="0"/>
                                  <a:ea typeface="Cambria Math"/>
                                </a:rPr>
                              </m:ctrlPr>
                            </m:fPr>
                            <m:num>
                              <m:r>
                                <a:rPr lang="en-US" altLang="en-US" sz="2400" b="0" i="1" smtClean="0">
                                  <a:solidFill>
                                    <a:schemeClr val="bg1"/>
                                  </a:solidFill>
                                  <a:latin typeface="Cambria Math"/>
                                  <a:ea typeface="Cambria Math"/>
                                </a:rPr>
                                <m:t>𝑛</m:t>
                              </m:r>
                            </m:num>
                            <m:den>
                              <m:r>
                                <a:rPr lang="en-US" altLang="en-US" sz="2400" b="0" i="1" smtClean="0">
                                  <a:solidFill>
                                    <a:schemeClr val="bg1"/>
                                  </a:solidFill>
                                  <a:latin typeface="Cambria Math"/>
                                  <a:ea typeface="Cambria Math"/>
                                </a:rPr>
                                <m:t>𝑟</m:t>
                              </m:r>
                              <m:r>
                                <a:rPr lang="en-US" altLang="en-US" sz="2400" b="0" i="1" smtClean="0">
                                  <a:solidFill>
                                    <a:schemeClr val="bg1"/>
                                  </a:solidFill>
                                  <a:latin typeface="Cambria Math"/>
                                  <a:ea typeface="Cambria Math"/>
                                </a:rPr>
                                <m:t>−1</m:t>
                              </m:r>
                            </m:den>
                          </m:f>
                        </m:e>
                      </m:d>
                      <m:r>
                        <a:rPr lang="en-US" altLang="en-US" sz="2400" b="0" i="1" smtClean="0">
                          <a:solidFill>
                            <a:schemeClr val="bg1"/>
                          </a:solidFill>
                          <a:latin typeface="Cambria Math"/>
                          <a:ea typeface="Cambria Math"/>
                        </a:rPr>
                        <m:t>+</m:t>
                      </m:r>
                      <m:d>
                        <m:dPr>
                          <m:ctrlPr>
                            <a:rPr lang="en-US" altLang="en-US" sz="2400" b="0" i="1" smtClean="0">
                              <a:solidFill>
                                <a:schemeClr val="bg1"/>
                              </a:solidFill>
                              <a:latin typeface="Cambria Math" panose="02040503050406030204" pitchFamily="18" charset="0"/>
                              <a:ea typeface="Cambria Math"/>
                            </a:rPr>
                          </m:ctrlPr>
                        </m:dPr>
                        <m:e>
                          <m:f>
                            <m:fPr>
                              <m:type m:val="noBar"/>
                              <m:ctrlPr>
                                <a:rPr lang="en-US" altLang="en-US" sz="2400" b="0" i="1" smtClean="0">
                                  <a:solidFill>
                                    <a:schemeClr val="bg1"/>
                                  </a:solidFill>
                                  <a:latin typeface="Cambria Math" panose="02040503050406030204" pitchFamily="18" charset="0"/>
                                  <a:ea typeface="Cambria Math"/>
                                </a:rPr>
                              </m:ctrlPr>
                            </m:fPr>
                            <m:num>
                              <m:r>
                                <a:rPr lang="en-US" altLang="en-US" sz="2400" b="0" i="1" smtClean="0">
                                  <a:solidFill>
                                    <a:schemeClr val="bg1"/>
                                  </a:solidFill>
                                  <a:latin typeface="Cambria Math"/>
                                  <a:ea typeface="Cambria Math"/>
                                </a:rPr>
                                <m:t>𝑛</m:t>
                              </m:r>
                            </m:num>
                            <m:den>
                              <m:r>
                                <a:rPr lang="en-US" altLang="en-US" sz="2400" b="0" i="1" smtClean="0">
                                  <a:solidFill>
                                    <a:schemeClr val="bg1"/>
                                  </a:solidFill>
                                  <a:latin typeface="Cambria Math"/>
                                  <a:ea typeface="Cambria Math"/>
                                </a:rPr>
                                <m:t>𝑟</m:t>
                              </m:r>
                            </m:den>
                          </m:f>
                        </m:e>
                      </m:d>
                    </m:oMath>
                  </m:oMathPara>
                </a14:m>
                <a:endParaRPr lang="en-US" altLang="en-US" sz="2400" dirty="0">
                  <a:solidFill>
                    <a:schemeClr val="bg1"/>
                  </a:solidFill>
                </a:endParaRPr>
              </a:p>
            </p:txBody>
          </p:sp>
        </mc:Choice>
        <mc:Fallback xmlns="">
          <p:sp>
            <p:nvSpPr>
              <p:cNvPr id="44" name="Rectangle 3"/>
              <p:cNvSpPr txBox="1">
                <a:spLocks noRot="1" noChangeAspect="1" noMove="1" noResize="1" noEditPoints="1" noAdjustHandles="1" noChangeArrowheads="1" noChangeShapeType="1" noTextEdit="1"/>
              </p:cNvSpPr>
              <p:nvPr/>
            </p:nvSpPr>
            <p:spPr>
              <a:xfrm>
                <a:off x="2381420" y="2030641"/>
                <a:ext cx="3914531" cy="925282"/>
              </a:xfrm>
              <a:prstGeom prst="rect">
                <a:avLst/>
              </a:prstGeom>
              <a:blipFill>
                <a:blip r:embed="rId3"/>
                <a:stretch>
                  <a:fillRect/>
                </a:stretch>
              </a:blipFill>
            </p:spPr>
            <p:txBody>
              <a:bodyPr/>
              <a:lstStyle/>
              <a:p>
                <a:r>
                  <a:rPr lang="en-US">
                    <a:noFill/>
                  </a:rPr>
                  <a:t> </a:t>
                </a:r>
              </a:p>
            </p:txBody>
          </p:sp>
        </mc:Fallback>
      </mc:AlternateContent>
      <p:grpSp>
        <p:nvGrpSpPr>
          <p:cNvPr id="3" name="Group 2"/>
          <p:cNvGrpSpPr/>
          <p:nvPr/>
        </p:nvGrpSpPr>
        <p:grpSpPr>
          <a:xfrm>
            <a:off x="135756" y="3001941"/>
            <a:ext cx="8642080" cy="3673517"/>
            <a:chOff x="135756" y="3001941"/>
            <a:chExt cx="8642080" cy="3673517"/>
          </a:xfrm>
        </p:grpSpPr>
        <p:sp>
          <p:nvSpPr>
            <p:cNvPr id="20" name="Rectangle 3"/>
            <p:cNvSpPr txBox="1">
              <a:spLocks noChangeArrowheads="1"/>
            </p:cNvSpPr>
            <p:nvPr/>
          </p:nvSpPr>
          <p:spPr>
            <a:xfrm>
              <a:off x="135756" y="3142947"/>
              <a:ext cx="1631680" cy="23434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Pascal’s triangle is a geometric version of Pascal’s formula.</a:t>
              </a:r>
            </a:p>
          </p:txBody>
        </p:sp>
        <p:grpSp>
          <p:nvGrpSpPr>
            <p:cNvPr id="2" name="Group 1"/>
            <p:cNvGrpSpPr/>
            <p:nvPr/>
          </p:nvGrpSpPr>
          <p:grpSpPr>
            <a:xfrm>
              <a:off x="1767436" y="3001941"/>
              <a:ext cx="7010400" cy="3673517"/>
              <a:chOff x="1767436" y="3001941"/>
              <a:chExt cx="7010400" cy="3673517"/>
            </a:xfrm>
          </p:grpSpPr>
          <p:pic>
            <p:nvPicPr>
              <p:cNvPr id="2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7436" y="3001941"/>
                <a:ext cx="70104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
              <p:cNvSpPr txBox="1">
                <a:spLocks noChangeArrowheads="1"/>
              </p:cNvSpPr>
              <p:nvPr/>
            </p:nvSpPr>
            <p:spPr>
              <a:xfrm>
                <a:off x="3570836" y="6240441"/>
                <a:ext cx="3403600" cy="435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None/>
                </a:pPr>
                <a:r>
                  <a:rPr lang="en-US" altLang="en-US" sz="2000" dirty="0"/>
                  <a:t>Table 9.7.1 Pascal’s Triangle</a:t>
                </a:r>
              </a:p>
            </p:txBody>
          </p:sp>
        </p:grpSp>
      </p:grpSp>
    </p:spTree>
    <p:extLst>
      <p:ext uri="{BB962C8B-B14F-4D97-AF65-F5344CB8AC3E}">
        <p14:creationId xmlns:p14="http://schemas.microsoft.com/office/powerpoint/2010/main" val="354680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Pascal’s Formula</a:t>
            </a:r>
            <a:endParaRPr lang="en-SG" sz="2000" dirty="0">
              <a:solidFill>
                <a:schemeClr val="bg1"/>
              </a:solidFill>
            </a:endParaRP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3" name="Group 22"/>
          <p:cNvGrpSpPr/>
          <p:nvPr/>
        </p:nvGrpSpPr>
        <p:grpSpPr>
          <a:xfrm>
            <a:off x="584868" y="1093716"/>
            <a:ext cx="7974264" cy="1801800"/>
            <a:chOff x="730523" y="4598517"/>
            <a:chExt cx="7974264" cy="1801800"/>
          </a:xfrm>
        </p:grpSpPr>
        <p:sp>
          <p:nvSpPr>
            <p:cNvPr id="24" name="Rectangle 23"/>
            <p:cNvSpPr/>
            <p:nvPr/>
          </p:nvSpPr>
          <p:spPr>
            <a:xfrm>
              <a:off x="730523" y="4598518"/>
              <a:ext cx="7974264" cy="180179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Rectangle 24"/>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9.7.1  Pascal’s Formula</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4" name="TextBox 33"/>
                <p:cNvSpPr txBox="1"/>
                <p:nvPr/>
              </p:nvSpPr>
              <p:spPr>
                <a:xfrm>
                  <a:off x="795941" y="5218733"/>
                  <a:ext cx="7737396" cy="1067728"/>
                </a:xfrm>
                <a:prstGeom prst="rect">
                  <a:avLst/>
                </a:prstGeom>
                <a:noFill/>
              </p:spPr>
              <p:txBody>
                <a:bodyPr wrap="square" rtlCol="0">
                  <a:spAutoFit/>
                </a:bodyPr>
                <a:lstStyle/>
                <a:p>
                  <a:pPr>
                    <a:spcAft>
                      <a:spcPts val="600"/>
                    </a:spcAft>
                  </a:pPr>
                  <a:r>
                    <a:rPr lang="en-SG" sz="2400" dirty="0"/>
                    <a:t>Let </a:t>
                  </a:r>
                  <a:r>
                    <a:rPr lang="en-SG" sz="2400" i="1" dirty="0"/>
                    <a:t>n</a:t>
                  </a:r>
                  <a:r>
                    <a:rPr lang="en-SG" sz="2400" dirty="0"/>
                    <a:t> and </a:t>
                  </a:r>
                  <a:r>
                    <a:rPr lang="en-SG" sz="2400" i="1" dirty="0"/>
                    <a:t>r</a:t>
                  </a:r>
                  <a:r>
                    <a:rPr lang="en-SG" sz="2400" dirty="0"/>
                    <a:t> be positive integers, </a:t>
                  </a:r>
                  <a:r>
                    <a:rPr lang="en-US" altLang="en-US" sz="2400" i="1" dirty="0"/>
                    <a:t>r</a:t>
                  </a:r>
                  <a:r>
                    <a:rPr lang="en-US" altLang="en-US" sz="2400" dirty="0"/>
                    <a:t> </a:t>
                  </a:r>
                  <a:r>
                    <a:rPr lang="en-US" altLang="en-US" sz="2400" dirty="0">
                      <a:sym typeface="Symbol"/>
                    </a:rPr>
                    <a:t></a:t>
                  </a:r>
                  <a:r>
                    <a:rPr lang="en-US" altLang="en-US" sz="2400" dirty="0"/>
                    <a:t> </a:t>
                  </a:r>
                  <a:r>
                    <a:rPr lang="en-US" altLang="en-US" sz="2400" i="1" dirty="0"/>
                    <a:t>n. </a:t>
                  </a:r>
                  <a:r>
                    <a:rPr lang="en-SG" altLang="en-US" sz="2400" dirty="0"/>
                    <a:t>Then</a:t>
                  </a:r>
                  <a:endParaRPr lang="en-SG" sz="2400" dirty="0"/>
                </a:p>
                <a:p>
                  <a:pPr>
                    <a:spcAft>
                      <a:spcPts val="600"/>
                    </a:spcAft>
                    <a:tabLst>
                      <a:tab pos="2743200" algn="l"/>
                    </a:tabLst>
                  </a:pPr>
                  <a:r>
                    <a:rPr lang="en-SG" sz="2400" b="1" dirty="0">
                      <a:sym typeface="Symbol" panose="05050102010706020507" pitchFamily="18" charset="2"/>
                    </a:rPr>
                    <a:t>	</a:t>
                  </a:r>
                  <a14:m>
                    <m:oMath xmlns:m="http://schemas.openxmlformats.org/officeDocument/2006/math">
                      <m:d>
                        <m:dPr>
                          <m:ctrlPr>
                            <a:rPr lang="en-SG" sz="2800" b="1" i="1" smtClean="0">
                              <a:solidFill>
                                <a:srgbClr val="0000FF"/>
                              </a:solidFill>
                              <a:latin typeface="Cambria Math" panose="02040503050406030204" pitchFamily="18" charset="0"/>
                              <a:sym typeface="Symbol" panose="05050102010706020507" pitchFamily="18" charset="2"/>
                            </a:rPr>
                          </m:ctrlPr>
                        </m:dPr>
                        <m:e>
                          <m:f>
                            <m:fPr>
                              <m:type m:val="noBar"/>
                              <m:ctrlPr>
                                <a:rPr lang="en-SG" sz="2800" b="1" i="1" smtClean="0">
                                  <a:solidFill>
                                    <a:srgbClr val="0000FF"/>
                                  </a:solidFill>
                                  <a:latin typeface="Cambria Math" panose="02040503050406030204" pitchFamily="18" charset="0"/>
                                  <a:sym typeface="Symbol" panose="05050102010706020507" pitchFamily="18" charset="2"/>
                                </a:rPr>
                              </m:ctrlPr>
                            </m:fPr>
                            <m:num>
                              <m:r>
                                <a:rPr lang="en-US" sz="2800" b="1" i="1" smtClean="0">
                                  <a:solidFill>
                                    <a:srgbClr val="0000FF"/>
                                  </a:solidFill>
                                  <a:latin typeface="Cambria Math"/>
                                  <a:sym typeface="Symbol" panose="05050102010706020507" pitchFamily="18" charset="2"/>
                                </a:rPr>
                                <m:t>𝒏</m:t>
                              </m:r>
                              <m:r>
                                <a:rPr lang="en-US" sz="2800" b="1" i="1" smtClean="0">
                                  <a:solidFill>
                                    <a:srgbClr val="0000FF"/>
                                  </a:solidFill>
                                  <a:latin typeface="Cambria Math"/>
                                  <a:sym typeface="Symbol" panose="05050102010706020507" pitchFamily="18" charset="2"/>
                                </a:rPr>
                                <m:t>+</m:t>
                              </m:r>
                              <m:r>
                                <a:rPr lang="en-US" sz="2800" b="1" i="1" smtClean="0">
                                  <a:solidFill>
                                    <a:srgbClr val="0000FF"/>
                                  </a:solidFill>
                                  <a:latin typeface="Cambria Math"/>
                                  <a:sym typeface="Symbol" panose="05050102010706020507" pitchFamily="18" charset="2"/>
                                </a:rPr>
                                <m:t>𝟏</m:t>
                              </m:r>
                            </m:num>
                            <m:den>
                              <m:r>
                                <a:rPr lang="en-US" sz="2800" b="1" i="1" smtClean="0">
                                  <a:solidFill>
                                    <a:srgbClr val="0000FF"/>
                                  </a:solidFill>
                                  <a:latin typeface="Cambria Math"/>
                                  <a:sym typeface="Symbol" panose="05050102010706020507" pitchFamily="18" charset="2"/>
                                </a:rPr>
                                <m:t>𝒓</m:t>
                              </m:r>
                            </m:den>
                          </m:f>
                        </m:e>
                      </m:d>
                      <m:r>
                        <a:rPr lang="en-US" sz="2800" b="1" i="1" smtClean="0">
                          <a:solidFill>
                            <a:srgbClr val="0000FF"/>
                          </a:solidFill>
                          <a:latin typeface="Cambria Math"/>
                          <a:sym typeface="Symbol" panose="05050102010706020507" pitchFamily="18" charset="2"/>
                        </a:rPr>
                        <m:t>= </m:t>
                      </m:r>
                      <m:d>
                        <m:dPr>
                          <m:ctrlPr>
                            <a:rPr lang="en-US" sz="2800" b="1" i="1" smtClean="0">
                              <a:solidFill>
                                <a:srgbClr val="0000FF"/>
                              </a:solidFill>
                              <a:latin typeface="Cambria Math" panose="02040503050406030204" pitchFamily="18" charset="0"/>
                              <a:sym typeface="Symbol" panose="05050102010706020507" pitchFamily="18" charset="2"/>
                            </a:rPr>
                          </m:ctrlPr>
                        </m:dPr>
                        <m:e>
                          <m:f>
                            <m:fPr>
                              <m:type m:val="noBar"/>
                              <m:ctrlPr>
                                <a:rPr lang="en-US" sz="2800" b="1" i="1" smtClean="0">
                                  <a:solidFill>
                                    <a:srgbClr val="0000FF"/>
                                  </a:solidFill>
                                  <a:latin typeface="Cambria Math" panose="02040503050406030204" pitchFamily="18" charset="0"/>
                                  <a:sym typeface="Symbol" panose="05050102010706020507" pitchFamily="18" charset="2"/>
                                </a:rPr>
                              </m:ctrlPr>
                            </m:fPr>
                            <m:num>
                              <m:r>
                                <a:rPr lang="en-US" sz="2800" b="1" i="1" smtClean="0">
                                  <a:solidFill>
                                    <a:srgbClr val="0000FF"/>
                                  </a:solidFill>
                                  <a:latin typeface="Cambria Math"/>
                                  <a:sym typeface="Symbol" panose="05050102010706020507" pitchFamily="18" charset="2"/>
                                </a:rPr>
                                <m:t>𝒏</m:t>
                              </m:r>
                            </m:num>
                            <m:den>
                              <m:r>
                                <a:rPr lang="en-US" sz="2800" b="1" i="1" smtClean="0">
                                  <a:solidFill>
                                    <a:srgbClr val="0000FF"/>
                                  </a:solidFill>
                                  <a:latin typeface="Cambria Math"/>
                                  <a:sym typeface="Symbol" panose="05050102010706020507" pitchFamily="18" charset="2"/>
                                </a:rPr>
                                <m:t>𝒓</m:t>
                              </m:r>
                              <m:r>
                                <a:rPr lang="en-US" sz="2800" b="1" i="1" smtClean="0">
                                  <a:solidFill>
                                    <a:srgbClr val="0000FF"/>
                                  </a:solidFill>
                                  <a:latin typeface="Cambria Math"/>
                                  <a:sym typeface="Symbol" panose="05050102010706020507" pitchFamily="18" charset="2"/>
                                </a:rPr>
                                <m:t>−</m:t>
                              </m:r>
                              <m:r>
                                <a:rPr lang="en-US" sz="2800" b="1" i="1" smtClean="0">
                                  <a:solidFill>
                                    <a:srgbClr val="0000FF"/>
                                  </a:solidFill>
                                  <a:latin typeface="Cambria Math"/>
                                  <a:sym typeface="Symbol" panose="05050102010706020507" pitchFamily="18" charset="2"/>
                                </a:rPr>
                                <m:t>𝟏</m:t>
                              </m:r>
                            </m:den>
                          </m:f>
                        </m:e>
                      </m:d>
                      <m:r>
                        <a:rPr lang="en-US" sz="2800" b="1" i="1" smtClean="0">
                          <a:solidFill>
                            <a:srgbClr val="0000FF"/>
                          </a:solidFill>
                          <a:latin typeface="Cambria Math"/>
                          <a:sym typeface="Symbol" panose="05050102010706020507" pitchFamily="18" charset="2"/>
                        </a:rPr>
                        <m:t>+</m:t>
                      </m:r>
                      <m:d>
                        <m:dPr>
                          <m:ctrlPr>
                            <a:rPr lang="en-US" sz="2800" b="1" i="1" smtClean="0">
                              <a:solidFill>
                                <a:srgbClr val="0000FF"/>
                              </a:solidFill>
                              <a:latin typeface="Cambria Math" panose="02040503050406030204" pitchFamily="18" charset="0"/>
                              <a:sym typeface="Symbol" panose="05050102010706020507" pitchFamily="18" charset="2"/>
                            </a:rPr>
                          </m:ctrlPr>
                        </m:dPr>
                        <m:e>
                          <m:f>
                            <m:fPr>
                              <m:type m:val="noBar"/>
                              <m:ctrlPr>
                                <a:rPr lang="en-US" sz="2800" b="1" i="1" smtClean="0">
                                  <a:solidFill>
                                    <a:srgbClr val="0000FF"/>
                                  </a:solidFill>
                                  <a:latin typeface="Cambria Math" panose="02040503050406030204" pitchFamily="18" charset="0"/>
                                  <a:sym typeface="Symbol" panose="05050102010706020507" pitchFamily="18" charset="2"/>
                                </a:rPr>
                              </m:ctrlPr>
                            </m:fPr>
                            <m:num>
                              <m:r>
                                <a:rPr lang="en-US" sz="2800" b="1" i="1" smtClean="0">
                                  <a:solidFill>
                                    <a:srgbClr val="0000FF"/>
                                  </a:solidFill>
                                  <a:latin typeface="Cambria Math"/>
                                  <a:sym typeface="Symbol" panose="05050102010706020507" pitchFamily="18" charset="2"/>
                                </a:rPr>
                                <m:t>𝒏</m:t>
                              </m:r>
                            </m:num>
                            <m:den>
                              <m:r>
                                <a:rPr lang="en-US" sz="2800" b="1" i="1" smtClean="0">
                                  <a:solidFill>
                                    <a:srgbClr val="0000FF"/>
                                  </a:solidFill>
                                  <a:latin typeface="Cambria Math"/>
                                  <a:sym typeface="Symbol" panose="05050102010706020507" pitchFamily="18" charset="2"/>
                                </a:rPr>
                                <m:t>𝒓</m:t>
                              </m:r>
                            </m:den>
                          </m:f>
                        </m:e>
                      </m:d>
                    </m:oMath>
                  </a14:m>
                  <a:endParaRPr lang="en-SG" sz="2800" b="1" dirty="0">
                    <a:sym typeface="Symbol" panose="05050102010706020507" pitchFamily="18" charset="2"/>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95941" y="5218733"/>
                  <a:ext cx="7737396" cy="1067728"/>
                </a:xfrm>
                <a:prstGeom prst="rect">
                  <a:avLst/>
                </a:prstGeom>
                <a:blipFill>
                  <a:blip r:embed="rId3"/>
                  <a:stretch>
                    <a:fillRect l="-1182" t="-5714"/>
                  </a:stretch>
                </a:blipFill>
              </p:spPr>
              <p:txBody>
                <a:bodyPr/>
                <a:lstStyle/>
                <a:p>
                  <a:r>
                    <a:rPr lang="en-SG">
                      <a:noFill/>
                    </a:rPr>
                    <a:t> </a:t>
                  </a:r>
                </a:p>
              </p:txBody>
            </p:sp>
          </mc:Fallback>
        </mc:AlternateContent>
      </p:grpSp>
      <p:sp>
        <p:nvSpPr>
          <p:cNvPr id="21" name="Rectangle 3"/>
          <p:cNvSpPr txBox="1">
            <a:spLocks noChangeArrowheads="1"/>
          </p:cNvSpPr>
          <p:nvPr/>
        </p:nvSpPr>
        <p:spPr>
          <a:xfrm>
            <a:off x="552703" y="3166733"/>
            <a:ext cx="5303812" cy="19185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en-US" sz="2400" dirty="0"/>
              <a:t>Pascal’s formula can be derived by two entirely different arguments. One is </a:t>
            </a:r>
            <a:r>
              <a:rPr lang="en-US" altLang="en-US" sz="2400" dirty="0">
                <a:solidFill>
                  <a:srgbClr val="0000FF"/>
                </a:solidFill>
              </a:rPr>
              <a:t>algebraic</a:t>
            </a:r>
            <a:r>
              <a:rPr lang="en-US" altLang="en-US" sz="2400" dirty="0"/>
              <a:t>; it uses the formula for the number of </a:t>
            </a:r>
            <a:r>
              <a:rPr lang="en-US" altLang="en-US" sz="2400" i="1" dirty="0"/>
              <a:t>r</a:t>
            </a:r>
            <a:r>
              <a:rPr lang="en-US" altLang="en-US" sz="2400" dirty="0"/>
              <a:t>-combinations obtained in Theorem 9.5.1.</a:t>
            </a:r>
          </a:p>
        </p:txBody>
      </p:sp>
      <p:sp>
        <p:nvSpPr>
          <p:cNvPr id="36" name="Rectangle 3"/>
          <p:cNvSpPr txBox="1">
            <a:spLocks noChangeArrowheads="1"/>
          </p:cNvSpPr>
          <p:nvPr/>
        </p:nvSpPr>
        <p:spPr>
          <a:xfrm>
            <a:off x="552702" y="5199117"/>
            <a:ext cx="8038595" cy="1282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en-US" sz="2400" dirty="0"/>
              <a:t>The other is </a:t>
            </a:r>
            <a:r>
              <a:rPr lang="en-US" altLang="en-US" sz="2400" dirty="0">
                <a:solidFill>
                  <a:srgbClr val="0000FF"/>
                </a:solidFill>
              </a:rPr>
              <a:t>combinatorial</a:t>
            </a:r>
            <a:r>
              <a:rPr lang="en-US" altLang="en-US" sz="2400" dirty="0"/>
              <a:t>; it uses the definition of the number of </a:t>
            </a:r>
            <a:r>
              <a:rPr lang="en-US" altLang="en-US" sz="2400" i="1" dirty="0"/>
              <a:t>r</a:t>
            </a:r>
            <a:r>
              <a:rPr lang="en-US" altLang="en-US" sz="2400" dirty="0"/>
              <a:t>-combinations as the number of subsets of size </a:t>
            </a:r>
            <a:r>
              <a:rPr lang="en-US" altLang="en-US" sz="2400" i="1" dirty="0"/>
              <a:t>r</a:t>
            </a:r>
            <a:r>
              <a:rPr lang="en-US" altLang="en-US" sz="2400" dirty="0"/>
              <a:t> taken from a set with a certain number of elements.</a:t>
            </a:r>
          </a:p>
        </p:txBody>
      </p:sp>
      <p:grpSp>
        <p:nvGrpSpPr>
          <p:cNvPr id="37" name="Group 36"/>
          <p:cNvGrpSpPr/>
          <p:nvPr/>
        </p:nvGrpSpPr>
        <p:grpSpPr>
          <a:xfrm>
            <a:off x="5691862" y="3304243"/>
            <a:ext cx="3162856" cy="1655051"/>
            <a:chOff x="730523" y="4598517"/>
            <a:chExt cx="3162856" cy="1655051"/>
          </a:xfrm>
        </p:grpSpPr>
        <p:sp>
          <p:nvSpPr>
            <p:cNvPr id="38" name="Rectangle 37"/>
            <p:cNvSpPr/>
            <p:nvPr/>
          </p:nvSpPr>
          <p:spPr>
            <a:xfrm>
              <a:off x="730523" y="4598519"/>
              <a:ext cx="3162856" cy="165504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3162856" cy="5123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40" name="TextBox 39"/>
                <p:cNvSpPr txBox="1"/>
                <p:nvPr/>
              </p:nvSpPr>
              <p:spPr>
                <a:xfrm>
                  <a:off x="730523" y="4671263"/>
                  <a:ext cx="3151763" cy="418256"/>
                </a:xfrm>
                <a:prstGeom prst="rect">
                  <a:avLst/>
                </a:prstGeom>
                <a:noFill/>
              </p:spPr>
              <p:txBody>
                <a:bodyPr wrap="square" rtlCol="0">
                  <a:spAutoFit/>
                </a:bodyPr>
                <a:lstStyle/>
                <a:p>
                  <a:r>
                    <a:rPr lang="en-SG" dirty="0">
                      <a:solidFill>
                        <a:schemeClr val="bg1"/>
                      </a:solidFill>
                    </a:rPr>
                    <a:t>Theorem 9.5.1 Formula for </a:t>
                  </a:r>
                  <a14:m>
                    <m:oMath xmlns:m="http://schemas.openxmlformats.org/officeDocument/2006/math">
                      <m:d>
                        <m:dPr>
                          <m:ctrlPr>
                            <a:rPr lang="en-SG" i="1" dirty="0" smtClean="0">
                              <a:solidFill>
                                <a:schemeClr val="bg1"/>
                              </a:solidFill>
                              <a:latin typeface="Cambria Math" panose="02040503050406030204" pitchFamily="18" charset="0"/>
                            </a:rPr>
                          </m:ctrlPr>
                        </m:dPr>
                        <m:e>
                          <m:f>
                            <m:fPr>
                              <m:type m:val="noBar"/>
                              <m:ctrlPr>
                                <a:rPr lang="en-SG" i="1" dirty="0" smtClean="0">
                                  <a:solidFill>
                                    <a:schemeClr val="bg1"/>
                                  </a:solidFill>
                                  <a:latin typeface="Cambria Math" panose="02040503050406030204" pitchFamily="18" charset="0"/>
                                </a:rPr>
                              </m:ctrlPr>
                            </m:fPr>
                            <m:num>
                              <m:r>
                                <a:rPr lang="en-SG" b="0" i="1" dirty="0" smtClean="0">
                                  <a:solidFill>
                                    <a:schemeClr val="bg1"/>
                                  </a:solidFill>
                                  <a:latin typeface="Cambria Math" panose="02040503050406030204" pitchFamily="18" charset="0"/>
                                </a:rPr>
                                <m:t>𝑛</m:t>
                              </m:r>
                            </m:num>
                            <m:den>
                              <m:r>
                                <a:rPr lang="en-SG" b="0" i="1" dirty="0" smtClean="0">
                                  <a:solidFill>
                                    <a:schemeClr val="bg1"/>
                                  </a:solidFill>
                                  <a:latin typeface="Cambria Math" panose="02040503050406030204" pitchFamily="18" charset="0"/>
                                </a:rPr>
                                <m:t>𝑟</m:t>
                              </m:r>
                            </m:den>
                          </m:f>
                        </m:e>
                      </m:d>
                    </m:oMath>
                  </a14:m>
                  <a:endParaRPr lang="en-SG" dirty="0">
                    <a:solidFill>
                      <a:schemeClr val="bg1"/>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30523" y="4671263"/>
                  <a:ext cx="3151763" cy="418256"/>
                </a:xfrm>
                <a:prstGeom prst="rect">
                  <a:avLst/>
                </a:prstGeom>
                <a:blipFill>
                  <a:blip r:embed="rId4"/>
                  <a:stretch>
                    <a:fillRect l="-1741" t="-2899" b="-1594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730523" y="5104179"/>
                  <a:ext cx="3162856" cy="1034835"/>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d>
                          <m:dPr>
                            <m:ctrlPr>
                              <a:rPr lang="en-SG" b="1" i="1">
                                <a:solidFill>
                                  <a:srgbClr val="0033CC"/>
                                </a:solidFill>
                                <a:latin typeface="Cambria Math" panose="02040503050406030204" pitchFamily="18" charset="0"/>
                                <a:sym typeface="Symbol" panose="05050102010706020507" pitchFamily="18" charset="2"/>
                              </a:rPr>
                            </m:ctrlPr>
                          </m:dPr>
                          <m:e>
                            <m:f>
                              <m:fPr>
                                <m:type m:val="noBar"/>
                                <m:ctrlPr>
                                  <a:rPr lang="en-SG" b="1" i="1">
                                    <a:solidFill>
                                      <a:srgbClr val="0033CC"/>
                                    </a:solidFill>
                                    <a:latin typeface="Cambria Math" panose="02040503050406030204" pitchFamily="18" charset="0"/>
                                    <a:sym typeface="Symbol" panose="05050102010706020507" pitchFamily="18" charset="2"/>
                                  </a:rPr>
                                </m:ctrlPr>
                              </m:fPr>
                              <m:num>
                                <m:r>
                                  <a:rPr lang="en-SG" b="1" i="1">
                                    <a:solidFill>
                                      <a:srgbClr val="0033CC"/>
                                    </a:solidFill>
                                    <a:latin typeface="Cambria Math" panose="02040503050406030204" pitchFamily="18" charset="0"/>
                                    <a:sym typeface="Symbol" panose="05050102010706020507" pitchFamily="18" charset="2"/>
                                  </a:rPr>
                                  <m:t>𝒏</m:t>
                                </m:r>
                              </m:num>
                              <m:den>
                                <m:r>
                                  <a:rPr lang="en-SG" b="1" i="1">
                                    <a:solidFill>
                                      <a:srgbClr val="0033CC"/>
                                    </a:solidFill>
                                    <a:latin typeface="Cambria Math" panose="02040503050406030204" pitchFamily="18" charset="0"/>
                                    <a:sym typeface="Symbol" panose="05050102010706020507" pitchFamily="18" charset="2"/>
                                  </a:rPr>
                                  <m:t>𝒓</m:t>
                                </m:r>
                              </m:den>
                            </m:f>
                          </m:e>
                        </m:d>
                        <m:r>
                          <a:rPr lang="en-SG" b="1" i="1">
                            <a:solidFill>
                              <a:srgbClr val="0033CC"/>
                            </a:solidFill>
                            <a:latin typeface="Cambria Math" panose="02040503050406030204" pitchFamily="18" charset="0"/>
                            <a:sym typeface="Symbol" panose="05050102010706020507" pitchFamily="18" charset="2"/>
                          </a:rPr>
                          <m:t>= </m:t>
                        </m:r>
                        <m:f>
                          <m:fPr>
                            <m:ctrlPr>
                              <a:rPr lang="en-SG" b="1" i="1">
                                <a:solidFill>
                                  <a:srgbClr val="0033CC"/>
                                </a:solidFill>
                                <a:latin typeface="Cambria Math" panose="02040503050406030204" pitchFamily="18" charset="0"/>
                                <a:sym typeface="Symbol" panose="05050102010706020507" pitchFamily="18" charset="2"/>
                              </a:rPr>
                            </m:ctrlPr>
                          </m:fPr>
                          <m:num>
                            <m:r>
                              <a:rPr lang="en-SG" b="1" i="1">
                                <a:solidFill>
                                  <a:srgbClr val="0033CC"/>
                                </a:solidFill>
                                <a:latin typeface="Cambria Math" panose="02040503050406030204" pitchFamily="18" charset="0"/>
                                <a:sym typeface="Symbol" panose="05050102010706020507" pitchFamily="18" charset="2"/>
                              </a:rPr>
                              <m:t>𝒏</m:t>
                            </m:r>
                            <m:r>
                              <a:rPr lang="en-SG" b="1" i="1">
                                <a:solidFill>
                                  <a:srgbClr val="0033CC"/>
                                </a:solidFill>
                                <a:latin typeface="Cambria Math" panose="02040503050406030204" pitchFamily="18" charset="0"/>
                                <a:sym typeface="Symbol" panose="05050102010706020507" pitchFamily="18" charset="2"/>
                              </a:rPr>
                              <m:t>!</m:t>
                            </m:r>
                          </m:num>
                          <m:den>
                            <m:r>
                              <a:rPr lang="en-SG" b="1" i="1">
                                <a:solidFill>
                                  <a:srgbClr val="0033CC"/>
                                </a:solidFill>
                                <a:latin typeface="Cambria Math" panose="02040503050406030204" pitchFamily="18" charset="0"/>
                                <a:sym typeface="Symbol" panose="05050102010706020507" pitchFamily="18" charset="2"/>
                              </a:rPr>
                              <m:t>𝒓</m:t>
                            </m:r>
                            <m:r>
                              <a:rPr lang="en-SG" b="1" i="1">
                                <a:solidFill>
                                  <a:srgbClr val="0033CC"/>
                                </a:solidFill>
                                <a:latin typeface="Cambria Math" panose="02040503050406030204" pitchFamily="18" charset="0"/>
                                <a:sym typeface="Symbol" panose="05050102010706020507" pitchFamily="18" charset="2"/>
                              </a:rPr>
                              <m:t>!</m:t>
                            </m:r>
                            <m:d>
                              <m:dPr>
                                <m:ctrlPr>
                                  <a:rPr lang="en-SG" b="1" i="1" smtClean="0">
                                    <a:solidFill>
                                      <a:srgbClr val="0033CC"/>
                                    </a:solidFill>
                                    <a:latin typeface="Cambria Math" panose="02040503050406030204" pitchFamily="18" charset="0"/>
                                    <a:sym typeface="Symbol" panose="05050102010706020507" pitchFamily="18" charset="2"/>
                                  </a:rPr>
                                </m:ctrlPr>
                              </m:dPr>
                              <m:e>
                                <m:r>
                                  <a:rPr lang="en-SG" b="1" i="1" smtClean="0">
                                    <a:solidFill>
                                      <a:srgbClr val="0033CC"/>
                                    </a:solidFill>
                                    <a:latin typeface="Cambria Math" panose="02040503050406030204" pitchFamily="18" charset="0"/>
                                    <a:sym typeface="Symbol" panose="05050102010706020507" pitchFamily="18" charset="2"/>
                                  </a:rPr>
                                  <m:t>𝒏</m:t>
                                </m:r>
                                <m:r>
                                  <a:rPr lang="en-SG" b="1" i="1" smtClean="0">
                                    <a:solidFill>
                                      <a:srgbClr val="0033CC"/>
                                    </a:solidFill>
                                    <a:latin typeface="Cambria Math" panose="02040503050406030204" pitchFamily="18" charset="0"/>
                                    <a:sym typeface="Symbol" panose="05050102010706020507" pitchFamily="18" charset="2"/>
                                  </a:rPr>
                                  <m:t>−</m:t>
                                </m:r>
                                <m:r>
                                  <a:rPr lang="en-SG" b="1" i="1" smtClean="0">
                                    <a:solidFill>
                                      <a:srgbClr val="0033CC"/>
                                    </a:solidFill>
                                    <a:latin typeface="Cambria Math" panose="02040503050406030204" pitchFamily="18" charset="0"/>
                                    <a:sym typeface="Symbol" panose="05050102010706020507" pitchFamily="18" charset="2"/>
                                  </a:rPr>
                                  <m:t>𝒓</m:t>
                                </m:r>
                              </m:e>
                            </m:d>
                            <m:r>
                              <a:rPr lang="en-SG" b="1" i="1" smtClean="0">
                                <a:solidFill>
                                  <a:srgbClr val="0033CC"/>
                                </a:solidFill>
                                <a:latin typeface="Cambria Math" panose="02040503050406030204" pitchFamily="18" charset="0"/>
                                <a:sym typeface="Symbol" panose="05050102010706020507" pitchFamily="18" charset="2"/>
                              </a:rPr>
                              <m:t>!</m:t>
                            </m:r>
                          </m:den>
                        </m:f>
                      </m:oMath>
                    </m:oMathPara>
                  </a14:m>
                  <a:endParaRPr lang="en-SG" sz="2400" b="1" dirty="0">
                    <a:sym typeface="Symbol" panose="05050102010706020507" pitchFamily="18" charset="2"/>
                  </a:endParaRPr>
                </a:p>
                <a:p>
                  <a:pPr>
                    <a:spcAft>
                      <a:spcPts val="600"/>
                    </a:spcAft>
                  </a:pPr>
                  <a:r>
                    <a:rPr lang="en-SG" sz="2000" dirty="0">
                      <a:sym typeface="Symbol" panose="05050102010706020507" pitchFamily="18" charset="2"/>
                    </a:rPr>
                    <a:t>where</a:t>
                  </a:r>
                  <a:r>
                    <a:rPr lang="en-SG" sz="2000" i="1" dirty="0">
                      <a:sym typeface="Symbol" panose="05050102010706020507" pitchFamily="18" charset="2"/>
                    </a:rPr>
                    <a:t> r</a:t>
                  </a:r>
                  <a:r>
                    <a:rPr lang="en-SG" sz="2000" dirty="0">
                      <a:sym typeface="Symbol" panose="05050102010706020507" pitchFamily="18" charset="2"/>
                    </a:rPr>
                    <a:t>  </a:t>
                  </a:r>
                  <a:r>
                    <a:rPr lang="en-SG" sz="2000" i="1" dirty="0">
                      <a:sym typeface="Symbol" panose="05050102010706020507" pitchFamily="18" charset="2"/>
                    </a:rPr>
                    <a:t>n</a:t>
                  </a:r>
                  <a:r>
                    <a:rPr lang="en-SG" sz="2000" dirty="0">
                      <a:sym typeface="Symbol" panose="05050102010706020507" pitchFamily="18" charset="2"/>
                    </a:rPr>
                    <a:t>, and </a:t>
                  </a:r>
                  <a14:m>
                    <m:oMath xmlns:m="http://schemas.openxmlformats.org/officeDocument/2006/math">
                      <m:r>
                        <a:rPr lang="en-US" sz="2000" b="0" i="1" smtClean="0">
                          <a:latin typeface="Cambria Math" panose="02040503050406030204" pitchFamily="18" charset="0"/>
                          <a:sym typeface="Symbol" panose="05050102010706020507" pitchFamily="18" charset="2"/>
                        </a:rPr>
                        <m:t>𝑟</m:t>
                      </m:r>
                      <m:r>
                        <a:rPr lang="en-US" sz="2000" b="0" i="1" smtClean="0">
                          <a:latin typeface="Cambria Math" panose="02040503050406030204" pitchFamily="18" charset="0"/>
                          <a:sym typeface="Symbol" panose="05050102010706020507" pitchFamily="18" charset="2"/>
                        </a:rPr>
                        <m:t>,</m:t>
                      </m:r>
                      <m:r>
                        <a:rPr lang="en-US" sz="2000" b="0" i="1" smtClean="0">
                          <a:latin typeface="Cambria Math" panose="02040503050406030204" pitchFamily="18" charset="0"/>
                          <a:sym typeface="Symbol" panose="05050102010706020507" pitchFamily="18" charset="2"/>
                        </a:rPr>
                        <m:t>𝑛</m:t>
                      </m:r>
                      <m:r>
                        <a:rPr lang="en-US" sz="20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sz="20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sz="2000" b="0" i="1" smtClean="0">
                              <a:latin typeface="Cambria Math" panose="02040503050406030204" pitchFamily="18" charset="0"/>
                              <a:ea typeface="Cambria Math" panose="02040503050406030204" pitchFamily="18" charset="0"/>
                              <a:sym typeface="Symbol" panose="05050102010706020507" pitchFamily="18" charset="2"/>
                            </a:rPr>
                            <m:t>ℤ</m:t>
                          </m:r>
                        </m:e>
                        <m:sub>
                          <m:r>
                            <a:rPr lang="en-US" sz="2000" b="0" i="1" smtClean="0">
                              <a:latin typeface="Cambria Math" panose="02040503050406030204" pitchFamily="18" charset="0"/>
                              <a:ea typeface="Cambria Math" panose="02040503050406030204" pitchFamily="18" charset="0"/>
                              <a:sym typeface="Symbol" panose="05050102010706020507" pitchFamily="18" charset="2"/>
                            </a:rPr>
                            <m:t>≥0</m:t>
                          </m:r>
                        </m:sub>
                      </m:sSub>
                    </m:oMath>
                  </a14:m>
                  <a:endParaRPr lang="en-SG" sz="2000" dirty="0">
                    <a:sym typeface="Symbol" panose="05050102010706020507" pitchFamily="18" charset="2"/>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730523" y="5104179"/>
                  <a:ext cx="3162856" cy="1034835"/>
                </a:xfrm>
                <a:prstGeom prst="rect">
                  <a:avLst/>
                </a:prstGeom>
                <a:blipFill>
                  <a:blip r:embed="rId5"/>
                  <a:stretch>
                    <a:fillRect l="-2119" b="-10000"/>
                  </a:stretch>
                </a:blipFill>
              </p:spPr>
              <p:txBody>
                <a:bodyPr/>
                <a:lstStyle/>
                <a:p>
                  <a:r>
                    <a:rPr lang="en-SG">
                      <a:noFill/>
                    </a:rPr>
                    <a:t> </a:t>
                  </a:r>
                </a:p>
              </p:txBody>
            </p:sp>
          </mc:Fallback>
        </mc:AlternateContent>
      </p:grpSp>
    </p:spTree>
    <p:extLst>
      <p:ext uri="{BB962C8B-B14F-4D97-AF65-F5344CB8AC3E}">
        <p14:creationId xmlns:p14="http://schemas.microsoft.com/office/powerpoint/2010/main" val="327429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Combinatorial Proof</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6"/>
                <a:ext cx="8340674" cy="3995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A </a:t>
                </a:r>
                <a:r>
                  <a:rPr lang="en-US" altLang="en-US" dirty="0">
                    <a:solidFill>
                      <a:srgbClr val="0000FF"/>
                    </a:solidFill>
                  </a:rPr>
                  <a:t>combinatorial proof </a:t>
                </a:r>
                <a:r>
                  <a:rPr lang="en-US" altLang="en-US" dirty="0"/>
                  <a:t>(or combinatorial argument) uses counting as the basis of the proof. It includes these types of proof:</a:t>
                </a:r>
              </a:p>
              <a:p>
                <a:pPr marL="446088">
                  <a:lnSpc>
                    <a:spcPct val="100000"/>
                  </a:lnSpc>
                  <a:spcBef>
                    <a:spcPts val="0"/>
                  </a:spcBef>
                  <a:spcAft>
                    <a:spcPts val="600"/>
                  </a:spcAft>
                  <a:buFont typeface="Wingdings" panose="05000000000000000000" pitchFamily="2" charset="2"/>
                  <a:buChar char="§"/>
                </a:pPr>
                <a:r>
                  <a:rPr lang="en-US" altLang="en-US" sz="2400" dirty="0">
                    <a:solidFill>
                      <a:srgbClr val="0000FF"/>
                    </a:solidFill>
                  </a:rPr>
                  <a:t>Bijective proof</a:t>
                </a:r>
                <a:r>
                  <a:rPr lang="en-US" altLang="en-US" sz="2400" dirty="0"/>
                  <a:t>. We have seen how to prove that two sets </a:t>
                </a:r>
                <a14:m>
                  <m:oMath xmlns:m="http://schemas.openxmlformats.org/officeDocument/2006/math">
                    <m:r>
                      <a:rPr lang="en-US" altLang="en-US" sz="2400" i="1" dirty="0" smtClean="0">
                        <a:latin typeface="Cambria Math" panose="02040503050406030204" pitchFamily="18" charset="0"/>
                      </a:rPr>
                      <m:t>𝑋</m:t>
                    </m:r>
                  </m:oMath>
                </a14:m>
                <a:r>
                  <a:rPr lang="en-US" altLang="en-US" sz="2400" dirty="0"/>
                  <a:t> and </a:t>
                </a:r>
                <a14:m>
                  <m:oMath xmlns:m="http://schemas.openxmlformats.org/officeDocument/2006/math">
                    <m:r>
                      <a:rPr lang="en-US" altLang="en-US" sz="2400" i="1" dirty="0" smtClean="0">
                        <a:latin typeface="Cambria Math" panose="02040503050406030204" pitchFamily="18" charset="0"/>
                      </a:rPr>
                      <m:t>𝑌</m:t>
                    </m:r>
                  </m:oMath>
                </a14:m>
                <a:r>
                  <a:rPr lang="en-US" altLang="en-US" sz="2400" dirty="0"/>
                  <a:t> have the same cardinality by deriving a bijective function that maps each element in </a:t>
                </a:r>
                <a14:m>
                  <m:oMath xmlns:m="http://schemas.openxmlformats.org/officeDocument/2006/math">
                    <m:r>
                      <a:rPr lang="en-US" altLang="en-US" sz="2400" i="1" dirty="0" smtClean="0">
                        <a:latin typeface="Cambria Math" panose="02040503050406030204" pitchFamily="18" charset="0"/>
                      </a:rPr>
                      <m:t>𝑋</m:t>
                    </m:r>
                  </m:oMath>
                </a14:m>
                <a:r>
                  <a:rPr lang="en-US" altLang="en-US" sz="2400" dirty="0"/>
                  <a:t> to each element in </a:t>
                </a:r>
                <a14:m>
                  <m:oMath xmlns:m="http://schemas.openxmlformats.org/officeDocument/2006/math">
                    <m:r>
                      <a:rPr lang="en-US" altLang="en-US" sz="2400" i="1" dirty="0" smtClean="0">
                        <a:latin typeface="Cambria Math" panose="02040503050406030204" pitchFamily="18" charset="0"/>
                      </a:rPr>
                      <m:t>𝑌</m:t>
                    </m:r>
                  </m:oMath>
                </a14:m>
                <a:r>
                  <a:rPr lang="en-US" altLang="en-US" sz="2400" dirty="0"/>
                  <a:t>.</a:t>
                </a:r>
              </a:p>
              <a:p>
                <a:pPr marL="446088">
                  <a:lnSpc>
                    <a:spcPct val="100000"/>
                  </a:lnSpc>
                  <a:spcBef>
                    <a:spcPts val="0"/>
                  </a:spcBef>
                  <a:spcAft>
                    <a:spcPts val="600"/>
                  </a:spcAft>
                  <a:buFont typeface="Wingdings" panose="05000000000000000000" pitchFamily="2" charset="2"/>
                  <a:buChar char="§"/>
                </a:pPr>
                <a:r>
                  <a:rPr lang="en-US" altLang="en-US" sz="2400" dirty="0"/>
                  <a:t>Proof by </a:t>
                </a:r>
                <a:r>
                  <a:rPr lang="en-US" altLang="en-US" sz="2400" dirty="0">
                    <a:solidFill>
                      <a:srgbClr val="0000FF"/>
                    </a:solidFill>
                  </a:rPr>
                  <a:t>double counting</a:t>
                </a:r>
                <a:r>
                  <a:rPr lang="en-US" altLang="en-US" sz="2400" dirty="0"/>
                  <a:t>.  Counting the number of elements in two different ways to obtain the different expressions in the identity.</a:t>
                </a:r>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6"/>
                <a:ext cx="8340674" cy="3995669"/>
              </a:xfrm>
              <a:prstGeom prst="rect">
                <a:avLst/>
              </a:prstGeom>
              <a:blipFill>
                <a:blip r:embed="rId3"/>
                <a:stretch>
                  <a:fillRect l="-1462" t="-1372" r="-1827"/>
                </a:stretch>
              </a:blipFill>
            </p:spPr>
            <p:txBody>
              <a:bodyPr/>
              <a:lstStyle/>
              <a:p>
                <a:r>
                  <a:rPr lang="en-SG">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Combinatorial Proof</a:t>
            </a:r>
            <a:endParaRPr lang="en-SG" sz="2000" dirty="0">
              <a:solidFill>
                <a:schemeClr val="bg1"/>
              </a:solidFill>
            </a:endParaRPr>
          </a:p>
        </p:txBody>
      </p:sp>
    </p:spTree>
    <p:extLst>
      <p:ext uri="{BB962C8B-B14F-4D97-AF65-F5344CB8AC3E}">
        <p14:creationId xmlns:p14="http://schemas.microsoft.com/office/powerpoint/2010/main" val="331722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Pascal’s Formula</a:t>
            </a:r>
            <a:endParaRPr lang="en-SG" sz="2000" dirty="0">
              <a:solidFill>
                <a:schemeClr val="bg1"/>
              </a:solidFill>
            </a:endParaRP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Rectangle 3"/>
          <p:cNvSpPr txBox="1">
            <a:spLocks noChangeArrowheads="1"/>
          </p:cNvSpPr>
          <p:nvPr/>
        </p:nvSpPr>
        <p:spPr>
          <a:xfrm>
            <a:off x="369739" y="2456043"/>
            <a:ext cx="2856772" cy="4744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en-US" sz="2400" dirty="0">
                <a:solidFill>
                  <a:srgbClr val="0000FF"/>
                </a:solidFill>
              </a:rPr>
              <a:t>Algebraic proof:</a:t>
            </a:r>
          </a:p>
        </p:txBody>
      </p:sp>
      <p:grpSp>
        <p:nvGrpSpPr>
          <p:cNvPr id="37" name="Group 36"/>
          <p:cNvGrpSpPr/>
          <p:nvPr/>
        </p:nvGrpSpPr>
        <p:grpSpPr>
          <a:xfrm>
            <a:off x="641238" y="884706"/>
            <a:ext cx="7974264" cy="1498302"/>
            <a:chOff x="730523" y="4598517"/>
            <a:chExt cx="7974264" cy="1498302"/>
          </a:xfrm>
        </p:grpSpPr>
        <p:sp>
          <p:nvSpPr>
            <p:cNvPr id="38" name="Rectangle 37"/>
            <p:cNvSpPr/>
            <p:nvPr/>
          </p:nvSpPr>
          <p:spPr>
            <a:xfrm>
              <a:off x="730523" y="4598519"/>
              <a:ext cx="7974264" cy="149830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730523" y="4598517"/>
              <a:ext cx="7974264" cy="483881"/>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98473" y="4645644"/>
              <a:ext cx="7700282" cy="400110"/>
            </a:xfrm>
            <a:prstGeom prst="rect">
              <a:avLst/>
            </a:prstGeom>
            <a:noFill/>
          </p:spPr>
          <p:txBody>
            <a:bodyPr wrap="square" rtlCol="0">
              <a:spAutoFit/>
            </a:bodyPr>
            <a:lstStyle/>
            <a:p>
              <a:r>
                <a:rPr lang="en-SG" sz="2000" dirty="0">
                  <a:solidFill>
                    <a:schemeClr val="bg1"/>
                  </a:solidFill>
                </a:rPr>
                <a:t>Theorem 9.7.1  Pascal’s Formula</a:t>
              </a:r>
              <a:endParaRPr lang="en-SG" dirty="0">
                <a:solidFill>
                  <a:schemeClr val="bg1"/>
                </a:solidFill>
              </a:endParaRPr>
            </a:p>
          </p:txBody>
        </p:sp>
        <mc:AlternateContent xmlns:mc="http://schemas.openxmlformats.org/markup-compatibility/2006" xmlns:a14="http://schemas.microsoft.com/office/drawing/2010/main">
          <mc:Choice Requires="a14">
            <p:sp>
              <p:nvSpPr>
                <p:cNvPr id="41" name="TextBox 40"/>
                <p:cNvSpPr txBox="1"/>
                <p:nvPr/>
              </p:nvSpPr>
              <p:spPr>
                <a:xfrm>
                  <a:off x="777707" y="5124288"/>
                  <a:ext cx="7737396" cy="930639"/>
                </a:xfrm>
                <a:prstGeom prst="rect">
                  <a:avLst/>
                </a:prstGeom>
                <a:noFill/>
              </p:spPr>
              <p:txBody>
                <a:bodyPr wrap="square" rtlCol="0">
                  <a:spAutoFit/>
                </a:bodyPr>
                <a:lstStyle/>
                <a:p>
                  <a:pPr>
                    <a:spcAft>
                      <a:spcPts val="600"/>
                    </a:spcAft>
                  </a:pPr>
                  <a:r>
                    <a:rPr lang="en-SG" sz="2000" dirty="0"/>
                    <a:t>Let </a:t>
                  </a:r>
                  <a:r>
                    <a:rPr lang="en-SG" sz="2000" i="1" dirty="0"/>
                    <a:t>n</a:t>
                  </a:r>
                  <a:r>
                    <a:rPr lang="en-SG" sz="2000" dirty="0"/>
                    <a:t> and </a:t>
                  </a:r>
                  <a:r>
                    <a:rPr lang="en-SG" sz="2000" i="1" dirty="0"/>
                    <a:t>r</a:t>
                  </a:r>
                  <a:r>
                    <a:rPr lang="en-SG" sz="2000" dirty="0"/>
                    <a:t> be positive integers, </a:t>
                  </a:r>
                  <a:r>
                    <a:rPr lang="en-US" altLang="en-US" sz="2000" i="1" dirty="0"/>
                    <a:t>r</a:t>
                  </a:r>
                  <a:r>
                    <a:rPr lang="en-US" altLang="en-US" sz="2000" dirty="0"/>
                    <a:t> </a:t>
                  </a:r>
                  <a:r>
                    <a:rPr lang="en-US" altLang="en-US" sz="2000" dirty="0">
                      <a:sym typeface="Symbol"/>
                    </a:rPr>
                    <a:t></a:t>
                  </a:r>
                  <a:r>
                    <a:rPr lang="en-US" altLang="en-US" sz="2000" dirty="0"/>
                    <a:t> </a:t>
                  </a:r>
                  <a:r>
                    <a:rPr lang="en-US" altLang="en-US" sz="2000" i="1" dirty="0"/>
                    <a:t>n. </a:t>
                  </a:r>
                  <a:r>
                    <a:rPr lang="en-SG" altLang="en-US" sz="2000" dirty="0"/>
                    <a:t>Then</a:t>
                  </a:r>
                  <a:endParaRPr lang="en-SG" sz="2000" dirty="0"/>
                </a:p>
                <a:p>
                  <a:pPr>
                    <a:spcAft>
                      <a:spcPts val="600"/>
                    </a:spcAft>
                    <a:tabLst>
                      <a:tab pos="2743200" algn="l"/>
                    </a:tabLst>
                  </a:pPr>
                  <a:r>
                    <a:rPr lang="en-SG" sz="2000" b="1" dirty="0">
                      <a:sym typeface="Symbol" panose="05050102010706020507" pitchFamily="18" charset="2"/>
                    </a:rPr>
                    <a:t>	</a:t>
                  </a:r>
                  <a14:m>
                    <m:oMath xmlns:m="http://schemas.openxmlformats.org/officeDocument/2006/math">
                      <m:d>
                        <m:dPr>
                          <m:ctrlPr>
                            <a:rPr lang="en-SG" sz="2400" b="1" i="1" smtClean="0">
                              <a:solidFill>
                                <a:srgbClr val="0000FF"/>
                              </a:solidFill>
                              <a:latin typeface="Cambria Math" panose="02040503050406030204" pitchFamily="18" charset="0"/>
                              <a:sym typeface="Symbol" panose="05050102010706020507" pitchFamily="18" charset="2"/>
                            </a:rPr>
                          </m:ctrlPr>
                        </m:dPr>
                        <m:e>
                          <m:f>
                            <m:fPr>
                              <m:type m:val="noBar"/>
                              <m:ctrlPr>
                                <a:rPr lang="en-SG" sz="2400" b="1" i="1" smtClean="0">
                                  <a:solidFill>
                                    <a:srgbClr val="0000FF"/>
                                  </a:solidFill>
                                  <a:latin typeface="Cambria Math" panose="02040503050406030204" pitchFamily="18" charset="0"/>
                                  <a:sym typeface="Symbol" panose="05050102010706020507" pitchFamily="18" charset="2"/>
                                </a:rPr>
                              </m:ctrlPr>
                            </m:fPr>
                            <m:num>
                              <m:r>
                                <a:rPr lang="en-US" sz="2400" b="1" i="1" smtClean="0">
                                  <a:solidFill>
                                    <a:srgbClr val="0000FF"/>
                                  </a:solidFill>
                                  <a:latin typeface="Cambria Math"/>
                                  <a:sym typeface="Symbol" panose="05050102010706020507" pitchFamily="18" charset="2"/>
                                </a:rPr>
                                <m:t>𝒏</m:t>
                              </m:r>
                              <m:r>
                                <a:rPr lang="en-US" sz="2400" b="1" i="1" smtClean="0">
                                  <a:solidFill>
                                    <a:srgbClr val="0000FF"/>
                                  </a:solidFill>
                                  <a:latin typeface="Cambria Math"/>
                                  <a:sym typeface="Symbol" panose="05050102010706020507" pitchFamily="18" charset="2"/>
                                </a:rPr>
                                <m:t>+</m:t>
                              </m:r>
                              <m:r>
                                <a:rPr lang="en-US" sz="2400" b="1" i="1" smtClean="0">
                                  <a:solidFill>
                                    <a:srgbClr val="0000FF"/>
                                  </a:solidFill>
                                  <a:latin typeface="Cambria Math"/>
                                  <a:sym typeface="Symbol" panose="05050102010706020507" pitchFamily="18" charset="2"/>
                                </a:rPr>
                                <m:t>𝟏</m:t>
                              </m:r>
                            </m:num>
                            <m:den>
                              <m:r>
                                <a:rPr lang="en-US" sz="2400" b="1" i="1" smtClean="0">
                                  <a:solidFill>
                                    <a:srgbClr val="0000FF"/>
                                  </a:solidFill>
                                  <a:latin typeface="Cambria Math"/>
                                  <a:sym typeface="Symbol" panose="05050102010706020507" pitchFamily="18" charset="2"/>
                                </a:rPr>
                                <m:t>𝒓</m:t>
                              </m:r>
                            </m:den>
                          </m:f>
                        </m:e>
                      </m:d>
                      <m:r>
                        <a:rPr lang="en-US" sz="2400" b="1" i="1" smtClean="0">
                          <a:solidFill>
                            <a:srgbClr val="0000FF"/>
                          </a:solidFill>
                          <a:latin typeface="Cambria Math"/>
                          <a:sym typeface="Symbol" panose="05050102010706020507" pitchFamily="18" charset="2"/>
                        </a:rPr>
                        <m:t>= </m:t>
                      </m:r>
                      <m:d>
                        <m:dPr>
                          <m:ctrlPr>
                            <a:rPr lang="en-US" sz="2400" b="1" i="1" smtClean="0">
                              <a:solidFill>
                                <a:srgbClr val="0000FF"/>
                              </a:solidFill>
                              <a:latin typeface="Cambria Math" panose="02040503050406030204" pitchFamily="18" charset="0"/>
                              <a:sym typeface="Symbol" panose="05050102010706020507" pitchFamily="18" charset="2"/>
                            </a:rPr>
                          </m:ctrlPr>
                        </m:dPr>
                        <m:e>
                          <m:f>
                            <m:fPr>
                              <m:type m:val="noBar"/>
                              <m:ctrlPr>
                                <a:rPr lang="en-US" sz="2400" b="1" i="1" smtClean="0">
                                  <a:solidFill>
                                    <a:srgbClr val="0000FF"/>
                                  </a:solidFill>
                                  <a:latin typeface="Cambria Math" panose="02040503050406030204" pitchFamily="18" charset="0"/>
                                  <a:sym typeface="Symbol" panose="05050102010706020507" pitchFamily="18" charset="2"/>
                                </a:rPr>
                              </m:ctrlPr>
                            </m:fPr>
                            <m:num>
                              <m:r>
                                <a:rPr lang="en-US" sz="2400" b="1" i="1" smtClean="0">
                                  <a:solidFill>
                                    <a:srgbClr val="0000FF"/>
                                  </a:solidFill>
                                  <a:latin typeface="Cambria Math"/>
                                  <a:sym typeface="Symbol" panose="05050102010706020507" pitchFamily="18" charset="2"/>
                                </a:rPr>
                                <m:t>𝒏</m:t>
                              </m:r>
                            </m:num>
                            <m:den>
                              <m:r>
                                <a:rPr lang="en-US" sz="2400" b="1" i="1" smtClean="0">
                                  <a:solidFill>
                                    <a:srgbClr val="0000FF"/>
                                  </a:solidFill>
                                  <a:latin typeface="Cambria Math"/>
                                  <a:sym typeface="Symbol" panose="05050102010706020507" pitchFamily="18" charset="2"/>
                                </a:rPr>
                                <m:t>𝒓</m:t>
                              </m:r>
                              <m:r>
                                <a:rPr lang="en-US" sz="2400" b="1" i="1" smtClean="0">
                                  <a:solidFill>
                                    <a:srgbClr val="0000FF"/>
                                  </a:solidFill>
                                  <a:latin typeface="Cambria Math"/>
                                  <a:sym typeface="Symbol" panose="05050102010706020507" pitchFamily="18" charset="2"/>
                                </a:rPr>
                                <m:t>−</m:t>
                              </m:r>
                              <m:r>
                                <a:rPr lang="en-US" sz="2400" b="1" i="1" smtClean="0">
                                  <a:solidFill>
                                    <a:srgbClr val="0000FF"/>
                                  </a:solidFill>
                                  <a:latin typeface="Cambria Math"/>
                                  <a:sym typeface="Symbol" panose="05050102010706020507" pitchFamily="18" charset="2"/>
                                </a:rPr>
                                <m:t>𝟏</m:t>
                              </m:r>
                            </m:den>
                          </m:f>
                        </m:e>
                      </m:d>
                      <m:r>
                        <a:rPr lang="en-US" sz="2400" b="1" i="1" smtClean="0">
                          <a:solidFill>
                            <a:srgbClr val="0000FF"/>
                          </a:solidFill>
                          <a:latin typeface="Cambria Math"/>
                          <a:sym typeface="Symbol" panose="05050102010706020507" pitchFamily="18" charset="2"/>
                        </a:rPr>
                        <m:t>+</m:t>
                      </m:r>
                      <m:d>
                        <m:dPr>
                          <m:ctrlPr>
                            <a:rPr lang="en-US" sz="2400" b="1" i="1" smtClean="0">
                              <a:solidFill>
                                <a:srgbClr val="0000FF"/>
                              </a:solidFill>
                              <a:latin typeface="Cambria Math" panose="02040503050406030204" pitchFamily="18" charset="0"/>
                              <a:sym typeface="Symbol" panose="05050102010706020507" pitchFamily="18" charset="2"/>
                            </a:rPr>
                          </m:ctrlPr>
                        </m:dPr>
                        <m:e>
                          <m:f>
                            <m:fPr>
                              <m:type m:val="noBar"/>
                              <m:ctrlPr>
                                <a:rPr lang="en-US" sz="2400" b="1" i="1" smtClean="0">
                                  <a:solidFill>
                                    <a:srgbClr val="0000FF"/>
                                  </a:solidFill>
                                  <a:latin typeface="Cambria Math" panose="02040503050406030204" pitchFamily="18" charset="0"/>
                                  <a:sym typeface="Symbol" panose="05050102010706020507" pitchFamily="18" charset="2"/>
                                </a:rPr>
                              </m:ctrlPr>
                            </m:fPr>
                            <m:num>
                              <m:r>
                                <a:rPr lang="en-US" sz="2400" b="1" i="1" smtClean="0">
                                  <a:solidFill>
                                    <a:srgbClr val="0000FF"/>
                                  </a:solidFill>
                                  <a:latin typeface="Cambria Math"/>
                                  <a:sym typeface="Symbol" panose="05050102010706020507" pitchFamily="18" charset="2"/>
                                </a:rPr>
                                <m:t>𝒏</m:t>
                              </m:r>
                            </m:num>
                            <m:den>
                              <m:r>
                                <a:rPr lang="en-US" sz="2400" b="1" i="1" smtClean="0">
                                  <a:solidFill>
                                    <a:srgbClr val="0000FF"/>
                                  </a:solidFill>
                                  <a:latin typeface="Cambria Math"/>
                                  <a:sym typeface="Symbol" panose="05050102010706020507" pitchFamily="18" charset="2"/>
                                </a:rPr>
                                <m:t>𝒓</m:t>
                              </m:r>
                            </m:den>
                          </m:f>
                        </m:e>
                      </m:d>
                    </m:oMath>
                  </a14:m>
                  <a:endParaRPr lang="en-SG" sz="2400" b="1" dirty="0">
                    <a:sym typeface="Symbol" panose="05050102010706020507" pitchFamily="18" charset="2"/>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777707" y="5124288"/>
                  <a:ext cx="7737396" cy="930639"/>
                </a:xfrm>
                <a:prstGeom prst="rect">
                  <a:avLst/>
                </a:prstGeom>
                <a:blipFill>
                  <a:blip r:embed="rId3"/>
                  <a:stretch>
                    <a:fillRect l="-867" t="-4575"/>
                  </a:stretch>
                </a:blipFill>
              </p:spPr>
              <p:txBody>
                <a:bodyPr/>
                <a:lstStyle/>
                <a:p>
                  <a:r>
                    <a:rPr lang="en-SG">
                      <a:noFill/>
                    </a:rPr>
                    <a:t> </a:t>
                  </a:r>
                </a:p>
              </p:txBody>
            </p:sp>
          </mc:Fallback>
        </mc:AlternateContent>
      </p:grpSp>
      <p:sp>
        <p:nvSpPr>
          <p:cNvPr id="42" name="TextBox 41"/>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3" name="TextBox 2"/>
              <p:cNvSpPr txBox="1"/>
              <p:nvPr/>
            </p:nvSpPr>
            <p:spPr>
              <a:xfrm>
                <a:off x="588969" y="2890716"/>
                <a:ext cx="7966061" cy="974754"/>
              </a:xfrm>
              <a:prstGeom prst="rect">
                <a:avLst/>
              </a:prstGeom>
              <a:noFill/>
            </p:spPr>
            <p:txBody>
              <a:bodyPr wrap="square" rtlCol="0">
                <a:spAutoFit/>
              </a:bodyPr>
              <a:lstStyle/>
              <a:p>
                <a:r>
                  <a:rPr lang="en-US" dirty="0"/>
                  <a:t>R.H.S. = </a:t>
                </a:r>
                <a14:m>
                  <m:oMath xmlns:m="http://schemas.openxmlformats.org/officeDocument/2006/math">
                    <m:d>
                      <m:dPr>
                        <m:ctrlPr>
                          <a:rPr lang="en-US" b="1" i="1" smtClean="0">
                            <a:solidFill>
                              <a:schemeClr val="tx1"/>
                            </a:solidFill>
                            <a:latin typeface="Cambria Math" panose="02040503050406030204" pitchFamily="18" charset="0"/>
                            <a:sym typeface="Symbol" panose="05050102010706020507" pitchFamily="18" charset="2"/>
                          </a:rPr>
                        </m:ctrlPr>
                      </m:dPr>
                      <m:e>
                        <m:f>
                          <m:fPr>
                            <m:type m:val="noBar"/>
                            <m:ctrlPr>
                              <a:rPr lang="en-US" b="1" i="1">
                                <a:solidFill>
                                  <a:schemeClr val="tx1"/>
                                </a:solidFill>
                                <a:latin typeface="Cambria Math" panose="02040503050406030204" pitchFamily="18" charset="0"/>
                                <a:sym typeface="Symbol" panose="05050102010706020507" pitchFamily="18" charset="2"/>
                              </a:rPr>
                            </m:ctrlPr>
                          </m:fPr>
                          <m:num>
                            <m:r>
                              <a:rPr lang="en-US" b="1" i="1">
                                <a:solidFill>
                                  <a:schemeClr val="tx1"/>
                                </a:solidFill>
                                <a:latin typeface="Cambria Math"/>
                                <a:sym typeface="Symbol" panose="05050102010706020507" pitchFamily="18" charset="2"/>
                              </a:rPr>
                              <m:t>𝒏</m:t>
                            </m:r>
                          </m:num>
                          <m:den>
                            <m:r>
                              <a:rPr lang="en-US" b="1" i="1">
                                <a:solidFill>
                                  <a:schemeClr val="tx1"/>
                                </a:solidFill>
                                <a:latin typeface="Cambria Math"/>
                                <a:sym typeface="Symbol" panose="05050102010706020507" pitchFamily="18" charset="2"/>
                              </a:rPr>
                              <m:t>𝒓</m:t>
                            </m:r>
                            <m:r>
                              <a:rPr lang="en-US" b="1" i="1">
                                <a:solidFill>
                                  <a:schemeClr val="tx1"/>
                                </a:solidFill>
                                <a:latin typeface="Cambria Math"/>
                                <a:sym typeface="Symbol" panose="05050102010706020507" pitchFamily="18" charset="2"/>
                              </a:rPr>
                              <m:t>−</m:t>
                            </m:r>
                            <m:r>
                              <a:rPr lang="en-US" b="1" i="1">
                                <a:solidFill>
                                  <a:schemeClr val="tx1"/>
                                </a:solidFill>
                                <a:latin typeface="Cambria Math"/>
                                <a:sym typeface="Symbol" panose="05050102010706020507" pitchFamily="18" charset="2"/>
                              </a:rPr>
                              <m:t>𝟏</m:t>
                            </m:r>
                          </m:den>
                        </m:f>
                      </m:e>
                    </m:d>
                    <m:r>
                      <a:rPr lang="en-US" b="1" i="1">
                        <a:solidFill>
                          <a:schemeClr val="tx1"/>
                        </a:solidFill>
                        <a:latin typeface="Cambria Math"/>
                        <a:sym typeface="Symbol" panose="05050102010706020507" pitchFamily="18" charset="2"/>
                      </a:rPr>
                      <m:t>+</m:t>
                    </m:r>
                    <m:d>
                      <m:dPr>
                        <m:ctrlPr>
                          <a:rPr lang="en-US" b="1" i="1">
                            <a:solidFill>
                              <a:schemeClr val="tx1"/>
                            </a:solidFill>
                            <a:latin typeface="Cambria Math" panose="02040503050406030204" pitchFamily="18" charset="0"/>
                            <a:sym typeface="Symbol" panose="05050102010706020507" pitchFamily="18" charset="2"/>
                          </a:rPr>
                        </m:ctrlPr>
                      </m:dPr>
                      <m:e>
                        <m:f>
                          <m:fPr>
                            <m:type m:val="noBar"/>
                            <m:ctrlPr>
                              <a:rPr lang="en-US" b="1" i="1">
                                <a:solidFill>
                                  <a:schemeClr val="tx1"/>
                                </a:solidFill>
                                <a:latin typeface="Cambria Math" panose="02040503050406030204" pitchFamily="18" charset="0"/>
                                <a:sym typeface="Symbol" panose="05050102010706020507" pitchFamily="18" charset="2"/>
                              </a:rPr>
                            </m:ctrlPr>
                          </m:fPr>
                          <m:num>
                            <m:r>
                              <a:rPr lang="en-US" b="1" i="1">
                                <a:solidFill>
                                  <a:schemeClr val="tx1"/>
                                </a:solidFill>
                                <a:latin typeface="Cambria Math"/>
                                <a:sym typeface="Symbol" panose="05050102010706020507" pitchFamily="18" charset="2"/>
                              </a:rPr>
                              <m:t>𝒏</m:t>
                            </m:r>
                          </m:num>
                          <m:den>
                            <m:r>
                              <a:rPr lang="en-US" b="1" i="1">
                                <a:solidFill>
                                  <a:schemeClr val="tx1"/>
                                </a:solidFill>
                                <a:latin typeface="Cambria Math"/>
                                <a:sym typeface="Symbol" panose="05050102010706020507" pitchFamily="18" charset="2"/>
                              </a:rPr>
                              <m:t>𝒓</m:t>
                            </m:r>
                          </m:den>
                        </m:f>
                      </m:e>
                    </m:d>
                    <m:r>
                      <a:rPr lang="en-US" b="1" i="1" smtClean="0">
                        <a:solidFill>
                          <a:schemeClr val="tx1"/>
                        </a:solidFill>
                        <a:latin typeface="Cambria Math" panose="02040503050406030204" pitchFamily="18" charset="0"/>
                        <a:sym typeface="Symbol" panose="05050102010706020507" pitchFamily="18" charset="2"/>
                      </a:rPr>
                      <m:t>=</m:t>
                    </m:r>
                    <m:f>
                      <m:fPr>
                        <m:ctrlPr>
                          <a:rPr lang="en-US" b="1" i="1" smtClean="0">
                            <a:solidFill>
                              <a:schemeClr val="tx1"/>
                            </a:solidFill>
                            <a:latin typeface="Cambria Math" panose="02040503050406030204" pitchFamily="18" charset="0"/>
                            <a:sym typeface="Symbol" panose="05050102010706020507" pitchFamily="18" charset="2"/>
                          </a:rPr>
                        </m:ctrlPr>
                      </m:fPr>
                      <m:num>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num>
                      <m:den>
                        <m:d>
                          <m:dPr>
                            <m:ctrlPr>
                              <a:rPr lang="en-US" b="1" i="1" smtClean="0">
                                <a:solidFill>
                                  <a:schemeClr val="tx1"/>
                                </a:solidFill>
                                <a:latin typeface="Cambria Math" panose="02040503050406030204" pitchFamily="18" charset="0"/>
                                <a:sym typeface="Symbol" panose="05050102010706020507" pitchFamily="18" charset="2"/>
                              </a:rPr>
                            </m:ctrlPr>
                          </m:dPr>
                          <m:e>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𝟏</m:t>
                            </m:r>
                          </m:e>
                        </m:d>
                        <m:r>
                          <a:rPr lang="en-US" b="1" i="1" smtClean="0">
                            <a:solidFill>
                              <a:schemeClr val="tx1"/>
                            </a:solidFill>
                            <a:latin typeface="Cambria Math" panose="02040503050406030204" pitchFamily="18" charset="0"/>
                            <a:sym typeface="Symbol" panose="05050102010706020507" pitchFamily="18" charset="2"/>
                          </a:rPr>
                          <m:t>!</m:t>
                        </m:r>
                        <m:d>
                          <m:dPr>
                            <m:ctrlPr>
                              <a:rPr lang="en-US" b="1" i="1" smtClean="0">
                                <a:solidFill>
                                  <a:schemeClr val="tx1"/>
                                </a:solidFill>
                                <a:latin typeface="Cambria Math" panose="02040503050406030204" pitchFamily="18" charset="0"/>
                                <a:sym typeface="Symbol" panose="05050102010706020507" pitchFamily="18" charset="2"/>
                              </a:rPr>
                            </m:ctrlPr>
                          </m:dPr>
                          <m:e>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𝟏</m:t>
                            </m:r>
                          </m:e>
                        </m:d>
                        <m:r>
                          <a:rPr lang="en-US" b="1" i="1" smtClean="0">
                            <a:solidFill>
                              <a:schemeClr val="tx1"/>
                            </a:solidFill>
                            <a:latin typeface="Cambria Math" panose="02040503050406030204" pitchFamily="18" charset="0"/>
                            <a:sym typeface="Symbol" panose="05050102010706020507" pitchFamily="18" charset="2"/>
                          </a:rPr>
                          <m:t>!</m:t>
                        </m:r>
                      </m:den>
                    </m:f>
                    <m:r>
                      <a:rPr lang="en-US" b="1" i="1" smtClean="0">
                        <a:solidFill>
                          <a:schemeClr val="tx1"/>
                        </a:solidFill>
                        <a:latin typeface="Cambria Math" panose="02040503050406030204" pitchFamily="18" charset="0"/>
                        <a:sym typeface="Symbol" panose="05050102010706020507" pitchFamily="18" charset="2"/>
                      </a:rPr>
                      <m:t>+</m:t>
                    </m:r>
                    <m:f>
                      <m:fPr>
                        <m:ctrlPr>
                          <a:rPr lang="en-US" b="1" i="1" smtClean="0">
                            <a:solidFill>
                              <a:schemeClr val="tx1"/>
                            </a:solidFill>
                            <a:latin typeface="Cambria Math" panose="02040503050406030204" pitchFamily="18" charset="0"/>
                            <a:sym typeface="Symbol" panose="05050102010706020507" pitchFamily="18" charset="2"/>
                          </a:rPr>
                        </m:ctrlPr>
                      </m:fPr>
                      <m:num>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num>
                      <m:den>
                        <m:d>
                          <m:dPr>
                            <m:ctrlPr>
                              <a:rPr lang="en-US" b="1" i="1" smtClean="0">
                                <a:solidFill>
                                  <a:schemeClr val="tx1"/>
                                </a:solidFill>
                                <a:latin typeface="Cambria Math" panose="02040503050406030204" pitchFamily="18" charset="0"/>
                                <a:sym typeface="Symbol" panose="05050102010706020507" pitchFamily="18" charset="2"/>
                              </a:rPr>
                            </m:ctrlPr>
                          </m:dPr>
                          <m:e>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e>
                        </m:d>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den>
                    </m:f>
                    <m:r>
                      <a:rPr lang="en-US" b="1" i="1" smtClean="0">
                        <a:solidFill>
                          <a:schemeClr val="tx1"/>
                        </a:solidFill>
                        <a:latin typeface="Cambria Math" panose="02040503050406030204" pitchFamily="18" charset="0"/>
                        <a:sym typeface="Symbol" panose="05050102010706020507" pitchFamily="18" charset="2"/>
                      </a:rPr>
                      <m:t>=</m:t>
                    </m:r>
                    <m:f>
                      <m:fPr>
                        <m:ctrlPr>
                          <a:rPr lang="en-US" b="1" i="1" smtClean="0">
                            <a:solidFill>
                              <a:schemeClr val="tx1"/>
                            </a:solidFill>
                            <a:latin typeface="Cambria Math" panose="02040503050406030204" pitchFamily="18" charset="0"/>
                            <a:sym typeface="Symbol" panose="05050102010706020507" pitchFamily="18" charset="2"/>
                          </a:rPr>
                        </m:ctrlPr>
                      </m:fPr>
                      <m:num>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num>
                      <m:den>
                        <m:d>
                          <m:dPr>
                            <m:ctrlPr>
                              <a:rPr lang="en-US" b="1" i="1" smtClean="0">
                                <a:solidFill>
                                  <a:schemeClr val="tx1"/>
                                </a:solidFill>
                                <a:latin typeface="Cambria Math" panose="02040503050406030204" pitchFamily="18" charset="0"/>
                                <a:sym typeface="Symbol" panose="05050102010706020507" pitchFamily="18" charset="2"/>
                              </a:rPr>
                            </m:ctrlPr>
                          </m:dPr>
                          <m:e>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𝟏</m:t>
                            </m:r>
                          </m:e>
                        </m:d>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den>
                    </m:f>
                    <m:r>
                      <a:rPr lang="en-US" b="1" i="1" smtClean="0">
                        <a:solidFill>
                          <a:schemeClr val="tx1"/>
                        </a:solidFill>
                        <a:latin typeface="Cambria Math" panose="02040503050406030204" pitchFamily="18" charset="0"/>
                        <a:sym typeface="Symbol" panose="05050102010706020507" pitchFamily="18" charset="2"/>
                      </a:rPr>
                      <m:t>+</m:t>
                    </m:r>
                    <m:f>
                      <m:fPr>
                        <m:ctrlPr>
                          <a:rPr lang="en-US" b="1" i="1" smtClean="0">
                            <a:solidFill>
                              <a:schemeClr val="tx1"/>
                            </a:solidFill>
                            <a:latin typeface="Cambria Math" panose="02040503050406030204" pitchFamily="18" charset="0"/>
                            <a:sym typeface="Symbol" panose="05050102010706020507" pitchFamily="18" charset="2"/>
                          </a:rPr>
                        </m:ctrlPr>
                      </m:fPr>
                      <m:num>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𝟏</m:t>
                        </m:r>
                        <m:r>
                          <a:rPr lang="en-US" b="1" i="1" smtClean="0">
                            <a:solidFill>
                              <a:schemeClr val="tx1"/>
                            </a:solidFill>
                            <a:latin typeface="Cambria Math" panose="02040503050406030204" pitchFamily="18" charset="0"/>
                            <a:sym typeface="Symbol" panose="05050102010706020507" pitchFamily="18" charset="2"/>
                          </a:rPr>
                          <m:t>)</m:t>
                        </m:r>
                      </m:num>
                      <m:den>
                        <m:d>
                          <m:dPr>
                            <m:ctrlPr>
                              <a:rPr lang="en-US" b="1" i="1" smtClean="0">
                                <a:solidFill>
                                  <a:schemeClr val="tx1"/>
                                </a:solidFill>
                                <a:latin typeface="Cambria Math" panose="02040503050406030204" pitchFamily="18" charset="0"/>
                                <a:sym typeface="Symbol" panose="05050102010706020507" pitchFamily="18" charset="2"/>
                              </a:rPr>
                            </m:ctrlPr>
                          </m:dPr>
                          <m:e>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𝟏</m:t>
                            </m:r>
                          </m:e>
                        </m:d>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den>
                    </m:f>
                    <m:r>
                      <a:rPr lang="en-US" b="1" i="1" smtClean="0">
                        <a:solidFill>
                          <a:schemeClr val="tx1"/>
                        </a:solidFill>
                        <a:latin typeface="Cambria Math" panose="02040503050406030204" pitchFamily="18" charset="0"/>
                        <a:sym typeface="Symbol" panose="05050102010706020507" pitchFamily="18" charset="2"/>
                      </a:rPr>
                      <m:t>=</m:t>
                    </m:r>
                    <m:f>
                      <m:fPr>
                        <m:ctrlPr>
                          <a:rPr lang="en-US" b="1" i="1" smtClean="0">
                            <a:solidFill>
                              <a:schemeClr val="tx1"/>
                            </a:solidFill>
                            <a:latin typeface="Cambria Math" panose="02040503050406030204" pitchFamily="18" charset="0"/>
                            <a:sym typeface="Symbol" panose="05050102010706020507" pitchFamily="18" charset="2"/>
                          </a:rPr>
                        </m:ctrlPr>
                      </m:fPr>
                      <m:num>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𝟏</m:t>
                        </m:r>
                        <m:r>
                          <a:rPr lang="en-US" b="1" i="1" smtClean="0">
                            <a:solidFill>
                              <a:schemeClr val="tx1"/>
                            </a:solidFill>
                            <a:latin typeface="Cambria Math" panose="02040503050406030204" pitchFamily="18" charset="0"/>
                            <a:sym typeface="Symbol" panose="05050102010706020507" pitchFamily="18" charset="2"/>
                          </a:rPr>
                          <m:t>)</m:t>
                        </m:r>
                      </m:num>
                      <m:den>
                        <m:d>
                          <m:dPr>
                            <m:ctrlPr>
                              <a:rPr lang="en-US" b="1" i="1" smtClean="0">
                                <a:solidFill>
                                  <a:schemeClr val="tx1"/>
                                </a:solidFill>
                                <a:latin typeface="Cambria Math" panose="02040503050406030204" pitchFamily="18" charset="0"/>
                                <a:sym typeface="Symbol" panose="05050102010706020507" pitchFamily="18" charset="2"/>
                              </a:rPr>
                            </m:ctrlPr>
                          </m:dPr>
                          <m:e>
                            <m:r>
                              <a:rPr lang="en-US" b="1" i="1" smtClean="0">
                                <a:solidFill>
                                  <a:schemeClr val="tx1"/>
                                </a:solidFill>
                                <a:latin typeface="Cambria Math" panose="02040503050406030204" pitchFamily="18" charset="0"/>
                                <a:sym typeface="Symbol" panose="05050102010706020507" pitchFamily="18" charset="2"/>
                              </a:rPr>
                              <m:t>𝒏</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𝟏</m:t>
                            </m:r>
                          </m:e>
                        </m:d>
                        <m:r>
                          <a:rPr lang="en-US" b="1" i="1" smtClean="0">
                            <a:solidFill>
                              <a:schemeClr val="tx1"/>
                            </a:solidFill>
                            <a:latin typeface="Cambria Math" panose="02040503050406030204" pitchFamily="18" charset="0"/>
                            <a:sym typeface="Symbol" panose="05050102010706020507" pitchFamily="18" charset="2"/>
                          </a:rPr>
                          <m:t>!</m:t>
                        </m:r>
                        <m:r>
                          <a:rPr lang="en-US" b="1" i="1" smtClean="0">
                            <a:solidFill>
                              <a:schemeClr val="tx1"/>
                            </a:solidFill>
                            <a:latin typeface="Cambria Math" panose="02040503050406030204" pitchFamily="18" charset="0"/>
                            <a:sym typeface="Symbol" panose="05050102010706020507" pitchFamily="18" charset="2"/>
                          </a:rPr>
                          <m:t>𝒓</m:t>
                        </m:r>
                        <m:r>
                          <a:rPr lang="en-US" b="1" i="1" smtClean="0">
                            <a:solidFill>
                              <a:schemeClr val="tx1"/>
                            </a:solidFill>
                            <a:latin typeface="Cambria Math" panose="02040503050406030204" pitchFamily="18" charset="0"/>
                            <a:sym typeface="Symbol" panose="05050102010706020507" pitchFamily="18" charset="2"/>
                          </a:rPr>
                          <m:t>!</m:t>
                        </m:r>
                      </m:den>
                    </m:f>
                  </m:oMath>
                </a14:m>
                <a:endParaRPr lang="en-US" b="1" dirty="0">
                  <a:solidFill>
                    <a:schemeClr val="tx1"/>
                  </a:solidFill>
                  <a:sym typeface="Symbol" panose="05050102010706020507" pitchFamily="18" charset="2"/>
                </a:endParaRPr>
              </a:p>
              <a:p>
                <a:pPr>
                  <a:tabLst>
                    <a:tab pos="630238" algn="l"/>
                  </a:tabLst>
                </a:pPr>
                <a:r>
                  <a:rPr lang="en-US"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den>
                    </m:f>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f>
                          <m:fPr>
                            <m:type m:val="noBa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𝑟</m:t>
                            </m:r>
                          </m:den>
                        </m:f>
                      </m:e>
                    </m:d>
                    <m:r>
                      <a:rPr lang="en-US" b="0" i="1" smtClean="0">
                        <a:solidFill>
                          <a:schemeClr val="tx1"/>
                        </a:solidFill>
                        <a:latin typeface="Cambria Math" panose="02040503050406030204" pitchFamily="18" charset="0"/>
                      </a:rPr>
                      <m:t>=</m:t>
                    </m:r>
                  </m:oMath>
                </a14:m>
                <a:r>
                  <a:rPr lang="en-US" dirty="0">
                    <a:solidFill>
                      <a:schemeClr val="tx1"/>
                    </a:solidFill>
                  </a:rPr>
                  <a:t> L.H.S. </a:t>
                </a:r>
                <a:endParaRPr lang="en-SG" dirty="0">
                  <a:solidFill>
                    <a:schemeClr val="tx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88969" y="2890716"/>
                <a:ext cx="7966061" cy="974754"/>
              </a:xfrm>
              <a:prstGeom prst="rect">
                <a:avLst/>
              </a:prstGeom>
              <a:blipFill>
                <a:blip r:embed="rId4"/>
                <a:stretch>
                  <a:fillRect l="-689"/>
                </a:stretch>
              </a:blipFill>
            </p:spPr>
            <p:txBody>
              <a:bodyPr/>
              <a:lstStyle/>
              <a:p>
                <a:r>
                  <a:rPr lang="en-SG">
                    <a:noFill/>
                  </a:rPr>
                  <a:t> </a:t>
                </a:r>
              </a:p>
            </p:txBody>
          </p:sp>
        </mc:Fallback>
      </mc:AlternateContent>
      <p:sp>
        <p:nvSpPr>
          <p:cNvPr id="45" name="Rectangle 3"/>
          <p:cNvSpPr txBox="1">
            <a:spLocks noChangeArrowheads="1"/>
          </p:cNvSpPr>
          <p:nvPr/>
        </p:nvSpPr>
        <p:spPr>
          <a:xfrm>
            <a:off x="324356" y="3866172"/>
            <a:ext cx="2902155" cy="4744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en-US" sz="2400" dirty="0">
                <a:solidFill>
                  <a:srgbClr val="0000FF"/>
                </a:solidFill>
              </a:rPr>
              <a:t>Combinatorial proof:</a:t>
            </a:r>
          </a:p>
        </p:txBody>
      </p:sp>
      <mc:AlternateContent xmlns:mc="http://schemas.openxmlformats.org/markup-compatibility/2006" xmlns:a14="http://schemas.microsoft.com/office/drawing/2010/main">
        <mc:Choice Requires="a14">
          <p:sp>
            <p:nvSpPr>
              <p:cNvPr id="46" name="Rectangle 3"/>
              <p:cNvSpPr txBox="1">
                <a:spLocks noChangeArrowheads="1"/>
              </p:cNvSpPr>
              <p:nvPr/>
            </p:nvSpPr>
            <p:spPr>
              <a:xfrm>
                <a:off x="506721" y="4296955"/>
                <a:ext cx="8002749" cy="2185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FontTx/>
                  <a:buNone/>
                  <a:tabLst>
                    <a:tab pos="355600" algn="l"/>
                  </a:tabLst>
                </a:pPr>
                <a:r>
                  <a:rPr lang="en-US" altLang="en-US" sz="1800" dirty="0"/>
                  <a:t>1. 	</a:t>
                </a:r>
                <a14:m>
                  <m:oMath xmlns:m="http://schemas.openxmlformats.org/officeDocument/2006/math">
                    <m:d>
                      <m:dPr>
                        <m:ctrlPr>
                          <a:rPr lang="en-US" sz="1800" b="1" i="1">
                            <a:latin typeface="Cambria Math" panose="02040503050406030204" pitchFamily="18" charset="0"/>
                            <a:sym typeface="Symbol" panose="05050102010706020507" pitchFamily="18" charset="2"/>
                          </a:rPr>
                        </m:ctrlPr>
                      </m:dPr>
                      <m:e>
                        <m:f>
                          <m:fPr>
                            <m:type m:val="noBar"/>
                            <m:ctrlPr>
                              <a:rPr lang="en-US" sz="1800" b="1" i="1">
                                <a:latin typeface="Cambria Math" panose="02040503050406030204" pitchFamily="18" charset="0"/>
                                <a:sym typeface="Symbol" panose="05050102010706020507" pitchFamily="18" charset="2"/>
                              </a:rPr>
                            </m:ctrlPr>
                          </m:fPr>
                          <m:num>
                            <m:r>
                              <a:rPr lang="en-US" sz="1800" b="1" i="1">
                                <a:latin typeface="Cambria Math"/>
                                <a:sym typeface="Symbol" panose="05050102010706020507" pitchFamily="18" charset="2"/>
                              </a:rPr>
                              <m:t>𝒏</m:t>
                            </m:r>
                            <m:r>
                              <a:rPr lang="en-US" sz="1800" b="1" i="1" smtClean="0">
                                <a:latin typeface="Cambria Math" panose="02040503050406030204" pitchFamily="18" charset="0"/>
                                <a:sym typeface="Symbol" panose="05050102010706020507" pitchFamily="18" charset="2"/>
                              </a:rPr>
                              <m:t>+</m:t>
                            </m:r>
                            <m:r>
                              <a:rPr lang="en-US" sz="1800" b="1" i="1" smtClean="0">
                                <a:latin typeface="Cambria Math" panose="02040503050406030204" pitchFamily="18" charset="0"/>
                                <a:sym typeface="Symbol" panose="05050102010706020507" pitchFamily="18" charset="2"/>
                              </a:rPr>
                              <m:t>𝟏</m:t>
                            </m:r>
                          </m:num>
                          <m:den>
                            <m:r>
                              <a:rPr lang="en-US" sz="1800" b="1" i="1">
                                <a:latin typeface="Cambria Math"/>
                                <a:sym typeface="Symbol" panose="05050102010706020507" pitchFamily="18" charset="2"/>
                              </a:rPr>
                              <m:t>𝒓</m:t>
                            </m:r>
                          </m:den>
                        </m:f>
                      </m:e>
                    </m:d>
                  </m:oMath>
                </a14:m>
                <a:r>
                  <a:rPr lang="en-US" altLang="en-US" sz="1800" dirty="0"/>
                  <a:t>: choosing subsets of </a:t>
                </a:r>
                <a14:m>
                  <m:oMath xmlns:m="http://schemas.openxmlformats.org/officeDocument/2006/math">
                    <m:r>
                      <a:rPr lang="en-US" altLang="en-US" sz="1800" i="1" dirty="0" smtClean="0">
                        <a:latin typeface="Cambria Math" panose="02040503050406030204" pitchFamily="18" charset="0"/>
                      </a:rPr>
                      <m:t>𝑟</m:t>
                    </m:r>
                  </m:oMath>
                </a14:m>
                <a:r>
                  <a:rPr lang="en-US" altLang="en-US" sz="1800" dirty="0"/>
                  <a:t> elements from a set </a:t>
                </a:r>
                <a14:m>
                  <m:oMath xmlns:m="http://schemas.openxmlformats.org/officeDocument/2006/math">
                    <m:r>
                      <a:rPr lang="en-US" altLang="en-US" sz="1800" i="1" dirty="0" smtClean="0">
                        <a:latin typeface="Cambria Math" panose="02040503050406030204" pitchFamily="18" charset="0"/>
                      </a:rPr>
                      <m:t>𝐴</m:t>
                    </m:r>
                  </m:oMath>
                </a14:m>
                <a:r>
                  <a:rPr lang="en-US" altLang="en-US" sz="1800" dirty="0"/>
                  <a:t> of </a:t>
                </a:r>
                <a14:m>
                  <m:oMath xmlns:m="http://schemas.openxmlformats.org/officeDocument/2006/math">
                    <m:r>
                      <a:rPr lang="en-US" altLang="en-US" sz="1800" i="1" dirty="0" smtClean="0">
                        <a:latin typeface="Cambria Math" panose="02040503050406030204" pitchFamily="18" charset="0"/>
                      </a:rPr>
                      <m:t>𝑛</m:t>
                    </m:r>
                    <m:r>
                      <a:rPr lang="en-US" altLang="en-US" sz="1800" b="0" i="1" dirty="0" smtClean="0">
                        <a:latin typeface="Cambria Math" panose="02040503050406030204" pitchFamily="18" charset="0"/>
                      </a:rPr>
                      <m:t>+1</m:t>
                    </m:r>
                  </m:oMath>
                </a14:m>
                <a:r>
                  <a:rPr lang="en-US" altLang="en-US" sz="1800" dirty="0"/>
                  <a:t> elements.</a:t>
                </a:r>
              </a:p>
              <a:p>
                <a:pPr marL="0" indent="0">
                  <a:lnSpc>
                    <a:spcPct val="100000"/>
                  </a:lnSpc>
                  <a:spcBef>
                    <a:spcPts val="0"/>
                  </a:spcBef>
                  <a:buFontTx/>
                  <a:buNone/>
                  <a:tabLst>
                    <a:tab pos="355600" algn="l"/>
                  </a:tabLst>
                </a:pPr>
                <a:r>
                  <a:rPr lang="en-US" altLang="en-US" sz="1800" dirty="0"/>
                  <a:t>2.	Let </a:t>
                </a:r>
                <a14:m>
                  <m:oMath xmlns:m="http://schemas.openxmlformats.org/officeDocument/2006/math">
                    <m:r>
                      <a:rPr lang="en-US" altLang="en-US" sz="1800" b="0" i="1" dirty="0" smtClean="0">
                        <a:latin typeface="Cambria Math" panose="02040503050406030204" pitchFamily="18" charset="0"/>
                      </a:rPr>
                      <m:t>𝑥</m:t>
                    </m:r>
                  </m:oMath>
                </a14:m>
                <a:r>
                  <a:rPr lang="en-US" altLang="en-US" sz="1800" dirty="0"/>
                  <a:t> be an element in </a:t>
                </a:r>
                <a14:m>
                  <m:oMath xmlns:m="http://schemas.openxmlformats.org/officeDocument/2006/math">
                    <m:r>
                      <a:rPr lang="en-US" altLang="en-US" sz="1800" i="1" dirty="0" smtClean="0">
                        <a:latin typeface="Cambria Math" panose="02040503050406030204" pitchFamily="18" charset="0"/>
                      </a:rPr>
                      <m:t>𝐴</m:t>
                    </m:r>
                  </m:oMath>
                </a14:m>
                <a:r>
                  <a:rPr lang="en-US" altLang="en-US" sz="1800" dirty="0"/>
                  <a:t>. A subset may or may not have </a:t>
                </a:r>
                <a14:m>
                  <m:oMath xmlns:m="http://schemas.openxmlformats.org/officeDocument/2006/math">
                    <m:r>
                      <a:rPr lang="en-US" altLang="en-US" sz="1800" b="0" i="1" dirty="0" smtClean="0">
                        <a:latin typeface="Cambria Math" panose="02040503050406030204" pitchFamily="18" charset="0"/>
                      </a:rPr>
                      <m:t>𝑥</m:t>
                    </m:r>
                  </m:oMath>
                </a14:m>
                <a:r>
                  <a:rPr lang="en-US" altLang="en-US" sz="1800" dirty="0"/>
                  <a:t>.</a:t>
                </a:r>
              </a:p>
              <a:p>
                <a:pPr marL="1168400" indent="-1168400">
                  <a:lnSpc>
                    <a:spcPct val="100000"/>
                  </a:lnSpc>
                  <a:spcBef>
                    <a:spcPts val="0"/>
                  </a:spcBef>
                  <a:buFontTx/>
                  <a:buNone/>
                  <a:tabLst>
                    <a:tab pos="355600" algn="l"/>
                  </a:tabLst>
                </a:pPr>
                <a:r>
                  <a:rPr lang="en-US" altLang="en-US" sz="1800" dirty="0"/>
                  <a:t>3.	Case 1: If the subset has </a:t>
                </a:r>
                <a14:m>
                  <m:oMath xmlns:m="http://schemas.openxmlformats.org/officeDocument/2006/math">
                    <m:r>
                      <a:rPr lang="en-US" altLang="en-US" sz="1800" b="0" i="1" dirty="0" smtClean="0">
                        <a:latin typeface="Cambria Math" panose="02040503050406030204" pitchFamily="18" charset="0"/>
                      </a:rPr>
                      <m:t>𝑥</m:t>
                    </m:r>
                  </m:oMath>
                </a14:m>
                <a:r>
                  <a:rPr lang="en-US" altLang="en-US" sz="1800" dirty="0"/>
                  <a:t>, then there are </a:t>
                </a:r>
                <a14:m>
                  <m:oMath xmlns:m="http://schemas.openxmlformats.org/officeDocument/2006/math">
                    <m:d>
                      <m:dPr>
                        <m:ctrlPr>
                          <a:rPr lang="en-US" sz="1800" b="1" i="1">
                            <a:latin typeface="Cambria Math" panose="02040503050406030204" pitchFamily="18" charset="0"/>
                            <a:sym typeface="Symbol" panose="05050102010706020507" pitchFamily="18" charset="2"/>
                          </a:rPr>
                        </m:ctrlPr>
                      </m:dPr>
                      <m:e>
                        <m:f>
                          <m:fPr>
                            <m:type m:val="noBar"/>
                            <m:ctrlPr>
                              <a:rPr lang="en-US" sz="1800" b="1" i="1">
                                <a:latin typeface="Cambria Math" panose="02040503050406030204" pitchFamily="18" charset="0"/>
                                <a:sym typeface="Symbol" panose="05050102010706020507" pitchFamily="18" charset="2"/>
                              </a:rPr>
                            </m:ctrlPr>
                          </m:fPr>
                          <m:num>
                            <m:r>
                              <a:rPr lang="en-US" sz="1800" b="1" i="1">
                                <a:latin typeface="Cambria Math"/>
                                <a:sym typeface="Symbol" panose="05050102010706020507" pitchFamily="18" charset="2"/>
                              </a:rPr>
                              <m:t>𝒏</m:t>
                            </m:r>
                          </m:num>
                          <m:den>
                            <m:r>
                              <a:rPr lang="en-US" sz="1800" b="1" i="1">
                                <a:latin typeface="Cambria Math"/>
                                <a:sym typeface="Symbol" panose="05050102010706020507" pitchFamily="18" charset="2"/>
                              </a:rPr>
                              <m:t>𝒓</m:t>
                            </m:r>
                            <m:r>
                              <a:rPr lang="en-US" sz="1800" b="1" i="1" smtClean="0">
                                <a:latin typeface="Cambria Math" panose="02040503050406030204" pitchFamily="18" charset="0"/>
                                <a:sym typeface="Symbol" panose="05050102010706020507" pitchFamily="18" charset="2"/>
                              </a:rPr>
                              <m:t>−</m:t>
                            </m:r>
                            <m:r>
                              <a:rPr lang="en-US" sz="1800" b="1" i="1" smtClean="0">
                                <a:latin typeface="Cambria Math" panose="02040503050406030204" pitchFamily="18" charset="0"/>
                                <a:sym typeface="Symbol" panose="05050102010706020507" pitchFamily="18" charset="2"/>
                              </a:rPr>
                              <m:t>𝟏</m:t>
                            </m:r>
                          </m:den>
                        </m:f>
                      </m:e>
                    </m:d>
                  </m:oMath>
                </a14:m>
                <a:r>
                  <a:rPr lang="en-US" altLang="en-US" sz="1800" dirty="0"/>
                  <a:t> ways of choosing these subsets.</a:t>
                </a:r>
              </a:p>
              <a:p>
                <a:pPr marL="1168400" indent="-1168400">
                  <a:lnSpc>
                    <a:spcPct val="100000"/>
                  </a:lnSpc>
                  <a:spcBef>
                    <a:spcPts val="0"/>
                  </a:spcBef>
                  <a:buFontTx/>
                  <a:buNone/>
                  <a:tabLst>
                    <a:tab pos="355600" algn="l"/>
                  </a:tabLst>
                </a:pPr>
                <a:r>
                  <a:rPr lang="en-US" altLang="en-US" sz="1800" dirty="0"/>
                  <a:t>4.	Case 2: If the subset does not have </a:t>
                </a:r>
                <a14:m>
                  <m:oMath xmlns:m="http://schemas.openxmlformats.org/officeDocument/2006/math">
                    <m:r>
                      <a:rPr lang="en-US" altLang="en-US" sz="1800" i="1" dirty="0" smtClean="0">
                        <a:latin typeface="Cambria Math" panose="02040503050406030204" pitchFamily="18" charset="0"/>
                      </a:rPr>
                      <m:t>𝑥</m:t>
                    </m:r>
                  </m:oMath>
                </a14:m>
                <a:r>
                  <a:rPr lang="en-US" altLang="en-US" sz="1800" dirty="0"/>
                  <a:t>, then there are  </a:t>
                </a:r>
                <a14:m>
                  <m:oMath xmlns:m="http://schemas.openxmlformats.org/officeDocument/2006/math">
                    <m:d>
                      <m:dPr>
                        <m:ctrlPr>
                          <a:rPr lang="en-US" sz="1800" b="1" i="1">
                            <a:latin typeface="Cambria Math" panose="02040503050406030204" pitchFamily="18" charset="0"/>
                            <a:sym typeface="Symbol" panose="05050102010706020507" pitchFamily="18" charset="2"/>
                          </a:rPr>
                        </m:ctrlPr>
                      </m:dPr>
                      <m:e>
                        <m:f>
                          <m:fPr>
                            <m:type m:val="noBar"/>
                            <m:ctrlPr>
                              <a:rPr lang="en-US" sz="1800" b="1" i="1" smtClean="0">
                                <a:latin typeface="Cambria Math" panose="02040503050406030204" pitchFamily="18" charset="0"/>
                                <a:sym typeface="Symbol" panose="05050102010706020507" pitchFamily="18" charset="2"/>
                              </a:rPr>
                            </m:ctrlPr>
                          </m:fPr>
                          <m:num>
                            <m:r>
                              <a:rPr lang="en-US" sz="1800" b="1" i="1">
                                <a:latin typeface="Cambria Math"/>
                                <a:sym typeface="Symbol" panose="05050102010706020507" pitchFamily="18" charset="2"/>
                              </a:rPr>
                              <m:t>𝒏</m:t>
                            </m:r>
                          </m:num>
                          <m:den>
                            <m:r>
                              <a:rPr lang="en-US" sz="1800" b="1" i="1">
                                <a:latin typeface="Cambria Math"/>
                                <a:sym typeface="Symbol" panose="05050102010706020507" pitchFamily="18" charset="2"/>
                              </a:rPr>
                              <m:t>𝒓</m:t>
                            </m:r>
                          </m:den>
                        </m:f>
                      </m:e>
                    </m:d>
                  </m:oMath>
                </a14:m>
                <a:r>
                  <a:rPr lang="en-US" altLang="en-US" sz="1800" dirty="0"/>
                  <a:t> ways of choosing these subsets.</a:t>
                </a:r>
              </a:p>
              <a:p>
                <a:pPr marL="355600" indent="-355600">
                  <a:lnSpc>
                    <a:spcPct val="100000"/>
                  </a:lnSpc>
                  <a:spcBef>
                    <a:spcPts val="0"/>
                  </a:spcBef>
                  <a:buFontTx/>
                  <a:buNone/>
                  <a:tabLst>
                    <a:tab pos="355600" algn="l"/>
                  </a:tabLst>
                </a:pPr>
                <a:r>
                  <a:rPr lang="en-US" altLang="en-US" sz="1800" dirty="0"/>
                  <a:t>5.	Therefore, there are </a:t>
                </a:r>
                <a14:m>
                  <m:oMath xmlns:m="http://schemas.openxmlformats.org/officeDocument/2006/math">
                    <m:d>
                      <m:dPr>
                        <m:ctrlPr>
                          <a:rPr lang="en-US" sz="1800" b="1" i="1">
                            <a:latin typeface="Cambria Math" panose="02040503050406030204" pitchFamily="18" charset="0"/>
                            <a:sym typeface="Symbol" panose="05050102010706020507" pitchFamily="18" charset="2"/>
                          </a:rPr>
                        </m:ctrlPr>
                      </m:dPr>
                      <m:e>
                        <m:f>
                          <m:fPr>
                            <m:type m:val="noBar"/>
                            <m:ctrlPr>
                              <a:rPr lang="en-US" sz="1800" b="1" i="1">
                                <a:latin typeface="Cambria Math" panose="02040503050406030204" pitchFamily="18" charset="0"/>
                                <a:sym typeface="Symbol" panose="05050102010706020507" pitchFamily="18" charset="2"/>
                              </a:rPr>
                            </m:ctrlPr>
                          </m:fPr>
                          <m:num>
                            <m:r>
                              <a:rPr lang="en-US" sz="1800" b="1" i="1">
                                <a:latin typeface="Cambria Math"/>
                                <a:sym typeface="Symbol" panose="05050102010706020507" pitchFamily="18" charset="2"/>
                              </a:rPr>
                              <m:t>𝒏</m:t>
                            </m:r>
                          </m:num>
                          <m:den>
                            <m:r>
                              <a:rPr lang="en-US" sz="1800" b="1" i="1">
                                <a:latin typeface="Cambria Math"/>
                                <a:sym typeface="Symbol" panose="05050102010706020507" pitchFamily="18" charset="2"/>
                              </a:rPr>
                              <m:t>𝒓</m:t>
                            </m:r>
                            <m:r>
                              <a:rPr lang="en-US" sz="1800" b="1" i="1">
                                <a:latin typeface="Cambria Math" panose="02040503050406030204" pitchFamily="18" charset="0"/>
                                <a:sym typeface="Symbol" panose="05050102010706020507" pitchFamily="18" charset="2"/>
                              </a:rPr>
                              <m:t>−</m:t>
                            </m:r>
                            <m:r>
                              <a:rPr lang="en-US" sz="1800" b="1" i="1">
                                <a:latin typeface="Cambria Math" panose="02040503050406030204" pitchFamily="18" charset="0"/>
                                <a:sym typeface="Symbol" panose="05050102010706020507" pitchFamily="18" charset="2"/>
                              </a:rPr>
                              <m:t>𝟏</m:t>
                            </m:r>
                          </m:den>
                        </m:f>
                      </m:e>
                    </m:d>
                    <m:r>
                      <a:rPr lang="en-US" sz="1800" b="0" i="0" smtClean="0">
                        <a:latin typeface="Cambria Math" panose="02040503050406030204" pitchFamily="18" charset="0"/>
                        <a:sym typeface="Symbol" panose="05050102010706020507" pitchFamily="18" charset="2"/>
                      </a:rPr>
                      <m:t>+</m:t>
                    </m:r>
                    <m:d>
                      <m:dPr>
                        <m:ctrlPr>
                          <a:rPr lang="en-US" sz="1800" b="1" i="1">
                            <a:latin typeface="Cambria Math" panose="02040503050406030204" pitchFamily="18" charset="0"/>
                            <a:sym typeface="Symbol" panose="05050102010706020507" pitchFamily="18" charset="2"/>
                          </a:rPr>
                        </m:ctrlPr>
                      </m:dPr>
                      <m:e>
                        <m:f>
                          <m:fPr>
                            <m:type m:val="noBar"/>
                            <m:ctrlPr>
                              <a:rPr lang="en-US" sz="1800" b="1" i="1">
                                <a:latin typeface="Cambria Math" panose="02040503050406030204" pitchFamily="18" charset="0"/>
                                <a:sym typeface="Symbol" panose="05050102010706020507" pitchFamily="18" charset="2"/>
                              </a:rPr>
                            </m:ctrlPr>
                          </m:fPr>
                          <m:num>
                            <m:r>
                              <a:rPr lang="en-US" sz="1800" b="1" i="1">
                                <a:latin typeface="Cambria Math"/>
                                <a:sym typeface="Symbol" panose="05050102010706020507" pitchFamily="18" charset="2"/>
                              </a:rPr>
                              <m:t>𝒏</m:t>
                            </m:r>
                          </m:num>
                          <m:den>
                            <m:r>
                              <a:rPr lang="en-US" sz="1800" b="1" i="1">
                                <a:latin typeface="Cambria Math"/>
                                <a:sym typeface="Symbol" panose="05050102010706020507" pitchFamily="18" charset="2"/>
                              </a:rPr>
                              <m:t>𝒓</m:t>
                            </m:r>
                          </m:den>
                        </m:f>
                      </m:e>
                    </m:d>
                  </m:oMath>
                </a14:m>
                <a:r>
                  <a:rPr lang="en-US" altLang="en-US" sz="1800" dirty="0"/>
                  <a:t> ways of choosing subset of </a:t>
                </a:r>
                <a14:m>
                  <m:oMath xmlns:m="http://schemas.openxmlformats.org/officeDocument/2006/math">
                    <m:r>
                      <a:rPr lang="en-US" altLang="en-US" sz="1800" i="1" dirty="0" smtClean="0">
                        <a:latin typeface="Cambria Math" panose="02040503050406030204" pitchFamily="18" charset="0"/>
                      </a:rPr>
                      <m:t>𝑟</m:t>
                    </m:r>
                  </m:oMath>
                </a14:m>
                <a:r>
                  <a:rPr lang="en-US" altLang="en-US" sz="1800" dirty="0"/>
                  <a:t> elements from </a:t>
                </a:r>
                <a14:m>
                  <m:oMath xmlns:m="http://schemas.openxmlformats.org/officeDocument/2006/math">
                    <m:r>
                      <a:rPr lang="en-US" altLang="en-US" sz="1800" i="1" dirty="0" smtClean="0">
                        <a:latin typeface="Cambria Math" panose="02040503050406030204" pitchFamily="18" charset="0"/>
                      </a:rPr>
                      <m:t>𝑛</m:t>
                    </m:r>
                    <m:r>
                      <a:rPr lang="en-US" altLang="en-US" sz="1800" i="1" dirty="0" smtClean="0">
                        <a:latin typeface="Cambria Math" panose="02040503050406030204" pitchFamily="18" charset="0"/>
                      </a:rPr>
                      <m:t>+1</m:t>
                    </m:r>
                  </m:oMath>
                </a14:m>
                <a:r>
                  <a:rPr lang="en-US" altLang="en-US" sz="1800" dirty="0"/>
                  <a:t> elements.</a:t>
                </a:r>
              </a:p>
            </p:txBody>
          </p:sp>
        </mc:Choice>
        <mc:Fallback xmlns="">
          <p:sp>
            <p:nvSpPr>
              <p:cNvPr id="46" name="Rectangle 3"/>
              <p:cNvSpPr txBox="1">
                <a:spLocks noRot="1" noChangeAspect="1" noMove="1" noResize="1" noEditPoints="1" noAdjustHandles="1" noChangeArrowheads="1" noChangeShapeType="1" noTextEdit="1"/>
              </p:cNvSpPr>
              <p:nvPr/>
            </p:nvSpPr>
            <p:spPr>
              <a:xfrm>
                <a:off x="506721" y="4296955"/>
                <a:ext cx="8002749" cy="2185599"/>
              </a:xfrm>
              <a:prstGeom prst="rect">
                <a:avLst/>
              </a:prstGeom>
              <a:blipFill>
                <a:blip r:embed="rId5"/>
                <a:stretch>
                  <a:fillRect l="-609" r="-533" b="-6145"/>
                </a:stretch>
              </a:blipFill>
            </p:spPr>
            <p:txBody>
              <a:bodyPr/>
              <a:lstStyle/>
              <a:p>
                <a:r>
                  <a:rPr lang="en-SG">
                    <a:noFill/>
                  </a:rPr>
                  <a:t> </a:t>
                </a:r>
              </a:p>
            </p:txBody>
          </p:sp>
        </mc:Fallback>
      </mc:AlternateContent>
    </p:spTree>
    <p:extLst>
      <p:ext uri="{BB962C8B-B14F-4D97-AF65-F5344CB8AC3E}">
        <p14:creationId xmlns:p14="http://schemas.microsoft.com/office/powerpoint/2010/main" val="292486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dissolve">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mc:AlternateContent xmlns:mc="http://schemas.openxmlformats.org/markup-compatibility/2006" xmlns:a14="http://schemas.microsoft.com/office/drawing/2010/main">
        <mc:Choice Requires="a14">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14:m>
                  <m:oMath xmlns:m="http://schemas.openxmlformats.org/officeDocument/2006/math">
                    <m:d>
                      <m:dPr>
                        <m:ctrlPr>
                          <a:rPr lang="en-SG" sz="1200" i="1" smtClean="0">
                            <a:solidFill>
                              <a:schemeClr val="bg1"/>
                            </a:solidFill>
                            <a:latin typeface="Cambria Math" panose="02040503050406030204" pitchFamily="18" charset="0"/>
                          </a:rPr>
                        </m:ctrlPr>
                      </m:dPr>
                      <m:e>
                        <m:f>
                          <m:fPr>
                            <m:type m:val="noBar"/>
                            <m:ctrlPr>
                              <a:rPr lang="en-SG" sz="1200" i="1" smtClean="0">
                                <a:solidFill>
                                  <a:schemeClr val="bg1"/>
                                </a:solidFill>
                                <a:latin typeface="Cambria Math" panose="02040503050406030204" pitchFamily="18" charset="0"/>
                              </a:rPr>
                            </m:ctrlPr>
                          </m:fPr>
                          <m:num>
                            <m:r>
                              <a:rPr lang="en-US" sz="1200" b="0" i="1" smtClean="0">
                                <a:solidFill>
                                  <a:schemeClr val="bg1"/>
                                </a:solidFill>
                                <a:latin typeface="Cambria Math" panose="02040503050406030204" pitchFamily="18" charset="0"/>
                              </a:rPr>
                              <m:t>𝑛</m:t>
                            </m:r>
                          </m:num>
                          <m:den>
                            <m:r>
                              <a:rPr lang="en-US" sz="1200" b="0" i="1" smtClean="0">
                                <a:solidFill>
                                  <a:schemeClr val="bg1"/>
                                </a:solidFill>
                                <a:latin typeface="Cambria Math" panose="02040503050406030204" pitchFamily="18" charset="0"/>
                              </a:rPr>
                              <m:t>𝑟</m:t>
                            </m:r>
                          </m:den>
                        </m:f>
                      </m:e>
                    </m:d>
                    <m:r>
                      <a:rPr lang="en-US" sz="1200" b="0" i="1" smtClean="0">
                        <a:solidFill>
                          <a:schemeClr val="bg1"/>
                        </a:solidFill>
                        <a:latin typeface="Cambria Math" panose="02040503050406030204" pitchFamily="18" charset="0"/>
                      </a:rPr>
                      <m:t>=</m:t>
                    </m:r>
                    <m:d>
                      <m:dPr>
                        <m:ctrlPr>
                          <a:rPr lang="en-US" sz="1200" b="0" i="1" smtClean="0">
                            <a:solidFill>
                              <a:schemeClr val="bg1"/>
                            </a:solidFill>
                            <a:latin typeface="Cambria Math" panose="02040503050406030204" pitchFamily="18" charset="0"/>
                          </a:rPr>
                        </m:ctrlPr>
                      </m:dPr>
                      <m:e>
                        <m:f>
                          <m:fPr>
                            <m:type m:val="noBar"/>
                            <m:ctrlPr>
                              <a:rPr lang="en-US" sz="1200" b="0" i="1" smtClean="0">
                                <a:solidFill>
                                  <a:schemeClr val="bg1"/>
                                </a:solidFill>
                                <a:latin typeface="Cambria Math" panose="02040503050406030204" pitchFamily="18" charset="0"/>
                              </a:rPr>
                            </m:ctrlPr>
                          </m:fPr>
                          <m:num>
                            <m:r>
                              <a:rPr lang="en-US" sz="1200" b="0" i="1" smtClean="0">
                                <a:solidFill>
                                  <a:schemeClr val="bg1"/>
                                </a:solidFill>
                                <a:latin typeface="Cambria Math" panose="02040503050406030204" pitchFamily="18" charset="0"/>
                              </a:rPr>
                              <m:t>𝑛</m:t>
                            </m:r>
                          </m:num>
                          <m:den>
                            <m:r>
                              <a:rPr lang="en-US" sz="1200" b="0" i="1" smtClean="0">
                                <a:solidFill>
                                  <a:schemeClr val="bg1"/>
                                </a:solidFill>
                                <a:latin typeface="Cambria Math" panose="02040503050406030204" pitchFamily="18" charset="0"/>
                              </a:rPr>
                              <m:t>𝑛</m:t>
                            </m:r>
                            <m:r>
                              <a:rPr lang="en-US" sz="1200" b="0" i="1" smtClean="0">
                                <a:solidFill>
                                  <a:schemeClr val="bg1"/>
                                </a:solidFill>
                                <a:latin typeface="Cambria Math" panose="02040503050406030204" pitchFamily="18" charset="0"/>
                              </a:rPr>
                              <m:t>−</m:t>
                            </m:r>
                            <m:r>
                              <a:rPr lang="en-US" sz="1200" b="0" i="1" smtClean="0">
                                <a:solidFill>
                                  <a:schemeClr val="bg1"/>
                                </a:solidFill>
                                <a:latin typeface="Cambria Math" panose="02040503050406030204" pitchFamily="18" charset="0"/>
                              </a:rPr>
                              <m:t>𝑟</m:t>
                            </m:r>
                          </m:den>
                        </m:f>
                      </m:e>
                    </m:d>
                  </m:oMath>
                </a14:m>
                <a:endParaRPr lang="en-SG" sz="3600" dirty="0">
                  <a:solidFill>
                    <a:schemeClr val="bg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8 – Deduce </a:t>
                </a:r>
                <a14:m>
                  <m:oMath xmlns:m="http://schemas.openxmlformats.org/officeDocument/2006/math">
                    <m:d>
                      <m:dPr>
                        <m:ctrlPr>
                          <a:rPr lang="en-SG" sz="2800" i="1" smtClean="0">
                            <a:solidFill>
                              <a:schemeClr val="bg1"/>
                            </a:solidFill>
                            <a:latin typeface="Cambria Math" panose="02040503050406030204" pitchFamily="18" charset="0"/>
                            <a:ea typeface="Cambria Math"/>
                          </a:rPr>
                        </m:ctrlPr>
                      </m:dPr>
                      <m:e>
                        <m:f>
                          <m:fPr>
                            <m:type m:val="noBar"/>
                            <m:ctrlPr>
                              <a:rPr lang="en-SG" sz="2800" i="1" smtClean="0">
                                <a:solidFill>
                                  <a:schemeClr val="bg1"/>
                                </a:solidFill>
                                <a:latin typeface="Cambria Math" panose="02040503050406030204" pitchFamily="18" charset="0"/>
                                <a:ea typeface="Cambria Math"/>
                              </a:rPr>
                            </m:ctrlPr>
                          </m:fPr>
                          <m:num>
                            <m:r>
                              <a:rPr lang="en-US" sz="2800" b="0" i="1" smtClean="0">
                                <a:solidFill>
                                  <a:schemeClr val="bg1"/>
                                </a:solidFill>
                                <a:latin typeface="Cambria Math"/>
                                <a:ea typeface="Cambria Math"/>
                              </a:rPr>
                              <m:t>𝑛</m:t>
                            </m:r>
                          </m:num>
                          <m:den>
                            <m:r>
                              <a:rPr lang="en-US" sz="2800" b="0" i="1" smtClean="0">
                                <a:solidFill>
                                  <a:schemeClr val="bg1"/>
                                </a:solidFill>
                                <a:latin typeface="Cambria Math"/>
                                <a:ea typeface="Cambria Math"/>
                              </a:rPr>
                              <m:t>𝑟</m:t>
                            </m:r>
                          </m:den>
                        </m:f>
                      </m:e>
                    </m:d>
                    <m:r>
                      <a:rPr lang="en-SG" sz="2800" i="1" smtClean="0">
                        <a:solidFill>
                          <a:schemeClr val="bg1"/>
                        </a:solidFill>
                        <a:latin typeface="Cambria Math"/>
                        <a:ea typeface="Cambria Math"/>
                      </a:rPr>
                      <m:t>=</m:t>
                    </m:r>
                    <m:d>
                      <m:dPr>
                        <m:ctrlPr>
                          <a:rPr lang="en-SG" sz="2800" i="1" smtClean="0">
                            <a:solidFill>
                              <a:schemeClr val="bg1"/>
                            </a:solidFill>
                            <a:latin typeface="Cambria Math" panose="02040503050406030204" pitchFamily="18" charset="0"/>
                            <a:ea typeface="Cambria Math"/>
                          </a:rPr>
                        </m:ctrlPr>
                      </m:dPr>
                      <m:e>
                        <m:f>
                          <m:fPr>
                            <m:type m:val="noBar"/>
                            <m:ctrlPr>
                              <a:rPr lang="en-SG" sz="2800" i="1" smtClean="0">
                                <a:solidFill>
                                  <a:schemeClr val="bg1"/>
                                </a:solidFill>
                                <a:latin typeface="Cambria Math" panose="02040503050406030204" pitchFamily="18" charset="0"/>
                                <a:ea typeface="Cambria Math"/>
                              </a:rPr>
                            </m:ctrlPr>
                          </m:fPr>
                          <m:num>
                            <m:r>
                              <a:rPr lang="en-US" sz="2800" b="0" i="1" smtClean="0">
                                <a:solidFill>
                                  <a:schemeClr val="bg1"/>
                                </a:solidFill>
                                <a:latin typeface="Cambria Math"/>
                                <a:ea typeface="Cambria Math"/>
                              </a:rPr>
                              <m:t>𝑛</m:t>
                            </m:r>
                          </m:num>
                          <m:den>
                            <m:r>
                              <a:rPr lang="en-US" sz="2800" b="0" i="1" smtClean="0">
                                <a:solidFill>
                                  <a:schemeClr val="bg1"/>
                                </a:solidFill>
                                <a:latin typeface="Cambria Math"/>
                                <a:ea typeface="Cambria Math"/>
                              </a:rPr>
                              <m:t>𝑛</m:t>
                            </m:r>
                            <m:r>
                              <a:rPr lang="en-US" sz="2800" b="0" i="1" smtClean="0">
                                <a:solidFill>
                                  <a:schemeClr val="bg1"/>
                                </a:solidFill>
                                <a:latin typeface="Cambria Math"/>
                                <a:ea typeface="Cambria Math"/>
                              </a:rPr>
                              <m:t>−</m:t>
                            </m:r>
                            <m:r>
                              <a:rPr lang="en-US" sz="2800" b="0" i="1" smtClean="0">
                                <a:solidFill>
                                  <a:schemeClr val="bg1"/>
                                </a:solidFill>
                                <a:latin typeface="Cambria Math"/>
                                <a:ea typeface="Cambria Math"/>
                              </a:rPr>
                              <m:t>𝑟</m:t>
                            </m:r>
                          </m:den>
                        </m:f>
                      </m:e>
                    </m:d>
                  </m:oMath>
                </a14:m>
                <a:r>
                  <a:rPr lang="en-SG" sz="2800" dirty="0">
                    <a:solidFill>
                      <a:schemeClr val="bg1"/>
                    </a:solidFill>
                  </a:rPr>
                  <a:t> </a:t>
                </a:r>
                <a:endParaRPr lang="en-SG" sz="2000" dirty="0">
                  <a:solidFill>
                    <a:schemeClr val="bg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4"/>
                <a:stretch>
                  <a:fillRect t="-5000" b="-19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1785"/>
                <a:ext cx="8227629" cy="24475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Deduce the formula</a:t>
                </a:r>
              </a:p>
              <a:p>
                <a:pPr marL="0" indent="0">
                  <a:lnSpc>
                    <a:spcPct val="100000"/>
                  </a:lnSpc>
                  <a:spcBef>
                    <a:spcPts val="600"/>
                  </a:spcBef>
                  <a:buNone/>
                  <a:tabLst>
                    <a:tab pos="2628900" algn="l"/>
                  </a:tabLst>
                </a:pPr>
                <a:r>
                  <a:rPr lang="en-US" altLang="en-US" sz="2400" i="1" dirty="0"/>
                  <a:t>	</a:t>
                </a:r>
                <a14:m>
                  <m:oMath xmlns:m="http://schemas.openxmlformats.org/officeDocument/2006/math">
                    <m:d>
                      <m:dPr>
                        <m:ctrlPr>
                          <a:rPr lang="en-US" altLang="en-US" sz="2400" i="1" smtClean="0">
                            <a:latin typeface="Cambria Math" panose="02040503050406030204" pitchFamily="18" charset="0"/>
                            <a:ea typeface="Cambria Math"/>
                          </a:rPr>
                        </m:ctrlPr>
                      </m:dPr>
                      <m:e>
                        <m:f>
                          <m:fPr>
                            <m:type m:val="noBar"/>
                            <m:ctrlPr>
                              <a:rPr lang="en-US" altLang="en-US" sz="2400" i="1" smtClean="0">
                                <a:latin typeface="Cambria Math" panose="02040503050406030204" pitchFamily="18" charset="0"/>
                                <a:ea typeface="Cambria Math"/>
                              </a:rPr>
                            </m:ctrlPr>
                          </m:fPr>
                          <m:num>
                            <m:r>
                              <a:rPr lang="en-US" altLang="en-US" sz="2400" b="0" i="1" smtClean="0">
                                <a:latin typeface="Cambria Math"/>
                                <a:ea typeface="Cambria Math"/>
                              </a:rPr>
                              <m:t>𝑛</m:t>
                            </m:r>
                          </m:num>
                          <m:den>
                            <m:r>
                              <a:rPr lang="en-US" altLang="en-US" sz="2400" b="0" i="1" smtClean="0">
                                <a:latin typeface="Cambria Math"/>
                                <a:ea typeface="Cambria Math"/>
                              </a:rPr>
                              <m:t>𝑟</m:t>
                            </m:r>
                          </m:den>
                        </m:f>
                      </m:e>
                    </m:d>
                    <m:r>
                      <a:rPr lang="en-US" altLang="en-US" sz="2400" i="1" smtClean="0">
                        <a:latin typeface="Cambria Math"/>
                        <a:ea typeface="Cambria Math"/>
                      </a:rPr>
                      <m:t>=</m:t>
                    </m:r>
                    <m:d>
                      <m:dPr>
                        <m:ctrlPr>
                          <a:rPr lang="en-US" altLang="en-US" sz="2400" i="1" smtClean="0">
                            <a:latin typeface="Cambria Math" panose="02040503050406030204" pitchFamily="18" charset="0"/>
                            <a:ea typeface="Cambria Math"/>
                          </a:rPr>
                        </m:ctrlPr>
                      </m:dPr>
                      <m:e>
                        <m:f>
                          <m:fPr>
                            <m:type m:val="noBar"/>
                            <m:ctrlPr>
                              <a:rPr lang="en-US" altLang="en-US" sz="2400" i="1" smtClean="0">
                                <a:latin typeface="Cambria Math" panose="02040503050406030204" pitchFamily="18" charset="0"/>
                                <a:ea typeface="Cambria Math"/>
                              </a:rPr>
                            </m:ctrlPr>
                          </m:fPr>
                          <m:num>
                            <m:r>
                              <a:rPr lang="en-US" altLang="en-US" sz="2400" b="0" i="1" smtClean="0">
                                <a:latin typeface="Cambria Math"/>
                                <a:ea typeface="Cambria Math"/>
                              </a:rPr>
                              <m:t>𝑛</m:t>
                            </m:r>
                          </m:num>
                          <m:den>
                            <m:r>
                              <a:rPr lang="en-US" altLang="en-US" sz="2400" b="0" i="1" smtClean="0">
                                <a:latin typeface="Cambria Math"/>
                                <a:ea typeface="Cambria Math"/>
                              </a:rPr>
                              <m:t>𝑛</m:t>
                            </m:r>
                            <m:r>
                              <a:rPr lang="en-US" altLang="en-US" sz="2400" b="0" i="1" smtClean="0">
                                <a:latin typeface="Cambria Math"/>
                                <a:ea typeface="Cambria Math"/>
                              </a:rPr>
                              <m:t>−</m:t>
                            </m:r>
                            <m:r>
                              <a:rPr lang="en-US" altLang="en-US" sz="2400" b="0" i="1" smtClean="0">
                                <a:latin typeface="Cambria Math"/>
                                <a:ea typeface="Cambria Math"/>
                              </a:rPr>
                              <m:t>𝑟</m:t>
                            </m:r>
                          </m:den>
                        </m:f>
                      </m:e>
                    </m:d>
                  </m:oMath>
                </a14:m>
                <a:endParaRPr lang="en-US" altLang="en-US" sz="2400" i="1" dirty="0"/>
              </a:p>
              <a:p>
                <a:pPr marL="0" indent="0">
                  <a:lnSpc>
                    <a:spcPct val="100000"/>
                  </a:lnSpc>
                  <a:spcBef>
                    <a:spcPts val="600"/>
                  </a:spcBef>
                  <a:buNone/>
                </a:pPr>
                <a:r>
                  <a:rPr lang="en-US" altLang="en-US" sz="2400" dirty="0"/>
                  <a:t>for all non-negative integers </a:t>
                </a:r>
                <a:r>
                  <a:rPr lang="en-US" altLang="en-US" sz="2400" i="1" dirty="0"/>
                  <a:t>n</a:t>
                </a:r>
                <a:r>
                  <a:rPr lang="en-US" altLang="en-US" sz="2400" dirty="0"/>
                  <a:t> and </a:t>
                </a:r>
                <a:r>
                  <a:rPr lang="en-US" altLang="en-US" sz="2400" i="1" dirty="0"/>
                  <a:t>r</a:t>
                </a:r>
                <a:r>
                  <a:rPr lang="en-US" altLang="en-US" sz="2400" dirty="0"/>
                  <a:t> with </a:t>
                </a:r>
                <a:r>
                  <a:rPr lang="en-US" altLang="en-US" sz="2400" i="1" dirty="0"/>
                  <a:t>r</a:t>
                </a:r>
                <a:r>
                  <a:rPr lang="en-US" altLang="en-US" sz="2400" dirty="0"/>
                  <a:t> </a:t>
                </a:r>
                <a:r>
                  <a:rPr lang="en-US" altLang="en-US" sz="2400" dirty="0">
                    <a:sym typeface="Symbol"/>
                  </a:rPr>
                  <a:t></a:t>
                </a:r>
                <a:r>
                  <a:rPr lang="en-US" altLang="en-US" sz="2400" dirty="0"/>
                  <a:t> </a:t>
                </a:r>
                <a:r>
                  <a:rPr lang="en-US" altLang="en-US" sz="2400" i="1" dirty="0"/>
                  <a:t>n</a:t>
                </a:r>
                <a:r>
                  <a:rPr lang="en-US" altLang="en-US" sz="2400" dirty="0"/>
                  <a:t>, by interpreting it as saying that a set </a:t>
                </a:r>
                <a:r>
                  <a:rPr lang="en-US" altLang="en-US" sz="2400" i="1" dirty="0"/>
                  <a:t>A</a:t>
                </a:r>
                <a:r>
                  <a:rPr lang="en-US" altLang="en-US" sz="2400" dirty="0"/>
                  <a:t> with </a:t>
                </a:r>
                <a:r>
                  <a:rPr lang="en-US" altLang="en-US" sz="2400" i="1" dirty="0"/>
                  <a:t>n</a:t>
                </a:r>
                <a:r>
                  <a:rPr lang="en-US" altLang="en-US" sz="2400" dirty="0"/>
                  <a:t> elements has exactly as many subsets of size </a:t>
                </a:r>
                <a:r>
                  <a:rPr lang="en-US" altLang="en-US" sz="2400" i="1" dirty="0"/>
                  <a:t>r</a:t>
                </a:r>
                <a:r>
                  <a:rPr lang="en-US" altLang="en-US" sz="2400" dirty="0"/>
                  <a:t> as it has subsets of size </a:t>
                </a:r>
                <a:r>
                  <a:rPr lang="en-US" altLang="en-US" sz="2400" i="1" dirty="0"/>
                  <a:t>n – r</a:t>
                </a:r>
                <a:r>
                  <a:rPr lang="en-US" altLang="en-US" sz="2400" dirty="0"/>
                  <a:t>.</a:t>
                </a:r>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1785"/>
                <a:ext cx="8227629" cy="2447507"/>
              </a:xfrm>
              <a:prstGeom prst="rect">
                <a:avLst/>
              </a:prstGeom>
              <a:blipFill rotWithShape="1">
                <a:blip r:embed="rId5"/>
                <a:stretch>
                  <a:fillRect l="-1111" t="-1990"/>
                </a:stretch>
              </a:blipFill>
            </p:spPr>
            <p:txBody>
              <a:bodyPr/>
              <a:lstStyle/>
              <a:p>
                <a:r>
                  <a:rPr lang="en-US">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2" name="TextBox 21"/>
              <p:cNvSpPr txBox="1"/>
              <p:nvPr/>
            </p:nvSpPr>
            <p:spPr>
              <a:xfrm>
                <a:off x="954124" y="3899962"/>
                <a:ext cx="7436790" cy="1958421"/>
              </a:xfrm>
              <a:prstGeom prst="rect">
                <a:avLst/>
              </a:prstGeom>
              <a:solidFill>
                <a:schemeClr val="accent4">
                  <a:lumMod val="40000"/>
                  <a:lumOff val="60000"/>
                </a:schemeClr>
              </a:solidFill>
            </p:spPr>
            <p:txBody>
              <a:bodyPr wrap="square" rtlCol="0">
                <a:spAutoFit/>
              </a:bodyPr>
              <a:lstStyle/>
              <a:p>
                <a:r>
                  <a:rPr lang="en-SG" sz="2000" dirty="0">
                    <a:latin typeface="Calibri" panose="020F0502020204030204" pitchFamily="34" charset="0"/>
                    <a:cs typeface="Calibri" panose="020F0502020204030204" pitchFamily="34" charset="0"/>
                  </a:rPr>
                  <a:t>Recall the formula for combination</a:t>
                </a:r>
              </a:p>
              <a:p>
                <a:pPr/>
                <a14:m>
                  <m:oMathPara xmlns:m="http://schemas.openxmlformats.org/officeDocument/2006/math">
                    <m:oMathParaPr>
                      <m:jc m:val="center"/>
                    </m:oMathParaPr>
                    <m:oMath xmlns:m="http://schemas.openxmlformats.org/officeDocument/2006/math">
                      <m:d>
                        <m:dPr>
                          <m:ctrlPr>
                            <a:rPr lang="en-SG" sz="2000" b="1" i="1" smtClean="0">
                              <a:solidFill>
                                <a:srgbClr val="0000FF"/>
                              </a:solidFill>
                              <a:latin typeface="Cambria Math" panose="02040503050406030204" pitchFamily="18" charset="0"/>
                              <a:sym typeface="Symbol" panose="05050102010706020507" pitchFamily="18" charset="2"/>
                            </a:rPr>
                          </m:ctrlPr>
                        </m:dPr>
                        <m:e>
                          <m:f>
                            <m:fPr>
                              <m:type m:val="noBar"/>
                              <m:ctrlPr>
                                <a:rPr lang="en-SG" sz="2000" b="1" i="1">
                                  <a:solidFill>
                                    <a:srgbClr val="0000FF"/>
                                  </a:solidFill>
                                  <a:latin typeface="Cambria Math" panose="02040503050406030204" pitchFamily="18" charset="0"/>
                                  <a:sym typeface="Symbol" panose="05050102010706020507" pitchFamily="18" charset="2"/>
                                </a:rPr>
                              </m:ctrlPr>
                            </m:fPr>
                            <m:num>
                              <m:r>
                                <a:rPr lang="en-SG" sz="2000" b="1" i="1">
                                  <a:solidFill>
                                    <a:srgbClr val="0000FF"/>
                                  </a:solidFill>
                                  <a:latin typeface="Cambria Math" panose="02040503050406030204" pitchFamily="18" charset="0"/>
                                  <a:sym typeface="Symbol" panose="05050102010706020507" pitchFamily="18" charset="2"/>
                                </a:rPr>
                                <m:t>𝒏</m:t>
                              </m:r>
                            </m:num>
                            <m:den>
                              <m:r>
                                <a:rPr lang="en-SG" sz="2000" b="1" i="1">
                                  <a:solidFill>
                                    <a:srgbClr val="0000FF"/>
                                  </a:solidFill>
                                  <a:latin typeface="Cambria Math" panose="02040503050406030204" pitchFamily="18" charset="0"/>
                                  <a:sym typeface="Symbol" panose="05050102010706020507" pitchFamily="18" charset="2"/>
                                </a:rPr>
                                <m:t>𝒓</m:t>
                              </m:r>
                            </m:den>
                          </m:f>
                        </m:e>
                      </m:d>
                      <m:r>
                        <a:rPr lang="en-SG" sz="2000" b="1" i="1">
                          <a:solidFill>
                            <a:srgbClr val="0000FF"/>
                          </a:solidFill>
                          <a:latin typeface="Cambria Math" panose="02040503050406030204" pitchFamily="18" charset="0"/>
                          <a:sym typeface="Symbol" panose="05050102010706020507" pitchFamily="18" charset="2"/>
                        </a:rPr>
                        <m:t>= </m:t>
                      </m:r>
                      <m:f>
                        <m:fPr>
                          <m:ctrlPr>
                            <a:rPr lang="en-SG" sz="2000" b="1" i="1">
                              <a:solidFill>
                                <a:srgbClr val="0000FF"/>
                              </a:solidFill>
                              <a:latin typeface="Cambria Math" panose="02040503050406030204" pitchFamily="18" charset="0"/>
                              <a:sym typeface="Symbol" panose="05050102010706020507" pitchFamily="18" charset="2"/>
                            </a:rPr>
                          </m:ctrlPr>
                        </m:fPr>
                        <m:num>
                          <m:r>
                            <a:rPr lang="en-SG" sz="2000" b="1" i="1">
                              <a:solidFill>
                                <a:srgbClr val="0000FF"/>
                              </a:solidFill>
                              <a:latin typeface="Cambria Math" panose="02040503050406030204" pitchFamily="18" charset="0"/>
                              <a:sym typeface="Symbol" panose="05050102010706020507" pitchFamily="18" charset="2"/>
                            </a:rPr>
                            <m:t>𝒏</m:t>
                          </m:r>
                          <m:r>
                            <a:rPr lang="en-SG" sz="2000" b="1" i="1">
                              <a:solidFill>
                                <a:srgbClr val="0000FF"/>
                              </a:solidFill>
                              <a:latin typeface="Cambria Math" panose="02040503050406030204" pitchFamily="18" charset="0"/>
                              <a:sym typeface="Symbol" panose="05050102010706020507" pitchFamily="18" charset="2"/>
                            </a:rPr>
                            <m:t>!</m:t>
                          </m:r>
                        </m:num>
                        <m:den>
                          <m:r>
                            <a:rPr lang="en-SG" sz="2000" b="1" i="1">
                              <a:solidFill>
                                <a:srgbClr val="0000FF"/>
                              </a:solidFill>
                              <a:latin typeface="Cambria Math" panose="02040503050406030204" pitchFamily="18" charset="0"/>
                              <a:sym typeface="Symbol" panose="05050102010706020507" pitchFamily="18" charset="2"/>
                            </a:rPr>
                            <m:t>𝒓</m:t>
                          </m:r>
                          <m:r>
                            <a:rPr lang="en-SG" sz="2000" b="1" i="1">
                              <a:solidFill>
                                <a:srgbClr val="0000FF"/>
                              </a:solidFill>
                              <a:latin typeface="Cambria Math" panose="02040503050406030204" pitchFamily="18" charset="0"/>
                              <a:sym typeface="Symbol" panose="05050102010706020507" pitchFamily="18" charset="2"/>
                            </a:rPr>
                            <m:t>!</m:t>
                          </m:r>
                          <m:d>
                            <m:dPr>
                              <m:ctrlPr>
                                <a:rPr lang="en-SG" sz="2000" b="1" i="1">
                                  <a:solidFill>
                                    <a:srgbClr val="0000FF"/>
                                  </a:solidFill>
                                  <a:latin typeface="Cambria Math" panose="02040503050406030204" pitchFamily="18" charset="0"/>
                                  <a:sym typeface="Symbol" panose="05050102010706020507" pitchFamily="18" charset="2"/>
                                </a:rPr>
                              </m:ctrlPr>
                            </m:dPr>
                            <m:e>
                              <m:r>
                                <a:rPr lang="en-SG" sz="2000" b="1" i="1">
                                  <a:solidFill>
                                    <a:srgbClr val="0000FF"/>
                                  </a:solidFill>
                                  <a:latin typeface="Cambria Math" panose="02040503050406030204" pitchFamily="18" charset="0"/>
                                  <a:sym typeface="Symbol" panose="05050102010706020507" pitchFamily="18" charset="2"/>
                                </a:rPr>
                                <m:t>𝒏</m:t>
                              </m:r>
                              <m:r>
                                <a:rPr lang="en-SG" sz="2000" b="1" i="1">
                                  <a:solidFill>
                                    <a:srgbClr val="0000FF"/>
                                  </a:solidFill>
                                  <a:latin typeface="Cambria Math" panose="02040503050406030204" pitchFamily="18" charset="0"/>
                                  <a:sym typeface="Symbol" panose="05050102010706020507" pitchFamily="18" charset="2"/>
                                </a:rPr>
                                <m:t>−</m:t>
                              </m:r>
                              <m:r>
                                <a:rPr lang="en-SG" sz="2000" b="1" i="1">
                                  <a:solidFill>
                                    <a:srgbClr val="0000FF"/>
                                  </a:solidFill>
                                  <a:latin typeface="Cambria Math" panose="02040503050406030204" pitchFamily="18" charset="0"/>
                                  <a:sym typeface="Symbol" panose="05050102010706020507" pitchFamily="18" charset="2"/>
                                </a:rPr>
                                <m:t>𝒓</m:t>
                              </m:r>
                            </m:e>
                          </m:d>
                          <m:r>
                            <a:rPr lang="en-SG" sz="2000" b="1" i="1">
                              <a:solidFill>
                                <a:srgbClr val="0000FF"/>
                              </a:solidFill>
                              <a:latin typeface="Cambria Math" panose="02040503050406030204" pitchFamily="18" charset="0"/>
                              <a:sym typeface="Symbol" panose="05050102010706020507" pitchFamily="18" charset="2"/>
                            </a:rPr>
                            <m:t>!</m:t>
                          </m:r>
                        </m:den>
                      </m:f>
                    </m:oMath>
                  </m:oMathPara>
                </a14:m>
                <a:endParaRPr lang="en-US" sz="2000" dirty="0">
                  <a:solidFill>
                    <a:srgbClr val="0000FF"/>
                  </a:solidFill>
                  <a:latin typeface="Calibri" panose="020F0502020204030204" pitchFamily="34" charset="0"/>
                  <a:cs typeface="Calibri" panose="020F0502020204030204" pitchFamily="34" charset="0"/>
                </a:endParaRPr>
              </a:p>
              <a:p>
                <a:r>
                  <a:rPr lang="en-SG" sz="2000" dirty="0">
                    <a:latin typeface="Calibri" panose="020F0502020204030204" pitchFamily="34" charset="0"/>
                    <a:cs typeface="Calibri" panose="020F0502020204030204" pitchFamily="34" charset="0"/>
                  </a:rPr>
                  <a:t>So</a:t>
                </a:r>
                <a:endParaRPr lang="en-US" sz="2000" dirty="0">
                  <a:latin typeface="Calibri" panose="020F0502020204030204" pitchFamily="34" charset="0"/>
                  <a:cs typeface="Calibri" panose="020F0502020204030204" pitchFamily="34" charset="0"/>
                </a:endParaRPr>
              </a:p>
              <a:p>
                <a:pPr/>
                <a14:m>
                  <m:oMathPara xmlns:m="http://schemas.openxmlformats.org/officeDocument/2006/math">
                    <m:oMathParaPr>
                      <m:jc m:val="center"/>
                    </m:oMathParaPr>
                    <m:oMath xmlns:m="http://schemas.openxmlformats.org/officeDocument/2006/math">
                      <m:d>
                        <m:dPr>
                          <m:ctrlPr>
                            <a:rPr lang="en-US" sz="2000" i="1">
                              <a:solidFill>
                                <a:srgbClr val="0000FF"/>
                              </a:solidFill>
                              <a:latin typeface="Cambria Math" panose="02040503050406030204" pitchFamily="18" charset="0"/>
                            </a:rPr>
                          </m:ctrlPr>
                        </m:dPr>
                        <m:e>
                          <m:f>
                            <m:fPr>
                              <m:type m:val="noBar"/>
                              <m:ctrlPr>
                                <a:rPr lang="en-US" sz="2000" i="1">
                                  <a:solidFill>
                                    <a:srgbClr val="0000FF"/>
                                  </a:solidFill>
                                  <a:latin typeface="Cambria Math" panose="02040503050406030204" pitchFamily="18" charset="0"/>
                                </a:rPr>
                              </m:ctrlPr>
                            </m:fPr>
                            <m:num>
                              <m:r>
                                <a:rPr lang="en-US" sz="2000" i="1">
                                  <a:solidFill>
                                    <a:srgbClr val="0000FF"/>
                                  </a:solidFill>
                                  <a:latin typeface="Cambria Math"/>
                                </a:rPr>
                                <m:t>𝑛</m:t>
                              </m:r>
                            </m:num>
                            <m:den>
                              <m:r>
                                <a:rPr lang="en-SG" sz="2000" b="0" i="1" smtClean="0">
                                  <a:solidFill>
                                    <a:srgbClr val="0000FF"/>
                                  </a:solidFill>
                                  <a:latin typeface="Cambria Math" panose="02040503050406030204" pitchFamily="18" charset="0"/>
                                </a:rPr>
                                <m:t>𝑛</m:t>
                              </m:r>
                              <m:r>
                                <a:rPr lang="en-SG" sz="2000" b="0" i="1" smtClean="0">
                                  <a:solidFill>
                                    <a:srgbClr val="0000FF"/>
                                  </a:solidFill>
                                  <a:latin typeface="Cambria Math" panose="02040503050406030204" pitchFamily="18" charset="0"/>
                                </a:rPr>
                                <m:t>−</m:t>
                              </m:r>
                              <m:r>
                                <a:rPr lang="en-SG" sz="2000" i="1">
                                  <a:solidFill>
                                    <a:srgbClr val="0000FF"/>
                                  </a:solidFill>
                                  <a:latin typeface="Cambria Math" panose="02040503050406030204" pitchFamily="18" charset="0"/>
                                </a:rPr>
                                <m:t>𝑟</m:t>
                              </m:r>
                            </m:den>
                          </m:f>
                        </m:e>
                      </m:d>
                      <m:r>
                        <a:rPr lang="en-US" sz="2000" i="1">
                          <a:solidFill>
                            <a:srgbClr val="0000FF"/>
                          </a:solidFill>
                          <a:latin typeface="Cambria Math"/>
                        </a:rPr>
                        <m:t>=</m:t>
                      </m:r>
                      <m:f>
                        <m:fPr>
                          <m:ctrlPr>
                            <a:rPr lang="en-US" sz="2000" i="1">
                              <a:solidFill>
                                <a:srgbClr val="0000FF"/>
                              </a:solidFill>
                              <a:latin typeface="Cambria Math" panose="02040503050406030204" pitchFamily="18" charset="0"/>
                            </a:rPr>
                          </m:ctrlPr>
                        </m:fPr>
                        <m:num>
                          <m:r>
                            <a:rPr lang="en-SG" sz="2000" i="1">
                              <a:solidFill>
                                <a:srgbClr val="0000FF"/>
                              </a:solidFill>
                              <a:latin typeface="Cambria Math" panose="02040503050406030204" pitchFamily="18" charset="0"/>
                            </a:rPr>
                            <m:t>𝑛</m:t>
                          </m:r>
                          <m:r>
                            <a:rPr lang="en-SG" sz="2000" i="1">
                              <a:solidFill>
                                <a:srgbClr val="0000FF"/>
                              </a:solidFill>
                              <a:latin typeface="Cambria Math" panose="02040503050406030204" pitchFamily="18" charset="0"/>
                            </a:rPr>
                            <m:t>!</m:t>
                          </m:r>
                        </m:num>
                        <m:den>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rPr>
                            <m:t>𝑛</m:t>
                          </m:r>
                          <m:r>
                            <a:rPr lang="en-SG" sz="2000" b="0" i="1" smtClean="0">
                              <a:solidFill>
                                <a:srgbClr val="0000FF"/>
                              </a:solidFill>
                              <a:latin typeface="Cambria Math" panose="02040503050406030204" pitchFamily="18" charset="0"/>
                            </a:rPr>
                            <m:t>−</m:t>
                          </m:r>
                          <m:r>
                            <a:rPr lang="en-SG" sz="2000" i="1">
                              <a:solidFill>
                                <a:srgbClr val="0000FF"/>
                              </a:solidFill>
                              <a:latin typeface="Cambria Math" panose="02040503050406030204" pitchFamily="18" charset="0"/>
                            </a:rPr>
                            <m:t>𝑟</m:t>
                          </m:r>
                          <m:r>
                            <a:rPr lang="en-SG" sz="2000" b="0" i="1" smtClean="0">
                              <a:solidFill>
                                <a:srgbClr val="0000FF"/>
                              </a:solidFill>
                              <a:latin typeface="Cambria Math" panose="02040503050406030204" pitchFamily="18" charset="0"/>
                            </a:rPr>
                            <m:t>)</m:t>
                          </m:r>
                          <m:r>
                            <a:rPr lang="en-SG" sz="2000" i="1">
                              <a:solidFill>
                                <a:srgbClr val="0000FF"/>
                              </a:solidFill>
                              <a:latin typeface="Cambria Math" panose="02040503050406030204" pitchFamily="18" charset="0"/>
                            </a:rPr>
                            <m:t>!</m:t>
                          </m:r>
                          <m:d>
                            <m:dPr>
                              <m:ctrlPr>
                                <a:rPr lang="en-SG" sz="2000" i="1">
                                  <a:solidFill>
                                    <a:srgbClr val="0000FF"/>
                                  </a:solidFill>
                                  <a:latin typeface="Cambria Math" panose="02040503050406030204" pitchFamily="18" charset="0"/>
                                </a:rPr>
                              </m:ctrlPr>
                            </m:dPr>
                            <m:e>
                              <m:r>
                                <a:rPr lang="en-SG" sz="2000" i="1">
                                  <a:solidFill>
                                    <a:srgbClr val="0000FF"/>
                                  </a:solidFill>
                                  <a:latin typeface="Cambria Math" panose="02040503050406030204" pitchFamily="18" charset="0"/>
                                </a:rPr>
                                <m:t>𝑛</m:t>
                              </m:r>
                              <m:r>
                                <a:rPr lang="en-SG" sz="2000" i="1">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rPr>
                                <m:t>𝑛</m:t>
                              </m:r>
                              <m:r>
                                <a:rPr lang="en-SG" sz="2000" b="0" i="1" smtClean="0">
                                  <a:solidFill>
                                    <a:srgbClr val="0000FF"/>
                                  </a:solidFill>
                                  <a:latin typeface="Cambria Math" panose="02040503050406030204" pitchFamily="18" charset="0"/>
                                </a:rPr>
                                <m:t>−</m:t>
                              </m:r>
                              <m:r>
                                <a:rPr lang="en-SG" sz="2000" i="1">
                                  <a:solidFill>
                                    <a:srgbClr val="0000FF"/>
                                  </a:solidFill>
                                  <a:latin typeface="Cambria Math" panose="02040503050406030204" pitchFamily="18" charset="0"/>
                                </a:rPr>
                                <m:t>𝑟</m:t>
                              </m:r>
                              <m:r>
                                <a:rPr lang="en-SG" sz="2000" b="0" i="1" smtClean="0">
                                  <a:solidFill>
                                    <a:srgbClr val="0000FF"/>
                                  </a:solidFill>
                                  <a:latin typeface="Cambria Math" panose="02040503050406030204" pitchFamily="18" charset="0"/>
                                </a:rPr>
                                <m:t>)</m:t>
                              </m:r>
                            </m:e>
                          </m:d>
                          <m:r>
                            <a:rPr lang="en-SG" sz="2000" i="1">
                              <a:solidFill>
                                <a:srgbClr val="0000FF"/>
                              </a:solidFill>
                              <a:latin typeface="Cambria Math" panose="02040503050406030204" pitchFamily="18" charset="0"/>
                            </a:rPr>
                            <m:t>!</m:t>
                          </m:r>
                        </m:den>
                      </m:f>
                      <m:r>
                        <a:rPr lang="en-US" sz="2000" i="1">
                          <a:solidFill>
                            <a:srgbClr val="0000FF"/>
                          </a:solidFill>
                          <a:latin typeface="Cambria Math"/>
                        </a:rPr>
                        <m:t>=</m:t>
                      </m:r>
                      <m:f>
                        <m:fPr>
                          <m:ctrlPr>
                            <a:rPr lang="en-US" sz="2000" i="1">
                              <a:solidFill>
                                <a:srgbClr val="0000FF"/>
                              </a:solidFill>
                              <a:latin typeface="Cambria Math" panose="02040503050406030204" pitchFamily="18" charset="0"/>
                            </a:rPr>
                          </m:ctrlPr>
                        </m:fPr>
                        <m:num>
                          <m:r>
                            <a:rPr lang="en-SG" sz="2000" i="1">
                              <a:solidFill>
                                <a:srgbClr val="0000FF"/>
                              </a:solidFill>
                              <a:latin typeface="Cambria Math" panose="02040503050406030204" pitchFamily="18" charset="0"/>
                            </a:rPr>
                            <m:t>𝑛</m:t>
                          </m:r>
                          <m:r>
                            <a:rPr lang="en-SG" sz="2000" i="1">
                              <a:solidFill>
                                <a:srgbClr val="0000FF"/>
                              </a:solidFill>
                              <a:latin typeface="Cambria Math" panose="02040503050406030204" pitchFamily="18" charset="0"/>
                            </a:rPr>
                            <m:t>!</m:t>
                          </m:r>
                        </m:num>
                        <m:den>
                          <m:d>
                            <m:dPr>
                              <m:ctrlPr>
                                <a:rPr lang="en-SG" sz="2000" i="1">
                                  <a:solidFill>
                                    <a:srgbClr val="0000FF"/>
                                  </a:solidFill>
                                  <a:latin typeface="Cambria Math" panose="02040503050406030204" pitchFamily="18" charset="0"/>
                                </a:rPr>
                              </m:ctrlPr>
                            </m:dPr>
                            <m:e>
                              <m:r>
                                <a:rPr lang="en-SG" sz="2000" i="1">
                                  <a:solidFill>
                                    <a:srgbClr val="0000FF"/>
                                  </a:solidFill>
                                  <a:latin typeface="Cambria Math" panose="02040503050406030204" pitchFamily="18" charset="0"/>
                                </a:rPr>
                                <m:t>𝑛</m:t>
                              </m:r>
                              <m:r>
                                <a:rPr lang="en-SG" sz="2000" i="1">
                                  <a:solidFill>
                                    <a:srgbClr val="0000FF"/>
                                  </a:solidFill>
                                  <a:latin typeface="Cambria Math" panose="02040503050406030204" pitchFamily="18" charset="0"/>
                                </a:rPr>
                                <m:t>−</m:t>
                              </m:r>
                              <m:r>
                                <a:rPr lang="en-SG" sz="2000" i="1">
                                  <a:solidFill>
                                    <a:srgbClr val="0000FF"/>
                                  </a:solidFill>
                                  <a:latin typeface="Cambria Math" panose="02040503050406030204" pitchFamily="18" charset="0"/>
                                </a:rPr>
                                <m:t>𝑟</m:t>
                              </m:r>
                            </m:e>
                          </m:d>
                          <m:r>
                            <a:rPr lang="en-SG" sz="2000" i="1">
                              <a:solidFill>
                                <a:srgbClr val="0000FF"/>
                              </a:solidFill>
                              <a:latin typeface="Cambria Math" panose="02040503050406030204" pitchFamily="18" charset="0"/>
                            </a:rPr>
                            <m:t>!</m:t>
                          </m:r>
                          <m:r>
                            <a:rPr lang="en-SG" sz="2000" i="1">
                              <a:solidFill>
                                <a:srgbClr val="0000FF"/>
                              </a:solidFill>
                              <a:latin typeface="Cambria Math" panose="02040503050406030204" pitchFamily="18" charset="0"/>
                            </a:rPr>
                            <m:t>𝑟</m:t>
                          </m:r>
                          <m:r>
                            <a:rPr lang="en-SG" sz="2000" i="1">
                              <a:solidFill>
                                <a:srgbClr val="0000FF"/>
                              </a:solidFill>
                              <a:latin typeface="Cambria Math" panose="02040503050406030204" pitchFamily="18" charset="0"/>
                            </a:rPr>
                            <m:t>!</m:t>
                          </m:r>
                        </m:den>
                      </m:f>
                      <m:r>
                        <a:rPr lang="en-SG" sz="2000" b="0" i="1" smtClean="0">
                          <a:solidFill>
                            <a:srgbClr val="0000FF"/>
                          </a:solidFill>
                          <a:latin typeface="Cambria Math" panose="02040503050406030204" pitchFamily="18" charset="0"/>
                        </a:rPr>
                        <m:t>=</m:t>
                      </m:r>
                      <m:d>
                        <m:dPr>
                          <m:ctrlPr>
                            <a:rPr lang="en-US" sz="2000" i="1">
                              <a:solidFill>
                                <a:srgbClr val="0000FF"/>
                              </a:solidFill>
                              <a:latin typeface="Cambria Math" panose="02040503050406030204" pitchFamily="18" charset="0"/>
                            </a:rPr>
                          </m:ctrlPr>
                        </m:dPr>
                        <m:e>
                          <m:f>
                            <m:fPr>
                              <m:type m:val="noBar"/>
                              <m:ctrlPr>
                                <a:rPr lang="en-US" sz="2000" i="1">
                                  <a:solidFill>
                                    <a:srgbClr val="0000FF"/>
                                  </a:solidFill>
                                  <a:latin typeface="Cambria Math" panose="02040503050406030204" pitchFamily="18" charset="0"/>
                                </a:rPr>
                              </m:ctrlPr>
                            </m:fPr>
                            <m:num>
                              <m:r>
                                <a:rPr lang="en-US" sz="2000" i="1">
                                  <a:solidFill>
                                    <a:srgbClr val="0000FF"/>
                                  </a:solidFill>
                                  <a:latin typeface="Cambria Math"/>
                                </a:rPr>
                                <m:t>𝑛</m:t>
                              </m:r>
                            </m:num>
                            <m:den>
                              <m:r>
                                <a:rPr lang="en-SG" sz="2000" i="1">
                                  <a:solidFill>
                                    <a:srgbClr val="0000FF"/>
                                  </a:solidFill>
                                  <a:latin typeface="Cambria Math" panose="02040503050406030204" pitchFamily="18" charset="0"/>
                                </a:rPr>
                                <m:t>𝑟</m:t>
                              </m:r>
                            </m:den>
                          </m:f>
                        </m:e>
                      </m:d>
                    </m:oMath>
                  </m:oMathPara>
                </a14:m>
                <a:endParaRPr lang="en-SG" sz="2000" dirty="0">
                  <a:solidFill>
                    <a:srgbClr val="0000FF"/>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954124" y="3899962"/>
                <a:ext cx="7436790" cy="1958421"/>
              </a:xfrm>
              <a:prstGeom prst="rect">
                <a:avLst/>
              </a:prstGeom>
              <a:blipFill>
                <a:blip r:embed="rId6"/>
                <a:stretch>
                  <a:fillRect l="-902" t="-1869"/>
                </a:stretch>
              </a:blipFill>
            </p:spPr>
            <p:txBody>
              <a:bodyPr/>
              <a:lstStyle/>
              <a:p>
                <a:r>
                  <a:rPr lang="en-US">
                    <a:noFill/>
                  </a:rPr>
                  <a:t> </a:t>
                </a:r>
              </a:p>
            </p:txBody>
          </p:sp>
        </mc:Fallback>
      </mc:AlternateContent>
    </p:spTree>
    <p:extLst>
      <p:ext uri="{BB962C8B-B14F-4D97-AF65-F5344CB8AC3E}">
        <p14:creationId xmlns:p14="http://schemas.microsoft.com/office/powerpoint/2010/main" val="215440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9.5 Counting Subsets of a Set: Combinations</a:t>
              </a:r>
            </a:p>
          </p:txBody>
        </p:sp>
      </p:gr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Combinatorial Proof</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324356" y="1563467"/>
                <a:ext cx="8493073" cy="35445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Wingdings" panose="05000000000000000000" pitchFamily="2" charset="2"/>
                  <a:buChar char="§"/>
                </a:pPr>
                <a:r>
                  <a:rPr lang="en-US" altLang="en-US" dirty="0"/>
                  <a:t>How many ways can we select </a:t>
                </a:r>
                <a14:m>
                  <m:oMath xmlns:m="http://schemas.openxmlformats.org/officeDocument/2006/math">
                    <m:r>
                      <a:rPr lang="en-US" altLang="en-US" i="1" dirty="0" smtClean="0">
                        <a:latin typeface="Cambria Math" panose="02040503050406030204" pitchFamily="18" charset="0"/>
                      </a:rPr>
                      <m:t>𝑘</m:t>
                    </m:r>
                  </m:oMath>
                </a14:m>
                <a:r>
                  <a:rPr lang="en-US" altLang="en-US" dirty="0"/>
                  <a:t> pupils from </a:t>
                </a:r>
                <a14:m>
                  <m:oMath xmlns:m="http://schemas.openxmlformats.org/officeDocument/2006/math">
                    <m:r>
                      <a:rPr lang="en-US" altLang="en-US" i="1" dirty="0" smtClean="0">
                        <a:latin typeface="Cambria Math" panose="02040503050406030204" pitchFamily="18" charset="0"/>
                      </a:rPr>
                      <m:t>𝑛</m:t>
                    </m:r>
                  </m:oMath>
                </a14:m>
                <a:r>
                  <a:rPr lang="en-US" altLang="en-US" dirty="0"/>
                  <a:t> pupils in a class to go for an audition?</a:t>
                </a:r>
              </a:p>
              <a:p>
                <a:pPr marL="357188" indent="-357188">
                  <a:lnSpc>
                    <a:spcPct val="100000"/>
                  </a:lnSpc>
                  <a:spcBef>
                    <a:spcPts val="0"/>
                  </a:spcBef>
                  <a:spcAft>
                    <a:spcPts val="600"/>
                  </a:spcAft>
                  <a:buFont typeface="Wingdings" panose="05000000000000000000" pitchFamily="2" charset="2"/>
                  <a:buChar char="§"/>
                </a:pPr>
                <a:r>
                  <a:rPr lang="en-US" altLang="en-US" dirty="0"/>
                  <a:t>Two approaches</a:t>
                </a:r>
              </a:p>
              <a:p>
                <a:pPr marL="536575" indent="-263525">
                  <a:lnSpc>
                    <a:spcPct val="100000"/>
                  </a:lnSpc>
                  <a:spcBef>
                    <a:spcPts val="0"/>
                  </a:spcBef>
                  <a:spcAft>
                    <a:spcPts val="600"/>
                  </a:spcAft>
                  <a:buFont typeface="Wingdings" panose="05000000000000000000" pitchFamily="2" charset="2"/>
                  <a:buChar char="§"/>
                </a:pPr>
                <a:r>
                  <a:rPr lang="en-US" altLang="en-US" sz="2400" dirty="0">
                    <a:solidFill>
                      <a:schemeClr val="tx1"/>
                    </a:solidFill>
                  </a:rPr>
                  <a:t>Choose </a:t>
                </a:r>
                <a14:m>
                  <m:oMath xmlns:m="http://schemas.openxmlformats.org/officeDocument/2006/math">
                    <m:r>
                      <a:rPr lang="en-US" altLang="en-US" sz="2400" i="1" dirty="0" smtClean="0">
                        <a:solidFill>
                          <a:schemeClr val="tx1"/>
                        </a:solidFill>
                        <a:latin typeface="Cambria Math" panose="02040503050406030204" pitchFamily="18" charset="0"/>
                      </a:rPr>
                      <m:t>𝑘</m:t>
                    </m:r>
                  </m:oMath>
                </a14:m>
                <a:r>
                  <a:rPr lang="en-US" altLang="en-US" sz="2400" dirty="0">
                    <a:solidFill>
                      <a:schemeClr val="tx1"/>
                    </a:solidFill>
                  </a:rPr>
                  <a:t> of the </a:t>
                </a:r>
                <a14:m>
                  <m:oMath xmlns:m="http://schemas.openxmlformats.org/officeDocument/2006/math">
                    <m:r>
                      <a:rPr lang="en-US" altLang="en-US" sz="2400" i="1" dirty="0" smtClean="0">
                        <a:solidFill>
                          <a:schemeClr val="tx1"/>
                        </a:solidFill>
                        <a:latin typeface="Cambria Math" panose="02040503050406030204" pitchFamily="18" charset="0"/>
                      </a:rPr>
                      <m:t>𝑛</m:t>
                    </m:r>
                  </m:oMath>
                </a14:m>
                <a:r>
                  <a:rPr lang="en-US" altLang="en-US" sz="2400" dirty="0">
                    <a:solidFill>
                      <a:schemeClr val="tx1"/>
                    </a:solidFill>
                  </a:rPr>
                  <a:t> pupils to go for the audition: </a:t>
                </a:r>
                <a14:m>
                  <m:oMath xmlns:m="http://schemas.openxmlformats.org/officeDocument/2006/math">
                    <m:d>
                      <m:dPr>
                        <m:ctrlPr>
                          <a:rPr lang="en-US" altLang="en-US" sz="2400" i="1" smtClean="0">
                            <a:solidFill>
                              <a:schemeClr val="tx1"/>
                            </a:solidFill>
                            <a:latin typeface="Cambria Math" panose="02040503050406030204" pitchFamily="18" charset="0"/>
                          </a:rPr>
                        </m:ctrlPr>
                      </m:dPr>
                      <m:e>
                        <m:f>
                          <m:fPr>
                            <m:type m:val="noBar"/>
                            <m:ctrlPr>
                              <a:rPr lang="en-US" altLang="en-US" sz="2400" i="1" smtClean="0">
                                <a:solidFill>
                                  <a:schemeClr val="tx1"/>
                                </a:solidFill>
                                <a:latin typeface="Cambria Math" panose="02040503050406030204" pitchFamily="18" charset="0"/>
                              </a:rPr>
                            </m:ctrlPr>
                          </m:fPr>
                          <m:num>
                            <m:r>
                              <a:rPr lang="en-SG" altLang="en-US" sz="2400" b="0" i="1" smtClean="0">
                                <a:solidFill>
                                  <a:schemeClr val="tx1"/>
                                </a:solidFill>
                                <a:latin typeface="Cambria Math" panose="02040503050406030204" pitchFamily="18" charset="0"/>
                              </a:rPr>
                              <m:t>𝑛</m:t>
                            </m:r>
                          </m:num>
                          <m:den>
                            <m:r>
                              <a:rPr lang="en-SG" altLang="en-US" sz="2400" b="0" i="1" smtClean="0">
                                <a:solidFill>
                                  <a:schemeClr val="tx1"/>
                                </a:solidFill>
                                <a:latin typeface="Cambria Math" panose="02040503050406030204" pitchFamily="18" charset="0"/>
                              </a:rPr>
                              <m:t>𝑘</m:t>
                            </m:r>
                          </m:den>
                        </m:f>
                      </m:e>
                    </m:d>
                  </m:oMath>
                </a14:m>
                <a:endParaRPr lang="en-US" altLang="en-US" sz="2400" dirty="0">
                  <a:solidFill>
                    <a:schemeClr val="tx1"/>
                  </a:solidFill>
                </a:endParaRPr>
              </a:p>
              <a:p>
                <a:pPr marL="536575" indent="-263525">
                  <a:lnSpc>
                    <a:spcPct val="100000"/>
                  </a:lnSpc>
                  <a:spcBef>
                    <a:spcPts val="0"/>
                  </a:spcBef>
                  <a:spcAft>
                    <a:spcPts val="600"/>
                  </a:spcAft>
                  <a:buFont typeface="Wingdings" panose="05000000000000000000" pitchFamily="2" charset="2"/>
                  <a:buChar char="§"/>
                </a:pPr>
                <a:r>
                  <a:rPr lang="en-US" altLang="en-US" sz="2400" dirty="0">
                    <a:solidFill>
                      <a:schemeClr val="tx1"/>
                    </a:solidFill>
                  </a:rPr>
                  <a:t>Choose </a:t>
                </a:r>
                <a14:m>
                  <m:oMath xmlns:m="http://schemas.openxmlformats.org/officeDocument/2006/math">
                    <m:r>
                      <a:rPr lang="en-US" altLang="en-US" sz="2400" i="1" dirty="0" smtClean="0">
                        <a:solidFill>
                          <a:schemeClr val="tx1"/>
                        </a:solidFill>
                        <a:latin typeface="Cambria Math" panose="02040503050406030204" pitchFamily="18" charset="0"/>
                      </a:rPr>
                      <m:t>𝑛</m:t>
                    </m:r>
                    <m:r>
                      <a:rPr lang="en-US" altLang="en-US" sz="2400" i="1" dirty="0" smtClean="0">
                        <a:solidFill>
                          <a:schemeClr val="tx1"/>
                        </a:solidFill>
                        <a:latin typeface="Cambria Math" panose="02040503050406030204" pitchFamily="18" charset="0"/>
                      </a:rPr>
                      <m:t>−</m:t>
                    </m:r>
                    <m:r>
                      <a:rPr lang="en-US" altLang="en-US" sz="2400" i="1" dirty="0" smtClean="0">
                        <a:solidFill>
                          <a:schemeClr val="tx1"/>
                        </a:solidFill>
                        <a:latin typeface="Cambria Math" panose="02040503050406030204" pitchFamily="18" charset="0"/>
                      </a:rPr>
                      <m:t>𝑘</m:t>
                    </m:r>
                  </m:oMath>
                </a14:m>
                <a:r>
                  <a:rPr lang="en-US" altLang="en-US" sz="2400" dirty="0">
                    <a:solidFill>
                      <a:schemeClr val="tx1"/>
                    </a:solidFill>
                  </a:rPr>
                  <a:t> of th</a:t>
                </a:r>
                <a:r>
                  <a:rPr lang="en-US" altLang="en-US" sz="2400" dirty="0"/>
                  <a:t>e </a:t>
                </a:r>
                <a14:m>
                  <m:oMath xmlns:m="http://schemas.openxmlformats.org/officeDocument/2006/math">
                    <m:r>
                      <a:rPr lang="en-US" altLang="en-US" sz="2400" i="1" dirty="0" smtClean="0">
                        <a:latin typeface="Cambria Math" panose="02040503050406030204" pitchFamily="18" charset="0"/>
                      </a:rPr>
                      <m:t>𝑛</m:t>
                    </m:r>
                  </m:oMath>
                </a14:m>
                <a:r>
                  <a:rPr lang="en-US" altLang="en-US" sz="2400" dirty="0"/>
                  <a:t> pupils not to go for the audition: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SG" altLang="en-US" sz="2400" i="1">
                                <a:latin typeface="Cambria Math" panose="02040503050406030204" pitchFamily="18" charset="0"/>
                              </a:rPr>
                              <m:t>𝑛</m:t>
                            </m:r>
                          </m:num>
                          <m:den>
                            <m:r>
                              <a:rPr lang="en-SG" altLang="en-US" sz="2400" b="0" i="1" smtClean="0">
                                <a:latin typeface="Cambria Math" panose="02040503050406030204" pitchFamily="18" charset="0"/>
                              </a:rPr>
                              <m:t>𝑛</m:t>
                            </m:r>
                            <m:r>
                              <a:rPr lang="en-SG" altLang="en-US" sz="2400" b="0" i="1" smtClean="0">
                                <a:latin typeface="Cambria Math" panose="02040503050406030204" pitchFamily="18" charset="0"/>
                              </a:rPr>
                              <m:t>−</m:t>
                            </m:r>
                            <m:r>
                              <a:rPr lang="en-SG" altLang="en-US" sz="2400" i="1">
                                <a:latin typeface="Cambria Math" panose="02040503050406030204" pitchFamily="18" charset="0"/>
                              </a:rPr>
                              <m:t>𝑘</m:t>
                            </m:r>
                          </m:den>
                        </m:f>
                      </m:e>
                    </m:d>
                  </m:oMath>
                </a14:m>
                <a:endParaRPr lang="en-US" altLang="en-US" sz="2400" dirty="0"/>
              </a:p>
              <a:p>
                <a:pPr marL="357188" indent="-357188">
                  <a:lnSpc>
                    <a:spcPct val="100000"/>
                  </a:lnSpc>
                  <a:spcBef>
                    <a:spcPts val="0"/>
                  </a:spcBef>
                  <a:spcAft>
                    <a:spcPts val="600"/>
                  </a:spcAft>
                  <a:buFont typeface="Wingdings" panose="05000000000000000000" pitchFamily="2" charset="2"/>
                  <a:buChar char="§"/>
                </a:pPr>
                <a:r>
                  <a:rPr lang="en-US" altLang="en-US" dirty="0"/>
                  <a:t>The two quantities count the same set of objects in two different ways, hence the two answers are equal.</a:t>
                </a:r>
              </a:p>
            </p:txBody>
          </p:sp>
        </mc:Choice>
        <mc:Fallback xmlns="">
          <p:sp>
            <p:nvSpPr>
              <p:cNvPr id="31" name="Rectangle 3"/>
              <p:cNvSpPr txBox="1">
                <a:spLocks noRot="1" noChangeAspect="1" noMove="1" noResize="1" noEditPoints="1" noAdjustHandles="1" noChangeArrowheads="1" noChangeShapeType="1" noTextEdit="1"/>
              </p:cNvSpPr>
              <p:nvPr/>
            </p:nvSpPr>
            <p:spPr>
              <a:xfrm>
                <a:off x="324356" y="1563467"/>
                <a:ext cx="8493073" cy="3544561"/>
              </a:xfrm>
              <a:prstGeom prst="rect">
                <a:avLst/>
              </a:prstGeom>
              <a:blipFill>
                <a:blip r:embed="rId3"/>
                <a:stretch>
                  <a:fillRect l="-1220" t="-1546" r="-2441" b="-515"/>
                </a:stretch>
              </a:blipFill>
            </p:spPr>
            <p:txBody>
              <a:bodyPr/>
              <a:lstStyle/>
              <a:p>
                <a:r>
                  <a:rPr lang="en-SG">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9 – For </a:t>
                </a:r>
                <a14:m>
                  <m:oMath xmlns:m="http://schemas.openxmlformats.org/officeDocument/2006/math">
                    <m:r>
                      <a:rPr lang="en-SG" sz="2800" b="0" i="0" smtClean="0">
                        <a:solidFill>
                          <a:schemeClr val="bg1"/>
                        </a:solidFill>
                        <a:latin typeface="Cambria Math" panose="02040503050406030204" pitchFamily="18" charset="0"/>
                      </a:rPr>
                      <m:t>0</m:t>
                    </m:r>
                    <m:r>
                      <a:rPr lang="en-SG" sz="2800" b="0" i="1" smtClean="0">
                        <a:solidFill>
                          <a:schemeClr val="bg1"/>
                        </a:solidFill>
                        <a:latin typeface="Cambria Math" panose="02040503050406030204" pitchFamily="18" charset="0"/>
                        <a:ea typeface="Cambria Math" panose="02040503050406030204" pitchFamily="18" charset="0"/>
                      </a:rPr>
                      <m:t>≤</m:t>
                    </m:r>
                    <m:r>
                      <a:rPr lang="en-SG" sz="2800" b="0" i="1" smtClean="0">
                        <a:solidFill>
                          <a:schemeClr val="bg1"/>
                        </a:solidFill>
                        <a:latin typeface="Cambria Math" panose="02040503050406030204" pitchFamily="18" charset="0"/>
                        <a:ea typeface="Cambria Math" panose="02040503050406030204" pitchFamily="18" charset="0"/>
                      </a:rPr>
                      <m:t>𝑘</m:t>
                    </m:r>
                    <m:r>
                      <a:rPr lang="en-SG" sz="2800" b="0" i="1" smtClean="0">
                        <a:solidFill>
                          <a:schemeClr val="bg1"/>
                        </a:solidFill>
                        <a:latin typeface="Cambria Math" panose="02040503050406030204" pitchFamily="18" charset="0"/>
                        <a:ea typeface="Cambria Math" panose="02040503050406030204" pitchFamily="18" charset="0"/>
                      </a:rPr>
                      <m:t>≤</m:t>
                    </m:r>
                    <m:r>
                      <a:rPr lang="en-SG" sz="2800" b="0" i="1" smtClean="0">
                        <a:solidFill>
                          <a:schemeClr val="bg1"/>
                        </a:solidFill>
                        <a:latin typeface="Cambria Math" panose="02040503050406030204" pitchFamily="18" charset="0"/>
                        <a:ea typeface="Cambria Math" panose="02040503050406030204" pitchFamily="18" charset="0"/>
                      </a:rPr>
                      <m:t>𝑛</m:t>
                    </m:r>
                    <m:r>
                      <a:rPr lang="en-SG" sz="2800" b="0" i="1" smtClean="0">
                        <a:solidFill>
                          <a:schemeClr val="bg1"/>
                        </a:solidFill>
                        <a:latin typeface="Cambria Math" panose="02040503050406030204" pitchFamily="18" charset="0"/>
                        <a:ea typeface="Cambria Math" panose="02040503050406030204" pitchFamily="18" charset="0"/>
                      </a:rPr>
                      <m:t>,</m:t>
                    </m:r>
                    <m:d>
                      <m:dPr>
                        <m:ctrlPr>
                          <a:rPr lang="en-SG" sz="2800" i="1" smtClean="0">
                            <a:solidFill>
                              <a:schemeClr val="bg1"/>
                            </a:solidFill>
                            <a:latin typeface="Cambria Math" panose="02040503050406030204" pitchFamily="18" charset="0"/>
                          </a:rPr>
                        </m:ctrlPr>
                      </m:dPr>
                      <m:e>
                        <m:f>
                          <m:fPr>
                            <m:type m:val="noBar"/>
                            <m:ctrlPr>
                              <a:rPr lang="en-SG" sz="2800" i="1" smtClean="0">
                                <a:solidFill>
                                  <a:schemeClr val="bg1"/>
                                </a:solidFill>
                                <a:latin typeface="Cambria Math" panose="02040503050406030204" pitchFamily="18" charset="0"/>
                              </a:rPr>
                            </m:ctrlPr>
                          </m:fPr>
                          <m:num>
                            <m:r>
                              <a:rPr lang="en-SG" sz="2800" b="0" i="1" smtClean="0">
                                <a:solidFill>
                                  <a:schemeClr val="bg1"/>
                                </a:solidFill>
                                <a:latin typeface="Cambria Math" panose="02040503050406030204" pitchFamily="18" charset="0"/>
                              </a:rPr>
                              <m:t>𝑛</m:t>
                            </m:r>
                          </m:num>
                          <m:den>
                            <m:r>
                              <a:rPr lang="en-SG" sz="2800" b="0" i="1" smtClean="0">
                                <a:solidFill>
                                  <a:schemeClr val="bg1"/>
                                </a:solidFill>
                                <a:latin typeface="Cambria Math" panose="02040503050406030204" pitchFamily="18" charset="0"/>
                              </a:rPr>
                              <m:t>𝑘</m:t>
                            </m:r>
                          </m:den>
                        </m:f>
                      </m:e>
                    </m:d>
                    <m:r>
                      <a:rPr lang="en-SG" sz="2800" b="0" i="1" smtClean="0">
                        <a:solidFill>
                          <a:schemeClr val="bg1"/>
                        </a:solidFill>
                        <a:latin typeface="Cambria Math" panose="02040503050406030204" pitchFamily="18" charset="0"/>
                      </a:rPr>
                      <m:t>=</m:t>
                    </m:r>
                    <m:d>
                      <m:dPr>
                        <m:ctrlPr>
                          <a:rPr lang="en-SG" sz="2800" b="0" i="1" smtClean="0">
                            <a:solidFill>
                              <a:schemeClr val="bg1"/>
                            </a:solidFill>
                            <a:latin typeface="Cambria Math" panose="02040503050406030204" pitchFamily="18" charset="0"/>
                          </a:rPr>
                        </m:ctrlPr>
                      </m:dPr>
                      <m:e>
                        <m:f>
                          <m:fPr>
                            <m:type m:val="noBar"/>
                            <m:ctrlPr>
                              <a:rPr lang="en-SG" sz="2800" b="0" i="1" smtClean="0">
                                <a:solidFill>
                                  <a:schemeClr val="bg1"/>
                                </a:solidFill>
                                <a:latin typeface="Cambria Math" panose="02040503050406030204" pitchFamily="18" charset="0"/>
                              </a:rPr>
                            </m:ctrlPr>
                          </m:fPr>
                          <m:num>
                            <m:r>
                              <a:rPr lang="en-SG" sz="2800" b="0" i="1" smtClean="0">
                                <a:solidFill>
                                  <a:schemeClr val="bg1"/>
                                </a:solidFill>
                                <a:latin typeface="Cambria Math" panose="02040503050406030204" pitchFamily="18" charset="0"/>
                              </a:rPr>
                              <m:t>𝑛</m:t>
                            </m:r>
                          </m:num>
                          <m:den>
                            <m:r>
                              <a:rPr lang="en-SG" sz="2800" b="0" i="1" smtClean="0">
                                <a:solidFill>
                                  <a:schemeClr val="bg1"/>
                                </a:solidFill>
                                <a:latin typeface="Cambria Math" panose="02040503050406030204" pitchFamily="18" charset="0"/>
                              </a:rPr>
                              <m:t>𝑛</m:t>
                            </m:r>
                            <m:r>
                              <a:rPr lang="en-SG" sz="2800" b="0" i="1" smtClean="0">
                                <a:solidFill>
                                  <a:schemeClr val="bg1"/>
                                </a:solidFill>
                                <a:latin typeface="Cambria Math" panose="02040503050406030204" pitchFamily="18" charset="0"/>
                              </a:rPr>
                              <m:t>−</m:t>
                            </m:r>
                            <m:r>
                              <a:rPr lang="en-SG" sz="2800" b="0" i="1" smtClean="0">
                                <a:solidFill>
                                  <a:schemeClr val="bg1"/>
                                </a:solidFill>
                                <a:latin typeface="Cambria Math" panose="02040503050406030204" pitchFamily="18" charset="0"/>
                              </a:rPr>
                              <m:t>𝑘</m:t>
                            </m:r>
                          </m:den>
                        </m:f>
                      </m:e>
                    </m:d>
                  </m:oMath>
                </a14:m>
                <a:r>
                  <a:rPr lang="en-SG" sz="2000" dirty="0">
                    <a:solidFill>
                      <a:schemeClr val="bg1"/>
                    </a:solidFill>
                  </a:rPr>
                  <a:t> </a:t>
                </a:r>
              </a:p>
            </p:txBody>
          </p:sp>
        </mc:Choice>
        <mc:Fallback xmlns="">
          <p:sp>
            <p:nvSpPr>
              <p:cNvPr id="46" name="TextBox 45"/>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4"/>
                <a:stretch>
                  <a:fillRect t="-5000" b="-19000"/>
                </a:stretch>
              </a:blipFill>
            </p:spPr>
            <p:txBody>
              <a:bodyPr/>
              <a:lstStyle/>
              <a:p>
                <a:r>
                  <a:rPr lang="en-SG">
                    <a:noFill/>
                  </a:rPr>
                  <a:t> </a:t>
                </a:r>
              </a:p>
            </p:txBody>
          </p:sp>
        </mc:Fallback>
      </mc:AlternateContent>
    </p:spTree>
    <p:extLst>
      <p:ext uri="{BB962C8B-B14F-4D97-AF65-F5344CB8AC3E}">
        <p14:creationId xmlns:p14="http://schemas.microsoft.com/office/powerpoint/2010/main" val="314203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dissolve">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dissolve">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dissolve">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dissolve">
                                      <p:cBhvr>
                                        <p:cTn id="22" dur="500"/>
                                        <p:tgtEl>
                                          <p:spTgt spid="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
                                            <p:txEl>
                                              <p:pRg st="4" end="4"/>
                                            </p:txEl>
                                          </p:spTgt>
                                        </p:tgtEl>
                                        <p:attrNameLst>
                                          <p:attrName>style.visibility</p:attrName>
                                        </p:attrNameLst>
                                      </p:cBhvr>
                                      <p:to>
                                        <p:strVal val="visible"/>
                                      </p:to>
                                    </p:set>
                                    <p:animEffect transition="in" filter="dissolve">
                                      <p:cBhvr>
                                        <p:cTn id="27"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Combinatorial Proof</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324356" y="1563467"/>
                <a:ext cx="8357189" cy="4364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Wingdings" panose="05000000000000000000" pitchFamily="2" charset="2"/>
                  <a:buChar char="§"/>
                </a:pPr>
                <a:r>
                  <a:rPr lang="en-US" altLang="en-US" dirty="0"/>
                  <a:t>How many ways can we select </a:t>
                </a:r>
                <a14:m>
                  <m:oMath xmlns:m="http://schemas.openxmlformats.org/officeDocument/2006/math">
                    <m:r>
                      <a:rPr lang="en-US" altLang="en-US" i="1" dirty="0" smtClean="0">
                        <a:latin typeface="Cambria Math" panose="02040503050406030204" pitchFamily="18" charset="0"/>
                      </a:rPr>
                      <m:t>𝑘</m:t>
                    </m:r>
                  </m:oMath>
                </a14:m>
                <a:r>
                  <a:rPr lang="en-US" altLang="en-US" dirty="0"/>
                  <a:t> committee members from </a:t>
                </a:r>
                <a14:m>
                  <m:oMath xmlns:m="http://schemas.openxmlformats.org/officeDocument/2006/math">
                    <m:r>
                      <a:rPr lang="en-US" altLang="en-US" i="1" dirty="0" smtClean="0">
                        <a:latin typeface="Cambria Math" panose="02040503050406030204" pitchFamily="18" charset="0"/>
                      </a:rPr>
                      <m:t>𝑛</m:t>
                    </m:r>
                  </m:oMath>
                </a14:m>
                <a:r>
                  <a:rPr lang="en-US" altLang="en-US" dirty="0"/>
                  <a:t> club members with a chairperson?</a:t>
                </a:r>
              </a:p>
              <a:p>
                <a:pPr marL="357188" indent="-357188">
                  <a:lnSpc>
                    <a:spcPct val="100000"/>
                  </a:lnSpc>
                  <a:spcBef>
                    <a:spcPts val="0"/>
                  </a:spcBef>
                  <a:spcAft>
                    <a:spcPts val="600"/>
                  </a:spcAft>
                  <a:buFont typeface="Wingdings" panose="05000000000000000000" pitchFamily="2" charset="2"/>
                  <a:buChar char="§"/>
                </a:pPr>
                <a:r>
                  <a:rPr lang="en-US" altLang="en-US" dirty="0"/>
                  <a:t>Two approaches</a:t>
                </a:r>
              </a:p>
              <a:p>
                <a:pPr marL="536575" indent="-263525">
                  <a:lnSpc>
                    <a:spcPct val="100000"/>
                  </a:lnSpc>
                  <a:spcBef>
                    <a:spcPts val="0"/>
                  </a:spcBef>
                  <a:spcAft>
                    <a:spcPts val="600"/>
                  </a:spcAft>
                  <a:buFont typeface="Wingdings" panose="05000000000000000000" pitchFamily="2" charset="2"/>
                  <a:buChar char="§"/>
                </a:pPr>
                <a:r>
                  <a:rPr lang="en-US" altLang="en-US" sz="2400" dirty="0">
                    <a:solidFill>
                      <a:schemeClr val="tx1"/>
                    </a:solidFill>
                  </a:rPr>
                  <a:t>Choose </a:t>
                </a:r>
                <a14:m>
                  <m:oMath xmlns:m="http://schemas.openxmlformats.org/officeDocument/2006/math">
                    <m:r>
                      <a:rPr lang="en-US" altLang="en-US" sz="2400" i="1" dirty="0" smtClean="0">
                        <a:solidFill>
                          <a:schemeClr val="tx1"/>
                        </a:solidFill>
                        <a:latin typeface="Cambria Math" panose="02040503050406030204" pitchFamily="18" charset="0"/>
                      </a:rPr>
                      <m:t>𝑘</m:t>
                    </m:r>
                  </m:oMath>
                </a14:m>
                <a:r>
                  <a:rPr lang="en-US" altLang="en-US" sz="2400" dirty="0">
                    <a:solidFill>
                      <a:schemeClr val="tx1"/>
                    </a:solidFill>
                  </a:rPr>
                  <a:t> of the </a:t>
                </a:r>
                <a14:m>
                  <m:oMath xmlns:m="http://schemas.openxmlformats.org/officeDocument/2006/math">
                    <m:r>
                      <a:rPr lang="en-US" altLang="en-US" sz="2400" i="1" dirty="0" smtClean="0">
                        <a:solidFill>
                          <a:schemeClr val="tx1"/>
                        </a:solidFill>
                        <a:latin typeface="Cambria Math" panose="02040503050406030204" pitchFamily="18" charset="0"/>
                      </a:rPr>
                      <m:t>𝑛</m:t>
                    </m:r>
                  </m:oMath>
                </a14:m>
                <a:r>
                  <a:rPr lang="en-US" altLang="en-US" sz="2400" dirty="0">
                    <a:solidFill>
                      <a:schemeClr val="tx1"/>
                    </a:solidFill>
                  </a:rPr>
                  <a:t> members, then choose the chairperson among the </a:t>
                </a:r>
                <a14:m>
                  <m:oMath xmlns:m="http://schemas.openxmlformats.org/officeDocument/2006/math">
                    <m:r>
                      <a:rPr lang="en-US" altLang="en-US" sz="2400" i="1" dirty="0" smtClean="0">
                        <a:solidFill>
                          <a:schemeClr val="tx1"/>
                        </a:solidFill>
                        <a:latin typeface="Cambria Math" panose="02040503050406030204" pitchFamily="18" charset="0"/>
                      </a:rPr>
                      <m:t>𝑘</m:t>
                    </m:r>
                  </m:oMath>
                </a14:m>
                <a:r>
                  <a:rPr lang="en-US" altLang="en-US" sz="2400" dirty="0">
                    <a:solidFill>
                      <a:schemeClr val="tx1"/>
                    </a:solidFill>
                  </a:rPr>
                  <a:t> committee members: </a:t>
                </a:r>
                <a14:m>
                  <m:oMath xmlns:m="http://schemas.openxmlformats.org/officeDocument/2006/math">
                    <m:d>
                      <m:dPr>
                        <m:ctrlPr>
                          <a:rPr lang="en-US" altLang="en-US" sz="2400" i="1" smtClean="0">
                            <a:solidFill>
                              <a:schemeClr val="tx1"/>
                            </a:solidFill>
                            <a:latin typeface="Cambria Math" panose="02040503050406030204" pitchFamily="18" charset="0"/>
                          </a:rPr>
                        </m:ctrlPr>
                      </m:dPr>
                      <m:e>
                        <m:f>
                          <m:fPr>
                            <m:type m:val="noBar"/>
                            <m:ctrlPr>
                              <a:rPr lang="en-US" altLang="en-US" sz="2400" i="1" smtClean="0">
                                <a:solidFill>
                                  <a:schemeClr val="tx1"/>
                                </a:solidFill>
                                <a:latin typeface="Cambria Math" panose="02040503050406030204" pitchFamily="18" charset="0"/>
                              </a:rPr>
                            </m:ctrlPr>
                          </m:fPr>
                          <m:num>
                            <m:r>
                              <a:rPr lang="en-SG" altLang="en-US" sz="2400" b="0" i="1" smtClean="0">
                                <a:solidFill>
                                  <a:schemeClr val="tx1"/>
                                </a:solidFill>
                                <a:latin typeface="Cambria Math" panose="02040503050406030204" pitchFamily="18" charset="0"/>
                              </a:rPr>
                              <m:t>𝑛</m:t>
                            </m:r>
                          </m:num>
                          <m:den>
                            <m:r>
                              <a:rPr lang="en-SG" altLang="en-US" sz="2400" b="0" i="1" smtClean="0">
                                <a:solidFill>
                                  <a:schemeClr val="tx1"/>
                                </a:solidFill>
                                <a:latin typeface="Cambria Math" panose="02040503050406030204" pitchFamily="18" charset="0"/>
                              </a:rPr>
                              <m:t>𝑘</m:t>
                            </m:r>
                          </m:den>
                        </m:f>
                      </m:e>
                    </m:d>
                    <m:r>
                      <a:rPr lang="en-SG" altLang="en-US" sz="2400" b="0" i="1" smtClean="0">
                        <a:solidFill>
                          <a:schemeClr val="tx1"/>
                        </a:solidFill>
                        <a:latin typeface="Cambria Math" panose="02040503050406030204" pitchFamily="18" charset="0"/>
                      </a:rPr>
                      <m:t>𝑘</m:t>
                    </m:r>
                  </m:oMath>
                </a14:m>
                <a:endParaRPr lang="en-US" altLang="en-US" sz="2400" dirty="0">
                  <a:solidFill>
                    <a:schemeClr val="tx1"/>
                  </a:solidFill>
                </a:endParaRPr>
              </a:p>
              <a:p>
                <a:pPr marL="536575" indent="-263525">
                  <a:lnSpc>
                    <a:spcPct val="100000"/>
                  </a:lnSpc>
                  <a:spcBef>
                    <a:spcPts val="0"/>
                  </a:spcBef>
                  <a:spcAft>
                    <a:spcPts val="600"/>
                  </a:spcAft>
                  <a:buFont typeface="Wingdings" panose="05000000000000000000" pitchFamily="2" charset="2"/>
                  <a:buChar char="§"/>
                </a:pPr>
                <a:r>
                  <a:rPr lang="en-US" altLang="en-US" sz="2400" dirty="0">
                    <a:solidFill>
                      <a:schemeClr val="tx1"/>
                    </a:solidFill>
                  </a:rPr>
                  <a:t>Choose a chairperson among the </a:t>
                </a:r>
                <a14:m>
                  <m:oMath xmlns:m="http://schemas.openxmlformats.org/officeDocument/2006/math">
                    <m:r>
                      <a:rPr lang="en-US" altLang="en-US" sz="2400" i="1" dirty="0" smtClean="0">
                        <a:solidFill>
                          <a:schemeClr val="tx1"/>
                        </a:solidFill>
                        <a:latin typeface="Cambria Math" panose="02040503050406030204" pitchFamily="18" charset="0"/>
                      </a:rPr>
                      <m:t>𝑛</m:t>
                    </m:r>
                  </m:oMath>
                </a14:m>
                <a:r>
                  <a:rPr lang="en-US" altLang="en-US" sz="2400" dirty="0">
                    <a:solidFill>
                      <a:schemeClr val="tx1"/>
                    </a:solidFill>
                  </a:rPr>
                  <a:t> members, then choose </a:t>
                </a:r>
                <a14:m>
                  <m:oMath xmlns:m="http://schemas.openxmlformats.org/officeDocument/2006/math">
                    <m:r>
                      <a:rPr lang="en-SG" altLang="en-US" sz="2400" b="0" i="1" dirty="0" smtClean="0">
                        <a:solidFill>
                          <a:schemeClr val="tx1"/>
                        </a:solidFill>
                        <a:latin typeface="Cambria Math" panose="02040503050406030204" pitchFamily="18" charset="0"/>
                      </a:rPr>
                      <m:t>𝑘</m:t>
                    </m:r>
                    <m:r>
                      <a:rPr lang="en-SG" altLang="en-US" sz="2400" b="0" i="1" dirty="0" smtClean="0">
                        <a:solidFill>
                          <a:schemeClr val="tx1"/>
                        </a:solidFill>
                        <a:latin typeface="Cambria Math" panose="02040503050406030204" pitchFamily="18" charset="0"/>
                      </a:rPr>
                      <m:t>−1</m:t>
                    </m:r>
                  </m:oMath>
                </a14:m>
                <a:r>
                  <a:rPr lang="en-US" altLang="en-US" sz="2400" dirty="0">
                    <a:solidFill>
                      <a:schemeClr val="tx1"/>
                    </a:solidFill>
                  </a:rPr>
                  <a:t> from the remaining</a:t>
                </a:r>
                <a:r>
                  <a:rPr lang="en-US" altLang="en-US" sz="2400" dirty="0"/>
                  <a:t> </a:t>
                </a:r>
                <a14:m>
                  <m:oMath xmlns:m="http://schemas.openxmlformats.org/officeDocument/2006/math">
                    <m:r>
                      <a:rPr lang="en-US" altLang="en-US" sz="2400" i="1" dirty="0" smtClean="0">
                        <a:latin typeface="Cambria Math" panose="02040503050406030204" pitchFamily="18" charset="0"/>
                      </a:rPr>
                      <m:t>𝑛</m:t>
                    </m:r>
                    <m:r>
                      <a:rPr lang="en-SG" altLang="en-US" sz="2400" b="0" i="1" dirty="0" smtClean="0">
                        <a:latin typeface="Cambria Math" panose="02040503050406030204" pitchFamily="18" charset="0"/>
                      </a:rPr>
                      <m:t>−1</m:t>
                    </m:r>
                  </m:oMath>
                </a14:m>
                <a:r>
                  <a:rPr lang="en-US" altLang="en-US" sz="2400" dirty="0"/>
                  <a:t> members: </a:t>
                </a:r>
                <a14:m>
                  <m:oMath xmlns:m="http://schemas.openxmlformats.org/officeDocument/2006/math">
                    <m:r>
                      <a:rPr lang="en-SG" altLang="en-US" sz="2400" b="0" i="1" smtClean="0">
                        <a:latin typeface="Cambria Math" panose="02040503050406030204" pitchFamily="18" charset="0"/>
                      </a:rPr>
                      <m:t>𝑛</m:t>
                    </m:r>
                    <m:d>
                      <m:dPr>
                        <m:ctrlPr>
                          <a:rPr lang="en-US" altLang="en-US" sz="2400" i="1">
                            <a:latin typeface="Cambria Math" panose="02040503050406030204" pitchFamily="18" charset="0"/>
                          </a:rPr>
                        </m:ctrlPr>
                      </m:dPr>
                      <m:e>
                        <m:f>
                          <m:fPr>
                            <m:type m:val="noBar"/>
                            <m:ctrlPr>
                              <a:rPr lang="en-US" altLang="en-US" sz="2400" i="1" smtClean="0">
                                <a:latin typeface="Cambria Math" panose="02040503050406030204" pitchFamily="18" charset="0"/>
                              </a:rPr>
                            </m:ctrlPr>
                          </m:fPr>
                          <m:num>
                            <m:r>
                              <a:rPr lang="en-SG" altLang="en-US" sz="2400" i="1">
                                <a:latin typeface="Cambria Math" panose="02040503050406030204" pitchFamily="18" charset="0"/>
                              </a:rPr>
                              <m:t>𝑛</m:t>
                            </m:r>
                            <m:r>
                              <a:rPr lang="en-SG" altLang="en-US" sz="2400" b="0" i="1" smtClean="0">
                                <a:latin typeface="Cambria Math" panose="02040503050406030204" pitchFamily="18" charset="0"/>
                              </a:rPr>
                              <m:t>−1</m:t>
                            </m:r>
                          </m:num>
                          <m:den>
                            <m:r>
                              <a:rPr lang="en-SG" altLang="en-US" sz="2400" b="0" i="1" smtClean="0">
                                <a:latin typeface="Cambria Math" panose="02040503050406030204" pitchFamily="18" charset="0"/>
                              </a:rPr>
                              <m:t>𝑘</m:t>
                            </m:r>
                            <m:r>
                              <a:rPr lang="en-SG" altLang="en-US" sz="2400" i="1">
                                <a:latin typeface="Cambria Math" panose="02040503050406030204" pitchFamily="18" charset="0"/>
                              </a:rPr>
                              <m:t>−</m:t>
                            </m:r>
                            <m:r>
                              <a:rPr lang="en-SG" altLang="en-US" sz="2400" b="0" i="1" smtClean="0">
                                <a:latin typeface="Cambria Math" panose="02040503050406030204" pitchFamily="18" charset="0"/>
                              </a:rPr>
                              <m:t>1</m:t>
                            </m:r>
                          </m:den>
                        </m:f>
                      </m:e>
                    </m:d>
                  </m:oMath>
                </a14:m>
                <a:endParaRPr lang="en-US" altLang="en-US" sz="2400" dirty="0"/>
              </a:p>
              <a:p>
                <a:pPr marL="357188" indent="-357188">
                  <a:lnSpc>
                    <a:spcPct val="100000"/>
                  </a:lnSpc>
                  <a:spcBef>
                    <a:spcPts val="0"/>
                  </a:spcBef>
                  <a:spcAft>
                    <a:spcPts val="600"/>
                  </a:spcAft>
                  <a:buFont typeface="Wingdings" panose="05000000000000000000" pitchFamily="2" charset="2"/>
                  <a:buChar char="§"/>
                </a:pPr>
                <a:r>
                  <a:rPr lang="en-US" altLang="en-US" dirty="0"/>
                  <a:t>The two quantities count the same set of objects in two different ways, hence the two answers are equal.</a:t>
                </a:r>
              </a:p>
            </p:txBody>
          </p:sp>
        </mc:Choice>
        <mc:Fallback xmlns="">
          <p:sp>
            <p:nvSpPr>
              <p:cNvPr id="31" name="Rectangle 3"/>
              <p:cNvSpPr txBox="1">
                <a:spLocks noRot="1" noChangeAspect="1" noMove="1" noResize="1" noEditPoints="1" noAdjustHandles="1" noChangeArrowheads="1" noChangeShapeType="1" noTextEdit="1"/>
              </p:cNvSpPr>
              <p:nvPr/>
            </p:nvSpPr>
            <p:spPr>
              <a:xfrm>
                <a:off x="324356" y="1563467"/>
                <a:ext cx="8357189" cy="4364367"/>
              </a:xfrm>
              <a:prstGeom prst="rect">
                <a:avLst/>
              </a:prstGeom>
              <a:blipFill>
                <a:blip r:embed="rId3"/>
                <a:stretch>
                  <a:fillRect l="-1240" t="-1257" r="-1459"/>
                </a:stretch>
              </a:blipFill>
            </p:spPr>
            <p:txBody>
              <a:bodyPr/>
              <a:lstStyle/>
              <a:p>
                <a:r>
                  <a:rPr lang="en-SG">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10 – For </a:t>
                </a:r>
                <a14:m>
                  <m:oMath xmlns:m="http://schemas.openxmlformats.org/officeDocument/2006/math">
                    <m:r>
                      <a:rPr lang="en-SG" sz="2800" b="0" i="0" smtClean="0">
                        <a:solidFill>
                          <a:schemeClr val="bg1"/>
                        </a:solidFill>
                        <a:latin typeface="Cambria Math" panose="02040503050406030204" pitchFamily="18" charset="0"/>
                      </a:rPr>
                      <m:t>0</m:t>
                    </m:r>
                    <m:r>
                      <a:rPr lang="en-SG" sz="2800" b="0" i="1" smtClean="0">
                        <a:solidFill>
                          <a:schemeClr val="bg1"/>
                        </a:solidFill>
                        <a:latin typeface="Cambria Math" panose="02040503050406030204" pitchFamily="18" charset="0"/>
                        <a:ea typeface="Cambria Math" panose="02040503050406030204" pitchFamily="18" charset="0"/>
                      </a:rPr>
                      <m:t>≤</m:t>
                    </m:r>
                    <m:r>
                      <a:rPr lang="en-SG" sz="2800" b="0" i="1" smtClean="0">
                        <a:solidFill>
                          <a:schemeClr val="bg1"/>
                        </a:solidFill>
                        <a:latin typeface="Cambria Math" panose="02040503050406030204" pitchFamily="18" charset="0"/>
                        <a:ea typeface="Cambria Math" panose="02040503050406030204" pitchFamily="18" charset="0"/>
                      </a:rPr>
                      <m:t>𝑘</m:t>
                    </m:r>
                    <m:r>
                      <a:rPr lang="en-SG" sz="2800" b="0" i="1" smtClean="0">
                        <a:solidFill>
                          <a:schemeClr val="bg1"/>
                        </a:solidFill>
                        <a:latin typeface="Cambria Math" panose="02040503050406030204" pitchFamily="18" charset="0"/>
                        <a:ea typeface="Cambria Math" panose="02040503050406030204" pitchFamily="18" charset="0"/>
                      </a:rPr>
                      <m:t>≤</m:t>
                    </m:r>
                    <m:r>
                      <a:rPr lang="en-SG" sz="2800" b="0" i="1" smtClean="0">
                        <a:solidFill>
                          <a:schemeClr val="bg1"/>
                        </a:solidFill>
                        <a:latin typeface="Cambria Math" panose="02040503050406030204" pitchFamily="18" charset="0"/>
                        <a:ea typeface="Cambria Math" panose="02040503050406030204" pitchFamily="18" charset="0"/>
                      </a:rPr>
                      <m:t>𝑛</m:t>
                    </m:r>
                    <m:r>
                      <a:rPr lang="en-SG" sz="2800" b="0" i="1" smtClean="0">
                        <a:solidFill>
                          <a:schemeClr val="bg1"/>
                        </a:solidFill>
                        <a:latin typeface="Cambria Math" panose="02040503050406030204" pitchFamily="18" charset="0"/>
                        <a:ea typeface="Cambria Math" panose="02040503050406030204" pitchFamily="18" charset="0"/>
                      </a:rPr>
                      <m:t>,</m:t>
                    </m:r>
                    <m:r>
                      <a:rPr lang="en-SG" sz="2800" b="0" i="1" smtClean="0">
                        <a:solidFill>
                          <a:schemeClr val="bg1"/>
                        </a:solidFill>
                        <a:latin typeface="Cambria Math" panose="02040503050406030204" pitchFamily="18" charset="0"/>
                        <a:ea typeface="Cambria Math" panose="02040503050406030204" pitchFamily="18" charset="0"/>
                      </a:rPr>
                      <m:t>𝑘</m:t>
                    </m:r>
                    <m:d>
                      <m:dPr>
                        <m:ctrlPr>
                          <a:rPr lang="en-SG" sz="2800" i="1" smtClean="0">
                            <a:solidFill>
                              <a:schemeClr val="bg1"/>
                            </a:solidFill>
                            <a:latin typeface="Cambria Math" panose="02040503050406030204" pitchFamily="18" charset="0"/>
                          </a:rPr>
                        </m:ctrlPr>
                      </m:dPr>
                      <m:e>
                        <m:f>
                          <m:fPr>
                            <m:type m:val="noBar"/>
                            <m:ctrlPr>
                              <a:rPr lang="en-SG" sz="2800" i="1" smtClean="0">
                                <a:solidFill>
                                  <a:schemeClr val="bg1"/>
                                </a:solidFill>
                                <a:latin typeface="Cambria Math" panose="02040503050406030204" pitchFamily="18" charset="0"/>
                              </a:rPr>
                            </m:ctrlPr>
                          </m:fPr>
                          <m:num>
                            <m:r>
                              <a:rPr lang="en-SG" sz="2800" b="0" i="1" smtClean="0">
                                <a:solidFill>
                                  <a:schemeClr val="bg1"/>
                                </a:solidFill>
                                <a:latin typeface="Cambria Math" panose="02040503050406030204" pitchFamily="18" charset="0"/>
                              </a:rPr>
                              <m:t>𝑛</m:t>
                            </m:r>
                          </m:num>
                          <m:den>
                            <m:r>
                              <a:rPr lang="en-SG" sz="2800" b="0" i="1" smtClean="0">
                                <a:solidFill>
                                  <a:schemeClr val="bg1"/>
                                </a:solidFill>
                                <a:latin typeface="Cambria Math" panose="02040503050406030204" pitchFamily="18" charset="0"/>
                              </a:rPr>
                              <m:t>𝑘</m:t>
                            </m:r>
                          </m:den>
                        </m:f>
                      </m:e>
                    </m:d>
                    <m:r>
                      <a:rPr lang="en-SG" sz="2800" b="0" i="1" smtClean="0">
                        <a:solidFill>
                          <a:schemeClr val="bg1"/>
                        </a:solidFill>
                        <a:latin typeface="Cambria Math" panose="02040503050406030204" pitchFamily="18" charset="0"/>
                      </a:rPr>
                      <m:t>=</m:t>
                    </m:r>
                    <m:r>
                      <a:rPr lang="en-SG" sz="2800" b="0" i="1" smtClean="0">
                        <a:solidFill>
                          <a:schemeClr val="bg1"/>
                        </a:solidFill>
                        <a:latin typeface="Cambria Math" panose="02040503050406030204" pitchFamily="18" charset="0"/>
                      </a:rPr>
                      <m:t>𝑛</m:t>
                    </m:r>
                    <m:d>
                      <m:dPr>
                        <m:ctrlPr>
                          <a:rPr lang="en-SG" sz="2800" b="0" i="1" smtClean="0">
                            <a:solidFill>
                              <a:schemeClr val="bg1"/>
                            </a:solidFill>
                            <a:latin typeface="Cambria Math" panose="02040503050406030204" pitchFamily="18" charset="0"/>
                          </a:rPr>
                        </m:ctrlPr>
                      </m:dPr>
                      <m:e>
                        <m:f>
                          <m:fPr>
                            <m:type m:val="noBar"/>
                            <m:ctrlPr>
                              <a:rPr lang="en-SG" sz="2800" b="0" i="1" smtClean="0">
                                <a:solidFill>
                                  <a:schemeClr val="bg1"/>
                                </a:solidFill>
                                <a:latin typeface="Cambria Math" panose="02040503050406030204" pitchFamily="18" charset="0"/>
                              </a:rPr>
                            </m:ctrlPr>
                          </m:fPr>
                          <m:num>
                            <m:r>
                              <a:rPr lang="en-SG" sz="2800" b="0" i="1" smtClean="0">
                                <a:solidFill>
                                  <a:schemeClr val="bg1"/>
                                </a:solidFill>
                                <a:latin typeface="Cambria Math" panose="02040503050406030204" pitchFamily="18" charset="0"/>
                              </a:rPr>
                              <m:t>𝑛</m:t>
                            </m:r>
                            <m:r>
                              <a:rPr lang="en-SG" sz="2800" b="0" i="1" smtClean="0">
                                <a:solidFill>
                                  <a:schemeClr val="bg1"/>
                                </a:solidFill>
                                <a:latin typeface="Cambria Math" panose="02040503050406030204" pitchFamily="18" charset="0"/>
                              </a:rPr>
                              <m:t>−1</m:t>
                            </m:r>
                          </m:num>
                          <m:den>
                            <m:r>
                              <a:rPr lang="en-SG" sz="2800" b="0" i="1" smtClean="0">
                                <a:solidFill>
                                  <a:schemeClr val="bg1"/>
                                </a:solidFill>
                                <a:latin typeface="Cambria Math" panose="02040503050406030204" pitchFamily="18" charset="0"/>
                              </a:rPr>
                              <m:t>𝑘</m:t>
                            </m:r>
                            <m:r>
                              <a:rPr lang="en-SG" sz="2800" b="0" i="1" smtClean="0">
                                <a:solidFill>
                                  <a:schemeClr val="bg1"/>
                                </a:solidFill>
                                <a:latin typeface="Cambria Math" panose="02040503050406030204" pitchFamily="18" charset="0"/>
                              </a:rPr>
                              <m:t>−1</m:t>
                            </m:r>
                          </m:den>
                        </m:f>
                      </m:e>
                    </m:d>
                  </m:oMath>
                </a14:m>
                <a:r>
                  <a:rPr lang="en-SG" sz="2000" dirty="0">
                    <a:solidFill>
                      <a:schemeClr val="bg1"/>
                    </a:solidFill>
                  </a:rPr>
                  <a:t> </a:t>
                </a:r>
              </a:p>
            </p:txBody>
          </p:sp>
        </mc:Choice>
        <mc:Fallback xmlns="">
          <p:sp>
            <p:nvSpPr>
              <p:cNvPr id="46" name="TextBox 45"/>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4"/>
                <a:stretch>
                  <a:fillRect t="-3000" b="-21000"/>
                </a:stretch>
              </a:blipFill>
            </p:spPr>
            <p:txBody>
              <a:bodyPr/>
              <a:lstStyle/>
              <a:p>
                <a:r>
                  <a:rPr lang="en-SG">
                    <a:noFill/>
                  </a:rPr>
                  <a:t> </a:t>
                </a:r>
              </a:p>
            </p:txBody>
          </p:sp>
        </mc:Fallback>
      </mc:AlternateContent>
    </p:spTree>
    <p:extLst>
      <p:ext uri="{BB962C8B-B14F-4D97-AF65-F5344CB8AC3E}">
        <p14:creationId xmlns:p14="http://schemas.microsoft.com/office/powerpoint/2010/main" val="314366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dissolve">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dissolve">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dissolve">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dissolve">
                                      <p:cBhvr>
                                        <p:cTn id="22" dur="500"/>
                                        <p:tgtEl>
                                          <p:spTgt spid="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
                                            <p:txEl>
                                              <p:pRg st="4" end="4"/>
                                            </p:txEl>
                                          </p:spTgt>
                                        </p:tgtEl>
                                        <p:attrNameLst>
                                          <p:attrName>style.visibility</p:attrName>
                                        </p:attrNameLst>
                                      </p:cBhvr>
                                      <p:to>
                                        <p:strVal val="visible"/>
                                      </p:to>
                                    </p:set>
                                    <p:animEffect transition="in" filter="dissolve">
                                      <p:cBhvr>
                                        <p:cTn id="27"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Combinatorial Proof</a:t>
            </a:r>
            <a:endParaRPr lang="en-SG" sz="2000" dirty="0">
              <a:solidFill>
                <a:schemeClr val="bg1"/>
              </a:solidFill>
            </a:endParaRPr>
          </a:p>
        </p:txBody>
      </p:sp>
      <p:sp>
        <p:nvSpPr>
          <p:cNvPr id="31" name="Rectangle 3"/>
          <p:cNvSpPr txBox="1">
            <a:spLocks noChangeArrowheads="1"/>
          </p:cNvSpPr>
          <p:nvPr/>
        </p:nvSpPr>
        <p:spPr>
          <a:xfrm>
            <a:off x="476755" y="1563468"/>
            <a:ext cx="8038595" cy="102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According to Theorem 6.3.1, a set with </a:t>
            </a:r>
            <a:r>
              <a:rPr lang="en-US" altLang="en-US" i="1" dirty="0"/>
              <a:t>n</a:t>
            </a:r>
            <a:r>
              <a:rPr lang="en-US" altLang="en-US" dirty="0"/>
              <a:t> elements has 2</a:t>
            </a:r>
            <a:r>
              <a:rPr lang="en-US" altLang="en-US" i="1" baseline="44000" dirty="0"/>
              <a:t>n</a:t>
            </a:r>
            <a:r>
              <a:rPr lang="en-US" altLang="en-US" dirty="0"/>
              <a:t> subsets.</a:t>
            </a:r>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11 – Using Combinatorial Argument to Derive some Identity</a:t>
            </a:r>
            <a:endParaRPr lang="en-SG" dirty="0">
              <a:solidFill>
                <a:schemeClr val="bg1"/>
              </a:solidFill>
            </a:endParaRPr>
          </a:p>
        </p:txBody>
      </p:sp>
      <p:grpSp>
        <p:nvGrpSpPr>
          <p:cNvPr id="21" name="Group 20"/>
          <p:cNvGrpSpPr/>
          <p:nvPr/>
        </p:nvGrpSpPr>
        <p:grpSpPr>
          <a:xfrm>
            <a:off x="694824" y="2592356"/>
            <a:ext cx="6803256" cy="1451213"/>
            <a:chOff x="730523" y="4598517"/>
            <a:chExt cx="6803256" cy="1451213"/>
          </a:xfrm>
        </p:grpSpPr>
        <p:sp>
          <p:nvSpPr>
            <p:cNvPr id="22" name="Rectangle 21"/>
            <p:cNvSpPr/>
            <p:nvPr/>
          </p:nvSpPr>
          <p:spPr>
            <a:xfrm>
              <a:off x="730523" y="4598518"/>
              <a:ext cx="6803256" cy="145121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730523" y="4598517"/>
              <a:ext cx="680325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898473" y="4645644"/>
              <a:ext cx="6635306" cy="461665"/>
            </a:xfrm>
            <a:prstGeom prst="rect">
              <a:avLst/>
            </a:prstGeom>
            <a:noFill/>
          </p:spPr>
          <p:txBody>
            <a:bodyPr wrap="square" rtlCol="0">
              <a:spAutoFit/>
            </a:bodyPr>
            <a:lstStyle/>
            <a:p>
              <a:r>
                <a:rPr lang="en-SG" sz="2400" dirty="0">
                  <a:solidFill>
                    <a:schemeClr val="bg1"/>
                  </a:solidFill>
                </a:rPr>
                <a:t>Theorem 6.3.1  Number of elements in a Power Set</a:t>
              </a:r>
              <a:endParaRPr lang="en-SG" sz="2000" dirty="0">
                <a:solidFill>
                  <a:schemeClr val="bg1"/>
                </a:solidFill>
              </a:endParaRPr>
            </a:p>
          </p:txBody>
        </p:sp>
        <mc:AlternateContent xmlns:mc="http://schemas.openxmlformats.org/markup-compatibility/2006">
          <mc:Choice xmlns:a14="http://schemas.microsoft.com/office/drawing/2010/main" Requires="a14">
            <p:sp>
              <p:nvSpPr>
                <p:cNvPr id="25" name="TextBox 24"/>
                <p:cNvSpPr txBox="1"/>
                <p:nvPr/>
              </p:nvSpPr>
              <p:spPr>
                <a:xfrm>
                  <a:off x="1054602" y="5218733"/>
                  <a:ext cx="6113418" cy="830997"/>
                </a:xfrm>
                <a:prstGeom prst="rect">
                  <a:avLst/>
                </a:prstGeom>
                <a:noFill/>
              </p:spPr>
              <p:txBody>
                <a:bodyPr wrap="square" rtlCol="0">
                  <a:spAutoFit/>
                </a:bodyPr>
                <a:lstStyle/>
                <a:p>
                  <a:pPr>
                    <a:spcAft>
                      <a:spcPts val="600"/>
                    </a:spcAft>
                  </a:pPr>
                  <a:r>
                    <a:rPr lang="en-SG" sz="2400" dirty="0">
                      <a:sym typeface="Symbol"/>
                    </a:rPr>
                    <a:t>If a set</a:t>
                  </a:r>
                  <a:r>
                    <a:rPr lang="en-SG" sz="2400" dirty="0"/>
                    <a:t> </a:t>
                  </a:r>
                  <a:r>
                    <a:rPr lang="en-SG" sz="2400" i="1" dirty="0"/>
                    <a:t>X</a:t>
                  </a:r>
                  <a:r>
                    <a:rPr lang="en-SG" sz="2400" dirty="0"/>
                    <a:t> </a:t>
                  </a:r>
                  <a:r>
                    <a:rPr lang="en-US" sz="2400" dirty="0"/>
                    <a:t>has </a:t>
                  </a:r>
                  <a:r>
                    <a:rPr lang="en-US" altLang="en-US" sz="2400" i="1" dirty="0"/>
                    <a:t>n</a:t>
                  </a:r>
                  <a:r>
                    <a:rPr lang="en-US" altLang="en-US" sz="2400" dirty="0"/>
                    <a:t> (</a:t>
                  </a:r>
                  <a:r>
                    <a:rPr lang="en-SG" sz="2400" i="1" dirty="0"/>
                    <a:t>n</a:t>
                  </a:r>
                  <a:r>
                    <a:rPr lang="en-SG" sz="2400" dirty="0"/>
                    <a:t> </a:t>
                  </a:r>
                  <a:r>
                    <a:rPr lang="en-SG" sz="2400" dirty="0">
                      <a:sym typeface="Symbol"/>
                    </a:rPr>
                    <a:t> 0</a:t>
                  </a:r>
                  <a:r>
                    <a:rPr lang="en-US" altLang="en-US" sz="2400" dirty="0"/>
                    <a:t>) elements, then </a:t>
                  </a:r>
                  <a14:m>
                    <m:oMath xmlns:m="http://schemas.openxmlformats.org/officeDocument/2006/math">
                      <m:r>
                        <a:rPr lang="en-US" altLang="en-US" sz="2400" i="1" dirty="0" smtClean="0">
                          <a:latin typeface="Cambria Math" panose="02040503050406030204" pitchFamily="18" charset="0"/>
                          <a:ea typeface="Cambria Math" panose="02040503050406030204" pitchFamily="18" charset="0"/>
                          <a:sym typeface="Symbol"/>
                        </a:rPr>
                        <m:t>𝒫</m:t>
                      </m:r>
                    </m:oMath>
                  </a14:m>
                  <a:r>
                    <a:rPr lang="en-US" altLang="en-US" sz="2400" dirty="0">
                      <a:sym typeface="Symbol"/>
                    </a:rPr>
                    <a:t>(</a:t>
                  </a:r>
                  <a:r>
                    <a:rPr lang="en-US" altLang="en-US" sz="2400" i="1" dirty="0">
                      <a:sym typeface="Symbol"/>
                    </a:rPr>
                    <a:t>X</a:t>
                  </a:r>
                  <a:r>
                    <a:rPr lang="en-US" altLang="en-US" sz="2400" dirty="0">
                      <a:sym typeface="Symbol"/>
                    </a:rPr>
                    <a:t>) has 2</a:t>
                  </a:r>
                  <a:r>
                    <a:rPr lang="en-US" altLang="en-US" sz="2400" i="1" baseline="44000" dirty="0">
                      <a:sym typeface="Symbol"/>
                    </a:rPr>
                    <a:t>n</a:t>
                  </a:r>
                  <a:r>
                    <a:rPr lang="en-US" altLang="en-US" sz="2400" dirty="0">
                      <a:sym typeface="Symbol"/>
                    </a:rPr>
                    <a:t> elements.</a:t>
                  </a:r>
                  <a:endParaRPr lang="en-SG" sz="2400" dirty="0"/>
                </a:p>
              </p:txBody>
            </p:sp>
          </mc:Choice>
          <mc:Fallback>
            <p:sp>
              <p:nvSpPr>
                <p:cNvPr id="25" name="TextBox 24"/>
                <p:cNvSpPr txBox="1">
                  <a:spLocks noRot="1" noChangeAspect="1" noMove="1" noResize="1" noEditPoints="1" noAdjustHandles="1" noChangeArrowheads="1" noChangeShapeType="1" noTextEdit="1"/>
                </p:cNvSpPr>
                <p:nvPr/>
              </p:nvSpPr>
              <p:spPr>
                <a:xfrm>
                  <a:off x="1054602" y="5218733"/>
                  <a:ext cx="6113418" cy="830997"/>
                </a:xfrm>
                <a:prstGeom prst="rect">
                  <a:avLst/>
                </a:prstGeom>
                <a:blipFill>
                  <a:blip r:embed="rId3"/>
                  <a:stretch>
                    <a:fillRect l="-1496" t="-7353" b="-1617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6" name="Rectangle 3"/>
              <p:cNvSpPr txBox="1">
                <a:spLocks noChangeArrowheads="1"/>
              </p:cNvSpPr>
              <p:nvPr/>
            </p:nvSpPr>
            <p:spPr>
              <a:xfrm>
                <a:off x="476755" y="4354564"/>
                <a:ext cx="8038595" cy="17066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Apply this fact to give a combinatorial argument to justify the identity</a:t>
                </a:r>
              </a:p>
              <a:p>
                <a:pPr marL="0" indent="0">
                  <a:lnSpc>
                    <a:spcPct val="100000"/>
                  </a:lnSpc>
                  <a:spcBef>
                    <a:spcPts val="0"/>
                  </a:spcBef>
                  <a:buNone/>
                  <a:tabLst>
                    <a:tab pos="692150" algn="l"/>
                  </a:tabLst>
                </a:pPr>
                <a:r>
                  <a:rPr lang="en-US" altLang="en-US" dirty="0"/>
                  <a:t>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0</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1</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2</m:t>
                            </m:r>
                          </m:den>
                        </m:f>
                      </m:e>
                    </m:d>
                    <m:r>
                      <a:rPr lang="en-US" altLang="en-US" b="0" i="1" smtClean="0">
                        <a:latin typeface="Cambria Math"/>
                      </a:rPr>
                      <m:t>+</m:t>
                    </m:r>
                    <m:r>
                      <a:rPr lang="en-US" altLang="en-US" b="0" i="1" smtClean="0">
                        <a:latin typeface="Cambria Math"/>
                        <a:ea typeface="Cambria Math"/>
                      </a:rPr>
                      <m:t>⋯+</m:t>
                    </m:r>
                    <m:d>
                      <m:dPr>
                        <m:ctrlPr>
                          <a:rPr lang="en-US" altLang="en-US" b="0" i="1" smtClean="0">
                            <a:latin typeface="Cambria Math" panose="02040503050406030204" pitchFamily="18" charset="0"/>
                            <a:ea typeface="Cambria Math"/>
                          </a:rPr>
                        </m:ctrlPr>
                      </m:dPr>
                      <m:e>
                        <m:f>
                          <m:fPr>
                            <m:type m:val="noBar"/>
                            <m:ctrlPr>
                              <a:rPr lang="en-US" altLang="en-US" b="0" i="1" smtClean="0">
                                <a:latin typeface="Cambria Math" panose="02040503050406030204" pitchFamily="18" charset="0"/>
                                <a:ea typeface="Cambria Math"/>
                              </a:rPr>
                            </m:ctrlPr>
                          </m:fPr>
                          <m:num>
                            <m:r>
                              <a:rPr lang="en-US" altLang="en-US" b="0" i="1" smtClean="0">
                                <a:latin typeface="Cambria Math"/>
                                <a:ea typeface="Cambria Math"/>
                              </a:rPr>
                              <m:t>𝑛</m:t>
                            </m:r>
                          </m:num>
                          <m:den>
                            <m:r>
                              <a:rPr lang="en-US" altLang="en-US" b="0" i="1" smtClean="0">
                                <a:latin typeface="Cambria Math"/>
                                <a:ea typeface="Cambria Math"/>
                              </a:rPr>
                              <m:t>𝑛</m:t>
                            </m:r>
                          </m:den>
                        </m:f>
                      </m:e>
                    </m:d>
                    <m:r>
                      <a:rPr lang="en-US" altLang="en-US" b="0" i="1" smtClean="0">
                        <a:latin typeface="Cambria Math"/>
                        <a:ea typeface="Cambria Math"/>
                      </a:rPr>
                      <m:t>=</m:t>
                    </m:r>
                    <m:sSup>
                      <m:sSupPr>
                        <m:ctrlPr>
                          <a:rPr lang="en-US" altLang="en-US" b="0" i="1" smtClean="0">
                            <a:latin typeface="Cambria Math" panose="02040503050406030204" pitchFamily="18" charset="0"/>
                            <a:ea typeface="Cambria Math"/>
                          </a:rPr>
                        </m:ctrlPr>
                      </m:sSupPr>
                      <m:e>
                        <m:r>
                          <a:rPr lang="en-US" altLang="en-US" b="0" i="1" smtClean="0">
                            <a:latin typeface="Cambria Math"/>
                            <a:ea typeface="Cambria Math"/>
                          </a:rPr>
                          <m:t>2</m:t>
                        </m:r>
                      </m:e>
                      <m:sup>
                        <m:r>
                          <a:rPr lang="en-US" altLang="en-US" b="0" i="1" smtClean="0">
                            <a:latin typeface="Cambria Math"/>
                            <a:ea typeface="Cambria Math"/>
                          </a:rPr>
                          <m:t>𝑛</m:t>
                        </m:r>
                      </m:sup>
                    </m:sSup>
                  </m:oMath>
                </a14:m>
                <a:endParaRPr lang="en-US" altLang="en-US" dirty="0"/>
              </a:p>
            </p:txBody>
          </p:sp>
        </mc:Choice>
        <mc:Fallback xmlns="">
          <p:sp>
            <p:nvSpPr>
              <p:cNvPr id="26" name="Rectangle 3"/>
              <p:cNvSpPr txBox="1">
                <a:spLocks noRot="1" noChangeAspect="1" noMove="1" noResize="1" noEditPoints="1" noAdjustHandles="1" noChangeArrowheads="1" noChangeShapeType="1" noTextEdit="1"/>
              </p:cNvSpPr>
              <p:nvPr/>
            </p:nvSpPr>
            <p:spPr>
              <a:xfrm>
                <a:off x="476755" y="4354564"/>
                <a:ext cx="8038595" cy="1706601"/>
              </a:xfrm>
              <a:prstGeom prst="rect">
                <a:avLst/>
              </a:prstGeom>
              <a:blipFill rotWithShape="1">
                <a:blip r:embed="rId4"/>
                <a:stretch>
                  <a:fillRect l="-1516" t="-3214"/>
                </a:stretch>
              </a:blipFill>
            </p:spPr>
            <p:txBody>
              <a:bodyPr/>
              <a:lstStyle/>
              <a:p>
                <a:r>
                  <a:rPr lang="en-US">
                    <a:noFill/>
                  </a:rPr>
                  <a:t> </a:t>
                </a:r>
              </a:p>
            </p:txBody>
          </p:sp>
        </mc:Fallback>
      </mc:AlternateContent>
    </p:spTree>
    <p:extLst>
      <p:ext uri="{BB962C8B-B14F-4D97-AF65-F5344CB8AC3E}">
        <p14:creationId xmlns:p14="http://schemas.microsoft.com/office/powerpoint/2010/main" val="3223318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Combinatorial Proof</a:t>
            </a:r>
            <a:endParaRPr lang="en-SG" sz="2000" dirty="0">
              <a:solidFill>
                <a:schemeClr val="bg1"/>
              </a:solidFill>
            </a:endParaRPr>
          </a:p>
        </p:txBody>
      </p:sp>
      <mc:AlternateContent xmlns:mc="http://schemas.openxmlformats.org/markup-compatibility/2006">
        <mc:Choice xmlns:a14="http://schemas.microsoft.com/office/drawing/2010/main" Requires="a14">
          <p:sp>
            <p:nvSpPr>
              <p:cNvPr id="31" name="Rectangle 3"/>
              <p:cNvSpPr txBox="1">
                <a:spLocks noChangeArrowheads="1"/>
              </p:cNvSpPr>
              <p:nvPr/>
            </p:nvSpPr>
            <p:spPr>
              <a:xfrm>
                <a:off x="476754" y="1639638"/>
                <a:ext cx="8038595" cy="2681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Suppose </a:t>
                </a:r>
                <a:r>
                  <a:rPr lang="en-US" altLang="en-US" i="1" dirty="0"/>
                  <a:t>S</a:t>
                </a:r>
                <a:r>
                  <a:rPr lang="en-US" altLang="en-US" dirty="0"/>
                  <a:t> is a set with </a:t>
                </a:r>
                <a:r>
                  <a:rPr lang="en-US" altLang="en-US" i="1" dirty="0"/>
                  <a:t>n</a:t>
                </a:r>
                <a:r>
                  <a:rPr lang="en-US" altLang="en-US" dirty="0"/>
                  <a:t> elements. Then every subset of </a:t>
                </a:r>
                <a:r>
                  <a:rPr lang="en-US" altLang="en-US" i="1" dirty="0"/>
                  <a:t>S</a:t>
                </a:r>
                <a:r>
                  <a:rPr lang="en-US" altLang="en-US" dirty="0"/>
                  <a:t> has some number </a:t>
                </a:r>
                <a:r>
                  <a:rPr lang="en-US" altLang="en-US" i="1" dirty="0"/>
                  <a:t>k</a:t>
                </a:r>
                <a:r>
                  <a:rPr lang="en-US" altLang="en-US" dirty="0"/>
                  <a:t> of elements, where 0 </a:t>
                </a:r>
                <a:r>
                  <a:rPr lang="en-US" altLang="en-US" dirty="0">
                    <a:sym typeface="Symbol"/>
                  </a:rPr>
                  <a:t> </a:t>
                </a:r>
                <a:r>
                  <a:rPr lang="en-US" altLang="en-US" i="1" dirty="0">
                    <a:sym typeface="Symbol"/>
                  </a:rPr>
                  <a:t>k</a:t>
                </a:r>
                <a:r>
                  <a:rPr lang="en-US" altLang="en-US" dirty="0">
                    <a:sym typeface="Symbol"/>
                  </a:rPr>
                  <a:t>  </a:t>
                </a:r>
                <a:r>
                  <a:rPr lang="en-US" altLang="en-US" i="1" dirty="0">
                    <a:sym typeface="Symbol"/>
                  </a:rPr>
                  <a:t>n</a:t>
                </a:r>
                <a:r>
                  <a:rPr lang="en-US" altLang="en-US" dirty="0">
                    <a:sym typeface="Symbol"/>
                  </a:rPr>
                  <a:t>.</a:t>
                </a:r>
              </a:p>
              <a:p>
                <a:pPr marL="0" indent="0">
                  <a:lnSpc>
                    <a:spcPct val="100000"/>
                  </a:lnSpc>
                  <a:spcBef>
                    <a:spcPts val="0"/>
                  </a:spcBef>
                  <a:spcAft>
                    <a:spcPts val="600"/>
                  </a:spcAft>
                  <a:buNone/>
                </a:pPr>
                <a:r>
                  <a:rPr lang="en-US" altLang="en-US" dirty="0"/>
                  <a:t>It follows that the total number of subsets of </a:t>
                </a:r>
                <a:r>
                  <a:rPr lang="en-US" altLang="en-US" i="1" dirty="0"/>
                  <a:t>S</a:t>
                </a:r>
                <a:r>
                  <a:rPr lang="en-US" altLang="en-US" dirty="0"/>
                  <a:t>, </a:t>
                </a:r>
                <a14:m>
                  <m:oMath xmlns:m="http://schemas.openxmlformats.org/officeDocument/2006/math">
                    <m:r>
                      <a:rPr lang="en-US" altLang="en-US" sz="2800" b="0" i="1" dirty="0" smtClean="0">
                        <a:latin typeface="Cambria Math" panose="02040503050406030204" pitchFamily="18" charset="0"/>
                        <a:ea typeface="Cambria Math" panose="02040503050406030204" pitchFamily="18" charset="0"/>
                        <a:sym typeface="Symbol"/>
                      </a:rPr>
                      <m:t>|</m:t>
                    </m:r>
                    <m:r>
                      <a:rPr lang="en-US" altLang="en-US" sz="2800" i="1" dirty="0" smtClean="0">
                        <a:latin typeface="Cambria Math" panose="02040503050406030204" pitchFamily="18" charset="0"/>
                        <a:ea typeface="Cambria Math" panose="02040503050406030204" pitchFamily="18" charset="0"/>
                        <a:sym typeface="Symbol"/>
                      </a:rPr>
                      <m:t>𝒫</m:t>
                    </m:r>
                  </m:oMath>
                </a14:m>
                <a:r>
                  <a:rPr lang="en-US" altLang="en-US" dirty="0"/>
                  <a:t>(</a:t>
                </a:r>
                <a:r>
                  <a:rPr lang="en-US" altLang="en-US" i="1" dirty="0"/>
                  <a:t>S</a:t>
                </a:r>
                <a:r>
                  <a:rPr lang="en-US" altLang="en-US" dirty="0"/>
                  <a:t>)|, can be expressed as follows:</a:t>
                </a:r>
              </a:p>
              <a:p>
                <a:pPr marL="0" indent="0">
                  <a:lnSpc>
                    <a:spcPct val="100000"/>
                  </a:lnSpc>
                  <a:spcBef>
                    <a:spcPts val="0"/>
                  </a:spcBef>
                  <a:spcAft>
                    <a:spcPts val="600"/>
                  </a:spcAft>
                  <a:buNone/>
                </a:pPr>
                <a14:m>
                  <m:oMathPara xmlns:m="http://schemas.openxmlformats.org/officeDocument/2006/math">
                    <m:oMathParaPr>
                      <m:jc m:val="centerGroup"/>
                    </m:oMathParaPr>
                    <m:oMath xmlns:m="http://schemas.openxmlformats.org/officeDocument/2006/math">
                      <m:d>
                        <m:dPr>
                          <m:ctrlPr>
                            <a:rPr lang="en-US" altLang="en-US" sz="2000" i="1">
                              <a:latin typeface="Cambria Math" panose="02040503050406030204" pitchFamily="18" charset="0"/>
                            </a:rPr>
                          </m:ctrlPr>
                        </m:dPr>
                        <m:e>
                          <m:f>
                            <m:fPr>
                              <m:type m:val="noBar"/>
                              <m:ctrlPr>
                                <a:rPr lang="en-US" altLang="en-US" sz="2000" i="1">
                                  <a:latin typeface="Cambria Math" panose="02040503050406030204" pitchFamily="18" charset="0"/>
                                </a:rPr>
                              </m:ctrlPr>
                            </m:fPr>
                            <m:num>
                              <m:r>
                                <a:rPr lang="en-US" altLang="en-US" sz="2000" i="1">
                                  <a:latin typeface="Cambria Math"/>
                                </a:rPr>
                                <m:t>𝑛</m:t>
                              </m:r>
                            </m:num>
                            <m:den>
                              <m:r>
                                <a:rPr lang="en-US" altLang="en-US" sz="2000" i="1">
                                  <a:latin typeface="Cambria Math"/>
                                </a:rPr>
                                <m:t>0</m:t>
                              </m:r>
                            </m:den>
                          </m:f>
                        </m:e>
                      </m:d>
                      <m:r>
                        <a:rPr lang="en-US" altLang="en-US" sz="2000" i="1">
                          <a:latin typeface="Cambria Math"/>
                        </a:rPr>
                        <m:t>+</m:t>
                      </m:r>
                      <m:d>
                        <m:dPr>
                          <m:ctrlPr>
                            <a:rPr lang="en-US" altLang="en-US" sz="2000" i="1">
                              <a:latin typeface="Cambria Math" panose="02040503050406030204" pitchFamily="18" charset="0"/>
                            </a:rPr>
                          </m:ctrlPr>
                        </m:dPr>
                        <m:e>
                          <m:f>
                            <m:fPr>
                              <m:type m:val="noBar"/>
                              <m:ctrlPr>
                                <a:rPr lang="en-US" altLang="en-US" sz="2000" i="1">
                                  <a:latin typeface="Cambria Math" panose="02040503050406030204" pitchFamily="18" charset="0"/>
                                </a:rPr>
                              </m:ctrlPr>
                            </m:fPr>
                            <m:num>
                              <m:r>
                                <a:rPr lang="en-US" altLang="en-US" sz="2000" i="1">
                                  <a:latin typeface="Cambria Math"/>
                                </a:rPr>
                                <m:t>𝑛</m:t>
                              </m:r>
                            </m:num>
                            <m:den>
                              <m:r>
                                <a:rPr lang="en-US" altLang="en-US" sz="2000" i="1">
                                  <a:latin typeface="Cambria Math"/>
                                </a:rPr>
                                <m:t>1</m:t>
                              </m:r>
                            </m:den>
                          </m:f>
                        </m:e>
                      </m:d>
                      <m:r>
                        <a:rPr lang="en-US" altLang="en-US" sz="2000" i="1">
                          <a:latin typeface="Cambria Math"/>
                        </a:rPr>
                        <m:t>+</m:t>
                      </m:r>
                      <m:d>
                        <m:dPr>
                          <m:ctrlPr>
                            <a:rPr lang="en-US" altLang="en-US" sz="2000" i="1">
                              <a:latin typeface="Cambria Math" panose="02040503050406030204" pitchFamily="18" charset="0"/>
                            </a:rPr>
                          </m:ctrlPr>
                        </m:dPr>
                        <m:e>
                          <m:f>
                            <m:fPr>
                              <m:type m:val="noBar"/>
                              <m:ctrlPr>
                                <a:rPr lang="en-US" altLang="en-US" sz="2000" i="1">
                                  <a:latin typeface="Cambria Math" panose="02040503050406030204" pitchFamily="18" charset="0"/>
                                </a:rPr>
                              </m:ctrlPr>
                            </m:fPr>
                            <m:num>
                              <m:r>
                                <a:rPr lang="en-US" altLang="en-US" sz="2000" i="1">
                                  <a:latin typeface="Cambria Math"/>
                                </a:rPr>
                                <m:t>𝑛</m:t>
                              </m:r>
                            </m:num>
                            <m:den>
                              <m:r>
                                <a:rPr lang="en-US" altLang="en-US" sz="2000" i="1">
                                  <a:latin typeface="Cambria Math"/>
                                </a:rPr>
                                <m:t>2</m:t>
                              </m:r>
                            </m:den>
                          </m:f>
                        </m:e>
                      </m:d>
                      <m:r>
                        <a:rPr lang="en-US" altLang="en-US" sz="2000" i="1">
                          <a:latin typeface="Cambria Math"/>
                        </a:rPr>
                        <m:t>+</m:t>
                      </m:r>
                      <m:r>
                        <a:rPr lang="en-US" altLang="en-US" sz="2000" i="1">
                          <a:latin typeface="Cambria Math"/>
                          <a:ea typeface="Cambria Math"/>
                        </a:rPr>
                        <m:t>⋯+</m:t>
                      </m:r>
                      <m:d>
                        <m:dPr>
                          <m:ctrlPr>
                            <a:rPr lang="en-US" altLang="en-US" sz="2000" i="1">
                              <a:latin typeface="Cambria Math" panose="02040503050406030204" pitchFamily="18" charset="0"/>
                              <a:ea typeface="Cambria Math"/>
                            </a:rPr>
                          </m:ctrlPr>
                        </m:dPr>
                        <m:e>
                          <m:f>
                            <m:fPr>
                              <m:type m:val="noBar"/>
                              <m:ctrlPr>
                                <a:rPr lang="en-US" altLang="en-US" sz="2000" i="1">
                                  <a:latin typeface="Cambria Math" panose="02040503050406030204" pitchFamily="18" charset="0"/>
                                  <a:ea typeface="Cambria Math"/>
                                </a:rPr>
                              </m:ctrlPr>
                            </m:fPr>
                            <m:num>
                              <m:r>
                                <a:rPr lang="en-US" altLang="en-US" sz="2000" i="1">
                                  <a:latin typeface="Cambria Math"/>
                                  <a:ea typeface="Cambria Math"/>
                                </a:rPr>
                                <m:t>𝑛</m:t>
                              </m:r>
                            </m:num>
                            <m:den>
                              <m:r>
                                <a:rPr lang="en-US" altLang="en-US" sz="2000" i="1">
                                  <a:latin typeface="Cambria Math"/>
                                  <a:ea typeface="Cambria Math"/>
                                </a:rPr>
                                <m:t>𝑛</m:t>
                              </m:r>
                            </m:den>
                          </m:f>
                        </m:e>
                      </m:d>
                    </m:oMath>
                  </m:oMathPara>
                </a14:m>
                <a:endParaRPr lang="en-US" altLang="en-US" sz="2000" dirty="0"/>
              </a:p>
            </p:txBody>
          </p:sp>
        </mc:Choice>
        <mc:Fallback>
          <p:sp>
            <p:nvSpPr>
              <p:cNvPr id="31" name="Rectangle 3"/>
              <p:cNvSpPr txBox="1">
                <a:spLocks noRot="1" noChangeAspect="1" noMove="1" noResize="1" noEditPoints="1" noAdjustHandles="1" noChangeArrowheads="1" noChangeShapeType="1" noTextEdit="1"/>
              </p:cNvSpPr>
              <p:nvPr/>
            </p:nvSpPr>
            <p:spPr>
              <a:xfrm>
                <a:off x="476754" y="1639638"/>
                <a:ext cx="8038595" cy="2681962"/>
              </a:xfrm>
              <a:prstGeom prst="rect">
                <a:avLst/>
              </a:prstGeom>
              <a:blipFill>
                <a:blip r:embed="rId3"/>
                <a:stretch>
                  <a:fillRect l="-1516" t="-2273" r="-1061"/>
                </a:stretch>
              </a:blipFill>
            </p:spPr>
            <p:txBody>
              <a:bodyPr/>
              <a:lstStyle/>
              <a:p>
                <a:r>
                  <a:rPr lang="en-SG">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11 – Using Combinatorial Argument to Derive some Identity</a:t>
            </a:r>
            <a:endParaRPr lang="en-SG" dirty="0">
              <a:solidFill>
                <a:schemeClr val="bg1"/>
              </a:solidFill>
            </a:endParaRPr>
          </a:p>
        </p:txBody>
      </p:sp>
      <mc:AlternateContent xmlns:mc="http://schemas.openxmlformats.org/markup-compatibility/2006">
        <mc:Choice xmlns:a14="http://schemas.microsoft.com/office/drawing/2010/main" Requires="a14">
          <p:sp>
            <p:nvSpPr>
              <p:cNvPr id="26" name="Rectangle 3"/>
              <p:cNvSpPr txBox="1">
                <a:spLocks noChangeArrowheads="1"/>
              </p:cNvSpPr>
              <p:nvPr/>
            </p:nvSpPr>
            <p:spPr>
              <a:xfrm>
                <a:off x="476755" y="4354565"/>
                <a:ext cx="8038595" cy="13930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By Theorem 6.3.1, |</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Symbol"/>
                      </a:rPr>
                      <m:t>𝒫</m:t>
                    </m:r>
                  </m:oMath>
                </a14:m>
                <a:r>
                  <a:rPr lang="en-US" altLang="en-US" dirty="0"/>
                  <a:t>(</a:t>
                </a:r>
                <a:r>
                  <a:rPr lang="en-US" altLang="en-US" i="1" dirty="0"/>
                  <a:t>S</a:t>
                </a:r>
                <a:r>
                  <a:rPr lang="en-US" altLang="en-US" dirty="0"/>
                  <a:t>)| = </a:t>
                </a:r>
                <a:r>
                  <a:rPr lang="en-US" altLang="en-US" dirty="0">
                    <a:sym typeface="Symbol"/>
                  </a:rPr>
                  <a:t>2</a:t>
                </a:r>
                <a:r>
                  <a:rPr lang="en-US" altLang="en-US" i="1" baseline="44000" dirty="0">
                    <a:sym typeface="Symbol"/>
                  </a:rPr>
                  <a:t>n</a:t>
                </a:r>
                <a:r>
                  <a:rPr lang="en-US" altLang="en-US" dirty="0"/>
                  <a:t>. Hence</a:t>
                </a:r>
              </a:p>
              <a:p>
                <a:pPr marL="0" indent="0">
                  <a:lnSpc>
                    <a:spcPct val="100000"/>
                  </a:lnSpc>
                  <a:spcBef>
                    <a:spcPts val="0"/>
                  </a:spcBef>
                  <a:buNone/>
                  <a:tabLst>
                    <a:tab pos="692150" algn="l"/>
                  </a:tabLst>
                </a:pPr>
                <a:r>
                  <a:rPr lang="en-US" altLang="en-US" dirty="0"/>
                  <a:t>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0</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1</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2</m:t>
                            </m:r>
                          </m:den>
                        </m:f>
                      </m:e>
                    </m:d>
                    <m:r>
                      <a:rPr lang="en-US" altLang="en-US" b="0" i="1" smtClean="0">
                        <a:latin typeface="Cambria Math"/>
                      </a:rPr>
                      <m:t>+</m:t>
                    </m:r>
                    <m:r>
                      <a:rPr lang="en-US" altLang="en-US" b="0" i="1" smtClean="0">
                        <a:latin typeface="Cambria Math"/>
                        <a:ea typeface="Cambria Math"/>
                      </a:rPr>
                      <m:t>⋯+</m:t>
                    </m:r>
                    <m:d>
                      <m:dPr>
                        <m:ctrlPr>
                          <a:rPr lang="en-US" altLang="en-US" b="0" i="1" smtClean="0">
                            <a:latin typeface="Cambria Math" panose="02040503050406030204" pitchFamily="18" charset="0"/>
                            <a:ea typeface="Cambria Math"/>
                          </a:rPr>
                        </m:ctrlPr>
                      </m:dPr>
                      <m:e>
                        <m:f>
                          <m:fPr>
                            <m:type m:val="noBar"/>
                            <m:ctrlPr>
                              <a:rPr lang="en-US" altLang="en-US" b="0" i="1" smtClean="0">
                                <a:latin typeface="Cambria Math" panose="02040503050406030204" pitchFamily="18" charset="0"/>
                                <a:ea typeface="Cambria Math"/>
                              </a:rPr>
                            </m:ctrlPr>
                          </m:fPr>
                          <m:num>
                            <m:r>
                              <a:rPr lang="en-US" altLang="en-US" b="0" i="1" smtClean="0">
                                <a:latin typeface="Cambria Math"/>
                                <a:ea typeface="Cambria Math"/>
                              </a:rPr>
                              <m:t>𝑛</m:t>
                            </m:r>
                          </m:num>
                          <m:den>
                            <m:r>
                              <a:rPr lang="en-US" altLang="en-US" b="0" i="1" smtClean="0">
                                <a:latin typeface="Cambria Math"/>
                                <a:ea typeface="Cambria Math"/>
                              </a:rPr>
                              <m:t>𝑛</m:t>
                            </m:r>
                          </m:den>
                        </m:f>
                      </m:e>
                    </m:d>
                    <m:r>
                      <a:rPr lang="en-US" altLang="en-US" b="0" i="1" smtClean="0">
                        <a:latin typeface="Cambria Math"/>
                        <a:ea typeface="Cambria Math"/>
                      </a:rPr>
                      <m:t>=</m:t>
                    </m:r>
                    <m:sSup>
                      <m:sSupPr>
                        <m:ctrlPr>
                          <a:rPr lang="en-US" altLang="en-US" b="0" i="1" smtClean="0">
                            <a:latin typeface="Cambria Math" panose="02040503050406030204" pitchFamily="18" charset="0"/>
                            <a:ea typeface="Cambria Math"/>
                          </a:rPr>
                        </m:ctrlPr>
                      </m:sSupPr>
                      <m:e>
                        <m:r>
                          <a:rPr lang="en-US" altLang="en-US" b="0" i="1" smtClean="0">
                            <a:latin typeface="Cambria Math"/>
                            <a:ea typeface="Cambria Math"/>
                          </a:rPr>
                          <m:t>2</m:t>
                        </m:r>
                      </m:e>
                      <m:sup>
                        <m:r>
                          <a:rPr lang="en-US" altLang="en-US" b="0" i="1" smtClean="0">
                            <a:latin typeface="Cambria Math"/>
                            <a:ea typeface="Cambria Math"/>
                          </a:rPr>
                          <m:t>𝑛</m:t>
                        </m:r>
                      </m:sup>
                    </m:sSup>
                  </m:oMath>
                </a14:m>
                <a:endParaRPr lang="en-US" altLang="en-US" dirty="0"/>
              </a:p>
            </p:txBody>
          </p:sp>
        </mc:Choice>
        <mc:Fallback>
          <p:sp>
            <p:nvSpPr>
              <p:cNvPr id="26" name="Rectangle 3"/>
              <p:cNvSpPr txBox="1">
                <a:spLocks noRot="1" noChangeAspect="1" noMove="1" noResize="1" noEditPoints="1" noAdjustHandles="1" noChangeArrowheads="1" noChangeShapeType="1" noTextEdit="1"/>
              </p:cNvSpPr>
              <p:nvPr/>
            </p:nvSpPr>
            <p:spPr>
              <a:xfrm>
                <a:off x="476755" y="4354565"/>
                <a:ext cx="8038595" cy="1393092"/>
              </a:xfrm>
              <a:prstGeom prst="rect">
                <a:avLst/>
              </a:prstGeom>
              <a:blipFill>
                <a:blip r:embed="rId4"/>
                <a:stretch>
                  <a:fillRect l="-1516" t="-5240"/>
                </a:stretch>
              </a:blipFill>
            </p:spPr>
            <p:txBody>
              <a:bodyPr/>
              <a:lstStyle/>
              <a:p>
                <a:r>
                  <a:rPr lang="en-SG">
                    <a:noFill/>
                  </a:rPr>
                  <a:t> </a:t>
                </a:r>
              </a:p>
            </p:txBody>
          </p:sp>
        </mc:Fallback>
      </mc:AlternateContent>
    </p:spTree>
    <p:extLst>
      <p:ext uri="{BB962C8B-B14F-4D97-AF65-F5344CB8AC3E}">
        <p14:creationId xmlns:p14="http://schemas.microsoft.com/office/powerpoint/2010/main" val="148289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rgbClr val="0000FF"/>
                </a:solidFill>
              </a:rPr>
              <a:t>	</a:t>
            </a:r>
            <a:r>
              <a:rPr lang="en-SG" sz="1400" dirty="0">
                <a:solidFill>
                  <a:schemeClr val="bg1"/>
                </a:solidFill>
              </a:rPr>
              <a:t>The Binomial Theorem</a:t>
            </a:r>
            <a:endParaRPr lang="en-SG" sz="2000" dirty="0">
              <a:solidFill>
                <a:schemeClr val="bg1"/>
              </a:solidFill>
            </a:endParaRPr>
          </a:p>
        </p:txBody>
      </p:sp>
      <p:sp>
        <p:nvSpPr>
          <p:cNvPr id="31" name="Rectangle 3"/>
          <p:cNvSpPr txBox="1">
            <a:spLocks noChangeArrowheads="1"/>
          </p:cNvSpPr>
          <p:nvPr/>
        </p:nvSpPr>
        <p:spPr>
          <a:xfrm>
            <a:off x="476755" y="1486521"/>
            <a:ext cx="8038595" cy="17530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In algebra a sum of two terms, such as </a:t>
            </a:r>
            <a:r>
              <a:rPr lang="en-US" altLang="en-US" sz="2400" i="1" dirty="0"/>
              <a:t>a</a:t>
            </a:r>
            <a:r>
              <a:rPr lang="en-US" altLang="en-US" sz="2400" dirty="0"/>
              <a:t> + </a:t>
            </a:r>
            <a:r>
              <a:rPr lang="en-US" altLang="en-US" sz="2400" i="1" dirty="0"/>
              <a:t>b</a:t>
            </a:r>
            <a:r>
              <a:rPr lang="en-US" altLang="en-US" sz="2400" dirty="0"/>
              <a:t>, is called </a:t>
            </a:r>
            <a:r>
              <a:rPr lang="en-US" altLang="en-US" sz="2400" dirty="0">
                <a:solidFill>
                  <a:srgbClr val="0000FF"/>
                </a:solidFill>
              </a:rPr>
              <a:t>binomial</a:t>
            </a:r>
            <a:r>
              <a:rPr lang="en-US" altLang="en-US" sz="2400" dirty="0"/>
              <a:t>.</a:t>
            </a:r>
          </a:p>
          <a:p>
            <a:pPr marL="0" indent="0">
              <a:lnSpc>
                <a:spcPct val="100000"/>
              </a:lnSpc>
              <a:spcBef>
                <a:spcPts val="0"/>
              </a:spcBef>
              <a:spcAft>
                <a:spcPts val="600"/>
              </a:spcAft>
              <a:buNone/>
            </a:pPr>
            <a:r>
              <a:rPr lang="en-US" altLang="en-US" sz="2400" dirty="0"/>
              <a:t>The </a:t>
            </a:r>
            <a:r>
              <a:rPr lang="en-US" altLang="en-US" sz="2400" i="1" dirty="0">
                <a:solidFill>
                  <a:srgbClr val="0000FF"/>
                </a:solidFill>
              </a:rPr>
              <a:t>binomial theorem</a:t>
            </a:r>
            <a:r>
              <a:rPr lang="en-US" altLang="en-US" sz="2400" dirty="0">
                <a:solidFill>
                  <a:srgbClr val="0000FF"/>
                </a:solidFill>
              </a:rPr>
              <a:t> </a:t>
            </a:r>
            <a:r>
              <a:rPr lang="en-US" altLang="en-US" sz="2400" dirty="0"/>
              <a:t>gives an expression for the powers of a binomial (</a:t>
            </a:r>
            <a:r>
              <a:rPr lang="en-US" altLang="en-US" sz="2400" i="1" dirty="0"/>
              <a:t>a </a:t>
            </a:r>
            <a:r>
              <a:rPr lang="en-US" altLang="en-US" sz="2400" dirty="0"/>
              <a:t>+ </a:t>
            </a:r>
            <a:r>
              <a:rPr lang="en-US" altLang="en-US" sz="2400" i="1" dirty="0"/>
              <a:t>b</a:t>
            </a:r>
            <a:r>
              <a:rPr lang="en-US" altLang="en-US" sz="2400" dirty="0"/>
              <a:t>)</a:t>
            </a:r>
            <a:r>
              <a:rPr lang="en-US" altLang="en-US" sz="2400" i="1" baseline="30000" dirty="0"/>
              <a:t>n</a:t>
            </a:r>
            <a:r>
              <a:rPr lang="en-US" altLang="en-US" sz="2400" dirty="0"/>
              <a:t>, for each positive integer </a:t>
            </a:r>
            <a:r>
              <a:rPr lang="en-US" altLang="en-US" sz="2400" i="1" dirty="0"/>
              <a:t>n</a:t>
            </a:r>
            <a:r>
              <a:rPr lang="en-US" altLang="en-US" sz="2400" dirty="0"/>
              <a:t> and all real numbers </a:t>
            </a:r>
            <a:r>
              <a:rPr lang="en-US" altLang="en-US" sz="2400" i="1" dirty="0"/>
              <a:t>a</a:t>
            </a:r>
            <a:r>
              <a:rPr lang="en-US" altLang="en-US" sz="2400" dirty="0"/>
              <a:t> and </a:t>
            </a:r>
            <a:r>
              <a:rPr lang="en-US" altLang="en-US" sz="2400" i="1" dirty="0"/>
              <a:t>b</a:t>
            </a:r>
            <a:r>
              <a:rPr lang="en-US" altLang="en-US" sz="2400" dirty="0"/>
              <a:t>.</a:t>
            </a:r>
          </a:p>
        </p:txBody>
      </p:sp>
      <p:sp>
        <p:nvSpPr>
          <p:cNvPr id="26" name="Oval 2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TextBox 4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The Binomial Theorem</a:t>
            </a:r>
            <a:endParaRPr lang="en-SG" sz="2000" dirty="0">
              <a:solidFill>
                <a:schemeClr val="bg1"/>
              </a:solidFill>
            </a:endParaRPr>
          </a:p>
        </p:txBody>
      </p:sp>
      <p:grpSp>
        <p:nvGrpSpPr>
          <p:cNvPr id="44" name="Group 43"/>
          <p:cNvGrpSpPr/>
          <p:nvPr/>
        </p:nvGrpSpPr>
        <p:grpSpPr>
          <a:xfrm>
            <a:off x="673504" y="3403916"/>
            <a:ext cx="7974264" cy="2618061"/>
            <a:chOff x="730523" y="4598517"/>
            <a:chExt cx="7974264" cy="2618061"/>
          </a:xfrm>
        </p:grpSpPr>
        <p:sp>
          <p:nvSpPr>
            <p:cNvPr id="45" name="Rectangle 44"/>
            <p:cNvSpPr/>
            <p:nvPr/>
          </p:nvSpPr>
          <p:spPr>
            <a:xfrm>
              <a:off x="730523" y="4598518"/>
              <a:ext cx="7974264" cy="261806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9.7.2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48" name="TextBox 47"/>
                <p:cNvSpPr txBox="1"/>
                <p:nvPr/>
              </p:nvSpPr>
              <p:spPr>
                <a:xfrm>
                  <a:off x="795941" y="5218733"/>
                  <a:ext cx="7737396" cy="1796261"/>
                </a:xfrm>
                <a:prstGeom prst="rect">
                  <a:avLst/>
                </a:prstGeom>
                <a:noFill/>
              </p:spPr>
              <p:txBody>
                <a:bodyPr wrap="square" rtlCol="0">
                  <a:spAutoFit/>
                </a:bodyPr>
                <a:lstStyle/>
                <a:p>
                  <a:pPr>
                    <a:spcAft>
                      <a:spcPts val="600"/>
                    </a:spcAft>
                  </a:pPr>
                  <a:r>
                    <a:rPr lang="en-SG" sz="2400" dirty="0"/>
                    <a:t>Given any real numbers </a:t>
                  </a:r>
                  <a:r>
                    <a:rPr lang="en-SG" sz="2400" i="1" dirty="0"/>
                    <a:t>a</a:t>
                  </a:r>
                  <a:r>
                    <a:rPr lang="en-SG" sz="2400" dirty="0"/>
                    <a:t> and </a:t>
                  </a:r>
                  <a:r>
                    <a:rPr lang="en-SG" sz="2400" i="1" dirty="0"/>
                    <a:t>b</a:t>
                  </a:r>
                  <a:r>
                    <a:rPr lang="en-SG" sz="2400" dirty="0"/>
                    <a:t> and any non-negative integer</a:t>
                  </a:r>
                  <a:r>
                    <a:rPr lang="en-US" altLang="en-US" sz="2400" dirty="0"/>
                    <a:t> </a:t>
                  </a:r>
                  <a:r>
                    <a:rPr lang="en-US" altLang="en-US" sz="2400" i="1" dirty="0"/>
                    <a:t>n,</a:t>
                  </a:r>
                  <a:endParaRPr lang="en-SG" sz="2400" dirty="0"/>
                </a:p>
                <a:p>
                  <a:pPr>
                    <a:spcAft>
                      <a:spcPts val="600"/>
                    </a:spcAft>
                    <a:tabLst>
                      <a:tab pos="457200" algn="l"/>
                    </a:tabLst>
                  </a:pPr>
                  <a:r>
                    <a:rPr lang="en-SG" sz="2400" b="1" dirty="0">
                      <a:sym typeface="Symbol" panose="05050102010706020507" pitchFamily="18" charset="2"/>
                    </a:rPr>
                    <a:t>	</a:t>
                  </a:r>
                  <a14:m>
                    <m:oMath xmlns:m="http://schemas.openxmlformats.org/officeDocument/2006/math">
                      <m:sSup>
                        <m:sSupPr>
                          <m:ctrlPr>
                            <a:rPr lang="en-SG" sz="2400" b="1" i="1" smtClean="0">
                              <a:latin typeface="Cambria Math" panose="02040503050406030204" pitchFamily="18" charset="0"/>
                              <a:sym typeface="Symbol" panose="05050102010706020507" pitchFamily="18" charset="2"/>
                            </a:rPr>
                          </m:ctrlPr>
                        </m:sSupPr>
                        <m:e>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𝒂</m:t>
                          </m:r>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𝒃</m:t>
                          </m:r>
                          <m:r>
                            <a:rPr lang="en-US" sz="2400" b="1" i="1" smtClean="0">
                              <a:latin typeface="Cambria Math"/>
                              <a:sym typeface="Symbol" panose="05050102010706020507" pitchFamily="18" charset="2"/>
                            </a:rPr>
                            <m:t>)</m:t>
                          </m:r>
                        </m:e>
                        <m:sup>
                          <m:r>
                            <a:rPr lang="en-US" sz="2400" b="1" i="1" smtClean="0">
                              <a:latin typeface="Cambria Math"/>
                              <a:sym typeface="Symbol" panose="05050102010706020507" pitchFamily="18" charset="2"/>
                            </a:rPr>
                            <m:t>𝒏</m:t>
                          </m:r>
                        </m:sup>
                      </m:sSup>
                      <m:r>
                        <a:rPr lang="en-US" sz="2400" b="1" i="1" smtClean="0">
                          <a:latin typeface="Cambria Math"/>
                          <a:sym typeface="Symbol" panose="05050102010706020507" pitchFamily="18" charset="2"/>
                        </a:rPr>
                        <m:t> = </m:t>
                      </m:r>
                      <m:nary>
                        <m:naryPr>
                          <m:chr m:val="∑"/>
                          <m:ctrlPr>
                            <a:rPr lang="en-US" sz="2400" b="1" i="1" smtClean="0">
                              <a:latin typeface="Cambria Math" panose="02040503050406030204" pitchFamily="18" charset="0"/>
                              <a:sym typeface="Symbol" panose="05050102010706020507" pitchFamily="18" charset="2"/>
                            </a:rPr>
                          </m:ctrlPr>
                        </m:naryPr>
                        <m:sub>
                          <m:r>
                            <m:rPr>
                              <m:brk m:alnAt="23"/>
                            </m:rPr>
                            <a:rPr lang="en-US" sz="2400" b="1" i="1" smtClean="0">
                              <a:latin typeface="Cambria Math"/>
                              <a:sym typeface="Symbol" panose="05050102010706020507" pitchFamily="18" charset="2"/>
                            </a:rPr>
                            <m:t>𝒌</m:t>
                          </m:r>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𝟎</m:t>
                          </m:r>
                        </m:sub>
                        <m:sup>
                          <m:r>
                            <a:rPr lang="en-US" sz="2400" b="1" i="1" smtClean="0">
                              <a:latin typeface="Cambria Math"/>
                              <a:sym typeface="Symbol" panose="05050102010706020507" pitchFamily="18" charset="2"/>
                            </a:rPr>
                            <m:t>𝒏</m:t>
                          </m:r>
                        </m:sup>
                        <m:e>
                          <m:d>
                            <m:dPr>
                              <m:ctrlPr>
                                <a:rPr lang="en-US" sz="2400" b="1" i="1" smtClean="0">
                                  <a:solidFill>
                                    <a:srgbClr val="C00000"/>
                                  </a:solidFill>
                                  <a:latin typeface="Cambria Math" panose="02040503050406030204" pitchFamily="18" charset="0"/>
                                  <a:sym typeface="Symbol" panose="05050102010706020507" pitchFamily="18" charset="2"/>
                                </a:rPr>
                              </m:ctrlPr>
                            </m:dPr>
                            <m:e>
                              <m:f>
                                <m:fPr>
                                  <m:type m:val="noBar"/>
                                  <m:ctrlPr>
                                    <a:rPr lang="en-US" sz="2400" b="1" i="1" smtClean="0">
                                      <a:solidFill>
                                        <a:srgbClr val="C00000"/>
                                      </a:solidFill>
                                      <a:latin typeface="Cambria Math" panose="02040503050406030204" pitchFamily="18" charset="0"/>
                                      <a:sym typeface="Symbol" panose="05050102010706020507" pitchFamily="18" charset="2"/>
                                    </a:rPr>
                                  </m:ctrlPr>
                                </m:fPr>
                                <m:num>
                                  <m:r>
                                    <a:rPr lang="en-US" sz="2400" b="1" i="1" smtClean="0">
                                      <a:solidFill>
                                        <a:srgbClr val="C00000"/>
                                      </a:solidFill>
                                      <a:latin typeface="Cambria Math"/>
                                      <a:sym typeface="Symbol" panose="05050102010706020507" pitchFamily="18" charset="2"/>
                                    </a:rPr>
                                    <m:t>𝒏</m:t>
                                  </m:r>
                                </m:num>
                                <m:den>
                                  <m:r>
                                    <a:rPr lang="en-US" sz="2400" b="1" i="1" smtClean="0">
                                      <a:solidFill>
                                        <a:srgbClr val="C00000"/>
                                      </a:solidFill>
                                      <a:latin typeface="Cambria Math"/>
                                      <a:sym typeface="Symbol" panose="05050102010706020507" pitchFamily="18" charset="2"/>
                                    </a:rPr>
                                    <m:t>𝒌</m:t>
                                  </m:r>
                                </m:den>
                              </m:f>
                            </m:e>
                          </m:d>
                        </m:e>
                      </m:nary>
                      <m:sSup>
                        <m:sSupPr>
                          <m:ctrlPr>
                            <a:rPr lang="en-US" sz="2400" b="1" i="1" smtClean="0">
                              <a:latin typeface="Cambria Math" panose="02040503050406030204" pitchFamily="18" charset="0"/>
                              <a:sym typeface="Symbol" panose="05050102010706020507" pitchFamily="18" charset="2"/>
                            </a:rPr>
                          </m:ctrlPr>
                        </m:sSupPr>
                        <m:e>
                          <m:r>
                            <a:rPr lang="en-US" sz="2400" b="1" i="1" smtClean="0">
                              <a:latin typeface="Cambria Math"/>
                              <a:sym typeface="Symbol" panose="05050102010706020507" pitchFamily="18" charset="2"/>
                            </a:rPr>
                            <m:t>𝒂</m:t>
                          </m:r>
                        </m:e>
                        <m:sup>
                          <m:r>
                            <a:rPr lang="en-US" sz="2400" b="1" i="1" smtClean="0">
                              <a:latin typeface="Cambria Math"/>
                              <a:sym typeface="Symbol" panose="05050102010706020507" pitchFamily="18" charset="2"/>
                            </a:rPr>
                            <m:t>𝒏</m:t>
                          </m:r>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𝒌</m:t>
                          </m:r>
                        </m:sup>
                      </m:sSup>
                      <m:sSup>
                        <m:sSupPr>
                          <m:ctrlPr>
                            <a:rPr lang="en-US" sz="2400" b="1" i="1" smtClean="0">
                              <a:latin typeface="Cambria Math" panose="02040503050406030204" pitchFamily="18" charset="0"/>
                              <a:sym typeface="Symbol" panose="05050102010706020507" pitchFamily="18" charset="2"/>
                            </a:rPr>
                          </m:ctrlPr>
                        </m:sSupPr>
                        <m:e>
                          <m:r>
                            <a:rPr lang="en-US" sz="2400" b="1" i="1" smtClean="0">
                              <a:latin typeface="Cambria Math"/>
                              <a:sym typeface="Symbol" panose="05050102010706020507" pitchFamily="18" charset="2"/>
                            </a:rPr>
                            <m:t>𝒃</m:t>
                          </m:r>
                        </m:e>
                        <m:sup>
                          <m:r>
                            <a:rPr lang="en-US" sz="2400" b="1" i="1" smtClean="0">
                              <a:latin typeface="Cambria Math"/>
                              <a:sym typeface="Symbol" panose="05050102010706020507" pitchFamily="18" charset="2"/>
                            </a:rPr>
                            <m:t>𝒌</m:t>
                          </m:r>
                        </m:sup>
                      </m:sSup>
                    </m:oMath>
                  </a14:m>
                  <a:endParaRPr lang="en-US" sz="2400" b="1" dirty="0">
                    <a:sym typeface="Symbol" panose="05050102010706020507" pitchFamily="18" charset="2"/>
                  </a:endParaRPr>
                </a:p>
                <a:p>
                  <a:pPr>
                    <a:spcAft>
                      <a:spcPts val="600"/>
                    </a:spcAft>
                    <a:tabLst>
                      <a:tab pos="914400" algn="l"/>
                    </a:tabLst>
                  </a:pPr>
                  <a:r>
                    <a:rPr lang="en-US" sz="2400" b="1" dirty="0">
                      <a:sym typeface="Symbol" panose="05050102010706020507" pitchFamily="18" charset="2"/>
                    </a:rPr>
                    <a:t>	</a:t>
                  </a:r>
                  <a14:m>
                    <m:oMath xmlns:m="http://schemas.openxmlformats.org/officeDocument/2006/math">
                      <m:r>
                        <a:rPr lang="en-US" sz="2000" b="1" i="1" smtClean="0">
                          <a:latin typeface="Cambria Math"/>
                          <a:sym typeface="Symbol" panose="05050102010706020507" pitchFamily="18" charset="2"/>
                        </a:rPr>
                        <m:t>= </m:t>
                      </m:r>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𝒂</m:t>
                          </m:r>
                        </m:e>
                        <m:sup>
                          <m:r>
                            <a:rPr lang="en-US" sz="2000" b="1" i="1" smtClean="0">
                              <a:latin typeface="Cambria Math"/>
                              <a:sym typeface="Symbol" panose="05050102010706020507" pitchFamily="18" charset="2"/>
                            </a:rPr>
                            <m:t>𝒏</m:t>
                          </m:r>
                        </m:sup>
                      </m:sSup>
                      <m:r>
                        <a:rPr lang="en-US" sz="2000" b="1" i="1" smtClean="0">
                          <a:latin typeface="Cambria Math"/>
                          <a:sym typeface="Symbol" panose="05050102010706020507" pitchFamily="18" charset="2"/>
                        </a:rPr>
                        <m:t>+</m:t>
                      </m:r>
                      <m:d>
                        <m:dPr>
                          <m:ctrlPr>
                            <a:rPr lang="en-US" sz="2000" b="1" i="1" smtClean="0">
                              <a:solidFill>
                                <a:srgbClr val="C00000"/>
                              </a:solidFill>
                              <a:latin typeface="Cambria Math" panose="02040503050406030204" pitchFamily="18" charset="0"/>
                              <a:sym typeface="Symbol" panose="05050102010706020507" pitchFamily="18" charset="2"/>
                            </a:rPr>
                          </m:ctrlPr>
                        </m:dPr>
                        <m:e>
                          <m:f>
                            <m:fPr>
                              <m:type m:val="noBar"/>
                              <m:ctrlPr>
                                <a:rPr lang="en-US" sz="2000" b="1" i="1" smtClean="0">
                                  <a:solidFill>
                                    <a:srgbClr val="C00000"/>
                                  </a:solidFill>
                                  <a:latin typeface="Cambria Math" panose="02040503050406030204" pitchFamily="18" charset="0"/>
                                  <a:sym typeface="Symbol" panose="05050102010706020507" pitchFamily="18" charset="2"/>
                                </a:rPr>
                              </m:ctrlPr>
                            </m:fPr>
                            <m:num>
                              <m:r>
                                <a:rPr lang="en-US" sz="2000" b="1" i="1" smtClean="0">
                                  <a:solidFill>
                                    <a:srgbClr val="C00000"/>
                                  </a:solidFill>
                                  <a:latin typeface="Cambria Math"/>
                                  <a:sym typeface="Symbol" panose="05050102010706020507" pitchFamily="18" charset="2"/>
                                </a:rPr>
                                <m:t>𝒏</m:t>
                              </m:r>
                            </m:num>
                            <m:den>
                              <m:r>
                                <a:rPr lang="en-US" sz="2000" b="1" i="1" smtClean="0">
                                  <a:solidFill>
                                    <a:srgbClr val="C00000"/>
                                  </a:solidFill>
                                  <a:latin typeface="Cambria Math"/>
                                  <a:sym typeface="Symbol" panose="05050102010706020507" pitchFamily="18" charset="2"/>
                                </a:rPr>
                                <m:t>𝟏</m:t>
                              </m:r>
                            </m:den>
                          </m:f>
                        </m:e>
                      </m:d>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𝒂</m:t>
                          </m:r>
                        </m:e>
                        <m:sup>
                          <m:r>
                            <a:rPr lang="en-US" sz="2000" b="1" i="1" smtClean="0">
                              <a:latin typeface="Cambria Math"/>
                              <a:sym typeface="Symbol" panose="05050102010706020507" pitchFamily="18" charset="2"/>
                            </a:rPr>
                            <m:t>𝒏</m:t>
                          </m:r>
                          <m:r>
                            <a:rPr lang="en-US" sz="2000" b="1" i="1" smtClean="0">
                              <a:latin typeface="Cambria Math"/>
                              <a:sym typeface="Symbol" panose="05050102010706020507" pitchFamily="18" charset="2"/>
                            </a:rPr>
                            <m:t>−</m:t>
                          </m:r>
                          <m:r>
                            <a:rPr lang="en-US" sz="2000" b="1" i="1" smtClean="0">
                              <a:latin typeface="Cambria Math"/>
                              <a:sym typeface="Symbol" panose="05050102010706020507" pitchFamily="18" charset="2"/>
                            </a:rPr>
                            <m:t>𝟏</m:t>
                          </m:r>
                        </m:sup>
                      </m:sSup>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𝒃</m:t>
                          </m:r>
                        </m:e>
                        <m:sup>
                          <m:r>
                            <a:rPr lang="en-US" sz="2000" b="1" i="1" smtClean="0">
                              <a:latin typeface="Cambria Math"/>
                              <a:sym typeface="Symbol" panose="05050102010706020507" pitchFamily="18" charset="2"/>
                            </a:rPr>
                            <m:t>𝟏</m:t>
                          </m:r>
                        </m:sup>
                      </m:sSup>
                      <m:r>
                        <a:rPr lang="en-US" sz="2000" b="1" i="1" smtClean="0">
                          <a:latin typeface="Cambria Math"/>
                          <a:sym typeface="Symbol" panose="05050102010706020507" pitchFamily="18" charset="2"/>
                        </a:rPr>
                        <m:t>+</m:t>
                      </m:r>
                      <m:d>
                        <m:dPr>
                          <m:ctrlPr>
                            <a:rPr lang="en-US" sz="2000" b="1" i="1" smtClean="0">
                              <a:solidFill>
                                <a:srgbClr val="C00000"/>
                              </a:solidFill>
                              <a:latin typeface="Cambria Math" panose="02040503050406030204" pitchFamily="18" charset="0"/>
                              <a:sym typeface="Symbol" panose="05050102010706020507" pitchFamily="18" charset="2"/>
                            </a:rPr>
                          </m:ctrlPr>
                        </m:dPr>
                        <m:e>
                          <m:f>
                            <m:fPr>
                              <m:type m:val="noBar"/>
                              <m:ctrlPr>
                                <a:rPr lang="en-US" sz="2000" b="1" i="1" smtClean="0">
                                  <a:solidFill>
                                    <a:srgbClr val="C00000"/>
                                  </a:solidFill>
                                  <a:latin typeface="Cambria Math" panose="02040503050406030204" pitchFamily="18" charset="0"/>
                                  <a:sym typeface="Symbol" panose="05050102010706020507" pitchFamily="18" charset="2"/>
                                </a:rPr>
                              </m:ctrlPr>
                            </m:fPr>
                            <m:num>
                              <m:r>
                                <a:rPr lang="en-US" sz="2000" b="1" i="1" smtClean="0">
                                  <a:solidFill>
                                    <a:srgbClr val="C00000"/>
                                  </a:solidFill>
                                  <a:latin typeface="Cambria Math"/>
                                  <a:sym typeface="Symbol" panose="05050102010706020507" pitchFamily="18" charset="2"/>
                                </a:rPr>
                                <m:t>𝒏</m:t>
                              </m:r>
                            </m:num>
                            <m:den>
                              <m:r>
                                <a:rPr lang="en-US" sz="2000" b="1" i="1" smtClean="0">
                                  <a:solidFill>
                                    <a:srgbClr val="C00000"/>
                                  </a:solidFill>
                                  <a:latin typeface="Cambria Math"/>
                                  <a:sym typeface="Symbol" panose="05050102010706020507" pitchFamily="18" charset="2"/>
                                </a:rPr>
                                <m:t>𝟐</m:t>
                              </m:r>
                            </m:den>
                          </m:f>
                        </m:e>
                      </m:d>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𝒂</m:t>
                          </m:r>
                        </m:e>
                        <m:sup>
                          <m:r>
                            <a:rPr lang="en-US" sz="2000" b="1" i="1" smtClean="0">
                              <a:latin typeface="Cambria Math"/>
                              <a:sym typeface="Symbol" panose="05050102010706020507" pitchFamily="18" charset="2"/>
                            </a:rPr>
                            <m:t>𝒏</m:t>
                          </m:r>
                          <m:r>
                            <a:rPr lang="en-US" sz="2000" b="1" i="1" smtClean="0">
                              <a:latin typeface="Cambria Math"/>
                              <a:sym typeface="Symbol" panose="05050102010706020507" pitchFamily="18" charset="2"/>
                            </a:rPr>
                            <m:t>−</m:t>
                          </m:r>
                          <m:r>
                            <a:rPr lang="en-US" sz="2000" b="1" i="1" smtClean="0">
                              <a:latin typeface="Cambria Math"/>
                              <a:sym typeface="Symbol" panose="05050102010706020507" pitchFamily="18" charset="2"/>
                            </a:rPr>
                            <m:t>𝟐</m:t>
                          </m:r>
                        </m:sup>
                      </m:sSup>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𝒃</m:t>
                          </m:r>
                        </m:e>
                        <m:sup>
                          <m:r>
                            <a:rPr lang="en-US" sz="2000" b="1" i="1" smtClean="0">
                              <a:latin typeface="Cambria Math"/>
                              <a:sym typeface="Symbol" panose="05050102010706020507" pitchFamily="18" charset="2"/>
                            </a:rPr>
                            <m:t>𝟐</m:t>
                          </m:r>
                        </m:sup>
                      </m:sSup>
                      <m:r>
                        <a:rPr lang="en-US" sz="2000" b="1" i="1" smtClean="0">
                          <a:latin typeface="Cambria Math"/>
                          <a:sym typeface="Symbol" panose="05050102010706020507" pitchFamily="18" charset="2"/>
                        </a:rPr>
                        <m:t>+</m:t>
                      </m:r>
                      <m:r>
                        <a:rPr lang="en-US" sz="2000" b="1" i="1" smtClean="0">
                          <a:latin typeface="Cambria Math"/>
                          <a:ea typeface="Cambria Math"/>
                          <a:sym typeface="Symbol" panose="05050102010706020507" pitchFamily="18" charset="2"/>
                        </a:rPr>
                        <m:t>⋯+</m:t>
                      </m:r>
                      <m:d>
                        <m:dPr>
                          <m:ctrlPr>
                            <a:rPr lang="en-US" sz="2000" b="1" i="1" smtClean="0">
                              <a:solidFill>
                                <a:srgbClr val="C00000"/>
                              </a:solidFill>
                              <a:latin typeface="Cambria Math" panose="02040503050406030204" pitchFamily="18" charset="0"/>
                              <a:ea typeface="Cambria Math"/>
                              <a:sym typeface="Symbol" panose="05050102010706020507" pitchFamily="18" charset="2"/>
                            </a:rPr>
                          </m:ctrlPr>
                        </m:dPr>
                        <m:e>
                          <m:f>
                            <m:fPr>
                              <m:type m:val="noBar"/>
                              <m:ctrlPr>
                                <a:rPr lang="en-US" sz="2000" b="1" i="1" smtClean="0">
                                  <a:solidFill>
                                    <a:srgbClr val="C00000"/>
                                  </a:solidFill>
                                  <a:latin typeface="Cambria Math" panose="02040503050406030204" pitchFamily="18" charset="0"/>
                                  <a:ea typeface="Cambria Math"/>
                                  <a:sym typeface="Symbol" panose="05050102010706020507" pitchFamily="18" charset="2"/>
                                </a:rPr>
                              </m:ctrlPr>
                            </m:fPr>
                            <m:num>
                              <m:r>
                                <a:rPr lang="en-US" sz="2000" b="1" i="1" smtClean="0">
                                  <a:solidFill>
                                    <a:srgbClr val="C00000"/>
                                  </a:solidFill>
                                  <a:latin typeface="Cambria Math"/>
                                  <a:ea typeface="Cambria Math"/>
                                  <a:sym typeface="Symbol" panose="05050102010706020507" pitchFamily="18" charset="2"/>
                                </a:rPr>
                                <m:t>𝒏</m:t>
                              </m:r>
                            </m:num>
                            <m:den>
                              <m:r>
                                <a:rPr lang="en-US" sz="2000" b="1" i="1" smtClean="0">
                                  <a:solidFill>
                                    <a:srgbClr val="C00000"/>
                                  </a:solidFill>
                                  <a:latin typeface="Cambria Math"/>
                                  <a:ea typeface="Cambria Math"/>
                                  <a:sym typeface="Symbol" panose="05050102010706020507" pitchFamily="18" charset="2"/>
                                </a:rPr>
                                <m:t>𝒏</m:t>
                              </m:r>
                              <m:r>
                                <a:rPr lang="en-US" sz="2000" b="1" i="1" smtClean="0">
                                  <a:solidFill>
                                    <a:srgbClr val="C00000"/>
                                  </a:solidFill>
                                  <a:latin typeface="Cambria Math"/>
                                  <a:ea typeface="Cambria Math"/>
                                  <a:sym typeface="Symbol" panose="05050102010706020507" pitchFamily="18" charset="2"/>
                                </a:rPr>
                                <m:t>−</m:t>
                              </m:r>
                              <m:r>
                                <a:rPr lang="en-US" sz="2000" b="1" i="1" smtClean="0">
                                  <a:solidFill>
                                    <a:srgbClr val="C00000"/>
                                  </a:solidFill>
                                  <a:latin typeface="Cambria Math"/>
                                  <a:ea typeface="Cambria Math"/>
                                  <a:sym typeface="Symbol" panose="05050102010706020507" pitchFamily="18" charset="2"/>
                                </a:rPr>
                                <m:t>𝟏</m:t>
                              </m:r>
                            </m:den>
                          </m:f>
                        </m:e>
                      </m:d>
                      <m:sSup>
                        <m:sSupPr>
                          <m:ctrlPr>
                            <a:rPr lang="en-US" sz="2000" b="1" i="1" smtClean="0">
                              <a:latin typeface="Cambria Math" panose="02040503050406030204" pitchFamily="18" charset="0"/>
                              <a:ea typeface="Cambria Math"/>
                              <a:sym typeface="Symbol" panose="05050102010706020507" pitchFamily="18" charset="2"/>
                            </a:rPr>
                          </m:ctrlPr>
                        </m:sSupPr>
                        <m:e>
                          <m:r>
                            <a:rPr lang="en-US" sz="2000" b="1" i="1" smtClean="0">
                              <a:latin typeface="Cambria Math"/>
                              <a:ea typeface="Cambria Math"/>
                              <a:sym typeface="Symbol" panose="05050102010706020507" pitchFamily="18" charset="2"/>
                            </a:rPr>
                            <m:t>𝒂</m:t>
                          </m:r>
                        </m:e>
                        <m:sup>
                          <m:r>
                            <a:rPr lang="en-US" sz="2000" b="1" i="1" smtClean="0">
                              <a:latin typeface="Cambria Math"/>
                              <a:ea typeface="Cambria Math"/>
                              <a:sym typeface="Symbol" panose="05050102010706020507" pitchFamily="18" charset="2"/>
                            </a:rPr>
                            <m:t>𝟏</m:t>
                          </m:r>
                        </m:sup>
                      </m:sSup>
                      <m:sSup>
                        <m:sSupPr>
                          <m:ctrlPr>
                            <a:rPr lang="en-US" sz="2000" b="1" i="1" smtClean="0">
                              <a:latin typeface="Cambria Math" panose="02040503050406030204" pitchFamily="18" charset="0"/>
                              <a:ea typeface="Cambria Math"/>
                              <a:sym typeface="Symbol" panose="05050102010706020507" pitchFamily="18" charset="2"/>
                            </a:rPr>
                          </m:ctrlPr>
                        </m:sSupPr>
                        <m:e>
                          <m:r>
                            <a:rPr lang="en-US" sz="2000" b="1" i="1" smtClean="0">
                              <a:latin typeface="Cambria Math"/>
                              <a:ea typeface="Cambria Math"/>
                              <a:sym typeface="Symbol" panose="05050102010706020507" pitchFamily="18" charset="2"/>
                            </a:rPr>
                            <m:t>𝒃</m:t>
                          </m:r>
                        </m:e>
                        <m:sup>
                          <m:r>
                            <a:rPr lang="en-US" sz="2000" b="1" i="1" smtClean="0">
                              <a:latin typeface="Cambria Math"/>
                              <a:ea typeface="Cambria Math"/>
                              <a:sym typeface="Symbol" panose="05050102010706020507" pitchFamily="18" charset="2"/>
                            </a:rPr>
                            <m:t>𝒏</m:t>
                          </m:r>
                          <m:r>
                            <a:rPr lang="en-US" sz="2000" b="1" i="1" smtClean="0">
                              <a:latin typeface="Cambria Math"/>
                              <a:ea typeface="Cambria Math"/>
                              <a:sym typeface="Symbol" panose="05050102010706020507" pitchFamily="18" charset="2"/>
                            </a:rPr>
                            <m:t>−</m:t>
                          </m:r>
                          <m:r>
                            <a:rPr lang="en-US" sz="2000" b="1" i="1" smtClean="0">
                              <a:latin typeface="Cambria Math"/>
                              <a:ea typeface="Cambria Math"/>
                              <a:sym typeface="Symbol" panose="05050102010706020507" pitchFamily="18" charset="2"/>
                            </a:rPr>
                            <m:t>𝟏</m:t>
                          </m:r>
                        </m:sup>
                      </m:sSup>
                      <m:r>
                        <a:rPr lang="en-US" sz="2000" b="1" i="1" smtClean="0">
                          <a:latin typeface="Cambria Math"/>
                          <a:ea typeface="Cambria Math"/>
                          <a:sym typeface="Symbol" panose="05050102010706020507" pitchFamily="18" charset="2"/>
                        </a:rPr>
                        <m:t>+</m:t>
                      </m:r>
                      <m:sSup>
                        <m:sSupPr>
                          <m:ctrlPr>
                            <a:rPr lang="en-US" sz="2000" b="1" i="1" smtClean="0">
                              <a:latin typeface="Cambria Math" panose="02040503050406030204" pitchFamily="18" charset="0"/>
                              <a:ea typeface="Cambria Math"/>
                              <a:sym typeface="Symbol" panose="05050102010706020507" pitchFamily="18" charset="2"/>
                            </a:rPr>
                          </m:ctrlPr>
                        </m:sSupPr>
                        <m:e>
                          <m:r>
                            <a:rPr lang="en-US" sz="2000" b="1" i="1" smtClean="0">
                              <a:latin typeface="Cambria Math"/>
                              <a:ea typeface="Cambria Math"/>
                              <a:sym typeface="Symbol" panose="05050102010706020507" pitchFamily="18" charset="2"/>
                            </a:rPr>
                            <m:t>𝒃</m:t>
                          </m:r>
                        </m:e>
                        <m:sup>
                          <m:r>
                            <a:rPr lang="en-US" sz="2000" b="1" i="1" smtClean="0">
                              <a:latin typeface="Cambria Math"/>
                              <a:ea typeface="Cambria Math"/>
                              <a:sym typeface="Symbol" panose="05050102010706020507" pitchFamily="18" charset="2"/>
                            </a:rPr>
                            <m:t>𝒏</m:t>
                          </m:r>
                        </m:sup>
                      </m:sSup>
                    </m:oMath>
                  </a14:m>
                  <a:endParaRPr lang="en-US" sz="2400" b="1" dirty="0">
                    <a:sym typeface="Symbol" panose="05050102010706020507" pitchFamily="18" charset="2"/>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795941" y="5218733"/>
                  <a:ext cx="7737396" cy="1796261"/>
                </a:xfrm>
                <a:prstGeom prst="rect">
                  <a:avLst/>
                </a:prstGeom>
                <a:blipFill>
                  <a:blip r:embed="rId3"/>
                  <a:stretch>
                    <a:fillRect l="-1182" t="-2712" b="-339"/>
                  </a:stretch>
                </a:blipFill>
              </p:spPr>
              <p:txBody>
                <a:bodyPr/>
                <a:lstStyle/>
                <a:p>
                  <a:r>
                    <a:rPr lang="en-US">
                      <a:noFill/>
                    </a:rPr>
                    <a:t> </a:t>
                  </a:r>
                </a:p>
              </p:txBody>
            </p:sp>
          </mc:Fallback>
        </mc:AlternateContent>
      </p:grpSp>
      <p:grpSp>
        <p:nvGrpSpPr>
          <p:cNvPr id="11" name="Group 10"/>
          <p:cNvGrpSpPr/>
          <p:nvPr/>
        </p:nvGrpSpPr>
        <p:grpSpPr>
          <a:xfrm>
            <a:off x="2991394" y="2820716"/>
            <a:ext cx="5523956" cy="2548120"/>
            <a:chOff x="2991394" y="2820716"/>
            <a:chExt cx="5523956" cy="2548120"/>
          </a:xfrm>
        </p:grpSpPr>
        <p:cxnSp>
          <p:nvCxnSpPr>
            <p:cNvPr id="3" name="Straight Connector 2"/>
            <p:cNvCxnSpPr/>
            <p:nvPr/>
          </p:nvCxnSpPr>
          <p:spPr>
            <a:xfrm flipV="1">
              <a:off x="2991394" y="3239589"/>
              <a:ext cx="1700201" cy="21292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271554" y="3239589"/>
              <a:ext cx="491732" cy="21292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915686" y="3360717"/>
              <a:ext cx="1445925" cy="200811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3841494" y="2820716"/>
                  <a:ext cx="4673856" cy="526939"/>
                </a:xfrm>
                <a:prstGeom prst="rect">
                  <a:avLst/>
                </a:prstGeom>
                <a:noFill/>
              </p:spPr>
              <p:txBody>
                <a:bodyPr wrap="square" rtlCol="0">
                  <a:spAutoFit/>
                </a:bodyPr>
                <a:lstStyle/>
                <a:p>
                  <a14:m>
                    <m:oMath xmlns:m="http://schemas.openxmlformats.org/officeDocument/2006/math">
                      <m:d>
                        <m:dPr>
                          <m:ctrlPr>
                            <a:rPr lang="en-US" sz="2400" i="1" smtClean="0">
                              <a:solidFill>
                                <a:srgbClr val="C00000"/>
                              </a:solidFill>
                              <a:latin typeface="Cambria Math" panose="02040503050406030204" pitchFamily="18" charset="0"/>
                            </a:rPr>
                          </m:ctrlPr>
                        </m:dPr>
                        <m:e>
                          <m:f>
                            <m:fPr>
                              <m:type m:val="noBar"/>
                              <m:ctrlPr>
                                <a:rPr lang="en-US" sz="2400" i="1" smtClean="0">
                                  <a:solidFill>
                                    <a:srgbClr val="C00000"/>
                                  </a:solidFill>
                                  <a:latin typeface="Cambria Math" panose="02040503050406030204" pitchFamily="18" charset="0"/>
                                </a:rPr>
                              </m:ctrlPr>
                            </m:fPr>
                            <m:num>
                              <m:r>
                                <a:rPr lang="en-US" sz="2400" b="0" i="1" smtClean="0">
                                  <a:solidFill>
                                    <a:srgbClr val="C00000"/>
                                  </a:solidFill>
                                  <a:latin typeface="Cambria Math"/>
                                </a:rPr>
                                <m:t>𝑛</m:t>
                              </m:r>
                            </m:num>
                            <m:den>
                              <m:r>
                                <a:rPr lang="en-US" sz="2400" b="0" i="1" smtClean="0">
                                  <a:solidFill>
                                    <a:srgbClr val="C00000"/>
                                  </a:solidFill>
                                  <a:latin typeface="Cambria Math"/>
                                </a:rPr>
                                <m:t>𝑟</m:t>
                              </m:r>
                            </m:den>
                          </m:f>
                        </m:e>
                      </m:d>
                      <m:r>
                        <a:rPr lang="en-US" sz="2400" b="0" i="1" smtClean="0">
                          <a:latin typeface="Cambria Math"/>
                        </a:rPr>
                        <m:t> </m:t>
                      </m:r>
                    </m:oMath>
                  </a14:m>
                  <a:r>
                    <a:rPr lang="en-US" sz="2400" dirty="0"/>
                    <a:t>is called </a:t>
                  </a:r>
                  <a:r>
                    <a:rPr lang="en-US" sz="2400" dirty="0">
                      <a:solidFill>
                        <a:srgbClr val="0000FF"/>
                      </a:solidFill>
                    </a:rPr>
                    <a:t>binomial coefficient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841494" y="2820716"/>
                  <a:ext cx="4673856" cy="526939"/>
                </a:xfrm>
                <a:prstGeom prst="rect">
                  <a:avLst/>
                </a:prstGeom>
                <a:blipFill>
                  <a:blip r:embed="rId4"/>
                  <a:stretch>
                    <a:fillRect t="-3488" b="-19767"/>
                  </a:stretch>
                </a:blipFill>
              </p:spPr>
              <p:txBody>
                <a:bodyPr/>
                <a:lstStyle/>
                <a:p>
                  <a:r>
                    <a:rPr lang="en-US">
                      <a:noFill/>
                    </a:rPr>
                    <a:t> </a:t>
                  </a:r>
                </a:p>
              </p:txBody>
            </p:sp>
          </mc:Fallback>
        </mc:AlternateContent>
      </p:grpSp>
    </p:spTree>
    <p:extLst>
      <p:ext uri="{BB962C8B-B14F-4D97-AF65-F5344CB8AC3E}">
        <p14:creationId xmlns:p14="http://schemas.microsoft.com/office/powerpoint/2010/main" val="26038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8"/>
                <a:ext cx="8038595" cy="102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Expand the following using the binomial theorem:</a:t>
                </a:r>
              </a:p>
              <a:p>
                <a:pPr marL="0" indent="0">
                  <a:lnSpc>
                    <a:spcPct val="100000"/>
                  </a:lnSpc>
                  <a:spcBef>
                    <a:spcPts val="0"/>
                  </a:spcBef>
                  <a:buNone/>
                  <a:tabLst>
                    <a:tab pos="339725" algn="l"/>
                    <a:tab pos="3200400" algn="l"/>
                    <a:tab pos="3540125" algn="l"/>
                  </a:tabLst>
                </a:pPr>
                <a:r>
                  <a:rPr lang="en-US" altLang="en-US" dirty="0"/>
                  <a:t>a.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𝑎</m:t>
                        </m:r>
                        <m:r>
                          <a:rPr lang="en-US" altLang="en-US" b="0" i="1" smtClean="0">
                            <a:latin typeface="Cambria Math"/>
                          </a:rPr>
                          <m:t>+</m:t>
                        </m:r>
                        <m:r>
                          <a:rPr lang="en-US" altLang="en-US" b="0" i="1" smtClean="0">
                            <a:latin typeface="Cambria Math"/>
                          </a:rPr>
                          <m:t>𝑏</m:t>
                        </m:r>
                        <m:r>
                          <a:rPr lang="en-US" altLang="en-US" b="0" i="1" smtClean="0">
                            <a:latin typeface="Cambria Math"/>
                          </a:rPr>
                          <m:t>)</m:t>
                        </m:r>
                      </m:e>
                      <m:sup>
                        <m:r>
                          <a:rPr lang="en-US" altLang="en-US" b="0" i="1" smtClean="0">
                            <a:latin typeface="Cambria Math"/>
                          </a:rPr>
                          <m:t>5</m:t>
                        </m:r>
                      </m:sup>
                    </m:sSup>
                  </m:oMath>
                </a14:m>
                <a:r>
                  <a:rPr lang="en-US" altLang="en-US" dirty="0"/>
                  <a:t>	b.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𝑥</m:t>
                        </m:r>
                        <m:r>
                          <a:rPr lang="en-US" altLang="en-US" b="0" i="1" smtClean="0">
                            <a:latin typeface="Cambria Math"/>
                          </a:rPr>
                          <m:t>−4</m:t>
                        </m:r>
                        <m:r>
                          <a:rPr lang="en-US" altLang="en-US" b="0" i="1" smtClean="0">
                            <a:latin typeface="Cambria Math"/>
                          </a:rPr>
                          <m:t>𝑦</m:t>
                        </m:r>
                        <m:r>
                          <a:rPr lang="en-US" altLang="en-US" b="0" i="1" smtClean="0">
                            <a:latin typeface="Cambria Math"/>
                          </a:rPr>
                          <m:t>)</m:t>
                        </m:r>
                      </m:e>
                      <m:sup>
                        <m:r>
                          <a:rPr lang="en-US" altLang="en-US" b="0" i="1" smtClean="0">
                            <a:latin typeface="Cambria Math"/>
                          </a:rPr>
                          <m:t>4</m:t>
                        </m:r>
                      </m:sup>
                    </m:sSup>
                  </m:oMath>
                </a14:m>
                <a:endParaRPr lang="en-US" altLang="en-US"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8"/>
                <a:ext cx="8038595" cy="1028888"/>
              </a:xfrm>
              <a:prstGeom prst="rect">
                <a:avLst/>
              </a:prstGeom>
              <a:blipFill rotWithShape="1">
                <a:blip r:embed="rId3"/>
                <a:stretch>
                  <a:fillRect l="-1516" t="-5325" b="-94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
              <p:cNvSpPr txBox="1">
                <a:spLocks noChangeArrowheads="1"/>
              </p:cNvSpPr>
              <p:nvPr/>
            </p:nvSpPr>
            <p:spPr>
              <a:xfrm>
                <a:off x="324357" y="2810976"/>
                <a:ext cx="8610638" cy="2662361"/>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a.</a:t>
                </a:r>
              </a:p>
              <a:p>
                <a:pPr marL="0" indent="0">
                  <a:lnSpc>
                    <a:spcPct val="100000"/>
                  </a:lnSpc>
                  <a:spcBef>
                    <a:spcPts val="0"/>
                  </a:spcBef>
                  <a:spcAft>
                    <a:spcPts val="1800"/>
                  </a:spcAft>
                  <a:buNone/>
                </a:pPr>
                <a14:m>
                  <m:oMathPara xmlns:m="http://schemas.openxmlformats.org/officeDocument/2006/math">
                    <m:oMathParaPr>
                      <m:jc m:val="left"/>
                    </m:oMathParaPr>
                    <m:oMath xmlns:m="http://schemas.openxmlformats.org/officeDocument/2006/math">
                      <m:sSup>
                        <m:sSupPr>
                          <m:ctrlPr>
                            <a:rPr lang="en-US" altLang="en-US" sz="1800" i="1" smtClean="0">
                              <a:latin typeface="Cambria Math" panose="02040503050406030204" pitchFamily="18" charset="0"/>
                            </a:rPr>
                          </m:ctrlPr>
                        </m:sSupPr>
                        <m:e>
                          <m:r>
                            <a:rPr lang="en-US" altLang="en-US" sz="1800" b="0" i="1" smtClean="0">
                              <a:latin typeface="Cambria Math"/>
                            </a:rPr>
                            <m:t>(</m:t>
                          </m:r>
                          <m:r>
                            <a:rPr lang="en-US" altLang="en-US" sz="1800" b="0" i="1" smtClean="0">
                              <a:latin typeface="Cambria Math"/>
                            </a:rPr>
                            <m:t>𝑎</m:t>
                          </m:r>
                          <m:r>
                            <a:rPr lang="en-US" altLang="en-US" sz="1800" b="0" i="1" smtClean="0">
                              <a:latin typeface="Cambria Math"/>
                            </a:rPr>
                            <m:t>+</m:t>
                          </m:r>
                          <m:r>
                            <a:rPr lang="en-US" altLang="en-US" sz="1800" b="0" i="1" smtClean="0">
                              <a:latin typeface="Cambria Math"/>
                            </a:rPr>
                            <m:t>𝑏</m:t>
                          </m:r>
                          <m:r>
                            <a:rPr lang="en-US" altLang="en-US" sz="1800" b="0" i="1" smtClean="0">
                              <a:latin typeface="Cambria Math"/>
                            </a:rPr>
                            <m:t>)</m:t>
                          </m:r>
                        </m:e>
                        <m:sup>
                          <m:r>
                            <a:rPr lang="en-US" altLang="en-US" sz="1800" b="0" i="1" smtClean="0">
                              <a:latin typeface="Cambria Math"/>
                            </a:rPr>
                            <m:t>5</m:t>
                          </m:r>
                        </m:sup>
                      </m:sSup>
                      <m:r>
                        <a:rPr lang="en-US" altLang="en-US" sz="1800" b="0" i="1" smtClean="0">
                          <a:latin typeface="Cambria Math"/>
                        </a:rPr>
                        <m:t>=</m:t>
                      </m:r>
                      <m:nary>
                        <m:naryPr>
                          <m:chr m:val="∑"/>
                          <m:ctrlPr>
                            <a:rPr lang="en-US" altLang="en-US" sz="1800" b="0" i="1" smtClean="0">
                              <a:latin typeface="Cambria Math" panose="02040503050406030204" pitchFamily="18" charset="0"/>
                            </a:rPr>
                          </m:ctrlPr>
                        </m:naryPr>
                        <m:sub>
                          <m:r>
                            <m:rPr>
                              <m:brk m:alnAt="23"/>
                            </m:rPr>
                            <a:rPr lang="en-US" altLang="en-US" sz="1800" b="0" i="1" smtClean="0">
                              <a:latin typeface="Cambria Math"/>
                            </a:rPr>
                            <m:t>𝑘</m:t>
                          </m:r>
                          <m:r>
                            <a:rPr lang="en-US" altLang="en-US" sz="1800" b="0" i="1" smtClean="0">
                              <a:latin typeface="Cambria Math"/>
                            </a:rPr>
                            <m:t>=0</m:t>
                          </m:r>
                        </m:sub>
                        <m:sup>
                          <m:r>
                            <a:rPr lang="en-US" altLang="en-US" sz="1800" b="0" i="1" smtClean="0">
                              <a:latin typeface="Cambria Math"/>
                            </a:rPr>
                            <m:t>5</m:t>
                          </m:r>
                        </m:sup>
                        <m:e>
                          <m:d>
                            <m:dPr>
                              <m:ctrlPr>
                                <a:rPr lang="en-US" altLang="en-US" sz="1800" b="0" i="1" smtClean="0">
                                  <a:latin typeface="Cambria Math" panose="02040503050406030204" pitchFamily="18" charset="0"/>
                                </a:rPr>
                              </m:ctrlPr>
                            </m:dPr>
                            <m:e>
                              <m:f>
                                <m:fPr>
                                  <m:type m:val="noBar"/>
                                  <m:ctrlPr>
                                    <a:rPr lang="en-US" altLang="en-US" sz="1800" b="0" i="1" smtClean="0">
                                      <a:latin typeface="Cambria Math" panose="02040503050406030204" pitchFamily="18" charset="0"/>
                                    </a:rPr>
                                  </m:ctrlPr>
                                </m:fPr>
                                <m:num>
                                  <m:r>
                                    <a:rPr lang="en-US" altLang="en-US" sz="1800" b="0" i="1" smtClean="0">
                                      <a:latin typeface="Cambria Math"/>
                                    </a:rPr>
                                    <m:t>5</m:t>
                                  </m:r>
                                </m:num>
                                <m:den>
                                  <m:r>
                                    <a:rPr lang="en-US" altLang="en-US" sz="1800" b="0" i="1" smtClean="0">
                                      <a:latin typeface="Cambria Math"/>
                                    </a:rPr>
                                    <m:t>𝑘</m:t>
                                  </m:r>
                                </m:den>
                              </m:f>
                            </m:e>
                          </m:d>
                        </m:e>
                      </m:nary>
                      <m:sSup>
                        <m:sSupPr>
                          <m:ctrlPr>
                            <a:rPr lang="en-US" altLang="en-US" sz="1800" b="0" i="1" smtClean="0">
                              <a:latin typeface="Cambria Math" panose="02040503050406030204" pitchFamily="18" charset="0"/>
                            </a:rPr>
                          </m:ctrlPr>
                        </m:sSupPr>
                        <m:e>
                          <m:r>
                            <a:rPr lang="en-US" altLang="en-US" sz="1800" b="0" i="1" smtClean="0">
                              <a:latin typeface="Cambria Math"/>
                            </a:rPr>
                            <m:t>𝑎</m:t>
                          </m:r>
                        </m:e>
                        <m:sup>
                          <m:r>
                            <a:rPr lang="en-US" altLang="en-US" sz="1800" b="0" i="1" smtClean="0">
                              <a:latin typeface="Cambria Math"/>
                            </a:rPr>
                            <m:t>5−</m:t>
                          </m:r>
                          <m:r>
                            <a:rPr lang="en-US" altLang="en-US" sz="1800" b="0" i="1" smtClean="0">
                              <a:latin typeface="Cambria Math"/>
                            </a:rPr>
                            <m:t>𝑘</m:t>
                          </m:r>
                        </m:sup>
                      </m:sSup>
                      <m:sSup>
                        <m:sSupPr>
                          <m:ctrlPr>
                            <a:rPr lang="en-US" altLang="en-US" sz="1800" b="0" i="1" smtClean="0">
                              <a:latin typeface="Cambria Math" panose="02040503050406030204" pitchFamily="18" charset="0"/>
                            </a:rPr>
                          </m:ctrlPr>
                        </m:sSupPr>
                        <m:e>
                          <m:r>
                            <a:rPr lang="en-US" altLang="en-US" sz="1800" b="0" i="1" smtClean="0">
                              <a:latin typeface="Cambria Math"/>
                            </a:rPr>
                            <m:t>𝑏</m:t>
                          </m:r>
                        </m:e>
                        <m:sup>
                          <m:r>
                            <a:rPr lang="en-US" altLang="en-US" sz="1800" b="0" i="1" smtClean="0">
                              <a:latin typeface="Cambria Math"/>
                            </a:rPr>
                            <m:t>𝑘</m:t>
                          </m:r>
                        </m:sup>
                      </m:sSup>
                    </m:oMath>
                  </m:oMathPara>
                </a14:m>
                <a:endParaRPr lang="en-US" altLang="en-US" sz="2400" b="0" dirty="0"/>
              </a:p>
              <a:p>
                <a:pPr marL="0" indent="0">
                  <a:lnSpc>
                    <a:spcPct val="100000"/>
                  </a:lnSpc>
                  <a:spcBef>
                    <a:spcPts val="0"/>
                  </a:spcBef>
                  <a:spcAft>
                    <a:spcPts val="1800"/>
                  </a:spcAft>
                  <a:buNone/>
                  <a:tabLst>
                    <a:tab pos="457200" algn="l"/>
                  </a:tabLst>
                </a:pPr>
                <a:r>
                  <a:rPr lang="en-US" altLang="en-US" sz="2000" b="0" dirty="0"/>
                  <a:t>	</a:t>
                </a:r>
                <a14:m>
                  <m:oMath xmlns:m="http://schemas.openxmlformats.org/officeDocument/2006/math">
                    <m:r>
                      <a:rPr lang="en-US" altLang="en-US" sz="2000" b="0" i="1" smtClean="0">
                        <a:latin typeface="Cambria Math"/>
                      </a:rPr>
                      <m:t>= </m:t>
                    </m:r>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1</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5−1</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1</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2</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5−2</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2</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3</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5−3</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3</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4</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5−4</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4</m:t>
                        </m:r>
                      </m:sup>
                    </m:sSup>
                    <m:r>
                      <a:rPr lang="en-US" altLang="en-US" sz="2000" b="0" i="1" smtClean="0">
                        <a:latin typeface="Cambria Math"/>
                      </a:rPr>
                      <m:t>+</m:t>
                    </m:r>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5</m:t>
                        </m:r>
                      </m:sup>
                    </m:sSup>
                  </m:oMath>
                </a14:m>
                <a:endParaRPr lang="en-US" altLang="en-US" sz="2400" b="0" dirty="0"/>
              </a:p>
              <a:p>
                <a:pPr marL="0" indent="0">
                  <a:lnSpc>
                    <a:spcPct val="100000"/>
                  </a:lnSpc>
                  <a:spcBef>
                    <a:spcPts val="0"/>
                  </a:spcBef>
                  <a:spcAft>
                    <a:spcPts val="1800"/>
                  </a:spcAft>
                  <a:buNone/>
                  <a:tabLst>
                    <a:tab pos="457200" algn="l"/>
                  </a:tabLst>
                </a:pPr>
                <a:r>
                  <a:rPr lang="en-US" altLang="en-US" sz="2400" b="0" dirty="0">
                    <a:ea typeface="Cambria Math"/>
                  </a:rPr>
                  <a:t>	</a:t>
                </a:r>
                <a14:m>
                  <m:oMath xmlns:m="http://schemas.openxmlformats.org/officeDocument/2006/math">
                    <m:r>
                      <a:rPr lang="en-US" altLang="en-US" sz="2400" b="0" i="1" smtClean="0">
                        <a:latin typeface="Cambria Math"/>
                        <a:ea typeface="Cambria Math"/>
                      </a:rPr>
                      <m:t>=</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5</m:t>
                        </m:r>
                      </m:sup>
                    </m:sSup>
                    <m:r>
                      <a:rPr lang="en-US" altLang="en-US" sz="2400" b="0" i="1" smtClean="0">
                        <a:latin typeface="Cambria Math"/>
                        <a:ea typeface="Cambria Math"/>
                      </a:rPr>
                      <m:t>+5</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4</m:t>
                        </m:r>
                      </m:sup>
                    </m:sSup>
                    <m:r>
                      <a:rPr lang="en-US" altLang="en-US" sz="2400" b="0" i="1" smtClean="0">
                        <a:latin typeface="Cambria Math"/>
                        <a:ea typeface="Cambria Math"/>
                      </a:rPr>
                      <m:t>𝑏</m:t>
                    </m:r>
                    <m:r>
                      <a:rPr lang="en-US" altLang="en-US" sz="2400" b="0" i="1" smtClean="0">
                        <a:latin typeface="Cambria Math"/>
                        <a:ea typeface="Cambria Math"/>
                      </a:rPr>
                      <m:t>+10</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3</m:t>
                        </m:r>
                      </m:sup>
                    </m:sSup>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2</m:t>
                        </m:r>
                      </m:sup>
                    </m:sSup>
                    <m:r>
                      <a:rPr lang="en-US" altLang="en-US" sz="2400" b="0" i="1" smtClean="0">
                        <a:latin typeface="Cambria Math"/>
                        <a:ea typeface="Cambria Math"/>
                      </a:rPr>
                      <m:t>+10</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2</m:t>
                        </m:r>
                      </m:sup>
                    </m:sSup>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3</m:t>
                        </m:r>
                      </m:sup>
                    </m:sSup>
                    <m:r>
                      <a:rPr lang="en-US" altLang="en-US" sz="2400" b="0" i="1" smtClean="0">
                        <a:latin typeface="Cambria Math"/>
                        <a:ea typeface="Cambria Math"/>
                      </a:rPr>
                      <m:t>+5</m:t>
                    </m:r>
                    <m:r>
                      <a:rPr lang="en-US" altLang="en-US" sz="2400" b="0" i="1" smtClean="0">
                        <a:latin typeface="Cambria Math"/>
                        <a:ea typeface="Cambria Math"/>
                      </a:rPr>
                      <m:t>𝑎</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4</m:t>
                        </m:r>
                      </m:sup>
                    </m:sSup>
                    <m:r>
                      <a:rPr lang="en-US" altLang="en-US" sz="2400" b="0" i="1" smtClean="0">
                        <a:latin typeface="Cambria Math"/>
                        <a:ea typeface="Cambria Math"/>
                      </a:rPr>
                      <m:t>+</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5</m:t>
                        </m:r>
                      </m:sup>
                    </m:sSup>
                  </m:oMath>
                </a14:m>
                <a:endParaRPr lang="en-US" altLang="en-US" sz="2400" b="0" dirty="0"/>
              </a:p>
              <a:p>
                <a:pPr marL="0" indent="0">
                  <a:lnSpc>
                    <a:spcPct val="100000"/>
                  </a:lnSpc>
                  <a:spcBef>
                    <a:spcPts val="0"/>
                  </a:spcBef>
                  <a:spcAft>
                    <a:spcPts val="600"/>
                  </a:spcAft>
                  <a:buNone/>
                </a:pPr>
                <a:endParaRPr lang="en-US" altLang="en-US" sz="2400" dirty="0"/>
              </a:p>
            </p:txBody>
          </p:sp>
        </mc:Choice>
        <mc:Fallback xmlns="">
          <p:sp>
            <p:nvSpPr>
              <p:cNvPr id="33" name="Rectangle 3"/>
              <p:cNvSpPr txBox="1">
                <a:spLocks noRot="1" noChangeAspect="1" noMove="1" noResize="1" noEditPoints="1" noAdjustHandles="1" noChangeArrowheads="1" noChangeShapeType="1" noTextEdit="1"/>
              </p:cNvSpPr>
              <p:nvPr/>
            </p:nvSpPr>
            <p:spPr>
              <a:xfrm>
                <a:off x="324357" y="2810976"/>
                <a:ext cx="8610638" cy="2662361"/>
              </a:xfrm>
              <a:prstGeom prst="rect">
                <a:avLst/>
              </a:prstGeom>
              <a:blipFill rotWithShape="1">
                <a:blip r:embed="rId4"/>
                <a:stretch>
                  <a:fillRect l="-1062" t="-1831"/>
                </a:stretch>
              </a:blipFill>
            </p:spPr>
            <p:txBody>
              <a:bodyPr/>
              <a:lstStyle/>
              <a:p>
                <a:r>
                  <a:rPr lang="en-US">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12 – Substituting into the Binomial Theorem</a:t>
            </a:r>
            <a:endParaRPr lang="en-SG" sz="2000" dirty="0">
              <a:solidFill>
                <a:schemeClr val="bg1"/>
              </a:solidFill>
            </a:endParaRPr>
          </a:p>
        </p:txBody>
      </p:sp>
    </p:spTree>
    <p:extLst>
      <p:ext uri="{BB962C8B-B14F-4D97-AF65-F5344CB8AC3E}">
        <p14:creationId xmlns:p14="http://schemas.microsoft.com/office/powerpoint/2010/main" val="39130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8"/>
                <a:ext cx="8038595" cy="102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Expand the following using the binomial theorem:</a:t>
                </a:r>
              </a:p>
              <a:p>
                <a:pPr marL="0" indent="0">
                  <a:lnSpc>
                    <a:spcPct val="100000"/>
                  </a:lnSpc>
                  <a:spcBef>
                    <a:spcPts val="0"/>
                  </a:spcBef>
                  <a:buNone/>
                  <a:tabLst>
                    <a:tab pos="339725" algn="l"/>
                    <a:tab pos="3200400" algn="l"/>
                    <a:tab pos="3540125" algn="l"/>
                  </a:tabLst>
                </a:pPr>
                <a:r>
                  <a:rPr lang="en-US" altLang="en-US" dirty="0"/>
                  <a:t>a.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𝑎</m:t>
                        </m:r>
                        <m:r>
                          <a:rPr lang="en-US" altLang="en-US" b="0" i="1" smtClean="0">
                            <a:latin typeface="Cambria Math"/>
                          </a:rPr>
                          <m:t>+</m:t>
                        </m:r>
                        <m:r>
                          <a:rPr lang="en-US" altLang="en-US" b="0" i="1" smtClean="0">
                            <a:latin typeface="Cambria Math"/>
                          </a:rPr>
                          <m:t>𝑏</m:t>
                        </m:r>
                        <m:r>
                          <a:rPr lang="en-US" altLang="en-US" b="0" i="1" smtClean="0">
                            <a:latin typeface="Cambria Math"/>
                          </a:rPr>
                          <m:t>)</m:t>
                        </m:r>
                      </m:e>
                      <m:sup>
                        <m:r>
                          <a:rPr lang="en-US" altLang="en-US" b="0" i="1" smtClean="0">
                            <a:latin typeface="Cambria Math"/>
                          </a:rPr>
                          <m:t>5</m:t>
                        </m:r>
                      </m:sup>
                    </m:sSup>
                  </m:oMath>
                </a14:m>
                <a:r>
                  <a:rPr lang="en-US" altLang="en-US" dirty="0"/>
                  <a:t>	b.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𝑥</m:t>
                        </m:r>
                        <m:r>
                          <a:rPr lang="en-US" altLang="en-US" b="0" i="1" smtClean="0">
                            <a:latin typeface="Cambria Math"/>
                          </a:rPr>
                          <m:t>−4</m:t>
                        </m:r>
                        <m:r>
                          <a:rPr lang="en-US" altLang="en-US" b="0" i="1" smtClean="0">
                            <a:latin typeface="Cambria Math"/>
                          </a:rPr>
                          <m:t>𝑦</m:t>
                        </m:r>
                        <m:r>
                          <a:rPr lang="en-US" altLang="en-US" b="0" i="1" smtClean="0">
                            <a:latin typeface="Cambria Math"/>
                          </a:rPr>
                          <m:t>)</m:t>
                        </m:r>
                      </m:e>
                      <m:sup>
                        <m:r>
                          <a:rPr lang="en-US" altLang="en-US" b="0" i="1" smtClean="0">
                            <a:latin typeface="Cambria Math"/>
                          </a:rPr>
                          <m:t>4</m:t>
                        </m:r>
                      </m:sup>
                    </m:sSup>
                  </m:oMath>
                </a14:m>
                <a:endParaRPr lang="en-US" altLang="en-US"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8"/>
                <a:ext cx="8038595" cy="1028888"/>
              </a:xfrm>
              <a:prstGeom prst="rect">
                <a:avLst/>
              </a:prstGeom>
              <a:blipFill rotWithShape="1">
                <a:blip r:embed="rId3"/>
                <a:stretch>
                  <a:fillRect l="-1516" t="-5325" b="-94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
              <p:cNvSpPr txBox="1">
                <a:spLocks noChangeArrowheads="1"/>
              </p:cNvSpPr>
              <p:nvPr/>
            </p:nvSpPr>
            <p:spPr>
              <a:xfrm>
                <a:off x="324357" y="2810976"/>
                <a:ext cx="8610638" cy="3186867"/>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b.</a:t>
                </a:r>
              </a:p>
              <a:p>
                <a:pPr marL="0" indent="0">
                  <a:lnSpc>
                    <a:spcPct val="100000"/>
                  </a:lnSpc>
                  <a:spcBef>
                    <a:spcPts val="0"/>
                  </a:spcBef>
                  <a:spcAft>
                    <a:spcPts val="1800"/>
                  </a:spcAft>
                  <a:buNone/>
                </a:pPr>
                <a14:m>
                  <m:oMathPara xmlns:m="http://schemas.openxmlformats.org/officeDocument/2006/math">
                    <m:oMathParaPr>
                      <m:jc m:val="left"/>
                    </m:oMathParaPr>
                    <m:oMath xmlns:m="http://schemas.openxmlformats.org/officeDocument/2006/math">
                      <m:sSup>
                        <m:sSupPr>
                          <m:ctrlPr>
                            <a:rPr lang="en-US" altLang="en-US" sz="1800" i="1" smtClean="0">
                              <a:latin typeface="Cambria Math" panose="02040503050406030204" pitchFamily="18" charset="0"/>
                            </a:rPr>
                          </m:ctrlPr>
                        </m:sSupPr>
                        <m:e>
                          <m:r>
                            <a:rPr lang="en-US" altLang="en-US" sz="1800" b="0" i="1" smtClean="0">
                              <a:latin typeface="Cambria Math"/>
                            </a:rPr>
                            <m:t>(</m:t>
                          </m:r>
                          <m:r>
                            <a:rPr lang="en-US" altLang="en-US" sz="1800" b="0" i="1" smtClean="0">
                              <a:latin typeface="Cambria Math"/>
                            </a:rPr>
                            <m:t>𝑥</m:t>
                          </m:r>
                          <m:r>
                            <a:rPr lang="en-US" altLang="en-US" sz="1800" b="0" i="1" smtClean="0">
                              <a:latin typeface="Cambria Math"/>
                            </a:rPr>
                            <m:t>−4</m:t>
                          </m:r>
                          <m:r>
                            <a:rPr lang="en-US" altLang="en-US" sz="1800" b="0" i="1" smtClean="0">
                              <a:latin typeface="Cambria Math"/>
                            </a:rPr>
                            <m:t>𝑦</m:t>
                          </m:r>
                          <m:r>
                            <a:rPr lang="en-US" altLang="en-US" sz="1800" b="0" i="1" smtClean="0">
                              <a:latin typeface="Cambria Math"/>
                            </a:rPr>
                            <m:t>)</m:t>
                          </m:r>
                        </m:e>
                        <m:sup>
                          <m:r>
                            <a:rPr lang="en-US" altLang="en-US" sz="1800" b="0" i="1" smtClean="0">
                              <a:latin typeface="Cambria Math"/>
                            </a:rPr>
                            <m:t>4</m:t>
                          </m:r>
                        </m:sup>
                      </m:sSup>
                      <m:r>
                        <a:rPr lang="en-US" altLang="en-US" sz="1800" b="0" i="1" smtClean="0">
                          <a:latin typeface="Cambria Math"/>
                        </a:rPr>
                        <m:t>=</m:t>
                      </m:r>
                      <m:nary>
                        <m:naryPr>
                          <m:chr m:val="∑"/>
                          <m:ctrlPr>
                            <a:rPr lang="en-US" altLang="en-US" sz="1800" b="0" i="1" smtClean="0">
                              <a:latin typeface="Cambria Math" panose="02040503050406030204" pitchFamily="18" charset="0"/>
                            </a:rPr>
                          </m:ctrlPr>
                        </m:naryPr>
                        <m:sub>
                          <m:r>
                            <m:rPr>
                              <m:brk m:alnAt="23"/>
                            </m:rPr>
                            <a:rPr lang="en-US" altLang="en-US" sz="1800" b="0" i="1" smtClean="0">
                              <a:latin typeface="Cambria Math"/>
                            </a:rPr>
                            <m:t>𝑘</m:t>
                          </m:r>
                          <m:r>
                            <a:rPr lang="en-US" altLang="en-US" sz="1800" b="0" i="1" smtClean="0">
                              <a:latin typeface="Cambria Math"/>
                            </a:rPr>
                            <m:t>=0</m:t>
                          </m:r>
                        </m:sub>
                        <m:sup>
                          <m:r>
                            <a:rPr lang="en-US" altLang="en-US" sz="1800" b="0" i="1" smtClean="0">
                              <a:latin typeface="Cambria Math"/>
                            </a:rPr>
                            <m:t>4</m:t>
                          </m:r>
                        </m:sup>
                        <m:e>
                          <m:d>
                            <m:dPr>
                              <m:ctrlPr>
                                <a:rPr lang="en-US" altLang="en-US" sz="1800" b="0" i="1" smtClean="0">
                                  <a:latin typeface="Cambria Math" panose="02040503050406030204" pitchFamily="18" charset="0"/>
                                </a:rPr>
                              </m:ctrlPr>
                            </m:dPr>
                            <m:e>
                              <m:f>
                                <m:fPr>
                                  <m:type m:val="noBar"/>
                                  <m:ctrlPr>
                                    <a:rPr lang="en-US" altLang="en-US" sz="1800" b="0" i="1" smtClean="0">
                                      <a:latin typeface="Cambria Math" panose="02040503050406030204" pitchFamily="18" charset="0"/>
                                    </a:rPr>
                                  </m:ctrlPr>
                                </m:fPr>
                                <m:num>
                                  <m:r>
                                    <a:rPr lang="en-US" altLang="en-US" sz="1800" b="0" i="1" smtClean="0">
                                      <a:latin typeface="Cambria Math"/>
                                    </a:rPr>
                                    <m:t>4</m:t>
                                  </m:r>
                                </m:num>
                                <m:den>
                                  <m:r>
                                    <a:rPr lang="en-US" altLang="en-US" sz="1800" b="0" i="1" smtClean="0">
                                      <a:latin typeface="Cambria Math"/>
                                    </a:rPr>
                                    <m:t>𝑘</m:t>
                                  </m:r>
                                </m:den>
                              </m:f>
                            </m:e>
                          </m:d>
                        </m:e>
                      </m:nary>
                      <m:sSup>
                        <m:sSupPr>
                          <m:ctrlPr>
                            <a:rPr lang="en-US" altLang="en-US" sz="1800" b="0" i="1" smtClean="0">
                              <a:latin typeface="Cambria Math" panose="02040503050406030204" pitchFamily="18" charset="0"/>
                            </a:rPr>
                          </m:ctrlPr>
                        </m:sSupPr>
                        <m:e>
                          <m:r>
                            <a:rPr lang="en-US" altLang="en-US" sz="1800" b="0" i="1" smtClean="0">
                              <a:latin typeface="Cambria Math"/>
                            </a:rPr>
                            <m:t>𝑥</m:t>
                          </m:r>
                        </m:e>
                        <m:sup>
                          <m:r>
                            <a:rPr lang="en-US" altLang="en-US" sz="1800" b="0" i="1" smtClean="0">
                              <a:latin typeface="Cambria Math"/>
                            </a:rPr>
                            <m:t>4−</m:t>
                          </m:r>
                          <m:r>
                            <a:rPr lang="en-US" altLang="en-US" sz="1800" b="0" i="1" smtClean="0">
                              <a:latin typeface="Cambria Math"/>
                            </a:rPr>
                            <m:t>𝑘</m:t>
                          </m:r>
                        </m:sup>
                      </m:sSup>
                      <m:sSup>
                        <m:sSupPr>
                          <m:ctrlPr>
                            <a:rPr lang="en-US" altLang="en-US" sz="1800" b="0" i="1" smtClean="0">
                              <a:latin typeface="Cambria Math" panose="02040503050406030204" pitchFamily="18" charset="0"/>
                            </a:rPr>
                          </m:ctrlPr>
                        </m:sSupPr>
                        <m:e>
                          <m:r>
                            <a:rPr lang="en-US" altLang="en-US" sz="1800" b="0" i="1" smtClean="0">
                              <a:latin typeface="Cambria Math"/>
                            </a:rPr>
                            <m:t>(−4</m:t>
                          </m:r>
                          <m:r>
                            <a:rPr lang="en-US" altLang="en-US" sz="1800" b="0" i="1" smtClean="0">
                              <a:latin typeface="Cambria Math"/>
                            </a:rPr>
                            <m:t>𝑦</m:t>
                          </m:r>
                          <m:r>
                            <a:rPr lang="en-US" altLang="en-US" sz="1800" b="0" i="1" smtClean="0">
                              <a:latin typeface="Cambria Math"/>
                            </a:rPr>
                            <m:t>)</m:t>
                          </m:r>
                        </m:e>
                        <m:sup>
                          <m:r>
                            <a:rPr lang="en-US" altLang="en-US" sz="1800" b="0" i="1" smtClean="0">
                              <a:latin typeface="Cambria Math"/>
                            </a:rPr>
                            <m:t>𝑘</m:t>
                          </m:r>
                        </m:sup>
                      </m:sSup>
                    </m:oMath>
                  </m:oMathPara>
                </a14:m>
                <a:endParaRPr lang="en-US" altLang="en-US" sz="2400" b="0" dirty="0"/>
              </a:p>
              <a:p>
                <a:pPr marL="0" indent="0">
                  <a:lnSpc>
                    <a:spcPct val="100000"/>
                  </a:lnSpc>
                  <a:spcBef>
                    <a:spcPts val="0"/>
                  </a:spcBef>
                  <a:spcAft>
                    <a:spcPts val="1800"/>
                  </a:spcAft>
                  <a:buNone/>
                  <a:tabLst>
                    <a:tab pos="457200" algn="l"/>
                  </a:tabLst>
                </a:pPr>
                <a:r>
                  <a:rPr lang="en-US" altLang="en-US" sz="2000" b="0" dirty="0"/>
                  <a:t>	</a:t>
                </a:r>
                <a14:m>
                  <m:oMath xmlns:m="http://schemas.openxmlformats.org/officeDocument/2006/math">
                    <m:r>
                      <a:rPr lang="en-US" altLang="en-US" sz="2000" b="0" i="1" smtClean="0">
                        <a:latin typeface="Cambria Math"/>
                      </a:rPr>
                      <m:t>= </m:t>
                    </m:r>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panose="02040503050406030204" pitchFamily="18" charset="0"/>
                          </a:rPr>
                          <m:t>𝑥</m:t>
                        </m:r>
                      </m:e>
                      <m:sup>
                        <m:r>
                          <a:rPr lang="en-US" altLang="en-US" sz="2000" b="0" i="1" smtClean="0">
                            <a:solidFill>
                              <a:schemeClr val="tx1"/>
                            </a:solidFill>
                            <a:latin typeface="Cambria Math"/>
                          </a:rPr>
                          <m:t>4</m:t>
                        </m:r>
                      </m:sup>
                    </m:sSup>
                    <m:r>
                      <a:rPr lang="en-US" altLang="en-US" sz="2000" b="0" i="1" smtClean="0">
                        <a:solidFill>
                          <a:schemeClr val="tx1"/>
                        </a:solidFill>
                        <a:latin typeface="Cambria Math"/>
                      </a:rPr>
                      <m:t>+</m:t>
                    </m:r>
                    <m:d>
                      <m:dPr>
                        <m:ctrlPr>
                          <a:rPr lang="en-US" altLang="en-US" sz="2000" b="0" i="1" smtClean="0">
                            <a:solidFill>
                              <a:schemeClr val="tx1"/>
                            </a:solidFill>
                            <a:latin typeface="Cambria Math" panose="02040503050406030204" pitchFamily="18" charset="0"/>
                          </a:rPr>
                        </m:ctrlPr>
                      </m:dPr>
                      <m:e>
                        <m:f>
                          <m:fPr>
                            <m:type m:val="noBar"/>
                            <m:ctrlPr>
                              <a:rPr lang="en-US" altLang="en-US" sz="2000" b="0" i="1" smtClean="0">
                                <a:solidFill>
                                  <a:schemeClr val="tx1"/>
                                </a:solidFill>
                                <a:latin typeface="Cambria Math" panose="02040503050406030204" pitchFamily="18" charset="0"/>
                              </a:rPr>
                            </m:ctrlPr>
                          </m:fPr>
                          <m:num>
                            <m:r>
                              <a:rPr lang="en-US" altLang="en-US" sz="2000" b="0" i="1" smtClean="0">
                                <a:solidFill>
                                  <a:schemeClr val="tx1"/>
                                </a:solidFill>
                                <a:latin typeface="Cambria Math"/>
                              </a:rPr>
                              <m:t>4</m:t>
                            </m:r>
                          </m:num>
                          <m:den>
                            <m:r>
                              <a:rPr lang="en-US" altLang="en-US" sz="2000" b="0" i="1" smtClean="0">
                                <a:solidFill>
                                  <a:schemeClr val="tx1"/>
                                </a:solidFill>
                                <a:latin typeface="Cambria Math"/>
                              </a:rPr>
                              <m:t>1</m:t>
                            </m:r>
                          </m:den>
                        </m:f>
                      </m:e>
                    </m:d>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𝑥</m:t>
                        </m:r>
                      </m:e>
                      <m:sup>
                        <m:r>
                          <a:rPr lang="en-US" altLang="en-US" sz="2000" b="0" i="1" smtClean="0">
                            <a:solidFill>
                              <a:schemeClr val="tx1"/>
                            </a:solidFill>
                            <a:latin typeface="Cambria Math"/>
                          </a:rPr>
                          <m:t>4−1</m:t>
                        </m:r>
                      </m:sup>
                    </m:sSup>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(−4</m:t>
                        </m:r>
                        <m:r>
                          <a:rPr lang="en-US" altLang="en-US" sz="2000" b="0" i="1" smtClean="0">
                            <a:solidFill>
                              <a:schemeClr val="tx1"/>
                            </a:solidFill>
                            <a:latin typeface="Cambria Math"/>
                          </a:rPr>
                          <m:t>𝑦</m:t>
                        </m:r>
                        <m:r>
                          <a:rPr lang="en-US" altLang="en-US" sz="2000" b="0" i="1" smtClean="0">
                            <a:solidFill>
                              <a:schemeClr val="tx1"/>
                            </a:solidFill>
                            <a:latin typeface="Cambria Math"/>
                          </a:rPr>
                          <m:t>)</m:t>
                        </m:r>
                      </m:e>
                      <m:sup>
                        <m:r>
                          <a:rPr lang="en-US" altLang="en-US" sz="2000" b="0" i="1" smtClean="0">
                            <a:solidFill>
                              <a:schemeClr val="tx1"/>
                            </a:solidFill>
                            <a:latin typeface="Cambria Math"/>
                          </a:rPr>
                          <m:t>1</m:t>
                        </m:r>
                      </m:sup>
                    </m:sSup>
                    <m:r>
                      <a:rPr lang="en-US" altLang="en-US" sz="2000" b="0" i="1" smtClean="0">
                        <a:solidFill>
                          <a:schemeClr val="tx1"/>
                        </a:solidFill>
                        <a:latin typeface="Cambria Math"/>
                      </a:rPr>
                      <m:t>+</m:t>
                    </m:r>
                    <m:d>
                      <m:dPr>
                        <m:ctrlPr>
                          <a:rPr lang="en-US" altLang="en-US" sz="2000" b="0" i="1" smtClean="0">
                            <a:solidFill>
                              <a:schemeClr val="tx1"/>
                            </a:solidFill>
                            <a:latin typeface="Cambria Math" panose="02040503050406030204" pitchFamily="18" charset="0"/>
                          </a:rPr>
                        </m:ctrlPr>
                      </m:dPr>
                      <m:e>
                        <m:f>
                          <m:fPr>
                            <m:type m:val="noBar"/>
                            <m:ctrlPr>
                              <a:rPr lang="en-US" altLang="en-US" sz="2000" b="0" i="1" smtClean="0">
                                <a:solidFill>
                                  <a:schemeClr val="tx1"/>
                                </a:solidFill>
                                <a:latin typeface="Cambria Math" panose="02040503050406030204" pitchFamily="18" charset="0"/>
                              </a:rPr>
                            </m:ctrlPr>
                          </m:fPr>
                          <m:num>
                            <m:r>
                              <a:rPr lang="en-US" altLang="en-US" sz="2000" b="0" i="1" smtClean="0">
                                <a:solidFill>
                                  <a:schemeClr val="tx1"/>
                                </a:solidFill>
                                <a:latin typeface="Cambria Math"/>
                              </a:rPr>
                              <m:t>4</m:t>
                            </m:r>
                          </m:num>
                          <m:den>
                            <m:r>
                              <a:rPr lang="en-US" altLang="en-US" sz="2000" b="0" i="1" smtClean="0">
                                <a:solidFill>
                                  <a:schemeClr val="tx1"/>
                                </a:solidFill>
                                <a:latin typeface="Cambria Math"/>
                              </a:rPr>
                              <m:t>2</m:t>
                            </m:r>
                          </m:den>
                        </m:f>
                      </m:e>
                    </m:d>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𝑥</m:t>
                        </m:r>
                      </m:e>
                      <m:sup>
                        <m:r>
                          <a:rPr lang="en-US" altLang="en-US" sz="2000" b="0" i="1" smtClean="0">
                            <a:solidFill>
                              <a:schemeClr val="tx1"/>
                            </a:solidFill>
                            <a:latin typeface="Cambria Math"/>
                          </a:rPr>
                          <m:t>4−2</m:t>
                        </m:r>
                      </m:sup>
                    </m:sSup>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(−4</m:t>
                        </m:r>
                        <m:r>
                          <a:rPr lang="en-US" altLang="en-US" sz="2000" b="0" i="1" smtClean="0">
                            <a:solidFill>
                              <a:schemeClr val="tx1"/>
                            </a:solidFill>
                            <a:latin typeface="Cambria Math"/>
                          </a:rPr>
                          <m:t>𝑦</m:t>
                        </m:r>
                        <m:r>
                          <a:rPr lang="en-US" altLang="en-US" sz="2000" b="0" i="1" smtClean="0">
                            <a:solidFill>
                              <a:schemeClr val="tx1"/>
                            </a:solidFill>
                            <a:latin typeface="Cambria Math"/>
                          </a:rPr>
                          <m:t>)</m:t>
                        </m:r>
                      </m:e>
                      <m:sup>
                        <m:r>
                          <a:rPr lang="en-US" altLang="en-US" sz="2000" b="0" i="1" smtClean="0">
                            <a:solidFill>
                              <a:schemeClr val="tx1"/>
                            </a:solidFill>
                            <a:latin typeface="Cambria Math"/>
                          </a:rPr>
                          <m:t>2</m:t>
                        </m:r>
                      </m:sup>
                    </m:sSup>
                    <m:r>
                      <a:rPr lang="en-US" altLang="en-US" sz="2000" b="0" i="1" smtClean="0">
                        <a:solidFill>
                          <a:schemeClr val="tx1"/>
                        </a:solidFill>
                        <a:latin typeface="Cambria Math"/>
                      </a:rPr>
                      <m:t>+</m:t>
                    </m:r>
                    <m:d>
                      <m:dPr>
                        <m:ctrlPr>
                          <a:rPr lang="en-US" altLang="en-US" sz="2000" b="0" i="1" smtClean="0">
                            <a:solidFill>
                              <a:schemeClr val="tx1"/>
                            </a:solidFill>
                            <a:latin typeface="Cambria Math" panose="02040503050406030204" pitchFamily="18" charset="0"/>
                          </a:rPr>
                        </m:ctrlPr>
                      </m:dPr>
                      <m:e>
                        <m:f>
                          <m:fPr>
                            <m:type m:val="noBar"/>
                            <m:ctrlPr>
                              <a:rPr lang="en-US" altLang="en-US" sz="2000" b="0" i="1" smtClean="0">
                                <a:solidFill>
                                  <a:schemeClr val="tx1"/>
                                </a:solidFill>
                                <a:latin typeface="Cambria Math" panose="02040503050406030204" pitchFamily="18" charset="0"/>
                              </a:rPr>
                            </m:ctrlPr>
                          </m:fPr>
                          <m:num>
                            <m:r>
                              <a:rPr lang="en-US" altLang="en-US" sz="2000" b="0" i="1" smtClean="0">
                                <a:solidFill>
                                  <a:schemeClr val="tx1"/>
                                </a:solidFill>
                                <a:latin typeface="Cambria Math"/>
                              </a:rPr>
                              <m:t>4</m:t>
                            </m:r>
                          </m:num>
                          <m:den>
                            <m:r>
                              <a:rPr lang="en-US" altLang="en-US" sz="2000" b="0" i="1" smtClean="0">
                                <a:solidFill>
                                  <a:schemeClr val="tx1"/>
                                </a:solidFill>
                                <a:latin typeface="Cambria Math"/>
                              </a:rPr>
                              <m:t>3</m:t>
                            </m:r>
                          </m:den>
                        </m:f>
                      </m:e>
                    </m:d>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𝑥</m:t>
                        </m:r>
                      </m:e>
                      <m:sup>
                        <m:r>
                          <a:rPr lang="en-US" altLang="en-US" sz="2000" b="0" i="1" smtClean="0">
                            <a:solidFill>
                              <a:schemeClr val="tx1"/>
                            </a:solidFill>
                            <a:latin typeface="Cambria Math"/>
                          </a:rPr>
                          <m:t>4−3</m:t>
                        </m:r>
                      </m:sup>
                    </m:sSup>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(−4</m:t>
                        </m:r>
                        <m:r>
                          <a:rPr lang="en-US" altLang="en-US" sz="2000" b="0" i="1" smtClean="0">
                            <a:solidFill>
                              <a:schemeClr val="tx1"/>
                            </a:solidFill>
                            <a:latin typeface="Cambria Math"/>
                          </a:rPr>
                          <m:t>𝑦</m:t>
                        </m:r>
                        <m:r>
                          <a:rPr lang="en-US" altLang="en-US" sz="2000" b="0" i="1" smtClean="0">
                            <a:solidFill>
                              <a:schemeClr val="tx1"/>
                            </a:solidFill>
                            <a:latin typeface="Cambria Math"/>
                          </a:rPr>
                          <m:t>)</m:t>
                        </m:r>
                      </m:e>
                      <m:sup>
                        <m:r>
                          <a:rPr lang="en-US" altLang="en-US" sz="2000" b="0" i="1" smtClean="0">
                            <a:solidFill>
                              <a:schemeClr val="tx1"/>
                            </a:solidFill>
                            <a:latin typeface="Cambria Math"/>
                          </a:rPr>
                          <m:t>3</m:t>
                        </m:r>
                      </m:sup>
                    </m:sSup>
                    <m:r>
                      <a:rPr lang="en-US" altLang="en-US" sz="2000" b="0" i="1" smtClean="0">
                        <a:solidFill>
                          <a:schemeClr val="tx1"/>
                        </a:solidFill>
                        <a:latin typeface="Cambria Math"/>
                      </a:rPr>
                      <m:t>+</m:t>
                    </m:r>
                    <m:sSup>
                      <m:sSupPr>
                        <m:ctrlPr>
                          <a:rPr lang="en-US" altLang="en-US" sz="2000" b="0" i="1" smtClean="0">
                            <a:solidFill>
                              <a:schemeClr val="tx1"/>
                            </a:solidFill>
                            <a:latin typeface="Cambria Math" panose="02040503050406030204" pitchFamily="18" charset="0"/>
                          </a:rPr>
                        </m:ctrlPr>
                      </m:sSupPr>
                      <m:e>
                        <m:r>
                          <a:rPr lang="en-US" altLang="en-US" sz="2000" b="0" i="1" smtClean="0">
                            <a:solidFill>
                              <a:schemeClr val="tx1"/>
                            </a:solidFill>
                            <a:latin typeface="Cambria Math"/>
                          </a:rPr>
                          <m:t>(−4</m:t>
                        </m:r>
                        <m:r>
                          <a:rPr lang="en-US" altLang="en-US" sz="2000" b="0" i="1" smtClean="0">
                            <a:solidFill>
                              <a:schemeClr val="tx1"/>
                            </a:solidFill>
                            <a:latin typeface="Cambria Math"/>
                          </a:rPr>
                          <m:t>𝑦</m:t>
                        </m:r>
                        <m:r>
                          <a:rPr lang="en-US" altLang="en-US" sz="2000" b="0" i="1" smtClean="0">
                            <a:solidFill>
                              <a:schemeClr val="tx1"/>
                            </a:solidFill>
                            <a:latin typeface="Cambria Math"/>
                          </a:rPr>
                          <m:t>)</m:t>
                        </m:r>
                      </m:e>
                      <m:sup>
                        <m:r>
                          <a:rPr lang="en-US" altLang="en-US" sz="2000" b="0" i="1" smtClean="0">
                            <a:solidFill>
                              <a:schemeClr val="tx1"/>
                            </a:solidFill>
                            <a:latin typeface="Cambria Math"/>
                          </a:rPr>
                          <m:t>4</m:t>
                        </m:r>
                      </m:sup>
                    </m:sSup>
                  </m:oMath>
                </a14:m>
                <a:endParaRPr lang="en-US" altLang="en-US" sz="2400" b="0" dirty="0"/>
              </a:p>
              <a:p>
                <a:pPr marL="0" indent="0">
                  <a:lnSpc>
                    <a:spcPct val="100000"/>
                  </a:lnSpc>
                  <a:spcBef>
                    <a:spcPts val="0"/>
                  </a:spcBef>
                  <a:spcAft>
                    <a:spcPts val="1800"/>
                  </a:spcAft>
                  <a:buNone/>
                  <a:tabLst>
                    <a:tab pos="457200" algn="l"/>
                  </a:tabLst>
                </a:pPr>
                <a:r>
                  <a:rPr lang="en-US" altLang="en-US" sz="2400" b="0" dirty="0">
                    <a:ea typeface="Cambria Math"/>
                  </a:rPr>
                  <a:t>	</a:t>
                </a:r>
                <a14:m>
                  <m:oMath xmlns:m="http://schemas.openxmlformats.org/officeDocument/2006/math">
                    <m:r>
                      <a:rPr lang="en-US" altLang="en-US" sz="2000" b="0" i="1" smtClean="0">
                        <a:latin typeface="Cambria Math"/>
                        <a:ea typeface="Cambria Math"/>
                      </a:rPr>
                      <m:t>=</m:t>
                    </m:r>
                  </m:oMath>
                </a14:m>
                <a:endParaRPr lang="en-US" altLang="en-US" sz="2400" b="0" dirty="0"/>
              </a:p>
              <a:p>
                <a:pPr marL="0" indent="0">
                  <a:lnSpc>
                    <a:spcPct val="100000"/>
                  </a:lnSpc>
                  <a:spcBef>
                    <a:spcPts val="0"/>
                  </a:spcBef>
                  <a:spcAft>
                    <a:spcPts val="600"/>
                  </a:spcAft>
                  <a:buNone/>
                </a:pPr>
                <a:endParaRPr lang="en-US" altLang="en-US" sz="2400" dirty="0"/>
              </a:p>
            </p:txBody>
          </p:sp>
        </mc:Choice>
        <mc:Fallback xmlns="">
          <p:sp>
            <p:nvSpPr>
              <p:cNvPr id="33" name="Rectangle 3"/>
              <p:cNvSpPr txBox="1">
                <a:spLocks noRot="1" noChangeAspect="1" noMove="1" noResize="1" noEditPoints="1" noAdjustHandles="1" noChangeArrowheads="1" noChangeShapeType="1" noTextEdit="1"/>
              </p:cNvSpPr>
              <p:nvPr/>
            </p:nvSpPr>
            <p:spPr>
              <a:xfrm>
                <a:off x="324357" y="2810976"/>
                <a:ext cx="8610638" cy="3186867"/>
              </a:xfrm>
              <a:prstGeom prst="rect">
                <a:avLst/>
              </a:prstGeom>
              <a:blipFill>
                <a:blip r:embed="rId4"/>
                <a:stretch>
                  <a:fillRect l="-1062" t="-1530"/>
                </a:stretch>
              </a:blipFill>
            </p:spPr>
            <p:txBody>
              <a:bodyPr/>
              <a:lstStyle/>
              <a:p>
                <a:r>
                  <a:rPr lang="en-SG">
                    <a:noFill/>
                  </a:rPr>
                  <a:t> </a:t>
                </a:r>
              </a:p>
            </p:txBody>
          </p:sp>
        </mc:Fallback>
      </mc:AlternateContent>
      <p:sp>
        <p:nvSpPr>
          <p:cNvPr id="36" name="TextBox 35"/>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12 – Substituting into 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26851" y="4894422"/>
                <a:ext cx="59943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en-US" sz="2000" i="1" smtClean="0">
                              <a:solidFill>
                                <a:schemeClr val="tx1"/>
                              </a:solidFill>
                              <a:latin typeface="Cambria Math" panose="02040503050406030204" pitchFamily="18" charset="0"/>
                              <a:ea typeface="Cambria Math"/>
                            </a:rPr>
                          </m:ctrlPr>
                        </m:sSupPr>
                        <m:e>
                          <m:r>
                            <a:rPr lang="en-US" altLang="en-US" sz="2000" i="1" smtClean="0">
                              <a:solidFill>
                                <a:schemeClr val="tx1"/>
                              </a:solidFill>
                              <a:latin typeface="Cambria Math"/>
                              <a:ea typeface="Cambria Math"/>
                            </a:rPr>
                            <m:t>𝑥</m:t>
                          </m:r>
                        </m:e>
                        <m:sup>
                          <m:r>
                            <a:rPr lang="en-US" altLang="en-US" sz="2000" i="1">
                              <a:solidFill>
                                <a:schemeClr val="tx1"/>
                              </a:solidFill>
                              <a:latin typeface="Cambria Math"/>
                              <a:ea typeface="Cambria Math"/>
                            </a:rPr>
                            <m:t>4</m:t>
                          </m:r>
                        </m:sup>
                      </m:sSup>
                      <m:r>
                        <a:rPr lang="en-SG" altLang="en-US" sz="2000" b="0" i="1" smtClean="0">
                          <a:solidFill>
                            <a:schemeClr val="tx1"/>
                          </a:solidFill>
                          <a:latin typeface="Cambria Math" panose="02040503050406030204" pitchFamily="18" charset="0"/>
                          <a:ea typeface="Cambria Math"/>
                        </a:rPr>
                        <m:t>+4</m:t>
                      </m:r>
                      <m:sSup>
                        <m:sSupPr>
                          <m:ctrlPr>
                            <a:rPr lang="en-US" altLang="en-US" sz="2000" i="1">
                              <a:solidFill>
                                <a:schemeClr val="tx1"/>
                              </a:solidFill>
                              <a:latin typeface="Cambria Math" panose="02040503050406030204" pitchFamily="18" charset="0"/>
                              <a:ea typeface="Cambria Math"/>
                            </a:rPr>
                          </m:ctrlPr>
                        </m:sSupPr>
                        <m:e>
                          <m:r>
                            <a:rPr lang="en-US" altLang="en-US" sz="2000" i="1">
                              <a:solidFill>
                                <a:schemeClr val="tx1"/>
                              </a:solidFill>
                              <a:latin typeface="Cambria Math"/>
                              <a:ea typeface="Cambria Math"/>
                            </a:rPr>
                            <m:t>𝑥</m:t>
                          </m:r>
                        </m:e>
                        <m:sup>
                          <m:r>
                            <a:rPr lang="en-US" altLang="en-US" sz="2000" i="1">
                              <a:solidFill>
                                <a:schemeClr val="tx1"/>
                              </a:solidFill>
                              <a:latin typeface="Cambria Math"/>
                              <a:ea typeface="Cambria Math"/>
                            </a:rPr>
                            <m:t>3</m:t>
                          </m:r>
                        </m:sup>
                      </m:sSup>
                      <m:d>
                        <m:dPr>
                          <m:ctrlPr>
                            <a:rPr lang="en-SG" altLang="en-US" sz="2000" b="0" i="1" smtClean="0">
                              <a:solidFill>
                                <a:schemeClr val="tx1"/>
                              </a:solidFill>
                              <a:latin typeface="Cambria Math" panose="02040503050406030204" pitchFamily="18" charset="0"/>
                              <a:ea typeface="Cambria Math"/>
                            </a:rPr>
                          </m:ctrlPr>
                        </m:dPr>
                        <m:e>
                          <m:r>
                            <a:rPr lang="en-SG" altLang="en-US" sz="2000" b="0" i="1" smtClean="0">
                              <a:solidFill>
                                <a:schemeClr val="tx1"/>
                              </a:solidFill>
                              <a:latin typeface="Cambria Math" panose="02040503050406030204" pitchFamily="18" charset="0"/>
                              <a:ea typeface="Cambria Math"/>
                            </a:rPr>
                            <m:t>−4</m:t>
                          </m:r>
                          <m:r>
                            <a:rPr lang="en-US" altLang="en-US" sz="2000" i="1">
                              <a:solidFill>
                                <a:schemeClr val="tx1"/>
                              </a:solidFill>
                              <a:latin typeface="Cambria Math"/>
                              <a:ea typeface="Cambria Math"/>
                            </a:rPr>
                            <m:t>𝑦</m:t>
                          </m:r>
                        </m:e>
                      </m:d>
                      <m:r>
                        <a:rPr lang="en-US" altLang="en-US" sz="2000" i="1">
                          <a:solidFill>
                            <a:schemeClr val="tx1"/>
                          </a:solidFill>
                          <a:latin typeface="Cambria Math"/>
                          <a:ea typeface="Cambria Math"/>
                        </a:rPr>
                        <m:t>+6</m:t>
                      </m:r>
                      <m:sSup>
                        <m:sSupPr>
                          <m:ctrlPr>
                            <a:rPr lang="en-US" altLang="en-US" sz="2000" i="1">
                              <a:solidFill>
                                <a:schemeClr val="tx1"/>
                              </a:solidFill>
                              <a:latin typeface="Cambria Math" panose="02040503050406030204" pitchFamily="18" charset="0"/>
                              <a:ea typeface="Cambria Math"/>
                            </a:rPr>
                          </m:ctrlPr>
                        </m:sSupPr>
                        <m:e>
                          <m:r>
                            <a:rPr lang="en-US" altLang="en-US" sz="2000" i="1">
                              <a:solidFill>
                                <a:schemeClr val="tx1"/>
                              </a:solidFill>
                              <a:latin typeface="Cambria Math"/>
                              <a:ea typeface="Cambria Math"/>
                            </a:rPr>
                            <m:t>𝑥</m:t>
                          </m:r>
                        </m:e>
                        <m:sup>
                          <m:r>
                            <a:rPr lang="en-US" altLang="en-US" sz="2000" i="1">
                              <a:solidFill>
                                <a:schemeClr val="tx1"/>
                              </a:solidFill>
                              <a:latin typeface="Cambria Math"/>
                              <a:ea typeface="Cambria Math"/>
                            </a:rPr>
                            <m:t>2</m:t>
                          </m:r>
                        </m:sup>
                      </m:sSup>
                      <m:r>
                        <a:rPr lang="en-SG" altLang="en-US" sz="2000" b="0" i="1" smtClean="0">
                          <a:solidFill>
                            <a:schemeClr val="tx1"/>
                          </a:solidFill>
                          <a:latin typeface="Cambria Math" panose="02040503050406030204" pitchFamily="18" charset="0"/>
                          <a:ea typeface="Cambria Math"/>
                        </a:rPr>
                        <m:t>16</m:t>
                      </m:r>
                      <m:sSup>
                        <m:sSupPr>
                          <m:ctrlPr>
                            <a:rPr lang="en-US" altLang="en-US" sz="2000" i="1">
                              <a:solidFill>
                                <a:schemeClr val="tx1"/>
                              </a:solidFill>
                              <a:latin typeface="Cambria Math" panose="02040503050406030204" pitchFamily="18" charset="0"/>
                              <a:ea typeface="Cambria Math"/>
                            </a:rPr>
                          </m:ctrlPr>
                        </m:sSupPr>
                        <m:e>
                          <m:r>
                            <a:rPr lang="en-US" altLang="en-US" sz="2000" i="1">
                              <a:solidFill>
                                <a:schemeClr val="tx1"/>
                              </a:solidFill>
                              <a:latin typeface="Cambria Math"/>
                              <a:ea typeface="Cambria Math"/>
                            </a:rPr>
                            <m:t>𝑦</m:t>
                          </m:r>
                        </m:e>
                        <m:sup>
                          <m:r>
                            <a:rPr lang="en-US" altLang="en-US" sz="2000" i="1">
                              <a:solidFill>
                                <a:schemeClr val="tx1"/>
                              </a:solidFill>
                              <a:latin typeface="Cambria Math"/>
                              <a:ea typeface="Cambria Math"/>
                            </a:rPr>
                            <m:t>2</m:t>
                          </m:r>
                        </m:sup>
                      </m:sSup>
                      <m:r>
                        <a:rPr lang="en-SG" altLang="en-US" sz="2000" b="0" i="1" smtClean="0">
                          <a:solidFill>
                            <a:schemeClr val="tx1"/>
                          </a:solidFill>
                          <a:latin typeface="Cambria Math" panose="02040503050406030204" pitchFamily="18" charset="0"/>
                          <a:ea typeface="Cambria Math"/>
                        </a:rPr>
                        <m:t>+4</m:t>
                      </m:r>
                      <m:r>
                        <a:rPr lang="en-US" altLang="en-US" sz="2000" i="1">
                          <a:solidFill>
                            <a:schemeClr val="tx1"/>
                          </a:solidFill>
                          <a:latin typeface="Cambria Math"/>
                          <a:ea typeface="Cambria Math"/>
                        </a:rPr>
                        <m:t>𝑥</m:t>
                      </m:r>
                      <m:r>
                        <a:rPr lang="en-SG" altLang="en-US" sz="2000" b="0" i="1" smtClean="0">
                          <a:solidFill>
                            <a:schemeClr val="tx1"/>
                          </a:solidFill>
                          <a:latin typeface="Cambria Math" panose="02040503050406030204" pitchFamily="18" charset="0"/>
                          <a:ea typeface="Cambria Math"/>
                        </a:rPr>
                        <m:t>(−64</m:t>
                      </m:r>
                      <m:sSup>
                        <m:sSupPr>
                          <m:ctrlPr>
                            <a:rPr lang="en-US" altLang="en-US" sz="2000" i="1">
                              <a:solidFill>
                                <a:schemeClr val="tx1"/>
                              </a:solidFill>
                              <a:latin typeface="Cambria Math" panose="02040503050406030204" pitchFamily="18" charset="0"/>
                              <a:ea typeface="Cambria Math"/>
                            </a:rPr>
                          </m:ctrlPr>
                        </m:sSupPr>
                        <m:e>
                          <m:r>
                            <a:rPr lang="en-US" altLang="en-US" sz="2000" i="1">
                              <a:solidFill>
                                <a:schemeClr val="tx1"/>
                              </a:solidFill>
                              <a:latin typeface="Cambria Math"/>
                              <a:ea typeface="Cambria Math"/>
                            </a:rPr>
                            <m:t>𝑦</m:t>
                          </m:r>
                        </m:e>
                        <m:sup>
                          <m:r>
                            <a:rPr lang="en-US" altLang="en-US" sz="2000" i="1">
                              <a:solidFill>
                                <a:schemeClr val="tx1"/>
                              </a:solidFill>
                              <a:latin typeface="Cambria Math"/>
                              <a:ea typeface="Cambria Math"/>
                            </a:rPr>
                            <m:t>3</m:t>
                          </m:r>
                        </m:sup>
                      </m:sSup>
                      <m:r>
                        <a:rPr lang="en-SG" altLang="en-US" sz="2000" b="0" i="1" smtClean="0">
                          <a:solidFill>
                            <a:schemeClr val="tx1"/>
                          </a:solidFill>
                          <a:latin typeface="Cambria Math" panose="02040503050406030204" pitchFamily="18" charset="0"/>
                          <a:ea typeface="Cambria Math"/>
                        </a:rPr>
                        <m:t>)</m:t>
                      </m:r>
                      <m:r>
                        <a:rPr lang="en-US" altLang="en-US" sz="2000" i="1">
                          <a:solidFill>
                            <a:schemeClr val="tx1"/>
                          </a:solidFill>
                          <a:latin typeface="Cambria Math"/>
                          <a:ea typeface="Cambria Math"/>
                        </a:rPr>
                        <m:t>+256</m:t>
                      </m:r>
                      <m:sSup>
                        <m:sSupPr>
                          <m:ctrlPr>
                            <a:rPr lang="en-US" altLang="en-US" sz="2000" i="1">
                              <a:solidFill>
                                <a:schemeClr val="tx1"/>
                              </a:solidFill>
                              <a:latin typeface="Cambria Math" panose="02040503050406030204" pitchFamily="18" charset="0"/>
                              <a:ea typeface="Cambria Math"/>
                            </a:rPr>
                          </m:ctrlPr>
                        </m:sSupPr>
                        <m:e>
                          <m:r>
                            <a:rPr lang="en-US" altLang="en-US" sz="2000" i="1">
                              <a:solidFill>
                                <a:schemeClr val="tx1"/>
                              </a:solidFill>
                              <a:latin typeface="Cambria Math"/>
                              <a:ea typeface="Cambria Math"/>
                            </a:rPr>
                            <m:t>𝑦</m:t>
                          </m:r>
                        </m:e>
                        <m:sup>
                          <m:r>
                            <a:rPr lang="en-US" altLang="en-US" sz="2000" i="1">
                              <a:solidFill>
                                <a:schemeClr val="tx1"/>
                              </a:solidFill>
                              <a:latin typeface="Cambria Math"/>
                              <a:ea typeface="Cambria Math"/>
                            </a:rPr>
                            <m:t>4</m:t>
                          </m:r>
                        </m:sup>
                      </m:sSup>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026851" y="4894422"/>
                <a:ext cx="5994342" cy="400110"/>
              </a:xfrm>
              <a:prstGeom prst="rect">
                <a:avLst/>
              </a:prstGeom>
              <a:blipFill>
                <a:blip r:embed="rId5"/>
                <a:stretch>
                  <a:fillRect b="-1363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A0DE388-0880-4ADE-9C25-BCA73D0C9F2D}"/>
                  </a:ext>
                </a:extLst>
              </p:cNvPr>
              <p:cNvSpPr txBox="1"/>
              <p:nvPr/>
            </p:nvSpPr>
            <p:spPr>
              <a:xfrm>
                <a:off x="577914" y="5398441"/>
                <a:ext cx="62007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en-US" sz="2400" i="1" smtClean="0">
                              <a:solidFill>
                                <a:srgbClr val="0000FF"/>
                              </a:solidFill>
                              <a:latin typeface="Cambria Math" panose="02040503050406030204" pitchFamily="18" charset="0"/>
                              <a:ea typeface="Cambria Math"/>
                            </a:rPr>
                          </m:ctrlPr>
                        </m:sSupPr>
                        <m:e>
                          <m:r>
                            <a:rPr lang="en-SG" altLang="en-US" sz="2400" b="0" i="1" smtClean="0">
                              <a:solidFill>
                                <a:srgbClr val="0000FF"/>
                              </a:solidFill>
                              <a:latin typeface="Cambria Math" panose="02040503050406030204" pitchFamily="18" charset="0"/>
                              <a:ea typeface="Cambria Math"/>
                            </a:rPr>
                            <m:t>=</m:t>
                          </m:r>
                          <m:r>
                            <a:rPr lang="en-US" altLang="en-US" sz="2400" i="1" smtClean="0">
                              <a:solidFill>
                                <a:srgbClr val="0000FF"/>
                              </a:solidFill>
                              <a:latin typeface="Cambria Math"/>
                              <a:ea typeface="Cambria Math"/>
                            </a:rPr>
                            <m:t>𝑥</m:t>
                          </m:r>
                        </m:e>
                        <m:sup>
                          <m:r>
                            <a:rPr lang="en-US" altLang="en-US" sz="2400" i="1">
                              <a:solidFill>
                                <a:srgbClr val="0000FF"/>
                              </a:solidFill>
                              <a:latin typeface="Cambria Math"/>
                              <a:ea typeface="Cambria Math"/>
                            </a:rPr>
                            <m:t>4</m:t>
                          </m:r>
                        </m:sup>
                      </m:sSup>
                      <m:r>
                        <a:rPr lang="en-US" altLang="en-US" sz="2400" i="1">
                          <a:solidFill>
                            <a:srgbClr val="0000FF"/>
                          </a:solidFill>
                          <a:latin typeface="Cambria Math"/>
                          <a:ea typeface="Cambria Math"/>
                        </a:rPr>
                        <m:t>−16</m:t>
                      </m:r>
                      <m:sSup>
                        <m:sSupPr>
                          <m:ctrlPr>
                            <a:rPr lang="en-US" altLang="en-US" sz="2400" i="1">
                              <a:solidFill>
                                <a:srgbClr val="0000FF"/>
                              </a:solidFill>
                              <a:latin typeface="Cambria Math" panose="02040503050406030204" pitchFamily="18" charset="0"/>
                              <a:ea typeface="Cambria Math"/>
                            </a:rPr>
                          </m:ctrlPr>
                        </m:sSupPr>
                        <m:e>
                          <m:r>
                            <a:rPr lang="en-US" altLang="en-US" sz="2400" i="1">
                              <a:solidFill>
                                <a:srgbClr val="0000FF"/>
                              </a:solidFill>
                              <a:latin typeface="Cambria Math"/>
                              <a:ea typeface="Cambria Math"/>
                            </a:rPr>
                            <m:t>𝑥</m:t>
                          </m:r>
                        </m:e>
                        <m:sup>
                          <m:r>
                            <a:rPr lang="en-US" altLang="en-US" sz="2400" i="1">
                              <a:solidFill>
                                <a:srgbClr val="0000FF"/>
                              </a:solidFill>
                              <a:latin typeface="Cambria Math"/>
                              <a:ea typeface="Cambria Math"/>
                            </a:rPr>
                            <m:t>3</m:t>
                          </m:r>
                        </m:sup>
                      </m:sSup>
                      <m:r>
                        <a:rPr lang="en-US" altLang="en-US" sz="2400" i="1">
                          <a:solidFill>
                            <a:srgbClr val="0000FF"/>
                          </a:solidFill>
                          <a:latin typeface="Cambria Math"/>
                          <a:ea typeface="Cambria Math"/>
                        </a:rPr>
                        <m:t>𝑦</m:t>
                      </m:r>
                      <m:r>
                        <a:rPr lang="en-US" altLang="en-US" sz="2400" i="1">
                          <a:solidFill>
                            <a:srgbClr val="0000FF"/>
                          </a:solidFill>
                          <a:latin typeface="Cambria Math"/>
                          <a:ea typeface="Cambria Math"/>
                        </a:rPr>
                        <m:t>+96</m:t>
                      </m:r>
                      <m:sSup>
                        <m:sSupPr>
                          <m:ctrlPr>
                            <a:rPr lang="en-US" altLang="en-US" sz="2400" i="1">
                              <a:solidFill>
                                <a:srgbClr val="0000FF"/>
                              </a:solidFill>
                              <a:latin typeface="Cambria Math" panose="02040503050406030204" pitchFamily="18" charset="0"/>
                              <a:ea typeface="Cambria Math"/>
                            </a:rPr>
                          </m:ctrlPr>
                        </m:sSupPr>
                        <m:e>
                          <m:r>
                            <a:rPr lang="en-US" altLang="en-US" sz="2400" i="1">
                              <a:solidFill>
                                <a:srgbClr val="0000FF"/>
                              </a:solidFill>
                              <a:latin typeface="Cambria Math"/>
                              <a:ea typeface="Cambria Math"/>
                            </a:rPr>
                            <m:t>𝑥</m:t>
                          </m:r>
                        </m:e>
                        <m:sup>
                          <m:r>
                            <a:rPr lang="en-US" altLang="en-US" sz="2400" i="1">
                              <a:solidFill>
                                <a:srgbClr val="0000FF"/>
                              </a:solidFill>
                              <a:latin typeface="Cambria Math"/>
                              <a:ea typeface="Cambria Math"/>
                            </a:rPr>
                            <m:t>2</m:t>
                          </m:r>
                        </m:sup>
                      </m:sSup>
                      <m:sSup>
                        <m:sSupPr>
                          <m:ctrlPr>
                            <a:rPr lang="en-US" altLang="en-US" sz="2400" i="1">
                              <a:solidFill>
                                <a:srgbClr val="0000FF"/>
                              </a:solidFill>
                              <a:latin typeface="Cambria Math" panose="02040503050406030204" pitchFamily="18" charset="0"/>
                              <a:ea typeface="Cambria Math"/>
                            </a:rPr>
                          </m:ctrlPr>
                        </m:sSupPr>
                        <m:e>
                          <m:r>
                            <a:rPr lang="en-US" altLang="en-US" sz="2400" i="1">
                              <a:solidFill>
                                <a:srgbClr val="0000FF"/>
                              </a:solidFill>
                              <a:latin typeface="Cambria Math"/>
                              <a:ea typeface="Cambria Math"/>
                            </a:rPr>
                            <m:t>𝑦</m:t>
                          </m:r>
                        </m:e>
                        <m:sup>
                          <m:r>
                            <a:rPr lang="en-US" altLang="en-US" sz="2400" i="1">
                              <a:solidFill>
                                <a:srgbClr val="0000FF"/>
                              </a:solidFill>
                              <a:latin typeface="Cambria Math"/>
                              <a:ea typeface="Cambria Math"/>
                            </a:rPr>
                            <m:t>2</m:t>
                          </m:r>
                        </m:sup>
                      </m:sSup>
                      <m:r>
                        <a:rPr lang="en-US" altLang="en-US" sz="2400" i="1">
                          <a:solidFill>
                            <a:srgbClr val="0000FF"/>
                          </a:solidFill>
                          <a:latin typeface="Cambria Math"/>
                          <a:ea typeface="Cambria Math"/>
                        </a:rPr>
                        <m:t>−256</m:t>
                      </m:r>
                      <m:r>
                        <a:rPr lang="en-US" altLang="en-US" sz="2400" i="1">
                          <a:solidFill>
                            <a:srgbClr val="0000FF"/>
                          </a:solidFill>
                          <a:latin typeface="Cambria Math"/>
                          <a:ea typeface="Cambria Math"/>
                        </a:rPr>
                        <m:t>𝑥</m:t>
                      </m:r>
                      <m:sSup>
                        <m:sSupPr>
                          <m:ctrlPr>
                            <a:rPr lang="en-US" altLang="en-US" sz="2400" i="1">
                              <a:solidFill>
                                <a:srgbClr val="0000FF"/>
                              </a:solidFill>
                              <a:latin typeface="Cambria Math" panose="02040503050406030204" pitchFamily="18" charset="0"/>
                              <a:ea typeface="Cambria Math"/>
                            </a:rPr>
                          </m:ctrlPr>
                        </m:sSupPr>
                        <m:e>
                          <m:r>
                            <a:rPr lang="en-US" altLang="en-US" sz="2400" i="1">
                              <a:solidFill>
                                <a:srgbClr val="0000FF"/>
                              </a:solidFill>
                              <a:latin typeface="Cambria Math"/>
                              <a:ea typeface="Cambria Math"/>
                            </a:rPr>
                            <m:t>𝑦</m:t>
                          </m:r>
                        </m:e>
                        <m:sup>
                          <m:r>
                            <a:rPr lang="en-US" altLang="en-US" sz="2400" i="1">
                              <a:solidFill>
                                <a:srgbClr val="0000FF"/>
                              </a:solidFill>
                              <a:latin typeface="Cambria Math"/>
                              <a:ea typeface="Cambria Math"/>
                            </a:rPr>
                            <m:t>3</m:t>
                          </m:r>
                        </m:sup>
                      </m:sSup>
                      <m:r>
                        <a:rPr lang="en-US" altLang="en-US" sz="2400" i="1">
                          <a:solidFill>
                            <a:srgbClr val="0000FF"/>
                          </a:solidFill>
                          <a:latin typeface="Cambria Math"/>
                          <a:ea typeface="Cambria Math"/>
                        </a:rPr>
                        <m:t>+256</m:t>
                      </m:r>
                      <m:sSup>
                        <m:sSupPr>
                          <m:ctrlPr>
                            <a:rPr lang="en-US" altLang="en-US" sz="2400" i="1">
                              <a:solidFill>
                                <a:srgbClr val="0000FF"/>
                              </a:solidFill>
                              <a:latin typeface="Cambria Math" panose="02040503050406030204" pitchFamily="18" charset="0"/>
                              <a:ea typeface="Cambria Math"/>
                            </a:rPr>
                          </m:ctrlPr>
                        </m:sSupPr>
                        <m:e>
                          <m:r>
                            <a:rPr lang="en-US" altLang="en-US" sz="2400" i="1">
                              <a:solidFill>
                                <a:srgbClr val="0000FF"/>
                              </a:solidFill>
                              <a:latin typeface="Cambria Math"/>
                              <a:ea typeface="Cambria Math"/>
                            </a:rPr>
                            <m:t>𝑦</m:t>
                          </m:r>
                        </m:e>
                        <m:sup>
                          <m:r>
                            <a:rPr lang="en-US" altLang="en-US" sz="2400" i="1">
                              <a:solidFill>
                                <a:srgbClr val="0000FF"/>
                              </a:solidFill>
                              <a:latin typeface="Cambria Math"/>
                              <a:ea typeface="Cambria Math"/>
                            </a:rPr>
                            <m:t>4</m:t>
                          </m:r>
                        </m:sup>
                      </m:sSup>
                    </m:oMath>
                  </m:oMathPara>
                </a14:m>
                <a:endParaRPr lang="en-US" sz="2400" dirty="0"/>
              </a:p>
            </p:txBody>
          </p:sp>
        </mc:Choice>
        <mc:Fallback xmlns="">
          <p:sp>
            <p:nvSpPr>
              <p:cNvPr id="20" name="TextBox 19">
                <a:extLst>
                  <a:ext uri="{FF2B5EF4-FFF2-40B4-BE49-F238E27FC236}">
                    <a16:creationId xmlns:a16="http://schemas.microsoft.com/office/drawing/2014/main" id="{8A0DE388-0880-4ADE-9C25-BCA73D0C9F2D}"/>
                  </a:ext>
                </a:extLst>
              </p:cNvPr>
              <p:cNvSpPr txBox="1">
                <a:spLocks noRot="1" noChangeAspect="1" noMove="1" noResize="1" noEditPoints="1" noAdjustHandles="1" noChangeArrowheads="1" noChangeShapeType="1" noTextEdit="1"/>
              </p:cNvSpPr>
              <p:nvPr/>
            </p:nvSpPr>
            <p:spPr>
              <a:xfrm>
                <a:off x="577914" y="5398441"/>
                <a:ext cx="6200734" cy="461665"/>
              </a:xfrm>
              <a:prstGeom prst="rect">
                <a:avLst/>
              </a:prstGeom>
              <a:blipFill>
                <a:blip r:embed="rId6"/>
                <a:stretch>
                  <a:fillRect b="-10667"/>
                </a:stretch>
              </a:blipFill>
            </p:spPr>
            <p:txBody>
              <a:bodyPr/>
              <a:lstStyle/>
              <a:p>
                <a:r>
                  <a:rPr lang="en-SG">
                    <a:noFill/>
                  </a:rPr>
                  <a:t> </a:t>
                </a:r>
              </a:p>
            </p:txBody>
          </p:sp>
        </mc:Fallback>
      </mc:AlternateContent>
    </p:spTree>
    <p:extLst>
      <p:ext uri="{BB962C8B-B14F-4D97-AF65-F5344CB8AC3E}">
        <p14:creationId xmlns:p14="http://schemas.microsoft.com/office/powerpoint/2010/main" val="225593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7"/>
                <a:ext cx="8340674" cy="2681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Express the following sum in </a:t>
                </a:r>
                <a:r>
                  <a:rPr lang="en-US" altLang="en-US" b="1" dirty="0"/>
                  <a:t>closed form </a:t>
                </a:r>
                <a:r>
                  <a:rPr lang="en-US" altLang="en-US" dirty="0"/>
                  <a:t>(without using a summation symbol and without using an ellipsis </a:t>
                </a:r>
                <a:r>
                  <a:rPr lang="en-US" altLang="en-US" dirty="0">
                    <a:sym typeface="Symbol"/>
                  </a:rPr>
                  <a:t></a:t>
                </a:r>
                <a:r>
                  <a:rPr lang="en-US" altLang="en-US" dirty="0"/>
                  <a:t> ):</a:t>
                </a:r>
              </a:p>
              <a:p>
                <a:pPr marL="0" indent="0">
                  <a:lnSpc>
                    <a:spcPct val="100000"/>
                  </a:lnSpc>
                  <a:spcBef>
                    <a:spcPts val="0"/>
                  </a:spcBef>
                  <a:spcAft>
                    <a:spcPts val="600"/>
                  </a:spcAft>
                  <a:buNone/>
                  <a:tabLst>
                    <a:tab pos="1776413" algn="l"/>
                  </a:tabLst>
                </a:pPr>
                <a14:m>
                  <m:oMathPara xmlns:m="http://schemas.openxmlformats.org/officeDocument/2006/math">
                    <m:oMathParaPr>
                      <m:jc m:val="centerGroup"/>
                    </m:oMathParaPr>
                    <m:oMath xmlns:m="http://schemas.openxmlformats.org/officeDocument/2006/math">
                      <m:nary>
                        <m:naryPr>
                          <m:chr m:val="∑"/>
                          <m:ctrlPr>
                            <a:rPr lang="en-US" altLang="en-US" i="1" smtClean="0">
                              <a:latin typeface="Cambria Math" panose="02040503050406030204" pitchFamily="18" charset="0"/>
                            </a:rPr>
                          </m:ctrlPr>
                        </m:naryPr>
                        <m:sub>
                          <m:r>
                            <m:rPr>
                              <m:brk m:alnAt="23"/>
                            </m:rPr>
                            <a:rPr lang="en-US" altLang="en-US" b="0" i="1" smtClean="0">
                              <a:latin typeface="Cambria Math"/>
                            </a:rPr>
                            <m:t>𝑘</m:t>
                          </m:r>
                          <m:r>
                            <a:rPr lang="en-US" altLang="en-US" b="0" i="1" smtClean="0">
                              <a:latin typeface="Cambria Math"/>
                            </a:rPr>
                            <m:t>=0</m:t>
                          </m:r>
                        </m:sub>
                        <m:sup>
                          <m:r>
                            <a:rPr lang="en-US" altLang="en-US" b="0" i="1" smtClean="0">
                              <a:latin typeface="Cambria Math"/>
                            </a:rPr>
                            <m:t>𝑛</m:t>
                          </m:r>
                        </m:sup>
                        <m:e>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𝑘</m:t>
                                  </m:r>
                                </m:den>
                              </m:f>
                            </m:e>
                          </m:d>
                        </m:e>
                      </m:nary>
                      <m:sSup>
                        <m:sSupPr>
                          <m:ctrlPr>
                            <a:rPr lang="en-US" altLang="en-US" i="1" smtClean="0">
                              <a:latin typeface="Cambria Math" panose="02040503050406030204" pitchFamily="18" charset="0"/>
                            </a:rPr>
                          </m:ctrlPr>
                        </m:sSupPr>
                        <m:e>
                          <m:r>
                            <a:rPr lang="en-US" altLang="en-US" b="0" i="1" smtClean="0">
                              <a:latin typeface="Cambria Math"/>
                            </a:rPr>
                            <m:t>9</m:t>
                          </m:r>
                        </m:e>
                        <m:sup>
                          <m:r>
                            <a:rPr lang="en-US" altLang="en-US" b="0" i="1" smtClean="0">
                              <a:latin typeface="Cambria Math"/>
                            </a:rPr>
                            <m:t>𝑘</m:t>
                          </m:r>
                        </m:sup>
                      </m:sSup>
                    </m:oMath>
                  </m:oMathPara>
                </a14:m>
                <a:endParaRPr lang="en-US" altLang="en-US"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7"/>
                <a:ext cx="8340674" cy="2681962"/>
              </a:xfrm>
              <a:prstGeom prst="rect">
                <a:avLst/>
              </a:prstGeom>
              <a:blipFill rotWithShape="1">
                <a:blip r:embed="rId3"/>
                <a:stretch>
                  <a:fillRect l="-1462" t="-2045" r="-1608"/>
                </a:stretch>
              </a:blipFill>
            </p:spPr>
            <p:txBody>
              <a:bodyPr/>
              <a:lstStyle/>
              <a:p>
                <a:r>
                  <a:rPr lang="en-US">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13 – Using the Binomial Theorem to Simplify a Sum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a:xfrm>
                <a:off x="567523" y="3962680"/>
                <a:ext cx="8038595" cy="139309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14:m>
                  <m:oMathPara xmlns:m="http://schemas.openxmlformats.org/officeDocument/2006/math">
                    <m:oMathParaPr>
                      <m:jc m:val="center"/>
                    </m:oMathParaPr>
                    <m:oMath xmlns:m="http://schemas.openxmlformats.org/officeDocument/2006/math">
                      <m:nary>
                        <m:naryPr>
                          <m:chr m:val="∑"/>
                          <m:ctrlPr>
                            <a:rPr lang="en-US" altLang="en-US" i="1" smtClean="0">
                              <a:latin typeface="Cambria Math" panose="02040503050406030204" pitchFamily="18" charset="0"/>
                            </a:rPr>
                          </m:ctrlPr>
                        </m:naryPr>
                        <m:sub>
                          <m:r>
                            <m:rPr>
                              <m:brk m:alnAt="23"/>
                            </m:rPr>
                            <a:rPr lang="en-US" altLang="en-US" b="0" i="1" smtClean="0">
                              <a:latin typeface="Cambria Math"/>
                            </a:rPr>
                            <m:t>𝑘</m:t>
                          </m:r>
                          <m:r>
                            <a:rPr lang="en-US" altLang="en-US" b="0" i="1" smtClean="0">
                              <a:latin typeface="Cambria Math"/>
                            </a:rPr>
                            <m:t>=0</m:t>
                          </m:r>
                        </m:sub>
                        <m:sup>
                          <m:r>
                            <a:rPr lang="en-US" altLang="en-US" b="0" i="1" smtClean="0">
                              <a:latin typeface="Cambria Math"/>
                            </a:rPr>
                            <m:t>𝑛</m:t>
                          </m:r>
                        </m:sup>
                        <m:e>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𝑘</m:t>
                                  </m:r>
                                </m:den>
                              </m:f>
                            </m:e>
                          </m:d>
                        </m:e>
                      </m:nary>
                      <m:sSup>
                        <m:sSupPr>
                          <m:ctrlPr>
                            <a:rPr lang="en-US" altLang="en-US" i="1" smtClean="0">
                              <a:latin typeface="Cambria Math" panose="02040503050406030204" pitchFamily="18" charset="0"/>
                            </a:rPr>
                          </m:ctrlPr>
                        </m:sSupPr>
                        <m:e>
                          <m:r>
                            <a:rPr lang="en-US" altLang="en-US" b="0" i="1" smtClean="0">
                              <a:latin typeface="Cambria Math"/>
                            </a:rPr>
                            <m:t>9</m:t>
                          </m:r>
                        </m:e>
                        <m:sup>
                          <m:r>
                            <a:rPr lang="en-US" altLang="en-US" b="0" i="1" smtClean="0">
                              <a:latin typeface="Cambria Math"/>
                            </a:rPr>
                            <m:t>𝑘</m:t>
                          </m:r>
                        </m:sup>
                      </m:sSup>
                      <m:r>
                        <a:rPr lang="en-US" altLang="en-US" b="0" i="1" smtClean="0">
                          <a:latin typeface="Cambria Math"/>
                        </a:rPr>
                        <m:t>=</m:t>
                      </m:r>
                      <m:nary>
                        <m:naryPr>
                          <m:chr m:val="∑"/>
                          <m:ctrlPr>
                            <a:rPr lang="en-US" altLang="en-US" b="0" i="1" smtClean="0">
                              <a:latin typeface="Cambria Math" panose="02040503050406030204" pitchFamily="18" charset="0"/>
                            </a:rPr>
                          </m:ctrlPr>
                        </m:naryPr>
                        <m:sub>
                          <m:r>
                            <m:rPr>
                              <m:brk m:alnAt="23"/>
                            </m:rPr>
                            <a:rPr lang="en-US" altLang="en-US" b="0" i="1" smtClean="0">
                              <a:latin typeface="Cambria Math"/>
                            </a:rPr>
                            <m:t>𝑘</m:t>
                          </m:r>
                          <m:r>
                            <a:rPr lang="en-US" altLang="en-US" b="0" i="1" smtClean="0">
                              <a:latin typeface="Cambria Math"/>
                            </a:rPr>
                            <m:t>=0</m:t>
                          </m:r>
                        </m:sub>
                        <m:sup>
                          <m:r>
                            <a:rPr lang="en-US" altLang="en-US" b="0" i="1" smtClean="0">
                              <a:latin typeface="Cambria Math"/>
                            </a:rPr>
                            <m:t>𝑛</m:t>
                          </m:r>
                        </m:sup>
                        <m:e>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𝑘</m:t>
                                  </m:r>
                                </m:den>
                              </m:f>
                            </m:e>
                          </m:d>
                        </m:e>
                      </m:nary>
                      <m:sSup>
                        <m:sSupPr>
                          <m:ctrlPr>
                            <a:rPr lang="en-US" altLang="en-US" b="0" i="1" smtClean="0">
                              <a:latin typeface="Cambria Math" panose="02040503050406030204" pitchFamily="18" charset="0"/>
                            </a:rPr>
                          </m:ctrlPr>
                        </m:sSupPr>
                        <m:e>
                          <m:r>
                            <a:rPr lang="en-US" altLang="en-US" b="0" i="1" smtClean="0">
                              <a:latin typeface="Cambria Math"/>
                            </a:rPr>
                            <m:t>1</m:t>
                          </m:r>
                        </m:e>
                        <m:sup>
                          <m:r>
                            <a:rPr lang="en-US" altLang="en-US" b="0" i="1" smtClean="0">
                              <a:latin typeface="Cambria Math"/>
                            </a:rPr>
                            <m:t>𝑛</m:t>
                          </m:r>
                          <m:r>
                            <a:rPr lang="en-US" altLang="en-US" b="0" i="1" smtClean="0">
                              <a:latin typeface="Cambria Math"/>
                            </a:rPr>
                            <m:t>−</m:t>
                          </m:r>
                          <m:r>
                            <a:rPr lang="en-US" altLang="en-US" b="0" i="1" smtClean="0">
                              <a:latin typeface="Cambria Math"/>
                            </a:rPr>
                            <m:t>𝑘</m:t>
                          </m:r>
                        </m:sup>
                      </m:sSup>
                      <m:sSup>
                        <m:sSupPr>
                          <m:ctrlPr>
                            <a:rPr lang="en-US" altLang="en-US" b="0" i="1" smtClean="0">
                              <a:latin typeface="Cambria Math" panose="02040503050406030204" pitchFamily="18" charset="0"/>
                            </a:rPr>
                          </m:ctrlPr>
                        </m:sSupPr>
                        <m:e>
                          <m:r>
                            <a:rPr lang="en-US" altLang="en-US" b="0" i="1" smtClean="0">
                              <a:latin typeface="Cambria Math"/>
                            </a:rPr>
                            <m:t>9</m:t>
                          </m:r>
                        </m:e>
                        <m:sup>
                          <m:r>
                            <a:rPr lang="en-US" altLang="en-US" b="0" i="1" smtClean="0">
                              <a:latin typeface="Cambria Math"/>
                            </a:rPr>
                            <m:t>𝑘</m:t>
                          </m:r>
                        </m:sup>
                      </m:sSup>
                      <m:r>
                        <a:rPr lang="en-US" altLang="en-US" b="0" i="1" smtClean="0">
                          <a:latin typeface="Cambria Math"/>
                        </a:rPr>
                        <m:t>=</m:t>
                      </m:r>
                      <m:sSup>
                        <m:sSupPr>
                          <m:ctrlPr>
                            <a:rPr lang="en-US" altLang="en-US" b="0" i="1" smtClean="0">
                              <a:latin typeface="Cambria Math" panose="02040503050406030204" pitchFamily="18" charset="0"/>
                            </a:rPr>
                          </m:ctrlPr>
                        </m:sSupPr>
                        <m:e>
                          <m:r>
                            <a:rPr lang="en-US" altLang="en-US" b="0" i="1" smtClean="0">
                              <a:latin typeface="Cambria Math"/>
                            </a:rPr>
                            <m:t>(1+9)</m:t>
                          </m:r>
                        </m:e>
                        <m:sup>
                          <m:r>
                            <a:rPr lang="en-US" altLang="en-US" b="0" i="1" smtClean="0">
                              <a:latin typeface="Cambria Math" panose="02040503050406030204" pitchFamily="18" charset="0"/>
                            </a:rPr>
                            <m:t>𝑛</m:t>
                          </m:r>
                        </m:sup>
                      </m:sSup>
                      <m:r>
                        <a:rPr lang="en-US" altLang="en-US" b="0" i="1" smtClean="0">
                          <a:latin typeface="Cambria Math"/>
                        </a:rPr>
                        <m:t>=</m:t>
                      </m:r>
                      <m:sSup>
                        <m:sSupPr>
                          <m:ctrlPr>
                            <a:rPr lang="en-US" altLang="en-US" b="0" i="1" smtClean="0">
                              <a:latin typeface="Cambria Math" panose="02040503050406030204" pitchFamily="18" charset="0"/>
                            </a:rPr>
                          </m:ctrlPr>
                        </m:sSupPr>
                        <m:e>
                          <m:r>
                            <a:rPr lang="en-US" altLang="en-US" b="0" i="1" smtClean="0">
                              <a:latin typeface="Cambria Math"/>
                            </a:rPr>
                            <m:t>10</m:t>
                          </m:r>
                        </m:e>
                        <m:sup>
                          <m:r>
                            <a:rPr lang="en-US" altLang="en-US" b="0" i="1" smtClean="0">
                              <a:latin typeface="Cambria Math" panose="02040503050406030204" pitchFamily="18" charset="0"/>
                            </a:rPr>
                            <m:t>𝑛</m:t>
                          </m:r>
                        </m:sup>
                      </m:sSup>
                    </m:oMath>
                  </m:oMathPara>
                </a14:m>
                <a:endParaRPr lang="en-US" altLang="en-US" dirty="0"/>
              </a:p>
            </p:txBody>
          </p:sp>
        </mc:Choice>
        <mc:Fallback xmlns="">
          <p:sp>
            <p:nvSpPr>
              <p:cNvPr id="26" name="Rectangle 3"/>
              <p:cNvSpPr txBox="1">
                <a:spLocks noRot="1" noChangeAspect="1" noMove="1" noResize="1" noEditPoints="1" noAdjustHandles="1" noChangeArrowheads="1" noChangeShapeType="1" noTextEdit="1"/>
              </p:cNvSpPr>
              <p:nvPr/>
            </p:nvSpPr>
            <p:spPr>
              <a:xfrm>
                <a:off x="567523" y="3962680"/>
                <a:ext cx="8038595" cy="139309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592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p:cNvGrpSpPr/>
          <p:nvPr/>
        </p:nvGrpSpPr>
        <p:grpSpPr>
          <a:xfrm>
            <a:off x="644577" y="2152650"/>
            <a:ext cx="7809875" cy="751115"/>
            <a:chOff x="644577" y="2152650"/>
            <a:chExt cx="7809875" cy="751115"/>
          </a:xfrm>
        </p:grpSpPr>
        <p:sp>
          <p:nvSpPr>
            <p:cNvPr id="35" name="Rounded Rectangle 34"/>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itle 1"/>
            <p:cNvSpPr txBox="1">
              <a:spLocks/>
            </p:cNvSpPr>
            <p:nvPr/>
          </p:nvSpPr>
          <p:spPr>
            <a:xfrm>
              <a:off x="663368" y="2220685"/>
              <a:ext cx="7791084"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9.8 Probability Axioms and Expected Value</a:t>
              </a:r>
            </a:p>
          </p:txBody>
        </p:sp>
      </p:gr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35263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Axioms</a:t>
            </a:r>
            <a:endParaRPr lang="en-SG" sz="2000" dirty="0">
              <a:solidFill>
                <a:schemeClr val="bg1"/>
              </a:solidFill>
            </a:endParaRPr>
          </a:p>
        </p:txBody>
      </p:sp>
      <p:sp>
        <p:nvSpPr>
          <p:cNvPr id="13" name="Rectangle 3"/>
          <p:cNvSpPr txBox="1">
            <a:spLocks noChangeArrowheads="1"/>
          </p:cNvSpPr>
          <p:nvPr/>
        </p:nvSpPr>
        <p:spPr>
          <a:xfrm>
            <a:off x="324356" y="1563468"/>
            <a:ext cx="8539089" cy="951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Recall: a </a:t>
            </a:r>
            <a:r>
              <a:rPr lang="en-US" altLang="en-US" sz="2400" dirty="0">
                <a:solidFill>
                  <a:srgbClr val="0000FF"/>
                </a:solidFill>
              </a:rPr>
              <a:t>sample space </a:t>
            </a:r>
            <a:r>
              <a:rPr lang="en-US" altLang="en-US" sz="2400" dirty="0"/>
              <a:t>is a set of all outcomes of a random process or experiment and that an event is a subset of a sample space.</a:t>
            </a:r>
          </a:p>
        </p:txBody>
      </p:sp>
      <p:grpSp>
        <p:nvGrpSpPr>
          <p:cNvPr id="15" name="Group 14"/>
          <p:cNvGrpSpPr/>
          <p:nvPr/>
        </p:nvGrpSpPr>
        <p:grpSpPr>
          <a:xfrm>
            <a:off x="983794" y="2601688"/>
            <a:ext cx="7176411" cy="3492286"/>
            <a:chOff x="993228" y="4598517"/>
            <a:chExt cx="7176411" cy="3492286"/>
          </a:xfrm>
        </p:grpSpPr>
        <p:sp>
          <p:nvSpPr>
            <p:cNvPr id="17" name="Rectangle 16"/>
            <p:cNvSpPr/>
            <p:nvPr/>
          </p:nvSpPr>
          <p:spPr>
            <a:xfrm>
              <a:off x="993228" y="4598517"/>
              <a:ext cx="7176411" cy="34922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17"/>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TextBox 19"/>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Probability Axioms</a:t>
              </a:r>
            </a:p>
          </p:txBody>
        </p:sp>
        <p:sp>
          <p:nvSpPr>
            <p:cNvPr id="21" name="TextBox 20"/>
            <p:cNvSpPr txBox="1"/>
            <p:nvPr/>
          </p:nvSpPr>
          <p:spPr>
            <a:xfrm>
              <a:off x="1109374" y="5193984"/>
              <a:ext cx="6925353" cy="2877711"/>
            </a:xfrm>
            <a:prstGeom prst="rect">
              <a:avLst/>
            </a:prstGeom>
            <a:noFill/>
          </p:spPr>
          <p:txBody>
            <a:bodyPr wrap="square" rtlCol="0">
              <a:spAutoFit/>
            </a:bodyPr>
            <a:lstStyle/>
            <a:p>
              <a:pPr>
                <a:spcAft>
                  <a:spcPts val="600"/>
                </a:spcAft>
              </a:pPr>
              <a:r>
                <a:rPr lang="en-SG" sz="2000" dirty="0"/>
                <a:t>Let </a:t>
              </a:r>
              <a:r>
                <a:rPr lang="en-SG" sz="2000" i="1" dirty="0"/>
                <a:t>S </a:t>
              </a:r>
              <a:r>
                <a:rPr lang="en-SG" sz="2000" dirty="0"/>
                <a:t>be a sample space. A </a:t>
              </a:r>
              <a:r>
                <a:rPr lang="en-SG" sz="2000" dirty="0">
                  <a:solidFill>
                    <a:srgbClr val="C00000"/>
                  </a:solidFill>
                </a:rPr>
                <a:t>probability function </a:t>
              </a:r>
              <a:r>
                <a:rPr lang="en-SG" sz="2000" i="1" dirty="0"/>
                <a:t>P</a:t>
              </a:r>
              <a:r>
                <a:rPr lang="en-SG" sz="2000" dirty="0"/>
                <a:t> from the set of all events in </a:t>
              </a:r>
              <a:r>
                <a:rPr lang="en-SG" sz="2000" i="1" dirty="0"/>
                <a:t>S </a:t>
              </a:r>
              <a:r>
                <a:rPr lang="en-SG" sz="2000" dirty="0"/>
                <a:t>to the set of real numbers satisfies the following axioms: For all events </a:t>
              </a:r>
              <a:r>
                <a:rPr lang="en-SG" sz="2000" i="1" dirty="0"/>
                <a:t>A </a:t>
              </a:r>
              <a:r>
                <a:rPr lang="en-SG" sz="2000" dirty="0"/>
                <a:t>and </a:t>
              </a:r>
              <a:r>
                <a:rPr lang="en-SG" sz="2000" i="1" dirty="0"/>
                <a:t>B</a:t>
              </a:r>
              <a:r>
                <a:rPr lang="en-SG" sz="2000" dirty="0"/>
                <a:t> in </a:t>
              </a:r>
              <a:r>
                <a:rPr lang="en-SG" sz="2000" i="1" dirty="0"/>
                <a:t>S</a:t>
              </a:r>
              <a:r>
                <a:rPr lang="en-SG" sz="2000" dirty="0"/>
                <a:t>,</a:t>
              </a:r>
            </a:p>
            <a:p>
              <a:pPr marL="514350" indent="-514350">
                <a:spcAft>
                  <a:spcPts val="1200"/>
                </a:spcAft>
                <a:buFont typeface="+mj-lt"/>
                <a:buAutoNum type="arabicPeriod"/>
              </a:pPr>
              <a:r>
                <a:rPr lang="en-US" sz="2400" dirty="0"/>
                <a:t>0 </a:t>
              </a:r>
              <a:r>
                <a:rPr lang="en-US" sz="2400" dirty="0">
                  <a:sym typeface="Symbol"/>
                </a:rPr>
                <a:t></a:t>
              </a:r>
              <a:r>
                <a:rPr lang="en-US" sz="2400" dirty="0"/>
                <a:t> </a:t>
              </a:r>
              <a:r>
                <a:rPr lang="en-US" sz="2400" i="1" dirty="0"/>
                <a:t>P</a:t>
              </a:r>
              <a:r>
                <a:rPr lang="en-US" sz="2400" dirty="0"/>
                <a:t>(</a:t>
              </a:r>
              <a:r>
                <a:rPr lang="en-US" sz="2400" i="1" dirty="0"/>
                <a:t>A</a:t>
              </a:r>
              <a:r>
                <a:rPr lang="en-US" sz="2400" dirty="0"/>
                <a:t>) </a:t>
              </a:r>
              <a:r>
                <a:rPr lang="en-US" sz="2400" dirty="0">
                  <a:sym typeface="Symbol"/>
                </a:rPr>
                <a:t></a:t>
              </a:r>
              <a:r>
                <a:rPr lang="en-US" sz="2400" dirty="0"/>
                <a:t> 1</a:t>
              </a:r>
            </a:p>
            <a:p>
              <a:pPr marL="514350" indent="-514350">
                <a:spcAft>
                  <a:spcPts val="1200"/>
                </a:spcAft>
                <a:buFont typeface="+mj-lt"/>
                <a:buAutoNum type="arabicPeriod"/>
              </a:pPr>
              <a:r>
                <a:rPr lang="en-SG" sz="2400" i="1" dirty="0"/>
                <a:t>P</a:t>
              </a:r>
              <a:r>
                <a:rPr lang="en-SG" sz="2400" dirty="0"/>
                <a:t>(</a:t>
              </a:r>
              <a:r>
                <a:rPr lang="en-SG" sz="2400" dirty="0">
                  <a:sym typeface="Symbol"/>
                </a:rPr>
                <a:t>) = 0 and </a:t>
              </a:r>
              <a:r>
                <a:rPr lang="en-SG" sz="2400" i="1" dirty="0">
                  <a:sym typeface="Symbol"/>
                </a:rPr>
                <a:t>P</a:t>
              </a:r>
              <a:r>
                <a:rPr lang="en-SG" sz="2400" dirty="0">
                  <a:sym typeface="Symbol"/>
                </a:rPr>
                <a:t>(</a:t>
              </a:r>
              <a:r>
                <a:rPr lang="en-SG" sz="2400" i="1" dirty="0">
                  <a:sym typeface="Symbol"/>
                </a:rPr>
                <a:t>S</a:t>
              </a:r>
              <a:r>
                <a:rPr lang="en-SG" sz="2400" dirty="0">
                  <a:sym typeface="Symbol"/>
                </a:rPr>
                <a:t>) = 1</a:t>
              </a:r>
            </a:p>
            <a:p>
              <a:pPr marL="514350" indent="-514350">
                <a:buFont typeface="+mj-lt"/>
                <a:buAutoNum type="arabicPeriod"/>
              </a:pPr>
              <a:r>
                <a:rPr lang="en-SG" sz="2400" dirty="0">
                  <a:sym typeface="Symbol"/>
                </a:rPr>
                <a:t>If </a:t>
              </a:r>
              <a:r>
                <a:rPr lang="en-SG" sz="2400" i="1" dirty="0">
                  <a:sym typeface="Symbol"/>
                </a:rPr>
                <a:t>A</a:t>
              </a:r>
              <a:r>
                <a:rPr lang="en-SG" sz="2400" dirty="0">
                  <a:sym typeface="Symbol"/>
                </a:rPr>
                <a:t> and </a:t>
              </a:r>
              <a:r>
                <a:rPr lang="en-SG" sz="2400" i="1" dirty="0">
                  <a:sym typeface="Symbol"/>
                </a:rPr>
                <a:t>B</a:t>
              </a:r>
              <a:r>
                <a:rPr lang="en-SG" sz="2400" dirty="0">
                  <a:sym typeface="Symbol"/>
                </a:rPr>
                <a:t> are disjoint events (</a:t>
              </a:r>
              <a:r>
                <a:rPr lang="en-SG" sz="2400" i="1" dirty="0">
                  <a:sym typeface="Symbol"/>
                </a:rPr>
                <a:t>A</a:t>
              </a:r>
              <a:r>
                <a:rPr lang="en-SG" sz="2400" dirty="0">
                  <a:sym typeface="Symbol"/>
                </a:rPr>
                <a:t>  </a:t>
              </a:r>
              <a:r>
                <a:rPr lang="en-SG" sz="2400" i="1" dirty="0">
                  <a:sym typeface="Symbol"/>
                </a:rPr>
                <a:t>B</a:t>
              </a:r>
              <a:r>
                <a:rPr lang="en-SG" sz="2400" dirty="0">
                  <a:sym typeface="Symbol"/>
                </a:rPr>
                <a:t> = ), then </a:t>
              </a:r>
            </a:p>
            <a:p>
              <a:pPr>
                <a:spcAft>
                  <a:spcPts val="1200"/>
                </a:spcAft>
              </a:pPr>
              <a:r>
                <a:rPr lang="en-SG" sz="2400" dirty="0">
                  <a:sym typeface="Symbol"/>
                </a:rPr>
                <a:t>	</a:t>
              </a:r>
              <a:r>
                <a:rPr lang="en-SG" sz="2400" i="1" dirty="0">
                  <a:sym typeface="Symbol"/>
                </a:rPr>
                <a:t>P</a:t>
              </a:r>
              <a:r>
                <a:rPr lang="en-SG" sz="2400" dirty="0">
                  <a:sym typeface="Symbol"/>
                </a:rPr>
                <a:t>(</a:t>
              </a:r>
              <a:r>
                <a:rPr lang="en-SG" sz="2400" i="1" dirty="0">
                  <a:sym typeface="Symbol"/>
                </a:rPr>
                <a:t>A</a:t>
              </a:r>
              <a:r>
                <a:rPr lang="en-SG" sz="2400" dirty="0">
                  <a:sym typeface="Symbol"/>
                </a:rPr>
                <a:t>  </a:t>
              </a:r>
              <a:r>
                <a:rPr lang="en-SG" sz="2400" i="1" dirty="0">
                  <a:sym typeface="Symbol"/>
                </a:rPr>
                <a:t>B</a:t>
              </a:r>
              <a:r>
                <a:rPr lang="en-SG" sz="2400" dirty="0">
                  <a:sym typeface="Symbol"/>
                </a:rPr>
                <a:t>) = </a:t>
              </a:r>
              <a:r>
                <a:rPr lang="en-SG" sz="2400" i="1" dirty="0">
                  <a:sym typeface="Symbol"/>
                </a:rPr>
                <a:t>P</a:t>
              </a:r>
              <a:r>
                <a:rPr lang="en-SG" sz="2400" dirty="0">
                  <a:sym typeface="Symbol"/>
                </a:rPr>
                <a:t>(</a:t>
              </a:r>
              <a:r>
                <a:rPr lang="en-SG" sz="2400" i="1" dirty="0">
                  <a:sym typeface="Symbol"/>
                </a:rPr>
                <a:t>A</a:t>
              </a:r>
              <a:r>
                <a:rPr lang="en-SG" sz="2400" dirty="0">
                  <a:sym typeface="Symbol"/>
                </a:rPr>
                <a:t>) + </a:t>
              </a:r>
              <a:r>
                <a:rPr lang="en-SG" sz="2400" i="1" dirty="0">
                  <a:sym typeface="Symbol"/>
                </a:rPr>
                <a:t>P</a:t>
              </a:r>
              <a:r>
                <a:rPr lang="en-SG" sz="2400" dirty="0">
                  <a:sym typeface="Symbol"/>
                </a:rPr>
                <a:t>(</a:t>
              </a:r>
              <a:r>
                <a:rPr lang="en-SG" sz="2400" i="1" dirty="0">
                  <a:sym typeface="Symbol"/>
                </a:rPr>
                <a:t>B</a:t>
              </a:r>
              <a:r>
                <a:rPr lang="en-SG" sz="2400" dirty="0">
                  <a:sym typeface="Symbol"/>
                </a:rPr>
                <a:t>)</a:t>
              </a:r>
              <a:endParaRPr lang="en-SG" sz="2400" dirty="0"/>
            </a:p>
          </p:txBody>
        </p:sp>
      </p:grpSp>
      <p:sp>
        <p:nvSpPr>
          <p:cNvPr id="22" name="Oval 21"/>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3524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Subsets of a Set: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77" name="TextBox 76"/>
          <p:cNvSpPr txBox="1"/>
          <p:nvPr/>
        </p:nvSpPr>
        <p:spPr>
          <a:xfrm>
            <a:off x="369739" y="1442225"/>
            <a:ext cx="8145611" cy="1277273"/>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SG" sz="2400" dirty="0"/>
              <a:t>Given a set </a:t>
            </a:r>
            <a:r>
              <a:rPr lang="en-SG" sz="2400" i="1" dirty="0"/>
              <a:t>S</a:t>
            </a:r>
            <a:r>
              <a:rPr lang="en-SG" sz="2400" dirty="0"/>
              <a:t> with </a:t>
            </a:r>
            <a:r>
              <a:rPr lang="en-SG" sz="2400" i="1" dirty="0"/>
              <a:t>n</a:t>
            </a:r>
            <a:r>
              <a:rPr lang="en-SG" sz="2400" dirty="0"/>
              <a:t> elements, how many subsets of size </a:t>
            </a:r>
            <a:r>
              <a:rPr lang="en-SG" sz="2400" i="1" dirty="0"/>
              <a:t>r</a:t>
            </a:r>
            <a:r>
              <a:rPr lang="en-SG" sz="2400" dirty="0"/>
              <a:t> can be chosen from </a:t>
            </a:r>
            <a:r>
              <a:rPr lang="en-SG" sz="2400" i="1" dirty="0"/>
              <a:t>S</a:t>
            </a:r>
            <a:r>
              <a:rPr lang="en-SG" sz="2400" dirty="0"/>
              <a:t>?</a:t>
            </a:r>
          </a:p>
          <a:p>
            <a:pPr marL="457200" indent="-457200">
              <a:spcAft>
                <a:spcPts val="600"/>
              </a:spcAft>
              <a:buFont typeface="Wingdings" panose="05000000000000000000" pitchFamily="2" charset="2"/>
              <a:buChar char="§"/>
            </a:pPr>
            <a:r>
              <a:rPr lang="en-SG" sz="2400" dirty="0"/>
              <a:t>Each subset of size </a:t>
            </a:r>
            <a:r>
              <a:rPr lang="en-SG" sz="2400" i="1" dirty="0"/>
              <a:t>r</a:t>
            </a:r>
            <a:r>
              <a:rPr lang="en-SG" sz="2400" dirty="0"/>
              <a:t> is called an </a:t>
            </a:r>
            <a:r>
              <a:rPr lang="en-SG" sz="2400" i="1" dirty="0">
                <a:solidFill>
                  <a:srgbClr val="0033CC"/>
                </a:solidFill>
              </a:rPr>
              <a:t>r</a:t>
            </a:r>
            <a:r>
              <a:rPr lang="en-SG" sz="2400" dirty="0">
                <a:solidFill>
                  <a:srgbClr val="0033CC"/>
                </a:solidFill>
              </a:rPr>
              <a:t>-combination</a:t>
            </a:r>
            <a:r>
              <a:rPr lang="en-SG" sz="2400" dirty="0"/>
              <a:t> of the set.</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Counting Subsets of a Set: Combinations</a:t>
            </a:r>
            <a:endParaRPr lang="en-SG" sz="2000" dirty="0">
              <a:solidFill>
                <a:schemeClr val="bg1"/>
              </a:solidFill>
            </a:endParaRPr>
          </a:p>
        </p:txBody>
      </p:sp>
      <p:sp>
        <p:nvSpPr>
          <p:cNvPr id="50" name="Oval 49"/>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5" name="Group 64"/>
          <p:cNvGrpSpPr/>
          <p:nvPr/>
        </p:nvGrpSpPr>
        <p:grpSpPr>
          <a:xfrm>
            <a:off x="983794" y="2766625"/>
            <a:ext cx="7176411" cy="3681923"/>
            <a:chOff x="993228" y="4598516"/>
            <a:chExt cx="7176411" cy="3681923"/>
          </a:xfrm>
        </p:grpSpPr>
        <p:sp>
          <p:nvSpPr>
            <p:cNvPr id="66" name="Rectangle 65"/>
            <p:cNvSpPr/>
            <p:nvPr/>
          </p:nvSpPr>
          <p:spPr>
            <a:xfrm>
              <a:off x="993228" y="4598516"/>
              <a:ext cx="7176411" cy="368192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Rectangle 66"/>
            <p:cNvSpPr/>
            <p:nvPr/>
          </p:nvSpPr>
          <p:spPr>
            <a:xfrm>
              <a:off x="993228" y="4598516"/>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TextBox 6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a:t>
              </a:r>
              <a:r>
                <a:rPr lang="en-SG" sz="2400" i="1" dirty="0">
                  <a:solidFill>
                    <a:schemeClr val="bg1"/>
                  </a:solidFill>
                </a:rPr>
                <a:t>r</a:t>
              </a:r>
              <a:r>
                <a:rPr lang="en-SG" sz="2400" dirty="0">
                  <a:solidFill>
                    <a:schemeClr val="bg1"/>
                  </a:solidFill>
                </a:rPr>
                <a:t>-combination</a:t>
              </a:r>
            </a:p>
          </p:txBody>
        </p:sp>
        <mc:AlternateContent xmlns:mc="http://schemas.openxmlformats.org/markup-compatibility/2006" xmlns:a14="http://schemas.microsoft.com/office/drawing/2010/main">
          <mc:Choice Requires="a14">
            <p:sp>
              <p:nvSpPr>
                <p:cNvPr id="69" name="TextBox 68"/>
                <p:cNvSpPr txBox="1"/>
                <p:nvPr/>
              </p:nvSpPr>
              <p:spPr>
                <a:xfrm>
                  <a:off x="1109374" y="5193984"/>
                  <a:ext cx="6925353" cy="2973763"/>
                </a:xfrm>
                <a:prstGeom prst="rect">
                  <a:avLst/>
                </a:prstGeom>
                <a:noFill/>
              </p:spPr>
              <p:txBody>
                <a:bodyPr wrap="square" rtlCol="0">
                  <a:spAutoFit/>
                </a:bodyPr>
                <a:lstStyle/>
                <a:p>
                  <a:pPr>
                    <a:spcAft>
                      <a:spcPts val="600"/>
                    </a:spcAft>
                  </a:pPr>
                  <a:r>
                    <a:rPr lang="en-SG" sz="2400" dirty="0"/>
                    <a:t>Let </a:t>
                  </a:r>
                  <a:r>
                    <a:rPr lang="en-SG" sz="2400" i="1" dirty="0"/>
                    <a:t>n</a:t>
                  </a:r>
                  <a:r>
                    <a:rPr lang="en-SG" sz="2400" dirty="0"/>
                    <a:t> and </a:t>
                  </a:r>
                  <a:r>
                    <a:rPr lang="en-SG" sz="2400" i="1" dirty="0"/>
                    <a:t>r</a:t>
                  </a:r>
                  <a:r>
                    <a:rPr lang="en-SG" sz="2400" dirty="0"/>
                    <a:t> be non-negative integers with </a:t>
                  </a:r>
                  <a:r>
                    <a:rPr lang="en-SG" sz="2400" i="1" dirty="0"/>
                    <a:t>r</a:t>
                  </a:r>
                  <a:r>
                    <a:rPr lang="en-SG" sz="2400" dirty="0"/>
                    <a:t> </a:t>
                  </a:r>
                  <a:r>
                    <a:rPr lang="en-SG" sz="2400" dirty="0">
                      <a:sym typeface="Symbol" panose="05050102010706020507" pitchFamily="18" charset="2"/>
                    </a:rPr>
                    <a:t></a:t>
                  </a:r>
                  <a:r>
                    <a:rPr lang="en-SG" sz="2400" dirty="0"/>
                    <a:t> </a:t>
                  </a:r>
                  <a:r>
                    <a:rPr lang="en-SG" sz="2400" i="1" dirty="0"/>
                    <a:t>n</a:t>
                  </a:r>
                  <a:r>
                    <a:rPr lang="en-SG" sz="2400" dirty="0"/>
                    <a:t>. </a:t>
                  </a:r>
                </a:p>
                <a:p>
                  <a:pPr>
                    <a:spcAft>
                      <a:spcPts val="600"/>
                    </a:spcAft>
                  </a:pPr>
                  <a:r>
                    <a:rPr lang="en-SG" sz="2400" dirty="0"/>
                    <a:t>An </a:t>
                  </a:r>
                  <a:r>
                    <a:rPr lang="en-SG" sz="2400" b="1" i="1" dirty="0"/>
                    <a:t>r</a:t>
                  </a:r>
                  <a:r>
                    <a:rPr lang="en-SG" sz="2400" b="1" dirty="0"/>
                    <a:t>-combination</a:t>
                  </a:r>
                  <a:r>
                    <a:rPr lang="en-SG" sz="2400" dirty="0"/>
                    <a:t> of a set of </a:t>
                  </a:r>
                  <a:r>
                    <a:rPr lang="en-SG" sz="2400" i="1" dirty="0"/>
                    <a:t>n</a:t>
                  </a:r>
                  <a:r>
                    <a:rPr lang="en-SG" sz="2400" dirty="0"/>
                    <a:t> elements is a subset of </a:t>
                  </a:r>
                  <a:r>
                    <a:rPr lang="en-SG" sz="2400" i="1" dirty="0"/>
                    <a:t>r</a:t>
                  </a:r>
                  <a:r>
                    <a:rPr lang="en-SG" sz="2400" dirty="0"/>
                    <a:t> of the </a:t>
                  </a:r>
                  <a:r>
                    <a:rPr lang="en-SG" sz="2400" i="1" dirty="0"/>
                    <a:t>n</a:t>
                  </a:r>
                  <a:r>
                    <a:rPr lang="en-SG" sz="2400" dirty="0"/>
                    <a:t> elements. </a:t>
                  </a:r>
                </a:p>
                <a:p>
                  <a:pPr>
                    <a:spcAft>
                      <a:spcPts val="600"/>
                    </a:spcAft>
                  </a:pPr>
                  <a14:m>
                    <m:oMath xmlns:m="http://schemas.openxmlformats.org/officeDocument/2006/math">
                      <m:d>
                        <m:dPr>
                          <m:ctrlPr>
                            <a:rPr lang="en-SG" sz="2400" i="1" smtClean="0">
                              <a:solidFill>
                                <a:srgbClr val="C00000"/>
                              </a:solidFill>
                              <a:latin typeface="Cambria Math" panose="02040503050406030204" pitchFamily="18" charset="0"/>
                            </a:rPr>
                          </m:ctrlPr>
                        </m:dPr>
                        <m:e>
                          <m:f>
                            <m:fPr>
                              <m:type m:val="noBar"/>
                              <m:ctrlPr>
                                <a:rPr lang="en-SG" sz="2400" i="1" smtClean="0">
                                  <a:solidFill>
                                    <a:srgbClr val="C00000"/>
                                  </a:solidFill>
                                  <a:latin typeface="Cambria Math" panose="02040503050406030204" pitchFamily="18" charset="0"/>
                                </a:rPr>
                              </m:ctrlPr>
                            </m:fPr>
                            <m:num>
                              <m:r>
                                <a:rPr lang="en-SG" sz="2400" b="0" i="1" smtClean="0">
                                  <a:solidFill>
                                    <a:srgbClr val="C00000"/>
                                  </a:solidFill>
                                  <a:latin typeface="Cambria Math" panose="02040503050406030204" pitchFamily="18" charset="0"/>
                                </a:rPr>
                                <m:t>𝑛</m:t>
                              </m:r>
                            </m:num>
                            <m:den>
                              <m:r>
                                <a:rPr lang="en-SG" sz="2400" b="0" i="1" smtClean="0">
                                  <a:solidFill>
                                    <a:srgbClr val="C00000"/>
                                  </a:solidFill>
                                  <a:latin typeface="Cambria Math" panose="02040503050406030204" pitchFamily="18" charset="0"/>
                                </a:rPr>
                                <m:t>𝑟</m:t>
                              </m:r>
                            </m:den>
                          </m:f>
                        </m:e>
                      </m:d>
                    </m:oMath>
                  </a14:m>
                  <a:r>
                    <a:rPr lang="en-SG" sz="2400" dirty="0"/>
                    <a:t> , read “</a:t>
                  </a:r>
                  <a:r>
                    <a:rPr lang="en-SG" sz="2400" i="1" dirty="0"/>
                    <a:t>n</a:t>
                  </a:r>
                  <a:r>
                    <a:rPr lang="en-SG" sz="2400" dirty="0"/>
                    <a:t> choose </a:t>
                  </a:r>
                  <a:r>
                    <a:rPr lang="en-SG" sz="2400" i="1" dirty="0"/>
                    <a:t>r</a:t>
                  </a:r>
                  <a:r>
                    <a:rPr lang="en-SG" sz="2400" dirty="0"/>
                    <a:t>”, denotes the number of subsets of size </a:t>
                  </a:r>
                  <a:r>
                    <a:rPr lang="en-SG" sz="2400" i="1" dirty="0"/>
                    <a:t>r</a:t>
                  </a:r>
                  <a:r>
                    <a:rPr lang="en-SG" sz="2400" dirty="0"/>
                    <a:t> (</a:t>
                  </a:r>
                  <a:r>
                    <a:rPr lang="en-SG" sz="2400" i="1" dirty="0"/>
                    <a:t>r</a:t>
                  </a:r>
                  <a:r>
                    <a:rPr lang="en-SG" sz="2400" dirty="0"/>
                    <a:t>-combinations) that can be chosen from a set of </a:t>
                  </a:r>
                  <a:r>
                    <a:rPr lang="en-SG" sz="2400" i="1" dirty="0"/>
                    <a:t>n</a:t>
                  </a:r>
                  <a:r>
                    <a:rPr lang="en-SG" sz="2400" dirty="0"/>
                    <a:t> elements. </a:t>
                  </a:r>
                </a:p>
                <a:p>
                  <a:pPr>
                    <a:spcAft>
                      <a:spcPts val="600"/>
                    </a:spcAft>
                  </a:pPr>
                  <a:r>
                    <a:rPr lang="en-SG" sz="2400" dirty="0"/>
                    <a:t>Other symbols used are </a:t>
                  </a:r>
                  <a:r>
                    <a:rPr lang="en-SG" sz="2400" i="1" dirty="0">
                      <a:solidFill>
                        <a:srgbClr val="C00000"/>
                      </a:solidFill>
                    </a:rPr>
                    <a:t>C</a:t>
                  </a:r>
                  <a:r>
                    <a:rPr lang="en-SG" sz="2400" dirty="0">
                      <a:solidFill>
                        <a:srgbClr val="C00000"/>
                      </a:solidFill>
                    </a:rPr>
                    <a:t>(</a:t>
                  </a:r>
                  <a:r>
                    <a:rPr lang="en-SG" sz="2400" i="1" dirty="0">
                      <a:solidFill>
                        <a:srgbClr val="C00000"/>
                      </a:solidFill>
                    </a:rPr>
                    <a:t>n</a:t>
                  </a:r>
                  <a:r>
                    <a:rPr lang="en-SG" sz="2400" dirty="0">
                      <a:solidFill>
                        <a:srgbClr val="C00000"/>
                      </a:solidFill>
                    </a:rPr>
                    <a:t>, </a:t>
                  </a:r>
                  <a:r>
                    <a:rPr lang="en-SG" sz="2400" i="1" dirty="0">
                      <a:solidFill>
                        <a:srgbClr val="C00000"/>
                      </a:solidFill>
                    </a:rPr>
                    <a:t>r</a:t>
                  </a:r>
                  <a:r>
                    <a:rPr lang="en-SG" sz="2400" dirty="0">
                      <a:solidFill>
                        <a:srgbClr val="C00000"/>
                      </a:solidFill>
                    </a:rPr>
                    <a:t>)</a:t>
                  </a:r>
                  <a:r>
                    <a:rPr lang="en-SG" sz="2400" dirty="0"/>
                    <a:t>, </a:t>
                  </a:r>
                  <a:r>
                    <a:rPr lang="en-SG" sz="2400" i="1" baseline="-25000" dirty="0" err="1">
                      <a:solidFill>
                        <a:srgbClr val="C00000"/>
                      </a:solidFill>
                    </a:rPr>
                    <a:t>n</a:t>
                  </a:r>
                  <a:r>
                    <a:rPr lang="en-SG" sz="2400" i="1" dirty="0" err="1">
                      <a:solidFill>
                        <a:srgbClr val="C00000"/>
                      </a:solidFill>
                    </a:rPr>
                    <a:t>C</a:t>
                  </a:r>
                  <a:r>
                    <a:rPr lang="en-SG" sz="2400" i="1" baseline="-25000" dirty="0" err="1">
                      <a:solidFill>
                        <a:srgbClr val="C00000"/>
                      </a:solidFill>
                    </a:rPr>
                    <a:t>r</a:t>
                  </a:r>
                  <a:r>
                    <a:rPr lang="en-SG" sz="2400" dirty="0"/>
                    <a:t>, </a:t>
                  </a:r>
                  <a:r>
                    <a:rPr lang="en-SG" sz="2400" i="1" dirty="0" err="1">
                      <a:solidFill>
                        <a:srgbClr val="C00000"/>
                      </a:solidFill>
                    </a:rPr>
                    <a:t>C</a:t>
                  </a:r>
                  <a:r>
                    <a:rPr lang="en-SG" sz="2400" i="1" baseline="-25000" dirty="0" err="1">
                      <a:solidFill>
                        <a:srgbClr val="C00000"/>
                      </a:solidFill>
                    </a:rPr>
                    <a:t>n</a:t>
                  </a:r>
                  <a:r>
                    <a:rPr lang="en-SG" sz="2400" baseline="-25000" dirty="0" err="1">
                      <a:solidFill>
                        <a:srgbClr val="C00000"/>
                      </a:solidFill>
                    </a:rPr>
                    <a:t>,</a:t>
                  </a:r>
                  <a:r>
                    <a:rPr lang="en-SG" sz="2400" i="1" baseline="-25000" dirty="0" err="1">
                      <a:solidFill>
                        <a:srgbClr val="C00000"/>
                      </a:solidFill>
                    </a:rPr>
                    <a:t>r</a:t>
                  </a:r>
                  <a:r>
                    <a:rPr lang="en-SG" sz="2400" dirty="0"/>
                    <a:t> , or </a:t>
                  </a:r>
                  <a:r>
                    <a:rPr lang="en-SG" sz="2400" i="1" baseline="30000" dirty="0" err="1">
                      <a:solidFill>
                        <a:srgbClr val="C00000"/>
                      </a:solidFill>
                    </a:rPr>
                    <a:t>n</a:t>
                  </a:r>
                  <a:r>
                    <a:rPr lang="en-SG" sz="2400" i="1" dirty="0" err="1">
                      <a:solidFill>
                        <a:srgbClr val="C00000"/>
                      </a:solidFill>
                    </a:rPr>
                    <a:t>C</a:t>
                  </a:r>
                  <a:r>
                    <a:rPr lang="en-SG" sz="2400" i="1" baseline="-25000" dirty="0" err="1">
                      <a:solidFill>
                        <a:srgbClr val="C00000"/>
                      </a:solidFill>
                    </a:rPr>
                    <a:t>r</a:t>
                  </a:r>
                  <a:r>
                    <a:rPr lang="en-SG" sz="2400" i="1" baseline="-25000" dirty="0">
                      <a:solidFill>
                        <a:srgbClr val="C00000"/>
                      </a:solidFill>
                    </a:rPr>
                    <a:t> </a:t>
                  </a:r>
                  <a:r>
                    <a:rPr lang="en-SG" sz="2400" dirty="0"/>
                    <a:t>.</a:t>
                  </a:r>
                </a:p>
              </p:txBody>
            </p:sp>
          </mc:Choice>
          <mc:Fallback xmlns="">
            <p:sp>
              <p:nvSpPr>
                <p:cNvPr id="69" name="TextBox 68"/>
                <p:cNvSpPr txBox="1">
                  <a:spLocks noRot="1" noChangeAspect="1" noMove="1" noResize="1" noEditPoints="1" noAdjustHandles="1" noChangeArrowheads="1" noChangeShapeType="1" noTextEdit="1"/>
                </p:cNvSpPr>
                <p:nvPr/>
              </p:nvSpPr>
              <p:spPr>
                <a:xfrm>
                  <a:off x="1109374" y="5193984"/>
                  <a:ext cx="6925353" cy="2973763"/>
                </a:xfrm>
                <a:prstGeom prst="rect">
                  <a:avLst/>
                </a:prstGeom>
                <a:blipFill>
                  <a:blip r:embed="rId3"/>
                  <a:stretch>
                    <a:fillRect l="-1320" t="-2053" r="-528" b="-3901"/>
                  </a:stretch>
                </a:blipFill>
              </p:spPr>
              <p:txBody>
                <a:bodyPr/>
                <a:lstStyle/>
                <a:p>
                  <a:r>
                    <a:rPr lang="en-SG">
                      <a:noFill/>
                    </a:rPr>
                    <a:t> </a:t>
                  </a:r>
                </a:p>
              </p:txBody>
            </p:sp>
          </mc:Fallback>
        </mc:AlternateContent>
      </p:grpSp>
    </p:spTree>
    <p:extLst>
      <p:ext uri="{BB962C8B-B14F-4D97-AF65-F5344CB8AC3E}">
        <p14:creationId xmlns:p14="http://schemas.microsoft.com/office/powerpoint/2010/main" val="3872884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the Complement of an Event</a:t>
            </a:r>
          </a:p>
        </p:txBody>
      </p:sp>
      <p:grpSp>
        <p:nvGrpSpPr>
          <p:cNvPr id="18" name="Group 17"/>
          <p:cNvGrpSpPr/>
          <p:nvPr/>
        </p:nvGrpSpPr>
        <p:grpSpPr>
          <a:xfrm>
            <a:off x="983794" y="1555389"/>
            <a:ext cx="7176411" cy="1536046"/>
            <a:chOff x="993228" y="4598517"/>
            <a:chExt cx="7176411" cy="1536046"/>
          </a:xfrm>
        </p:grpSpPr>
        <p:sp>
          <p:nvSpPr>
            <p:cNvPr id="20" name="Rectangle 19"/>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Rectangle 2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the Complement of an Event </a:t>
              </a:r>
            </a:p>
          </p:txBody>
        </p:sp>
        <mc:AlternateContent xmlns:mc="http://schemas.openxmlformats.org/markup-compatibility/2006" xmlns:a14="http://schemas.microsoft.com/office/drawing/2010/main">
          <mc:Choice Requires="a14">
            <p:sp>
              <p:nvSpPr>
                <p:cNvPr id="25" name="TextBox 24"/>
                <p:cNvSpPr txBox="1"/>
                <p:nvPr/>
              </p:nvSpPr>
              <p:spPr>
                <a:xfrm>
                  <a:off x="1109374" y="5193984"/>
                  <a:ext cx="6925353" cy="940579"/>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is any event in a sample space </a:t>
                  </a:r>
                  <a:r>
                    <a:rPr lang="en-SG" sz="2400" i="1" dirty="0"/>
                    <a:t>S</a:t>
                  </a:r>
                  <a:r>
                    <a:rPr lang="en-SG" sz="2400" dirty="0"/>
                    <a:t>, then</a:t>
                  </a:r>
                </a:p>
                <a:p>
                  <a:pPr>
                    <a:spcAft>
                      <a:spcPts val="1200"/>
                    </a:spcAft>
                    <a:tabLst>
                      <a:tab pos="1828800" algn="l"/>
                    </a:tabLst>
                  </a:pPr>
                  <a:r>
                    <a:rPr lang="en-SG" sz="2400" dirty="0">
                      <a:sym typeface="Symbol"/>
                    </a:rPr>
                    <a:t>	</a:t>
                  </a:r>
                  <a14:m>
                    <m:oMath xmlns:m="http://schemas.openxmlformats.org/officeDocument/2006/math">
                      <m:r>
                        <a:rPr lang="en-US" altLang="en-US" sz="2400" b="0" i="1" smtClean="0">
                          <a:latin typeface="Cambria Math" panose="02040503050406030204" pitchFamily="18" charset="0"/>
                          <a:sym typeface="Symbol"/>
                        </a:rPr>
                        <m:t>𝑃</m:t>
                      </m:r>
                      <m:d>
                        <m:dPr>
                          <m:ctrlPr>
                            <a:rPr lang="en-US" altLang="en-US" sz="2400" b="0" i="1" smtClean="0">
                              <a:latin typeface="Cambria Math" panose="02040503050406030204" pitchFamily="18" charset="0"/>
                              <a:sym typeface="Symbol"/>
                            </a:rPr>
                          </m:ctrlPr>
                        </m:dPr>
                        <m:e>
                          <m:acc>
                            <m:accPr>
                              <m:chr m:val="̅"/>
                              <m:ctrlPr>
                                <a:rPr lang="en-US" altLang="en-US" sz="2400" b="0" i="1" smtClean="0">
                                  <a:latin typeface="Cambria Math" panose="02040503050406030204" pitchFamily="18" charset="0"/>
                                  <a:sym typeface="Symbol"/>
                                </a:rPr>
                              </m:ctrlPr>
                            </m:accPr>
                            <m:e>
                              <m:r>
                                <a:rPr lang="en-US" altLang="en-US" sz="2400" b="0" i="1" smtClean="0">
                                  <a:latin typeface="Cambria Math" panose="02040503050406030204" pitchFamily="18" charset="0"/>
                                  <a:sym typeface="Symbol"/>
                                </a:rPr>
                                <m:t>𝐴</m:t>
                              </m:r>
                            </m:e>
                          </m:acc>
                        </m:e>
                      </m:d>
                      <m:r>
                        <a:rPr lang="en-US" altLang="en-US" sz="2400" b="0" i="1" smtClean="0">
                          <a:latin typeface="Cambria Math" panose="02040503050406030204" pitchFamily="18" charset="0"/>
                          <a:sym typeface="Symbol"/>
                        </a:rPr>
                        <m:t>=1 −</m:t>
                      </m:r>
                      <m:r>
                        <a:rPr lang="en-US" altLang="en-US" sz="2400" b="0" i="1" smtClean="0">
                          <a:latin typeface="Cambria Math" panose="02040503050406030204" pitchFamily="18" charset="0"/>
                          <a:sym typeface="Symbol"/>
                        </a:rPr>
                        <m:t>𝑃</m:t>
                      </m:r>
                      <m:r>
                        <a:rPr lang="en-US" altLang="en-US" sz="2400" b="0" i="1" smtClean="0">
                          <a:latin typeface="Cambria Math" panose="02040503050406030204" pitchFamily="18" charset="0"/>
                          <a:sym typeface="Symbol"/>
                        </a:rPr>
                        <m:t>(</m:t>
                      </m:r>
                      <m:r>
                        <a:rPr lang="en-US" altLang="en-US" sz="2400" b="0" i="1" smtClean="0">
                          <a:latin typeface="Cambria Math" panose="02040503050406030204" pitchFamily="18" charset="0"/>
                          <a:sym typeface="Symbol"/>
                        </a:rPr>
                        <m:t>𝐴</m:t>
                      </m:r>
                      <m:r>
                        <a:rPr lang="en-US" altLang="en-US" sz="2400" b="0" i="1" smtClean="0">
                          <a:latin typeface="Cambria Math" panose="02040503050406030204" pitchFamily="18" charset="0"/>
                          <a:sym typeface="Symbol"/>
                        </a:rPr>
                        <m:t>)</m:t>
                      </m:r>
                    </m:oMath>
                  </a14:m>
                  <a:endParaRPr lang="en-SG"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109374" y="5193984"/>
                  <a:ext cx="6925353" cy="940579"/>
                </a:xfrm>
                <a:prstGeom prst="rect">
                  <a:avLst/>
                </a:prstGeom>
                <a:blipFill>
                  <a:blip r:embed="rId3"/>
                  <a:stretch>
                    <a:fillRect l="-1320" t="-5161" b="-4516"/>
                  </a:stretch>
                </a:blipFill>
              </p:spPr>
              <p:txBody>
                <a:bodyPr/>
                <a:lstStyle/>
                <a:p>
                  <a:r>
                    <a:rPr lang="en-US">
                      <a:noFill/>
                    </a:rPr>
                    <a:t> </a:t>
                  </a:r>
                </a:p>
              </p:txBody>
            </p:sp>
          </mc:Fallback>
        </mc:AlternateContent>
      </p:grpSp>
      <p:grpSp>
        <p:nvGrpSpPr>
          <p:cNvPr id="17" name="Group 16"/>
          <p:cNvGrpSpPr/>
          <p:nvPr/>
        </p:nvGrpSpPr>
        <p:grpSpPr>
          <a:xfrm>
            <a:off x="512623" y="3216033"/>
            <a:ext cx="7512670" cy="999513"/>
            <a:chOff x="512623" y="3491746"/>
            <a:chExt cx="7512670" cy="999513"/>
          </a:xfrm>
        </p:grpSpPr>
        <p:sp>
          <p:nvSpPr>
            <p:cNvPr id="22" name="TextBox 21"/>
            <p:cNvSpPr txBox="1"/>
            <p:nvPr/>
          </p:nvSpPr>
          <p:spPr>
            <a:xfrm>
              <a:off x="512623" y="3576003"/>
              <a:ext cx="6416497" cy="830997"/>
            </a:xfrm>
            <a:prstGeom prst="rect">
              <a:avLst/>
            </a:prstGeom>
            <a:noFill/>
          </p:spPr>
          <p:txBody>
            <a:bodyPr wrap="square" rtlCol="0">
              <a:spAutoFit/>
            </a:bodyPr>
            <a:lstStyle/>
            <a:p>
              <a:r>
                <a:rPr lang="en-SG" sz="2400" dirty="0"/>
                <a:t>Example: You roll a fair die, what is the probability of not rolling a 3?</a:t>
              </a:r>
              <a:endParaRPr lang="en-US" sz="2400" dirty="0"/>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6507" y="3491746"/>
              <a:ext cx="978786" cy="999513"/>
            </a:xfrm>
            <a:prstGeom prst="rect">
              <a:avLst/>
            </a:prstGeom>
          </p:spPr>
        </p:pic>
      </p:grpSp>
      <mc:AlternateContent xmlns:mc="http://schemas.openxmlformats.org/markup-compatibility/2006" xmlns:a14="http://schemas.microsoft.com/office/drawing/2010/main">
        <mc:Choice Requires="a14">
          <p:sp>
            <p:nvSpPr>
              <p:cNvPr id="26" name="TextBox 25"/>
              <p:cNvSpPr txBox="1"/>
              <p:nvPr/>
            </p:nvSpPr>
            <p:spPr>
              <a:xfrm>
                <a:off x="1466055" y="4340142"/>
                <a:ext cx="3911397" cy="1173526"/>
              </a:xfrm>
              <a:prstGeom prst="rect">
                <a:avLst/>
              </a:prstGeom>
              <a:solidFill>
                <a:schemeClr val="accent4">
                  <a:lumMod val="40000"/>
                  <a:lumOff val="60000"/>
                </a:schemeClr>
              </a:solidFill>
            </p:spPr>
            <p:txBody>
              <a:bodyPr wrap="square" rtlCol="0">
                <a:spAutoFit/>
              </a:bodyPr>
              <a:lstStyle/>
              <a:p>
                <a:r>
                  <a:rPr lang="en-SG" sz="2400" dirty="0"/>
                  <a:t>P(rolling a 3) = </a:t>
                </a:r>
                <a14:m>
                  <m:oMath xmlns:m="http://schemas.openxmlformats.org/officeDocument/2006/math">
                    <m:f>
                      <m:fPr>
                        <m:ctrlPr>
                          <a:rPr lang="en-SG" sz="2400" i="1" dirty="0" smtClean="0">
                            <a:latin typeface="Cambria Math" panose="02040503050406030204" pitchFamily="18" charset="0"/>
                          </a:rPr>
                        </m:ctrlPr>
                      </m:fPr>
                      <m:num>
                        <m:r>
                          <a:rPr lang="en-SG" sz="2400" b="0" i="1" dirty="0" smtClean="0">
                            <a:latin typeface="Cambria Math" panose="02040503050406030204" pitchFamily="18" charset="0"/>
                          </a:rPr>
                          <m:t>1</m:t>
                        </m:r>
                      </m:num>
                      <m:den>
                        <m:r>
                          <a:rPr lang="en-SG" sz="2400" b="0" i="1" dirty="0" smtClean="0">
                            <a:latin typeface="Cambria Math" panose="02040503050406030204" pitchFamily="18" charset="0"/>
                          </a:rPr>
                          <m:t>6</m:t>
                        </m:r>
                      </m:den>
                    </m:f>
                  </m:oMath>
                </a14:m>
                <a:endParaRPr lang="en-SG" sz="2400" dirty="0"/>
              </a:p>
              <a:p>
                <a:r>
                  <a:rPr lang="en-SG" sz="2400" dirty="0"/>
                  <a:t>P(not rolling a 3) = </a:t>
                </a:r>
                <a14:m>
                  <m:oMath xmlns:m="http://schemas.openxmlformats.org/officeDocument/2006/math">
                    <m:r>
                      <a:rPr lang="en-SG" sz="2400" i="1" dirty="0" smtClean="0">
                        <a:latin typeface="Cambria Math" panose="02040503050406030204" pitchFamily="18" charset="0"/>
                      </a:rPr>
                      <m:t>1 – </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i="1" dirty="0">
                            <a:latin typeface="Cambria Math" panose="02040503050406030204" pitchFamily="18" charset="0"/>
                          </a:rPr>
                          <m:t>6</m:t>
                        </m:r>
                      </m:den>
                    </m:f>
                  </m:oMath>
                </a14:m>
                <a:r>
                  <a:rPr lang="en-SG" sz="2400" dirty="0"/>
                  <a:t> = </a:t>
                </a:r>
                <a14:m>
                  <m:oMath xmlns:m="http://schemas.openxmlformats.org/officeDocument/2006/math">
                    <m:f>
                      <m:fPr>
                        <m:ctrlPr>
                          <a:rPr lang="en-SG" sz="2400" i="1" dirty="0">
                            <a:latin typeface="Cambria Math" panose="02040503050406030204" pitchFamily="18" charset="0"/>
                          </a:rPr>
                        </m:ctrlPr>
                      </m:fPr>
                      <m:num>
                        <m:r>
                          <a:rPr lang="en-SG" sz="2400" b="0" i="1" dirty="0" smtClean="0">
                            <a:latin typeface="Cambria Math" panose="02040503050406030204" pitchFamily="18" charset="0"/>
                          </a:rPr>
                          <m:t>5</m:t>
                        </m:r>
                      </m:num>
                      <m:den>
                        <m:r>
                          <a:rPr lang="en-SG" sz="2400" i="1" dirty="0">
                            <a:latin typeface="Cambria Math" panose="02040503050406030204" pitchFamily="18" charset="0"/>
                          </a:rPr>
                          <m:t>6</m:t>
                        </m:r>
                      </m:den>
                    </m:f>
                  </m:oMath>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466055" y="4340142"/>
                <a:ext cx="3911397" cy="1173526"/>
              </a:xfrm>
              <a:prstGeom prst="rect">
                <a:avLst/>
              </a:prstGeom>
              <a:blipFill>
                <a:blip r:embed="rId5"/>
                <a:stretch>
                  <a:fillRect l="-2336" b="-2604"/>
                </a:stretch>
              </a:blipFill>
            </p:spPr>
            <p:txBody>
              <a:bodyPr/>
              <a:lstStyle/>
              <a:p>
                <a:r>
                  <a:rPr lang="en-SG">
                    <a:noFill/>
                  </a:rPr>
                  <a:t> </a:t>
                </a:r>
              </a:p>
            </p:txBody>
          </p:sp>
        </mc:Fallback>
      </mc:AlternateContent>
      <p:sp>
        <p:nvSpPr>
          <p:cNvPr id="27" name="Oval 2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9320E34-C62F-44CE-A7C5-DCFEAF81E744}"/>
                  </a:ext>
                </a:extLst>
              </p:cNvPr>
              <p:cNvSpPr txBox="1"/>
              <p:nvPr/>
            </p:nvSpPr>
            <p:spPr>
              <a:xfrm>
                <a:off x="1743708" y="5907816"/>
                <a:ext cx="6416497" cy="646908"/>
              </a:xfrm>
              <a:prstGeom prst="rect">
                <a:avLst/>
              </a:prstGeom>
              <a:noFill/>
            </p:spPr>
            <p:txBody>
              <a:bodyPr wrap="square" rtlCol="0">
                <a:spAutoFit/>
              </a:bodyPr>
              <a:lstStyle/>
              <a:p>
                <a:r>
                  <a:rPr lang="en-SG" dirty="0"/>
                  <a:t>Note: Epps uses </a:t>
                </a:r>
                <a14:m>
                  <m:oMath xmlns:m="http://schemas.openxmlformats.org/officeDocument/2006/math">
                    <m:sSup>
                      <m:sSupPr>
                        <m:ctrlPr>
                          <a:rPr lang="en-SG" i="1" smtClean="0">
                            <a:latin typeface="Cambria Math" panose="02040503050406030204" pitchFamily="18" charset="0"/>
                          </a:rPr>
                        </m:ctrlPr>
                      </m:sSupPr>
                      <m:e>
                        <m:r>
                          <a:rPr lang="en-SG" b="0" i="1" smtClean="0">
                            <a:latin typeface="Cambria Math" panose="02040503050406030204" pitchFamily="18" charset="0"/>
                          </a:rPr>
                          <m:t>𝐴</m:t>
                        </m:r>
                      </m:e>
                      <m:sup>
                        <m:r>
                          <a:rPr lang="en-SG" b="0" i="1" smtClean="0">
                            <a:latin typeface="Cambria Math" panose="02040503050406030204" pitchFamily="18" charset="0"/>
                          </a:rPr>
                          <m:t>𝑐</m:t>
                        </m:r>
                      </m:sup>
                    </m:sSup>
                  </m:oMath>
                </a14:m>
                <a:r>
                  <a:rPr lang="en-SG" dirty="0"/>
                  <a:t> to represent the complement of event </a:t>
                </a:r>
                <a14:m>
                  <m:oMath xmlns:m="http://schemas.openxmlformats.org/officeDocument/2006/math">
                    <m:r>
                      <a:rPr lang="en-SG" i="1" dirty="0" smtClean="0">
                        <a:latin typeface="Cambria Math" panose="02040503050406030204" pitchFamily="18" charset="0"/>
                      </a:rPr>
                      <m:t>𝐴</m:t>
                    </m:r>
                  </m:oMath>
                </a14:m>
                <a:r>
                  <a:rPr lang="en-SG" dirty="0"/>
                  <a:t>. </a:t>
                </a:r>
              </a:p>
              <a:p>
                <a:r>
                  <a:rPr lang="en-SG" dirty="0"/>
                  <a:t>We will use </a:t>
                </a:r>
                <a14:m>
                  <m:oMath xmlns:m="http://schemas.openxmlformats.org/officeDocument/2006/math">
                    <m:acc>
                      <m:accPr>
                        <m:chr m:val="̅"/>
                        <m:ctrlPr>
                          <a:rPr lang="en-SG" i="1" smtClean="0">
                            <a:latin typeface="Cambria Math" panose="02040503050406030204" pitchFamily="18" charset="0"/>
                          </a:rPr>
                        </m:ctrlPr>
                      </m:accPr>
                      <m:e>
                        <m:r>
                          <a:rPr lang="en-SG" b="0" i="1" smtClean="0">
                            <a:latin typeface="Cambria Math" panose="02040503050406030204" pitchFamily="18" charset="0"/>
                          </a:rPr>
                          <m:t>𝐴</m:t>
                        </m:r>
                      </m:e>
                    </m:acc>
                  </m:oMath>
                </a14:m>
                <a:r>
                  <a:rPr lang="en-SG" dirty="0"/>
                  <a:t> to be consistent with the notation used in sets.</a:t>
                </a:r>
              </a:p>
            </p:txBody>
          </p:sp>
        </mc:Choice>
        <mc:Fallback xmlns="">
          <p:sp>
            <p:nvSpPr>
              <p:cNvPr id="2" name="TextBox 1">
                <a:extLst>
                  <a:ext uri="{FF2B5EF4-FFF2-40B4-BE49-F238E27FC236}">
                    <a16:creationId xmlns:a16="http://schemas.microsoft.com/office/drawing/2014/main" id="{59320E34-C62F-44CE-A7C5-DCFEAF81E744}"/>
                  </a:ext>
                </a:extLst>
              </p:cNvPr>
              <p:cNvSpPr txBox="1">
                <a:spLocks noRot="1" noChangeAspect="1" noMove="1" noResize="1" noEditPoints="1" noAdjustHandles="1" noChangeArrowheads="1" noChangeShapeType="1" noTextEdit="1"/>
              </p:cNvSpPr>
              <p:nvPr/>
            </p:nvSpPr>
            <p:spPr>
              <a:xfrm>
                <a:off x="1743708" y="5907816"/>
                <a:ext cx="6416497" cy="646908"/>
              </a:xfrm>
              <a:prstGeom prst="rect">
                <a:avLst/>
              </a:prstGeom>
              <a:blipFill>
                <a:blip r:embed="rId6"/>
                <a:stretch>
                  <a:fillRect l="-760" t="-4717" b="-15094"/>
                </a:stretch>
              </a:blipFill>
            </p:spPr>
            <p:txBody>
              <a:bodyPr/>
              <a:lstStyle/>
              <a:p>
                <a:r>
                  <a:rPr lang="en-SG">
                    <a:noFill/>
                  </a:rPr>
                  <a:t> </a:t>
                </a:r>
              </a:p>
            </p:txBody>
          </p:sp>
        </mc:Fallback>
      </mc:AlternateContent>
    </p:spTree>
    <p:extLst>
      <p:ext uri="{BB962C8B-B14F-4D97-AF65-F5344CB8AC3E}">
        <p14:creationId xmlns:p14="http://schemas.microsoft.com/office/powerpoint/2010/main" val="19982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grpSp>
        <p:nvGrpSpPr>
          <p:cNvPr id="18" name="Group 17"/>
          <p:cNvGrpSpPr/>
          <p:nvPr/>
        </p:nvGrpSpPr>
        <p:grpSpPr>
          <a:xfrm>
            <a:off x="983794" y="1590273"/>
            <a:ext cx="7176411" cy="1503409"/>
            <a:chOff x="993228" y="4598517"/>
            <a:chExt cx="7176411" cy="1503409"/>
          </a:xfrm>
        </p:grpSpPr>
        <p:sp>
          <p:nvSpPr>
            <p:cNvPr id="20" name="Rectangle 19"/>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Rectangle 2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a General Union of Two Events </a:t>
              </a:r>
            </a:p>
          </p:txBody>
        </p:sp>
        <p:sp>
          <p:nvSpPr>
            <p:cNvPr id="25" name="TextBox 24"/>
            <p:cNvSpPr txBox="1"/>
            <p:nvPr/>
          </p:nvSpPr>
          <p:spPr>
            <a:xfrm>
              <a:off x="1109374" y="5193984"/>
              <a:ext cx="6925353" cy="907941"/>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any events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P</a:t>
              </a:r>
              <a:r>
                <a:rPr lang="en-US" altLang="en-US" sz="2400" dirty="0"/>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 </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a:t>
              </a:r>
              <a:r>
                <a:rPr lang="en-US" altLang="en-US" sz="2400" dirty="0">
                  <a:sym typeface="Symbol"/>
                </a:rPr>
                <a:t> </a:t>
              </a:r>
              <a:r>
                <a:rPr lang="en-US" altLang="en-US" sz="2400" i="1" dirty="0">
                  <a:sym typeface="Symbol"/>
                </a:rPr>
                <a:t>B</a:t>
              </a:r>
              <a:r>
                <a:rPr lang="en-US" altLang="en-US" sz="2400" dirty="0">
                  <a:sym typeface="Symbol"/>
                </a:rPr>
                <a:t>). </a:t>
              </a:r>
              <a:endParaRPr lang="en-SG" sz="2400" dirty="0"/>
            </a:p>
          </p:txBody>
        </p:sp>
      </p:grpSp>
      <mc:AlternateContent xmlns:mc="http://schemas.openxmlformats.org/markup-compatibility/2006" xmlns:a14="http://schemas.microsoft.com/office/drawing/2010/main">
        <mc:Choice Requires="a14">
          <p:sp>
            <p:nvSpPr>
              <p:cNvPr id="22" name="TextBox 21"/>
              <p:cNvSpPr txBox="1"/>
              <p:nvPr/>
            </p:nvSpPr>
            <p:spPr>
              <a:xfrm>
                <a:off x="436555" y="4295454"/>
                <a:ext cx="7417907" cy="2188548"/>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𝐻</m:t>
                    </m:r>
                    <m:r>
                      <a:rPr lang="en-SG" sz="2400" i="1" dirty="0" smtClean="0">
                        <a:latin typeface="Cambria Math" panose="02040503050406030204" pitchFamily="18" charset="0"/>
                      </a:rPr>
                      <m:t>) </m:t>
                    </m:r>
                  </m:oMath>
                </a14:m>
                <a:r>
                  <a:rPr lang="en-SG" sz="2400" dirty="0"/>
                  <a:t>= P(drawing a heart) </a:t>
                </a:r>
                <a14:m>
                  <m:oMath xmlns:m="http://schemas.openxmlformats.org/officeDocument/2006/math">
                    <m:r>
                      <a:rPr lang="en-SG" sz="2400" b="0" i="0" dirty="0" smtClean="0">
                        <a:latin typeface="Cambria Math" panose="02040503050406030204" pitchFamily="18" charset="0"/>
                      </a:rPr>
                      <m:t>=</m:t>
                    </m:r>
                    <m:f>
                      <m:fPr>
                        <m:ctrlPr>
                          <a:rPr lang="en-SG" sz="2400" i="1" dirty="0" smtClean="0">
                            <a:latin typeface="Cambria Math" panose="02040503050406030204" pitchFamily="18" charset="0"/>
                          </a:rPr>
                        </m:ctrlPr>
                      </m:fPr>
                      <m:num>
                        <m:r>
                          <a:rPr lang="en-SG" sz="2400" b="0" i="1" dirty="0" smtClean="0">
                            <a:latin typeface="Cambria Math" panose="02040503050406030204" pitchFamily="18" charset="0"/>
                          </a:rPr>
                          <m:t>13</m:t>
                        </m:r>
                      </m:num>
                      <m:den>
                        <m:r>
                          <a:rPr lang="en-SG" sz="2400" b="0" i="1" dirty="0" smtClean="0">
                            <a:latin typeface="Cambria Math" panose="02040503050406030204" pitchFamily="18" charset="0"/>
                          </a:rPr>
                          <m:t>52</m:t>
                        </m:r>
                      </m:den>
                    </m:f>
                    <m:r>
                      <a:rPr lang="en-SG" sz="2400" dirty="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i="1" dirty="0">
                            <a:latin typeface="Cambria Math" panose="02040503050406030204" pitchFamily="18" charset="0"/>
                          </a:rPr>
                          <m:t>4</m:t>
                        </m:r>
                      </m:den>
                    </m:f>
                  </m:oMath>
                </a14:m>
                <a:endParaRPr lang="en-SG" sz="2400" dirty="0"/>
              </a:p>
              <a:p>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(7) </m:t>
                    </m:r>
                  </m:oMath>
                </a14:m>
                <a:r>
                  <a:rPr lang="en-SG" sz="2400" dirty="0"/>
                  <a:t>= P(drawing a 7) </a:t>
                </a:r>
                <a14:m>
                  <m:oMath xmlns:m="http://schemas.openxmlformats.org/officeDocument/2006/math">
                    <m:r>
                      <a:rPr lang="en-SG" sz="2400" dirty="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4</m:t>
                        </m:r>
                      </m:num>
                      <m:den>
                        <m:r>
                          <a:rPr lang="en-SG" sz="2400" i="1" dirty="0">
                            <a:latin typeface="Cambria Math" panose="02040503050406030204" pitchFamily="18" charset="0"/>
                          </a:rPr>
                          <m:t>52</m:t>
                        </m:r>
                      </m:den>
                    </m:f>
                    <m:r>
                      <a:rPr lang="en-SG" sz="2400" dirty="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b="0" i="1" dirty="0" smtClean="0">
                            <a:latin typeface="Cambria Math" panose="02040503050406030204" pitchFamily="18" charset="0"/>
                          </a:rPr>
                          <m:t>13</m:t>
                        </m:r>
                      </m:den>
                    </m:f>
                  </m:oMath>
                </a14:m>
                <a:endParaRPr lang="en-SG" sz="2400" dirty="0"/>
              </a:p>
              <a:p>
                <a14:m>
                  <m:oMath xmlns:m="http://schemas.openxmlformats.org/officeDocument/2006/math">
                    <m:r>
                      <a:rPr lang="en-SG" sz="2400" b="0" i="1" smtClean="0">
                        <a:latin typeface="Cambria Math" panose="02040503050406030204" pitchFamily="18" charset="0"/>
                      </a:rPr>
                      <m:t>𝑃</m:t>
                    </m:r>
                    <m:r>
                      <a:rPr lang="en-SG" sz="2400" b="0" i="1" smtClean="0">
                        <a:latin typeface="Cambria Math" panose="02040503050406030204" pitchFamily="18" charset="0"/>
                      </a:rPr>
                      <m:t>(</m:t>
                    </m:r>
                    <m:r>
                      <a:rPr lang="en-SG" sz="2400" b="0" i="1" smtClean="0">
                        <a:latin typeface="Cambria Math" panose="02040503050406030204" pitchFamily="18" charset="0"/>
                      </a:rPr>
                      <m:t>𝐻</m:t>
                    </m:r>
                    <m:r>
                      <a:rPr lang="en-SG" sz="2400" b="0" i="1" smtClean="0">
                        <a:latin typeface="Cambria Math" panose="02040503050406030204" pitchFamily="18" charset="0"/>
                        <a:ea typeface="Cambria Math" panose="02040503050406030204" pitchFamily="18" charset="0"/>
                      </a:rPr>
                      <m:t>∩7)=</m:t>
                    </m:r>
                  </m:oMath>
                </a14:m>
                <a:r>
                  <a:rPr lang="en-SG" sz="2400" dirty="0"/>
                  <a:t> P(drawing a 7 of heart) </a:t>
                </a:r>
                <a14:m>
                  <m:oMath xmlns:m="http://schemas.openxmlformats.org/officeDocument/2006/math">
                    <m:r>
                      <a:rPr lang="en-SG" sz="2400" dirty="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b="0" i="1" dirty="0" smtClean="0">
                            <a:latin typeface="Cambria Math" panose="02040503050406030204" pitchFamily="18" charset="0"/>
                          </a:rPr>
                          <m:t>52</m:t>
                        </m:r>
                      </m:den>
                    </m:f>
                  </m:oMath>
                </a14:m>
                <a:endParaRPr lang="en-SG" sz="2400" dirty="0"/>
              </a:p>
              <a:p>
                <a14:m>
                  <m:oMath xmlns:m="http://schemas.openxmlformats.org/officeDocument/2006/math">
                    <m:r>
                      <a:rPr lang="en-SG" sz="2400" i="1">
                        <a:latin typeface="Cambria Math" panose="02040503050406030204" pitchFamily="18" charset="0"/>
                      </a:rPr>
                      <m:t>𝑃</m:t>
                    </m:r>
                    <m:r>
                      <a:rPr lang="en-SG" sz="2400" i="1">
                        <a:latin typeface="Cambria Math" panose="02040503050406030204" pitchFamily="18" charset="0"/>
                      </a:rPr>
                      <m:t>(</m:t>
                    </m:r>
                    <m:r>
                      <a:rPr lang="en-SG" sz="2400" i="1">
                        <a:latin typeface="Cambria Math" panose="02040503050406030204" pitchFamily="18" charset="0"/>
                      </a:rPr>
                      <m:t>𝐻</m:t>
                    </m:r>
                    <m:r>
                      <a:rPr lang="en-SG" sz="240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7)=</m:t>
                    </m:r>
                  </m:oMath>
                </a14:m>
                <a:r>
                  <a:rPr lang="en-SG" sz="2400" dirty="0"/>
                  <a:t> P(drawing a heart or a 7) = </a:t>
                </a:r>
                <a14:m>
                  <m:oMath xmlns:m="http://schemas.openxmlformats.org/officeDocument/2006/math">
                    <m:f>
                      <m:fPr>
                        <m:ctrlPr>
                          <a:rPr lang="en-SG" sz="2400" i="1" dirty="0">
                            <a:latin typeface="Cambria Math" panose="02040503050406030204" pitchFamily="18" charset="0"/>
                          </a:rPr>
                        </m:ctrlPr>
                      </m:fPr>
                      <m:num>
                        <m:r>
                          <a:rPr lang="en-SG" sz="2400" b="0" i="1" dirty="0" smtClean="0">
                            <a:latin typeface="Cambria Math" panose="02040503050406030204" pitchFamily="18" charset="0"/>
                          </a:rPr>
                          <m:t>1</m:t>
                        </m:r>
                      </m:num>
                      <m:den>
                        <m:r>
                          <a:rPr lang="en-SG" sz="2400" b="0" i="1" dirty="0" smtClean="0">
                            <a:latin typeface="Cambria Math" panose="02040503050406030204" pitchFamily="18" charset="0"/>
                          </a:rPr>
                          <m:t>4</m:t>
                        </m:r>
                      </m:den>
                    </m:f>
                    <m:r>
                      <a:rPr lang="en-SG" sz="2400" b="0" i="1" dirty="0" smtClean="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b="0" i="1" dirty="0" smtClean="0">
                            <a:latin typeface="Cambria Math" panose="02040503050406030204" pitchFamily="18" charset="0"/>
                          </a:rPr>
                          <m:t>13</m:t>
                        </m:r>
                      </m:den>
                    </m:f>
                    <m:r>
                      <a:rPr lang="en-SG" sz="2400" b="0" i="1" dirty="0" smtClean="0">
                        <a:latin typeface="Cambria Math" panose="02040503050406030204" pitchFamily="18" charset="0"/>
                      </a:rPr>
                      <m:t>−</m:t>
                    </m:r>
                    <m:f>
                      <m:fPr>
                        <m:ctrlPr>
                          <a:rPr lang="en-SG" sz="2400" i="1" dirty="0">
                            <a:latin typeface="Cambria Math" panose="02040503050406030204" pitchFamily="18" charset="0"/>
                          </a:rPr>
                        </m:ctrlPr>
                      </m:fPr>
                      <m:num>
                        <m:r>
                          <a:rPr lang="en-SG" sz="2400" i="1" dirty="0">
                            <a:latin typeface="Cambria Math" panose="02040503050406030204" pitchFamily="18" charset="0"/>
                          </a:rPr>
                          <m:t>1</m:t>
                        </m:r>
                      </m:num>
                      <m:den>
                        <m:r>
                          <a:rPr lang="en-SG" sz="2400" b="0" i="1" dirty="0" smtClean="0">
                            <a:latin typeface="Cambria Math" panose="02040503050406030204" pitchFamily="18" charset="0"/>
                          </a:rPr>
                          <m:t>52</m:t>
                        </m:r>
                      </m:den>
                    </m:f>
                    <m:r>
                      <a:rPr lang="en-SG" sz="2400" b="0" i="1" dirty="0" smtClean="0">
                        <a:latin typeface="Cambria Math" panose="02040503050406030204" pitchFamily="18" charset="0"/>
                      </a:rPr>
                      <m:t>=</m:t>
                    </m:r>
                    <m:f>
                      <m:fPr>
                        <m:ctrlPr>
                          <a:rPr lang="en-SG" sz="2400" i="1" dirty="0">
                            <a:latin typeface="Cambria Math" panose="02040503050406030204" pitchFamily="18" charset="0"/>
                          </a:rPr>
                        </m:ctrlPr>
                      </m:fPr>
                      <m:num>
                        <m:r>
                          <a:rPr lang="en-SG" sz="2400" b="0" i="1" dirty="0" smtClean="0">
                            <a:latin typeface="Cambria Math" panose="02040503050406030204" pitchFamily="18" charset="0"/>
                          </a:rPr>
                          <m:t>4</m:t>
                        </m:r>
                      </m:num>
                      <m:den>
                        <m:r>
                          <a:rPr lang="en-SG" sz="2400" i="1" dirty="0">
                            <a:latin typeface="Cambria Math" panose="02040503050406030204" pitchFamily="18" charset="0"/>
                          </a:rPr>
                          <m:t>13</m:t>
                        </m:r>
                      </m:den>
                    </m:f>
                  </m:oMath>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36555" y="4295454"/>
                <a:ext cx="7417907" cy="2188548"/>
              </a:xfrm>
              <a:prstGeom prst="rect">
                <a:avLst/>
              </a:prstGeom>
              <a:blipFill>
                <a:blip r:embed="rId3"/>
                <a:stretch>
                  <a:fillRect b="-1950"/>
                </a:stretch>
              </a:blipFill>
            </p:spPr>
            <p:txBody>
              <a:bodyPr/>
              <a:lstStyle/>
              <a:p>
                <a:r>
                  <a:rPr lang="en-US">
                    <a:noFill/>
                  </a:rPr>
                  <a:t> </a:t>
                </a:r>
              </a:p>
            </p:txBody>
          </p:sp>
        </mc:Fallback>
      </mc:AlternateContent>
      <p:grpSp>
        <p:nvGrpSpPr>
          <p:cNvPr id="23" name="Group 22"/>
          <p:cNvGrpSpPr/>
          <p:nvPr/>
        </p:nvGrpSpPr>
        <p:grpSpPr>
          <a:xfrm>
            <a:off x="454899" y="3183864"/>
            <a:ext cx="7962542" cy="1509117"/>
            <a:chOff x="512623" y="3447025"/>
            <a:chExt cx="7962542" cy="1509117"/>
          </a:xfrm>
        </p:grpSpPr>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125" y="3447025"/>
              <a:ext cx="1717040" cy="1509117"/>
            </a:xfrm>
            <a:prstGeom prst="rect">
              <a:avLst/>
            </a:prstGeom>
          </p:spPr>
        </p:pic>
        <p:sp>
          <p:nvSpPr>
            <p:cNvPr id="27" name="TextBox 26"/>
            <p:cNvSpPr txBox="1"/>
            <p:nvPr/>
          </p:nvSpPr>
          <p:spPr>
            <a:xfrm>
              <a:off x="512623" y="3576003"/>
              <a:ext cx="6403992" cy="830997"/>
            </a:xfrm>
            <a:prstGeom prst="rect">
              <a:avLst/>
            </a:prstGeom>
            <a:noFill/>
          </p:spPr>
          <p:txBody>
            <a:bodyPr wrap="square" rtlCol="0">
              <a:spAutoFit/>
            </a:bodyPr>
            <a:lstStyle/>
            <a:p>
              <a:r>
                <a:rPr lang="en-SG" sz="2400" dirty="0"/>
                <a:t>Example: A card is drawn from a standard deck. What is the probability of drawing a heart or a 7?</a:t>
              </a:r>
              <a:endParaRPr lang="en-US" sz="2400" dirty="0"/>
            </a:p>
          </p:txBody>
        </p:sp>
      </p:grpSp>
      <p:sp>
        <p:nvSpPr>
          <p:cNvPr id="28" name="Oval 2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4426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Expected Value</a:t>
            </a:r>
            <a:endParaRPr lang="en-SG" sz="2000" dirty="0">
              <a:solidFill>
                <a:schemeClr val="bg1"/>
              </a:solidFill>
            </a:endParaRPr>
          </a:p>
        </p:txBody>
      </p:sp>
      <p:sp>
        <p:nvSpPr>
          <p:cNvPr id="13" name="Rectangle 3"/>
          <p:cNvSpPr txBox="1">
            <a:spLocks noChangeArrowheads="1"/>
          </p:cNvSpPr>
          <p:nvPr/>
        </p:nvSpPr>
        <p:spPr>
          <a:xfrm>
            <a:off x="476755" y="1563468"/>
            <a:ext cx="8038595" cy="2032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People who buy lottery tickets regularly often justify the practice by saying that, even though they know that on average they will lose money, they are hoping for one significant gain, after which they believe they will quit playing. </a:t>
            </a:r>
          </a:p>
        </p:txBody>
      </p:sp>
      <p:sp>
        <p:nvSpPr>
          <p:cNvPr id="22" name="Rectangle 3"/>
          <p:cNvSpPr txBox="1">
            <a:spLocks noChangeArrowheads="1"/>
          </p:cNvSpPr>
          <p:nvPr/>
        </p:nvSpPr>
        <p:spPr>
          <a:xfrm>
            <a:off x="476755" y="3763978"/>
            <a:ext cx="8038595" cy="168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Unfortunately, when people who have lost money on a string of losing lottery tickets win some or all of it back, they generally decide to keep trying their luck instead of quitting.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588" y="5106725"/>
            <a:ext cx="2764762" cy="1029874"/>
          </a:xfrm>
          <a:prstGeom prst="rect">
            <a:avLst/>
          </a:prstGeom>
        </p:spPr>
      </p:pic>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75664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Rectangle 3"/>
          <p:cNvSpPr txBox="1">
            <a:spLocks noChangeArrowheads="1"/>
          </p:cNvSpPr>
          <p:nvPr/>
        </p:nvSpPr>
        <p:spPr>
          <a:xfrm>
            <a:off x="522139" y="1101415"/>
            <a:ext cx="8038595"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The technical way to say that on average a person will lose money on the lottery is to say that the </a:t>
            </a:r>
            <a:r>
              <a:rPr lang="en-US" altLang="en-US" i="1" dirty="0">
                <a:solidFill>
                  <a:srgbClr val="0000FF"/>
                </a:solidFill>
              </a:rPr>
              <a:t>expected value</a:t>
            </a:r>
            <a:r>
              <a:rPr lang="en-US" altLang="en-US" i="1" dirty="0"/>
              <a:t> </a:t>
            </a:r>
            <a:r>
              <a:rPr lang="en-US" altLang="en-US" dirty="0"/>
              <a:t>of playing the lottery is negative. </a:t>
            </a:r>
          </a:p>
        </p:txBody>
      </p:sp>
      <p:grpSp>
        <p:nvGrpSpPr>
          <p:cNvPr id="28" name="Group 27"/>
          <p:cNvGrpSpPr/>
          <p:nvPr/>
        </p:nvGrpSpPr>
        <p:grpSpPr>
          <a:xfrm>
            <a:off x="953230" y="2597074"/>
            <a:ext cx="7176411" cy="3185629"/>
            <a:chOff x="993228" y="4598517"/>
            <a:chExt cx="7176411" cy="3185629"/>
          </a:xfrm>
        </p:grpSpPr>
        <p:sp>
          <p:nvSpPr>
            <p:cNvPr id="29" name="Rectangle 28"/>
            <p:cNvSpPr/>
            <p:nvPr/>
          </p:nvSpPr>
          <p:spPr>
            <a:xfrm>
              <a:off x="993228" y="4598517"/>
              <a:ext cx="7176411" cy="318562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Rectangle 29"/>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Expected Value</a:t>
              </a:r>
            </a:p>
          </p:txBody>
        </p:sp>
        <mc:AlternateContent xmlns:mc="http://schemas.openxmlformats.org/markup-compatibility/2006" xmlns:a14="http://schemas.microsoft.com/office/drawing/2010/main">
          <mc:Choice Requires="a14">
            <p:sp>
              <p:nvSpPr>
                <p:cNvPr id="32" name="TextBox 31"/>
                <p:cNvSpPr txBox="1"/>
                <p:nvPr/>
              </p:nvSpPr>
              <p:spPr>
                <a:xfrm>
                  <a:off x="1109374" y="5193984"/>
                  <a:ext cx="6925353" cy="1569660"/>
                </a:xfrm>
                <a:prstGeom prst="rect">
                  <a:avLst/>
                </a:prstGeom>
                <a:noFill/>
              </p:spPr>
              <p:txBody>
                <a:bodyPr wrap="square" rtlCol="0">
                  <a:spAutoFit/>
                </a:bodyPr>
                <a:lstStyle/>
                <a:p>
                  <a:pPr>
                    <a:spcAft>
                      <a:spcPts val="600"/>
                    </a:spcAft>
                  </a:pPr>
                  <a:r>
                    <a:rPr lang="en-SG" sz="2400" dirty="0"/>
                    <a:t>Suppose the possible outcomes of an experiment, or random process, are real numbers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3</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𝑛</m:t>
                          </m:r>
                        </m:sub>
                      </m:sSub>
                    </m:oMath>
                  </a14:m>
                  <a:r>
                    <a:rPr lang="en-SG" sz="2400" dirty="0"/>
                    <a:t> which occur with probabilities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3</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𝑝</m:t>
                          </m:r>
                        </m:e>
                        <m:sub>
                          <m:r>
                            <a:rPr lang="en-SG" sz="2400" b="0" i="1" smtClean="0">
                              <a:latin typeface="Cambria Math" panose="02040503050406030204" pitchFamily="18" charset="0"/>
                              <a:ea typeface="Cambria Math" panose="02040503050406030204" pitchFamily="18" charset="0"/>
                            </a:rPr>
                            <m:t>𝑛</m:t>
                          </m:r>
                        </m:sub>
                      </m:sSub>
                    </m:oMath>
                  </a14:m>
                  <a:r>
                    <a:rPr lang="en-SG" sz="2400" dirty="0"/>
                    <a:t> respectively. The </a:t>
                  </a:r>
                  <a:r>
                    <a:rPr lang="en-SG" sz="2400" b="1" dirty="0"/>
                    <a:t>expected value</a:t>
                  </a:r>
                  <a:r>
                    <a:rPr lang="en-SG" sz="2400" dirty="0"/>
                    <a:t> of the process is</a:t>
                  </a:r>
                </a:p>
              </p:txBody>
            </p:sp>
          </mc:Choice>
          <mc:Fallback xmlns="">
            <p:sp>
              <p:nvSpPr>
                <p:cNvPr id="32" name="TextBox 31"/>
                <p:cNvSpPr txBox="1">
                  <a:spLocks noRot="1" noChangeAspect="1" noMove="1" noResize="1" noEditPoints="1" noAdjustHandles="1" noChangeArrowheads="1" noChangeShapeType="1" noTextEdit="1"/>
                </p:cNvSpPr>
                <p:nvPr/>
              </p:nvSpPr>
              <p:spPr>
                <a:xfrm>
                  <a:off x="1109374" y="5193984"/>
                  <a:ext cx="6925353" cy="1569660"/>
                </a:xfrm>
                <a:prstGeom prst="rect">
                  <a:avLst/>
                </a:prstGeom>
                <a:blipFill>
                  <a:blip r:embed="rId3"/>
                  <a:stretch>
                    <a:fillRect l="-1320" t="-3113" b="-8171"/>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35" name="TextBox 34"/>
              <p:cNvSpPr txBox="1"/>
              <p:nvPr/>
            </p:nvSpPr>
            <p:spPr>
              <a:xfrm>
                <a:off x="1529639" y="4639973"/>
                <a:ext cx="6236498"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SG" sz="2400" i="1" smtClean="0">
                              <a:latin typeface="Cambria Math" panose="02040503050406030204" pitchFamily="18" charset="0"/>
                            </a:rPr>
                          </m:ctrlPr>
                        </m:naryPr>
                        <m:sub>
                          <m:r>
                            <m:rPr>
                              <m:brk m:alnAt="23"/>
                            </m:rPr>
                            <a:rPr lang="en-SG" sz="2400" b="0" i="1" smtClean="0">
                              <a:latin typeface="Cambria Math" panose="02040503050406030204" pitchFamily="18" charset="0"/>
                            </a:rPr>
                            <m:t>𝑘</m:t>
                          </m:r>
                          <m:r>
                            <a:rPr lang="en-SG" sz="2400" b="0" i="1" smtClean="0">
                              <a:latin typeface="Cambria Math" panose="02040503050406030204" pitchFamily="18" charset="0"/>
                            </a:rPr>
                            <m:t>=1</m:t>
                          </m:r>
                        </m:sub>
                        <m:sup>
                          <m:r>
                            <a:rPr lang="en-SG" sz="2400" b="0" i="1" smtClean="0">
                              <a:latin typeface="Cambria Math" panose="02040503050406030204" pitchFamily="18" charset="0"/>
                            </a:rPr>
                            <m:t>𝑛</m:t>
                          </m:r>
                        </m:sup>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𝑘</m:t>
                              </m:r>
                            </m:sub>
                          </m:sSub>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𝑘</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1</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2</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3</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3</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𝑛</m:t>
                              </m:r>
                            </m:sub>
                          </m:sSub>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𝑝</m:t>
                              </m:r>
                            </m:e>
                            <m:sub>
                              <m:r>
                                <a:rPr lang="en-SG" sz="2400" b="0" i="1" smtClean="0">
                                  <a:latin typeface="Cambria Math" panose="02040503050406030204" pitchFamily="18" charset="0"/>
                                  <a:ea typeface="Cambria Math" panose="02040503050406030204" pitchFamily="18" charset="0"/>
                                </a:rPr>
                                <m:t>𝑛</m:t>
                              </m:r>
                            </m:sub>
                          </m:sSub>
                        </m:e>
                      </m:nary>
                    </m:oMath>
                  </m:oMathPara>
                </a14:m>
                <a:endParaRPr lang="en-SG"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529639" y="4639973"/>
                <a:ext cx="6236498" cy="1100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1442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14 – Expected Value of a Die</a:t>
            </a:r>
            <a:endParaRPr lang="en-SG" sz="2000" dirty="0">
              <a:solidFill>
                <a:schemeClr val="bg1"/>
              </a:solidFill>
            </a:endParaRPr>
          </a:p>
        </p:txBody>
      </p:sp>
      <p:sp>
        <p:nvSpPr>
          <p:cNvPr id="13" name="Rectangle 3"/>
          <p:cNvSpPr txBox="1">
            <a:spLocks noChangeArrowheads="1"/>
          </p:cNvSpPr>
          <p:nvPr/>
        </p:nvSpPr>
        <p:spPr>
          <a:xfrm>
            <a:off x="476756" y="1761959"/>
            <a:ext cx="8038595" cy="546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If you roll a fair die, what is the expected value?</a:t>
            </a:r>
          </a:p>
        </p:txBody>
      </p:sp>
      <mc:AlternateContent xmlns:mc="http://schemas.openxmlformats.org/markup-compatibility/2006" xmlns:a14="http://schemas.microsoft.com/office/drawing/2010/main">
        <mc:Choice Requires="a14">
          <p:sp>
            <p:nvSpPr>
              <p:cNvPr id="22" name="TextBox 21"/>
              <p:cNvSpPr txBox="1"/>
              <p:nvPr/>
            </p:nvSpPr>
            <p:spPr>
              <a:xfrm>
                <a:off x="476756" y="2675505"/>
                <a:ext cx="7802818" cy="2109616"/>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Each of the 6 outcomes (1, 2, … 6) has the same probability of 1/6, hence the expected value is</a:t>
                </a:r>
              </a:p>
              <a:p>
                <a:pPr marL="200025">
                  <a:spcAft>
                    <a:spcPts val="600"/>
                  </a:spcAft>
                </a:pPr>
                <a14:m>
                  <m:oMathPara xmlns:m="http://schemas.openxmlformats.org/officeDocument/2006/math">
                    <m:oMathParaPr>
                      <m:jc m:val="centerGroup"/>
                    </m:oMathParaPr>
                    <m:oMath xmlns:m="http://schemas.openxmlformats.org/officeDocument/2006/math">
                      <m:f>
                        <m:fPr>
                          <m:ctrlPr>
                            <a:rPr lang="en-SG" altLang="en-US" sz="2400" i="1" dirty="0" smtClean="0">
                              <a:latin typeface="Cambria Math" panose="02040503050406030204" pitchFamily="18" charset="0"/>
                              <a:sym typeface="Symbol" panose="05050102010706020507" pitchFamily="18" charset="2"/>
                            </a:rPr>
                          </m:ctrlPr>
                        </m:fPr>
                        <m:num>
                          <m:r>
                            <a:rPr lang="en-SG" altLang="en-US" sz="2400" b="0" i="1" dirty="0" smtClean="0">
                              <a:latin typeface="Cambria Math" panose="02040503050406030204" pitchFamily="18" charset="0"/>
                              <a:sym typeface="Symbol" panose="05050102010706020507" pitchFamily="18" charset="2"/>
                            </a:rPr>
                            <m:t>1</m:t>
                          </m:r>
                        </m:num>
                        <m:den>
                          <m:r>
                            <a:rPr lang="en-SG" altLang="en-US" sz="2400" b="0" i="1" dirty="0" smtClean="0">
                              <a:latin typeface="Cambria Math" panose="02040503050406030204" pitchFamily="18" charset="0"/>
                              <a:sym typeface="Symbol" panose="05050102010706020507" pitchFamily="18" charset="2"/>
                            </a:rPr>
                            <m:t>6</m:t>
                          </m:r>
                        </m:den>
                      </m:f>
                      <m:d>
                        <m:dPr>
                          <m:ctrlPr>
                            <a:rPr lang="en-SG" altLang="en-US" sz="2400" i="1" dirty="0" smtClean="0">
                              <a:latin typeface="Cambria Math" panose="02040503050406030204" pitchFamily="18" charset="0"/>
                              <a:sym typeface="Symbol" panose="05050102010706020507" pitchFamily="18" charset="2"/>
                            </a:rPr>
                          </m:ctrlPr>
                        </m:dPr>
                        <m:e>
                          <m:r>
                            <a:rPr lang="en-SG" altLang="en-US" sz="2400" i="1" dirty="0" smtClean="0">
                              <a:latin typeface="Cambria Math" panose="02040503050406030204" pitchFamily="18" charset="0"/>
                              <a:sym typeface="Symbol" panose="05050102010706020507" pitchFamily="18" charset="2"/>
                            </a:rPr>
                            <m:t>1</m:t>
                          </m:r>
                        </m:e>
                      </m:d>
                      <m:r>
                        <a:rPr lang="en-SG" altLang="en-US" sz="2400" i="1" dirty="0" smtClean="0">
                          <a:latin typeface="Cambria Math" panose="02040503050406030204" pitchFamily="18" charset="0"/>
                          <a:sym typeface="Symbol" panose="05050102010706020507" pitchFamily="18" charset="2"/>
                        </a:rPr>
                        <m:t>+ </m:t>
                      </m:r>
                      <m:f>
                        <m:fPr>
                          <m:ctrlPr>
                            <a:rPr lang="en-SG" altLang="en-US" sz="2400" i="1" dirty="0" smtClean="0">
                              <a:latin typeface="Cambria Math" panose="02040503050406030204" pitchFamily="18" charset="0"/>
                              <a:sym typeface="Symbol" panose="05050102010706020507" pitchFamily="18" charset="2"/>
                            </a:rPr>
                          </m:ctrlPr>
                        </m:fPr>
                        <m:num>
                          <m:r>
                            <a:rPr lang="en-SG" altLang="en-US" sz="2400" b="0" i="1" dirty="0" smtClean="0">
                              <a:latin typeface="Cambria Math" panose="02040503050406030204" pitchFamily="18" charset="0"/>
                              <a:sym typeface="Symbol" panose="05050102010706020507" pitchFamily="18" charset="2"/>
                            </a:rPr>
                            <m:t>1</m:t>
                          </m:r>
                        </m:num>
                        <m:den>
                          <m:r>
                            <a:rPr lang="en-SG" altLang="en-US" sz="2400" b="0" i="1" dirty="0" smtClean="0">
                              <a:latin typeface="Cambria Math" panose="02040503050406030204" pitchFamily="18" charset="0"/>
                              <a:sym typeface="Symbol" panose="05050102010706020507" pitchFamily="18" charset="2"/>
                            </a:rPr>
                            <m:t>6</m:t>
                          </m:r>
                        </m:den>
                      </m:f>
                      <m:d>
                        <m:dPr>
                          <m:ctrlPr>
                            <a:rPr lang="en-SG" altLang="en-US" sz="2400" i="1" dirty="0" smtClean="0">
                              <a:latin typeface="Cambria Math" panose="02040503050406030204" pitchFamily="18" charset="0"/>
                              <a:sym typeface="Symbol" panose="05050102010706020507" pitchFamily="18" charset="2"/>
                            </a:rPr>
                          </m:ctrlPr>
                        </m:dPr>
                        <m:e>
                          <m:r>
                            <a:rPr lang="en-SG" altLang="en-US" sz="2400" i="1" dirty="0" smtClean="0">
                              <a:latin typeface="Cambria Math" panose="02040503050406030204" pitchFamily="18" charset="0"/>
                              <a:sym typeface="Symbol" panose="05050102010706020507" pitchFamily="18" charset="2"/>
                            </a:rPr>
                            <m:t>2</m:t>
                          </m:r>
                        </m:e>
                      </m:d>
                      <m:r>
                        <a:rPr lang="en-SG" altLang="en-US" sz="2400" b="0" i="1" dirty="0" smtClean="0">
                          <a:latin typeface="Cambria Math" panose="02040503050406030204" pitchFamily="18" charset="0"/>
                          <a:sym typeface="Symbol" panose="05050102010706020507" pitchFamily="18" charset="2"/>
                        </a:rPr>
                        <m:t>+ </m:t>
                      </m:r>
                      <m:f>
                        <m:fPr>
                          <m:ctrlPr>
                            <a:rPr lang="en-SG" altLang="en-US" sz="2400" b="0" i="1" dirty="0" smtClean="0">
                              <a:latin typeface="Cambria Math" panose="02040503050406030204" pitchFamily="18" charset="0"/>
                              <a:sym typeface="Symbol" panose="05050102010706020507" pitchFamily="18" charset="2"/>
                            </a:rPr>
                          </m:ctrlPr>
                        </m:fPr>
                        <m:num>
                          <m:r>
                            <a:rPr lang="en-SG" altLang="en-US" sz="2400" b="0" i="1" dirty="0" smtClean="0">
                              <a:latin typeface="Cambria Math" panose="02040503050406030204" pitchFamily="18" charset="0"/>
                              <a:sym typeface="Symbol" panose="05050102010706020507" pitchFamily="18" charset="2"/>
                            </a:rPr>
                            <m:t>1</m:t>
                          </m:r>
                        </m:num>
                        <m:den>
                          <m:r>
                            <a:rPr lang="en-SG" altLang="en-US" sz="2400" b="0" i="1" dirty="0" smtClean="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3</m:t>
                          </m:r>
                        </m:e>
                      </m:d>
                      <m:r>
                        <a:rPr lang="en-SG" altLang="en-US" sz="2400" i="1" dirty="0">
                          <a:latin typeface="Cambria Math" panose="02040503050406030204" pitchFamily="18" charset="0"/>
                          <a:sym typeface="Symbol" panose="05050102010706020507" pitchFamily="18" charset="2"/>
                        </a:rPr>
                        <m:t>+ </m:t>
                      </m:r>
                      <m:f>
                        <m:fPr>
                          <m:ctrlPr>
                            <a:rPr lang="en-SG" altLang="en-US" sz="2400" i="1" dirty="0">
                              <a:latin typeface="Cambria Math" panose="02040503050406030204" pitchFamily="18" charset="0"/>
                              <a:sym typeface="Symbol" panose="05050102010706020507" pitchFamily="18" charset="2"/>
                            </a:rPr>
                          </m:ctrlPr>
                        </m:fPr>
                        <m:num>
                          <m:r>
                            <a:rPr lang="en-SG" altLang="en-US" sz="2400" i="1" dirty="0">
                              <a:latin typeface="Cambria Math" panose="02040503050406030204" pitchFamily="18" charset="0"/>
                              <a:sym typeface="Symbol" panose="05050102010706020507" pitchFamily="18" charset="2"/>
                            </a:rPr>
                            <m:t>1</m:t>
                          </m:r>
                        </m:num>
                        <m:den>
                          <m:r>
                            <a:rPr lang="en-SG" altLang="en-US" sz="2400" i="1" dirty="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4</m:t>
                          </m:r>
                        </m:e>
                      </m:d>
                      <m:r>
                        <a:rPr lang="en-SG" altLang="en-US" sz="2400" i="1" dirty="0">
                          <a:latin typeface="Cambria Math" panose="02040503050406030204" pitchFamily="18" charset="0"/>
                          <a:sym typeface="Symbol" panose="05050102010706020507" pitchFamily="18" charset="2"/>
                        </a:rPr>
                        <m:t>+ </m:t>
                      </m:r>
                      <m:f>
                        <m:fPr>
                          <m:ctrlPr>
                            <a:rPr lang="en-SG" altLang="en-US" sz="2400" i="1" dirty="0">
                              <a:latin typeface="Cambria Math" panose="02040503050406030204" pitchFamily="18" charset="0"/>
                              <a:sym typeface="Symbol" panose="05050102010706020507" pitchFamily="18" charset="2"/>
                            </a:rPr>
                          </m:ctrlPr>
                        </m:fPr>
                        <m:num>
                          <m:r>
                            <a:rPr lang="en-SG" altLang="en-US" sz="2400" i="1" dirty="0">
                              <a:latin typeface="Cambria Math" panose="02040503050406030204" pitchFamily="18" charset="0"/>
                              <a:sym typeface="Symbol" panose="05050102010706020507" pitchFamily="18" charset="2"/>
                            </a:rPr>
                            <m:t>1</m:t>
                          </m:r>
                        </m:num>
                        <m:den>
                          <m:r>
                            <a:rPr lang="en-SG" altLang="en-US" sz="2400" i="1" dirty="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5</m:t>
                          </m:r>
                        </m:e>
                      </m:d>
                      <m:r>
                        <a:rPr lang="en-SG" altLang="en-US" sz="2400" i="1" dirty="0">
                          <a:latin typeface="Cambria Math" panose="02040503050406030204" pitchFamily="18" charset="0"/>
                          <a:sym typeface="Symbol" panose="05050102010706020507" pitchFamily="18" charset="2"/>
                        </a:rPr>
                        <m:t>+ </m:t>
                      </m:r>
                      <m:f>
                        <m:fPr>
                          <m:ctrlPr>
                            <a:rPr lang="en-SG" altLang="en-US" sz="2400" i="1" dirty="0">
                              <a:latin typeface="Cambria Math" panose="02040503050406030204" pitchFamily="18" charset="0"/>
                              <a:sym typeface="Symbol" panose="05050102010706020507" pitchFamily="18" charset="2"/>
                            </a:rPr>
                          </m:ctrlPr>
                        </m:fPr>
                        <m:num>
                          <m:r>
                            <a:rPr lang="en-SG" altLang="en-US" sz="2400" i="1" dirty="0">
                              <a:latin typeface="Cambria Math" panose="02040503050406030204" pitchFamily="18" charset="0"/>
                              <a:sym typeface="Symbol" panose="05050102010706020507" pitchFamily="18" charset="2"/>
                            </a:rPr>
                            <m:t>1</m:t>
                          </m:r>
                        </m:num>
                        <m:den>
                          <m:r>
                            <a:rPr lang="en-SG" altLang="en-US" sz="2400" i="1" dirty="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6</m:t>
                          </m:r>
                        </m:e>
                      </m:d>
                    </m:oMath>
                  </m:oMathPara>
                </a14:m>
                <a:endParaRPr lang="en-SG" altLang="en-US" sz="2400" dirty="0">
                  <a:sym typeface="Symbol" panose="05050102010706020507" pitchFamily="18" charset="2"/>
                </a:endParaRPr>
              </a:p>
              <a:p>
                <a:pPr marL="200025">
                  <a:spcAft>
                    <a:spcPts val="600"/>
                  </a:spcAft>
                </a:pPr>
                <a:r>
                  <a:rPr lang="en-SG" altLang="en-US" sz="2400" dirty="0">
                    <a:sym typeface="Symbol" panose="05050102010706020507" pitchFamily="18" charset="2"/>
                  </a:rPr>
                  <a:t>= </a:t>
                </a:r>
                <a:r>
                  <a:rPr lang="en-SG" altLang="en-US" sz="2800" dirty="0">
                    <a:solidFill>
                      <a:srgbClr val="0000FF"/>
                    </a:solidFill>
                    <a:sym typeface="Symbol" panose="05050102010706020507" pitchFamily="18" charset="2"/>
                  </a:rPr>
                  <a:t>3.5</a:t>
                </a:r>
                <a:endParaRPr lang="en-US" altLang="en-US" sz="2800" dirty="0">
                  <a:solidFill>
                    <a:srgbClr val="0000FF"/>
                  </a:solidFill>
                  <a:sym typeface="Symbol" panose="05050102010706020507" pitchFamily="18" charset="2"/>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76756" y="2675505"/>
                <a:ext cx="7802818" cy="2109616"/>
              </a:xfrm>
              <a:prstGeom prst="rect">
                <a:avLst/>
              </a:prstGeom>
              <a:blipFill>
                <a:blip r:embed="rId3"/>
                <a:stretch>
                  <a:fillRect t="-2312" r="-469" b="-7225"/>
                </a:stretch>
              </a:blipFill>
            </p:spPr>
            <p:txBody>
              <a:bodyPr/>
              <a:lstStyle/>
              <a:p>
                <a:r>
                  <a:rPr lang="en-US">
                    <a:noFill/>
                  </a:rPr>
                  <a:t> </a:t>
                </a:r>
              </a:p>
            </p:txBody>
          </p:sp>
        </mc:Fallback>
      </mc:AlternateContent>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6454" y="535529"/>
            <a:ext cx="1235001" cy="1190894"/>
          </a:xfrm>
          <a:prstGeom prst="rect">
            <a:avLst/>
          </a:prstGeom>
        </p:spPr>
      </p:pic>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2483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15 – Expected Value of a Lottery </a:t>
            </a:r>
            <a:endParaRPr lang="en-SG" sz="2000" dirty="0">
              <a:solidFill>
                <a:schemeClr val="bg1"/>
              </a:solidFill>
            </a:endParaRPr>
          </a:p>
        </p:txBody>
      </p:sp>
      <p:sp>
        <p:nvSpPr>
          <p:cNvPr id="13" name="Rectangle 3"/>
          <p:cNvSpPr txBox="1">
            <a:spLocks noChangeArrowheads="1"/>
          </p:cNvSpPr>
          <p:nvPr/>
        </p:nvSpPr>
        <p:spPr>
          <a:xfrm>
            <a:off x="476755" y="1563469"/>
            <a:ext cx="8038595" cy="2884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Suppose that 500,000 people pay $5 each to play a lottery game with the following prizes: </a:t>
            </a:r>
          </a:p>
          <a:p>
            <a:pPr marL="620713">
              <a:lnSpc>
                <a:spcPct val="100000"/>
              </a:lnSpc>
              <a:spcBef>
                <a:spcPts val="0"/>
              </a:spcBef>
              <a:buFont typeface="Wingdings" panose="05000000000000000000" pitchFamily="2" charset="2"/>
              <a:buChar char="§"/>
            </a:pPr>
            <a:r>
              <a:rPr lang="en-US" altLang="en-US" sz="2400" i="1" dirty="0">
                <a:solidFill>
                  <a:srgbClr val="C00000"/>
                </a:solidFill>
              </a:rPr>
              <a:t>A grand prize of $1,000,000,</a:t>
            </a:r>
          </a:p>
          <a:p>
            <a:pPr marL="620713">
              <a:lnSpc>
                <a:spcPct val="100000"/>
              </a:lnSpc>
              <a:spcBef>
                <a:spcPts val="0"/>
              </a:spcBef>
              <a:buFont typeface="Wingdings" panose="05000000000000000000" pitchFamily="2" charset="2"/>
              <a:buChar char="§"/>
            </a:pPr>
            <a:r>
              <a:rPr lang="en-US" altLang="en-US" sz="2400" i="1" dirty="0">
                <a:solidFill>
                  <a:srgbClr val="C00000"/>
                </a:solidFill>
              </a:rPr>
              <a:t>10 second prizes of $1,000 each,</a:t>
            </a:r>
          </a:p>
          <a:p>
            <a:pPr marL="620713">
              <a:lnSpc>
                <a:spcPct val="100000"/>
              </a:lnSpc>
              <a:spcBef>
                <a:spcPts val="0"/>
              </a:spcBef>
              <a:buFont typeface="Wingdings" panose="05000000000000000000" pitchFamily="2" charset="2"/>
              <a:buChar char="§"/>
            </a:pPr>
            <a:r>
              <a:rPr lang="en-US" altLang="en-US" sz="2400" i="1" dirty="0">
                <a:solidFill>
                  <a:srgbClr val="C00000"/>
                </a:solidFill>
              </a:rPr>
              <a:t>1,000 third prizes of $500 each, and </a:t>
            </a:r>
          </a:p>
          <a:p>
            <a:pPr marL="620713">
              <a:lnSpc>
                <a:spcPct val="100000"/>
              </a:lnSpc>
              <a:spcBef>
                <a:spcPts val="0"/>
              </a:spcBef>
              <a:spcAft>
                <a:spcPts val="600"/>
              </a:spcAft>
              <a:buFont typeface="Wingdings" panose="05000000000000000000" pitchFamily="2" charset="2"/>
              <a:buChar char="§"/>
            </a:pPr>
            <a:r>
              <a:rPr lang="en-US" altLang="en-US" sz="2400" i="1" dirty="0">
                <a:solidFill>
                  <a:srgbClr val="C00000"/>
                </a:solidFill>
              </a:rPr>
              <a:t>10,000 fourth prizes of $10 each. </a:t>
            </a:r>
          </a:p>
          <a:p>
            <a:pPr marL="0" indent="0">
              <a:lnSpc>
                <a:spcPct val="100000"/>
              </a:lnSpc>
              <a:spcBef>
                <a:spcPts val="0"/>
              </a:spcBef>
              <a:spcAft>
                <a:spcPts val="600"/>
              </a:spcAft>
              <a:buNone/>
            </a:pPr>
            <a:r>
              <a:rPr lang="en-US" altLang="en-US" dirty="0"/>
              <a:t>What is the expected value of a ticket? </a:t>
            </a:r>
          </a:p>
        </p:txBody>
      </p:sp>
      <mc:AlternateContent xmlns:mc="http://schemas.openxmlformats.org/markup-compatibility/2006" xmlns:a14="http://schemas.microsoft.com/office/drawing/2010/main">
        <mc:Choice Requires="a14">
          <p:sp>
            <p:nvSpPr>
              <p:cNvPr id="22" name="TextBox 21"/>
              <p:cNvSpPr txBox="1"/>
              <p:nvPr/>
            </p:nvSpPr>
            <p:spPr>
              <a:xfrm>
                <a:off x="411285" y="4725417"/>
                <a:ext cx="7802818" cy="1354858"/>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Each of the 500,000 lottery tickets has the same chance as any other of containing a winning lottery number, and so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𝑘</m:t>
                        </m:r>
                      </m:sub>
                    </m:sSub>
                    <m:r>
                      <a:rPr lang="en-SG" sz="2400" b="0" i="1" smtClean="0">
                        <a:latin typeface="Cambria Math" panose="02040503050406030204" pitchFamily="18" charset="0"/>
                      </a:rPr>
                      <m:t>= </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1</m:t>
                        </m:r>
                      </m:num>
                      <m:den>
                        <m:r>
                          <a:rPr lang="en-SG" sz="2400" b="0" i="1" smtClean="0">
                            <a:latin typeface="Cambria Math" panose="02040503050406030204" pitchFamily="18" charset="0"/>
                          </a:rPr>
                          <m:t>50</m:t>
                        </m:r>
                        <m:r>
                          <a:rPr lang="en-US" sz="2400" b="0" i="1" smtClean="0">
                            <a:latin typeface="Cambria Math"/>
                          </a:rPr>
                          <m:t>0</m:t>
                        </m:r>
                        <m:r>
                          <a:rPr lang="en-SG" sz="2400" b="0" i="1" smtClean="0">
                            <a:latin typeface="Cambria Math" panose="02040503050406030204" pitchFamily="18" charset="0"/>
                          </a:rPr>
                          <m:t>000</m:t>
                        </m:r>
                      </m:den>
                    </m:f>
                  </m:oMath>
                </a14:m>
                <a:r>
                  <a:rPr lang="en-US" altLang="en-US" sz="2400" dirty="0">
                    <a:sym typeface="Symbol" panose="05050102010706020507" pitchFamily="18" charset="2"/>
                  </a:rPr>
                  <a:t> for all </a:t>
                </a:r>
                <a:r>
                  <a:rPr lang="en-US" altLang="en-US" sz="2400" i="1" dirty="0">
                    <a:sym typeface="Symbol" panose="05050102010706020507" pitchFamily="18" charset="2"/>
                  </a:rPr>
                  <a:t>k</a:t>
                </a:r>
                <a:r>
                  <a:rPr lang="en-US" altLang="en-US" sz="2400" dirty="0">
                    <a:sym typeface="Symbol" panose="05050102010706020507" pitchFamily="18" charset="2"/>
                  </a:rPr>
                  <a:t> = 1, 2, 3, …, 500000.</a:t>
                </a:r>
              </a:p>
            </p:txBody>
          </p:sp>
        </mc:Choice>
        <mc:Fallback xmlns="">
          <p:sp>
            <p:nvSpPr>
              <p:cNvPr id="22" name="TextBox 21"/>
              <p:cNvSpPr txBox="1">
                <a:spLocks noRot="1" noChangeAspect="1" noMove="1" noResize="1" noEditPoints="1" noAdjustHandles="1" noChangeArrowheads="1" noChangeShapeType="1" noTextEdit="1"/>
              </p:cNvSpPr>
              <p:nvPr/>
            </p:nvSpPr>
            <p:spPr>
              <a:xfrm>
                <a:off x="411285" y="4725417"/>
                <a:ext cx="7802818" cy="1354858"/>
              </a:xfrm>
              <a:prstGeom prst="rect">
                <a:avLst/>
              </a:prstGeom>
              <a:blipFill rotWithShape="1">
                <a:blip r:embed="rId3"/>
                <a:stretch>
                  <a:fillRect t="-3604" b="-4054"/>
                </a:stretch>
              </a:blipFill>
            </p:spPr>
            <p:txBody>
              <a:bodyPr/>
              <a:lstStyle/>
              <a:p>
                <a:r>
                  <a:rPr lang="en-US">
                    <a:noFill/>
                  </a:rPr>
                  <a:t> </a:t>
                </a:r>
              </a:p>
            </p:txBody>
          </p:sp>
        </mc:Fallback>
      </mc:AlternateContent>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9056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15 – Expected Value of a Lottery </a:t>
            </a:r>
            <a:endParaRPr lang="en-SG" sz="2000" dirty="0">
              <a:solidFill>
                <a:schemeClr val="bg1"/>
              </a:solidFill>
            </a:endParaRPr>
          </a:p>
        </p:txBody>
      </p:sp>
      <p:sp>
        <p:nvSpPr>
          <p:cNvPr id="13" name="Rectangle 3"/>
          <p:cNvSpPr txBox="1">
            <a:spLocks noChangeArrowheads="1"/>
          </p:cNvSpPr>
          <p:nvPr/>
        </p:nvSpPr>
        <p:spPr>
          <a:xfrm>
            <a:off x="4690704" y="1498446"/>
            <a:ext cx="4313812" cy="1443202"/>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3525">
              <a:lnSpc>
                <a:spcPct val="100000"/>
              </a:lnSpc>
              <a:spcBef>
                <a:spcPts val="0"/>
              </a:spcBef>
              <a:buFont typeface="Wingdings" panose="05000000000000000000" pitchFamily="2" charset="2"/>
              <a:buChar char="§"/>
            </a:pPr>
            <a:r>
              <a:rPr lang="en-US" altLang="en-US" sz="2000" i="1" dirty="0">
                <a:solidFill>
                  <a:srgbClr val="C00000"/>
                </a:solidFill>
              </a:rPr>
              <a:t>A grand prize of $1,000,000,</a:t>
            </a:r>
          </a:p>
          <a:p>
            <a:pPr marL="263525">
              <a:lnSpc>
                <a:spcPct val="100000"/>
              </a:lnSpc>
              <a:spcBef>
                <a:spcPts val="0"/>
              </a:spcBef>
              <a:buFont typeface="Wingdings" panose="05000000000000000000" pitchFamily="2" charset="2"/>
              <a:buChar char="§"/>
            </a:pPr>
            <a:r>
              <a:rPr lang="en-US" altLang="en-US" sz="2000" i="1" dirty="0">
                <a:solidFill>
                  <a:srgbClr val="C00000"/>
                </a:solidFill>
              </a:rPr>
              <a:t>10 second prizes of $1,000 each,</a:t>
            </a:r>
          </a:p>
          <a:p>
            <a:pPr marL="263525">
              <a:lnSpc>
                <a:spcPct val="100000"/>
              </a:lnSpc>
              <a:spcBef>
                <a:spcPts val="0"/>
              </a:spcBef>
              <a:buFont typeface="Wingdings" panose="05000000000000000000" pitchFamily="2" charset="2"/>
              <a:buChar char="§"/>
            </a:pPr>
            <a:r>
              <a:rPr lang="en-US" altLang="en-US" sz="2000" i="1" dirty="0">
                <a:solidFill>
                  <a:srgbClr val="C00000"/>
                </a:solidFill>
              </a:rPr>
              <a:t>1,000 third prizes of $500 each, and </a:t>
            </a:r>
          </a:p>
          <a:p>
            <a:pPr marL="263525">
              <a:lnSpc>
                <a:spcPct val="100000"/>
              </a:lnSpc>
              <a:spcBef>
                <a:spcPts val="0"/>
              </a:spcBef>
              <a:spcAft>
                <a:spcPts val="600"/>
              </a:spcAft>
              <a:buFont typeface="Wingdings" panose="05000000000000000000" pitchFamily="2" charset="2"/>
              <a:buChar char="§"/>
            </a:pPr>
            <a:r>
              <a:rPr lang="en-US" altLang="en-US" sz="2000" i="1" dirty="0">
                <a:solidFill>
                  <a:srgbClr val="C00000"/>
                </a:solidFill>
              </a:rPr>
              <a:t>10,000 fourth prizes of $10 each. </a:t>
            </a:r>
          </a:p>
        </p:txBody>
      </p:sp>
      <p:sp>
        <p:nvSpPr>
          <p:cNvPr id="22" name="TextBox 21"/>
          <p:cNvSpPr txBox="1"/>
          <p:nvPr/>
        </p:nvSpPr>
        <p:spPr>
          <a:xfrm>
            <a:off x="341266" y="1741319"/>
            <a:ext cx="4230733" cy="1200329"/>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Let </a:t>
            </a:r>
            <a:r>
              <a:rPr lang="en-SG" sz="2400" i="1" dirty="0"/>
              <a:t>a</a:t>
            </a:r>
            <a:r>
              <a:rPr lang="en-SG" sz="2400" baseline="-25000" dirty="0"/>
              <a:t>1</a:t>
            </a:r>
            <a:r>
              <a:rPr lang="en-SG" sz="2400" dirty="0"/>
              <a:t>, </a:t>
            </a:r>
            <a:r>
              <a:rPr lang="en-SG" sz="2400" i="1" dirty="0"/>
              <a:t>a</a:t>
            </a:r>
            <a:r>
              <a:rPr lang="en-SG" sz="2400" baseline="-25000" dirty="0"/>
              <a:t>2</a:t>
            </a:r>
            <a:r>
              <a:rPr lang="en-SG" sz="2400" dirty="0"/>
              <a:t>, </a:t>
            </a:r>
            <a:r>
              <a:rPr lang="en-SG" sz="2400" i="1" dirty="0"/>
              <a:t>a</a:t>
            </a:r>
            <a:r>
              <a:rPr lang="en-SG" sz="2400" baseline="-25000" dirty="0"/>
              <a:t>3</a:t>
            </a:r>
            <a:r>
              <a:rPr lang="en-SG" sz="2400" dirty="0"/>
              <a:t>, …, </a:t>
            </a:r>
            <a:r>
              <a:rPr lang="en-SG" sz="2400" i="1" dirty="0"/>
              <a:t>a</a:t>
            </a:r>
            <a:r>
              <a:rPr lang="en-SG" sz="2400" baseline="-25000" dirty="0"/>
              <a:t>500000</a:t>
            </a:r>
            <a:r>
              <a:rPr lang="en-SG" sz="2400" dirty="0"/>
              <a:t> be the  net gain for an individual ticket, where </a:t>
            </a:r>
            <a:r>
              <a:rPr lang="en-SG" sz="2400" i="1" dirty="0"/>
              <a:t>a</a:t>
            </a:r>
            <a:r>
              <a:rPr lang="en-SG" sz="2400" baseline="-25000" dirty="0"/>
              <a:t>1</a:t>
            </a:r>
            <a:r>
              <a:rPr lang="en-SG" sz="2400" dirty="0"/>
              <a:t> = 999995.</a:t>
            </a:r>
            <a:endParaRPr lang="en-US" altLang="en-US" sz="2400" dirty="0">
              <a:sym typeface="Symbol" panose="05050102010706020507" pitchFamily="18" charset="2"/>
            </a:endParaRPr>
          </a:p>
        </p:txBody>
      </p:sp>
      <p:sp>
        <p:nvSpPr>
          <p:cNvPr id="15" name="TextBox 14"/>
          <p:cNvSpPr txBox="1"/>
          <p:nvPr/>
        </p:nvSpPr>
        <p:spPr>
          <a:xfrm>
            <a:off x="341266" y="3044728"/>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2</a:t>
            </a:r>
            <a:r>
              <a:rPr lang="en-SG" sz="2400" dirty="0"/>
              <a:t> = </a:t>
            </a:r>
            <a:r>
              <a:rPr lang="en-SG" sz="2400" i="1" dirty="0"/>
              <a:t>a</a:t>
            </a:r>
            <a:r>
              <a:rPr lang="en-SG" sz="2400" baseline="-25000" dirty="0"/>
              <a:t>3</a:t>
            </a:r>
            <a:r>
              <a:rPr lang="en-SG" sz="2400" dirty="0"/>
              <a:t> = … = </a:t>
            </a:r>
            <a:r>
              <a:rPr lang="en-SG" sz="2400" i="1" dirty="0"/>
              <a:t>a</a:t>
            </a:r>
            <a:r>
              <a:rPr lang="en-SG" sz="2400" baseline="-25000" dirty="0"/>
              <a:t>11</a:t>
            </a:r>
            <a:r>
              <a:rPr lang="en-SG" sz="2400" dirty="0"/>
              <a:t> = 995 (the net gain for each of the 10 second prize tickets)</a:t>
            </a:r>
            <a:endParaRPr lang="en-US" altLang="en-US" sz="2400" dirty="0">
              <a:sym typeface="Symbol" panose="05050102010706020507" pitchFamily="18" charset="2"/>
            </a:endParaRPr>
          </a:p>
        </p:txBody>
      </p:sp>
      <p:sp>
        <p:nvSpPr>
          <p:cNvPr id="17" name="TextBox 16"/>
          <p:cNvSpPr txBox="1"/>
          <p:nvPr/>
        </p:nvSpPr>
        <p:spPr>
          <a:xfrm>
            <a:off x="341266" y="3936116"/>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12</a:t>
            </a:r>
            <a:r>
              <a:rPr lang="en-SG" sz="2400" dirty="0"/>
              <a:t> = </a:t>
            </a:r>
            <a:r>
              <a:rPr lang="en-SG" sz="2400" i="1" dirty="0"/>
              <a:t>a</a:t>
            </a:r>
            <a:r>
              <a:rPr lang="en-SG" sz="2400" baseline="-25000" dirty="0"/>
              <a:t>13</a:t>
            </a:r>
            <a:r>
              <a:rPr lang="en-SG" sz="2400" dirty="0"/>
              <a:t> = … = </a:t>
            </a:r>
            <a:r>
              <a:rPr lang="en-SG" sz="2400" i="1" dirty="0"/>
              <a:t>a</a:t>
            </a:r>
            <a:r>
              <a:rPr lang="en-SG" sz="2400" baseline="-25000" dirty="0"/>
              <a:t>1011</a:t>
            </a:r>
            <a:r>
              <a:rPr lang="en-SG" sz="2400" dirty="0"/>
              <a:t> = 495 (the net gain for each of the 1000 third prize tickets)</a:t>
            </a:r>
            <a:endParaRPr lang="en-US" altLang="en-US" sz="2400" dirty="0">
              <a:sym typeface="Symbol" panose="05050102010706020507" pitchFamily="18" charset="2"/>
            </a:endParaRPr>
          </a:p>
        </p:txBody>
      </p:sp>
      <p:sp>
        <p:nvSpPr>
          <p:cNvPr id="18" name="TextBox 17"/>
          <p:cNvSpPr txBox="1"/>
          <p:nvPr/>
        </p:nvSpPr>
        <p:spPr>
          <a:xfrm>
            <a:off x="341266" y="4827504"/>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1012</a:t>
            </a:r>
            <a:r>
              <a:rPr lang="en-SG" sz="2400" dirty="0"/>
              <a:t> = </a:t>
            </a:r>
            <a:r>
              <a:rPr lang="en-SG" sz="2400" i="1" dirty="0"/>
              <a:t>a</a:t>
            </a:r>
            <a:r>
              <a:rPr lang="en-SG" sz="2400" baseline="-25000" dirty="0"/>
              <a:t>1013</a:t>
            </a:r>
            <a:r>
              <a:rPr lang="en-SG" sz="2400" dirty="0"/>
              <a:t> = … = </a:t>
            </a:r>
            <a:r>
              <a:rPr lang="en-SG" sz="2400" i="1" dirty="0"/>
              <a:t>a</a:t>
            </a:r>
            <a:r>
              <a:rPr lang="en-SG" sz="2400" baseline="-25000" dirty="0"/>
              <a:t>11011</a:t>
            </a:r>
            <a:r>
              <a:rPr lang="en-SG" sz="2400" dirty="0"/>
              <a:t> = 5 (the net gain for each of the 10000 fourth prize tickets)</a:t>
            </a:r>
            <a:endParaRPr lang="en-US" altLang="en-US" sz="2400" dirty="0">
              <a:sym typeface="Symbol" panose="05050102010706020507" pitchFamily="18" charset="2"/>
            </a:endParaRPr>
          </a:p>
        </p:txBody>
      </p:sp>
      <p:sp>
        <p:nvSpPr>
          <p:cNvPr id="20" name="TextBox 19"/>
          <p:cNvSpPr txBox="1"/>
          <p:nvPr/>
        </p:nvSpPr>
        <p:spPr>
          <a:xfrm>
            <a:off x="341265" y="5718892"/>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11012</a:t>
            </a:r>
            <a:r>
              <a:rPr lang="en-SG" sz="2400" dirty="0"/>
              <a:t> = </a:t>
            </a:r>
            <a:r>
              <a:rPr lang="en-SG" sz="2400" i="1" dirty="0"/>
              <a:t>a</a:t>
            </a:r>
            <a:r>
              <a:rPr lang="en-SG" sz="2400" baseline="-25000" dirty="0"/>
              <a:t>11013</a:t>
            </a:r>
            <a:r>
              <a:rPr lang="en-SG" sz="2400" dirty="0"/>
              <a:t> = … = </a:t>
            </a:r>
            <a:r>
              <a:rPr lang="en-SG" sz="2400" i="1" dirty="0"/>
              <a:t>a</a:t>
            </a:r>
            <a:r>
              <a:rPr lang="en-SG" sz="2400" baseline="-25000" dirty="0"/>
              <a:t>500000</a:t>
            </a:r>
            <a:r>
              <a:rPr lang="en-SG" sz="2400" dirty="0"/>
              <a:t> = –5 (the remaining 488989 tickets lose $5)</a:t>
            </a:r>
            <a:endParaRPr lang="en-US" altLang="en-US" sz="2400" dirty="0">
              <a:sym typeface="Symbol" panose="05050102010706020507" pitchFamily="18" charset="2"/>
            </a:endParaRPr>
          </a:p>
        </p:txBody>
      </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1373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17" grpId="0" animBg="1"/>
      <p:bldP spid="18" grpId="0" animBg="1"/>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15 – Expected Value of a Lottery </a:t>
            </a:r>
            <a:endParaRPr lang="en-SG" sz="2000" dirty="0">
              <a:solidFill>
                <a:schemeClr val="bg1"/>
              </a:solidFill>
            </a:endParaRPr>
          </a:p>
        </p:txBody>
      </p:sp>
      <p:sp>
        <p:nvSpPr>
          <p:cNvPr id="13" name="Rectangle 3"/>
          <p:cNvSpPr txBox="1">
            <a:spLocks noChangeArrowheads="1"/>
          </p:cNvSpPr>
          <p:nvPr/>
        </p:nvSpPr>
        <p:spPr>
          <a:xfrm>
            <a:off x="4690704" y="1498446"/>
            <a:ext cx="4313812" cy="1443202"/>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3525">
              <a:lnSpc>
                <a:spcPct val="100000"/>
              </a:lnSpc>
              <a:spcBef>
                <a:spcPts val="0"/>
              </a:spcBef>
              <a:buFont typeface="Wingdings" panose="05000000000000000000" pitchFamily="2" charset="2"/>
              <a:buChar char="§"/>
            </a:pPr>
            <a:r>
              <a:rPr lang="en-US" altLang="en-US" sz="2000" i="1" dirty="0">
                <a:solidFill>
                  <a:srgbClr val="C00000"/>
                </a:solidFill>
              </a:rPr>
              <a:t>A grand prize of $1,000,000,</a:t>
            </a:r>
          </a:p>
          <a:p>
            <a:pPr marL="263525">
              <a:lnSpc>
                <a:spcPct val="100000"/>
              </a:lnSpc>
              <a:spcBef>
                <a:spcPts val="0"/>
              </a:spcBef>
              <a:buFont typeface="Wingdings" panose="05000000000000000000" pitchFamily="2" charset="2"/>
              <a:buChar char="§"/>
            </a:pPr>
            <a:r>
              <a:rPr lang="en-US" altLang="en-US" sz="2000" i="1" dirty="0">
                <a:solidFill>
                  <a:srgbClr val="C00000"/>
                </a:solidFill>
              </a:rPr>
              <a:t>10 second prizes of $1,000 each,</a:t>
            </a:r>
          </a:p>
          <a:p>
            <a:pPr marL="263525">
              <a:lnSpc>
                <a:spcPct val="100000"/>
              </a:lnSpc>
              <a:spcBef>
                <a:spcPts val="0"/>
              </a:spcBef>
              <a:buFont typeface="Wingdings" panose="05000000000000000000" pitchFamily="2" charset="2"/>
              <a:buChar char="§"/>
            </a:pPr>
            <a:r>
              <a:rPr lang="en-US" altLang="en-US" sz="2000" i="1" dirty="0">
                <a:solidFill>
                  <a:srgbClr val="C00000"/>
                </a:solidFill>
              </a:rPr>
              <a:t>1,000 third prizes of $500 each, and </a:t>
            </a:r>
          </a:p>
          <a:p>
            <a:pPr marL="263525">
              <a:lnSpc>
                <a:spcPct val="100000"/>
              </a:lnSpc>
              <a:spcBef>
                <a:spcPts val="0"/>
              </a:spcBef>
              <a:spcAft>
                <a:spcPts val="600"/>
              </a:spcAft>
              <a:buFont typeface="Wingdings" panose="05000000000000000000" pitchFamily="2" charset="2"/>
              <a:buChar char="§"/>
            </a:pPr>
            <a:r>
              <a:rPr lang="en-US" altLang="en-US" sz="2000" i="1" dirty="0">
                <a:solidFill>
                  <a:srgbClr val="C00000"/>
                </a:solidFill>
              </a:rPr>
              <a:t>10,000 fourth prizes of $10 each. </a:t>
            </a:r>
          </a:p>
        </p:txBody>
      </p:sp>
      <p:sp>
        <p:nvSpPr>
          <p:cNvPr id="22" name="TextBox 21"/>
          <p:cNvSpPr txBox="1"/>
          <p:nvPr/>
        </p:nvSpPr>
        <p:spPr>
          <a:xfrm>
            <a:off x="341266" y="1741319"/>
            <a:ext cx="4230733"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The expected value of a ticket is therefore:</a:t>
            </a:r>
            <a:endParaRPr lang="en-US" altLang="en-US" sz="2400" dirty="0">
              <a:sym typeface="Symbol" panose="05050102010706020507" pitchFamily="18" charset="2"/>
            </a:endParaRPr>
          </a:p>
        </p:txBody>
      </p:sp>
      <p:sp>
        <p:nvSpPr>
          <p:cNvPr id="21" name="TextBox 20"/>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3" name="TextBox 22"/>
              <p:cNvSpPr txBox="1"/>
              <p:nvPr/>
            </p:nvSpPr>
            <p:spPr>
              <a:xfrm>
                <a:off x="213267" y="2828639"/>
                <a:ext cx="4358732" cy="1039002"/>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nary>
                        <m:naryPr>
                          <m:chr m:val="∑"/>
                          <m:ctrlPr>
                            <a:rPr lang="en-US" altLang="en-US" sz="2000" i="1" smtClean="0">
                              <a:latin typeface="Cambria Math" panose="02040503050406030204" pitchFamily="18" charset="0"/>
                              <a:sym typeface="Symbol" panose="05050102010706020507" pitchFamily="18" charset="2"/>
                            </a:rPr>
                          </m:ctrlPr>
                        </m:naryPr>
                        <m:sub>
                          <m:r>
                            <m:rPr>
                              <m:brk m:alnAt="23"/>
                            </m:rPr>
                            <a:rPr lang="en-SG" altLang="en-US" sz="2000" b="0" i="1" smtClean="0">
                              <a:latin typeface="Cambria Math" panose="02040503050406030204" pitchFamily="18" charset="0"/>
                              <a:sym typeface="Symbol" panose="05050102010706020507" pitchFamily="18" charset="2"/>
                            </a:rPr>
                            <m:t>𝑘</m:t>
                          </m:r>
                          <m:r>
                            <a:rPr lang="en-SG" altLang="en-US" sz="2000" b="0" i="1" smtClean="0">
                              <a:latin typeface="Cambria Math" panose="02040503050406030204" pitchFamily="18" charset="0"/>
                              <a:sym typeface="Symbol" panose="05050102010706020507" pitchFamily="18" charset="2"/>
                            </a:rPr>
                            <m:t>=1</m:t>
                          </m:r>
                        </m:sub>
                        <m:sup>
                          <m:r>
                            <a:rPr lang="en-SG" altLang="en-US" sz="2000" b="0" i="1" smtClean="0">
                              <a:latin typeface="Cambria Math" panose="02040503050406030204" pitchFamily="18" charset="0"/>
                              <a:sym typeface="Symbol" panose="05050102010706020507" pitchFamily="18" charset="2"/>
                            </a:rPr>
                            <m:t>5000</m:t>
                          </m:r>
                          <m:r>
                            <a:rPr lang="en-US" altLang="en-US" sz="2000" b="0" i="1" smtClean="0">
                              <a:latin typeface="Cambria Math"/>
                              <a:sym typeface="Symbol" panose="05050102010706020507" pitchFamily="18" charset="2"/>
                            </a:rPr>
                            <m:t>0</m:t>
                          </m:r>
                          <m:r>
                            <a:rPr lang="en-SG" altLang="en-US" sz="2000" b="0" i="1" smtClean="0">
                              <a:latin typeface="Cambria Math" panose="02040503050406030204" pitchFamily="18" charset="0"/>
                              <a:sym typeface="Symbol" panose="05050102010706020507" pitchFamily="18" charset="2"/>
                            </a:rPr>
                            <m:t>0</m:t>
                          </m:r>
                        </m:sup>
                        <m:e>
                          <m:sSub>
                            <m:sSubPr>
                              <m:ctrlPr>
                                <a:rPr lang="en-US" altLang="en-US" sz="2000" i="1" smtClean="0">
                                  <a:latin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sym typeface="Symbol" panose="05050102010706020507" pitchFamily="18" charset="2"/>
                                </a:rPr>
                                <m:t>𝑎</m:t>
                              </m:r>
                            </m:e>
                            <m:sub>
                              <m:r>
                                <a:rPr lang="en-SG" altLang="en-US" sz="2000" b="0" i="1" smtClean="0">
                                  <a:latin typeface="Cambria Math" panose="02040503050406030204" pitchFamily="18" charset="0"/>
                                  <a:sym typeface="Symbol" panose="05050102010706020507" pitchFamily="18" charset="2"/>
                                </a:rPr>
                                <m:t>𝑘</m:t>
                              </m:r>
                            </m:sub>
                          </m:sSub>
                          <m:sSub>
                            <m:sSubPr>
                              <m:ctrlPr>
                                <a:rPr lang="en-US" altLang="en-US" sz="2000" i="1" smtClean="0">
                                  <a:latin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sym typeface="Symbol" panose="05050102010706020507" pitchFamily="18" charset="2"/>
                                </a:rPr>
                                <m:t>𝑝</m:t>
                              </m:r>
                            </m:e>
                            <m:sub>
                              <m:r>
                                <a:rPr lang="en-SG" altLang="en-US" sz="2000" b="0" i="1" smtClean="0">
                                  <a:latin typeface="Cambria Math" panose="02040503050406030204" pitchFamily="18" charset="0"/>
                                  <a:sym typeface="Symbol" panose="05050102010706020507" pitchFamily="18" charset="2"/>
                                </a:rPr>
                                <m:t>𝑘</m:t>
                              </m:r>
                            </m:sub>
                          </m:sSub>
                        </m:e>
                      </m:nary>
                      <m:r>
                        <a:rPr lang="en-SG" altLang="en-US" sz="2000" b="0" i="1" smtClean="0">
                          <a:latin typeface="Cambria Math" panose="02040503050406030204" pitchFamily="18" charset="0"/>
                          <a:sym typeface="Symbol" panose="05050102010706020507" pitchFamily="18" charset="2"/>
                        </a:rPr>
                        <m:t>=</m:t>
                      </m:r>
                      <m:nary>
                        <m:naryPr>
                          <m:chr m:val="∑"/>
                          <m:ctrlPr>
                            <a:rPr lang="en-SG" altLang="en-US" sz="2000" b="0" i="1" smtClean="0">
                              <a:latin typeface="Cambria Math" panose="02040503050406030204" pitchFamily="18" charset="0"/>
                              <a:sym typeface="Symbol" panose="05050102010706020507" pitchFamily="18" charset="2"/>
                            </a:rPr>
                          </m:ctrlPr>
                        </m:naryPr>
                        <m:sub>
                          <m:r>
                            <m:rPr>
                              <m:brk m:alnAt="23"/>
                            </m:rPr>
                            <a:rPr lang="en-SG" altLang="en-US" sz="2000" b="0" i="1" smtClean="0">
                              <a:latin typeface="Cambria Math" panose="02040503050406030204" pitchFamily="18" charset="0"/>
                              <a:sym typeface="Symbol" panose="05050102010706020507" pitchFamily="18" charset="2"/>
                            </a:rPr>
                            <m:t>𝑘</m:t>
                          </m:r>
                          <m:r>
                            <a:rPr lang="en-SG" altLang="en-US" sz="2000" b="0" i="1" smtClean="0">
                              <a:latin typeface="Cambria Math" panose="02040503050406030204" pitchFamily="18" charset="0"/>
                              <a:sym typeface="Symbol" panose="05050102010706020507" pitchFamily="18" charset="2"/>
                            </a:rPr>
                            <m:t>=1</m:t>
                          </m:r>
                        </m:sub>
                        <m:sup>
                          <m:r>
                            <a:rPr lang="en-SG" altLang="en-US" sz="2000" b="0" i="1" smtClean="0">
                              <a:latin typeface="Cambria Math" panose="02040503050406030204" pitchFamily="18" charset="0"/>
                              <a:sym typeface="Symbol" panose="05050102010706020507" pitchFamily="18" charset="2"/>
                            </a:rPr>
                            <m:t>50</m:t>
                          </m:r>
                          <m:r>
                            <a:rPr lang="en-US" altLang="en-US" sz="2000" b="0" i="1" smtClean="0">
                              <a:latin typeface="Cambria Math"/>
                              <a:sym typeface="Symbol" panose="05050102010706020507" pitchFamily="18" charset="2"/>
                            </a:rPr>
                            <m:t>0</m:t>
                          </m:r>
                          <m:r>
                            <a:rPr lang="en-SG" altLang="en-US" sz="2000" b="0" i="1" smtClean="0">
                              <a:latin typeface="Cambria Math" panose="02040503050406030204" pitchFamily="18" charset="0"/>
                              <a:sym typeface="Symbol" panose="05050102010706020507" pitchFamily="18" charset="2"/>
                            </a:rPr>
                            <m:t>000</m:t>
                          </m:r>
                        </m:sup>
                        <m:e>
                          <m:d>
                            <m:dPr>
                              <m:ctrlPr>
                                <a:rPr lang="en-SG" altLang="en-US" sz="2000" b="0" i="1" smtClean="0">
                                  <a:latin typeface="Cambria Math" panose="02040503050406030204" pitchFamily="18" charset="0"/>
                                  <a:sym typeface="Symbol" panose="05050102010706020507" pitchFamily="18" charset="2"/>
                                </a:rPr>
                              </m:ctrlPr>
                            </m:dPr>
                            <m:e>
                              <m:sSub>
                                <m:sSubPr>
                                  <m:ctrlPr>
                                    <a:rPr lang="en-SG" altLang="en-US" sz="2000" b="0" i="1" smtClean="0">
                                      <a:latin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sym typeface="Symbol" panose="05050102010706020507" pitchFamily="18" charset="2"/>
                                    </a:rPr>
                                    <m:t>𝑎</m:t>
                                  </m:r>
                                </m:e>
                                <m:sub>
                                  <m:r>
                                    <a:rPr lang="en-SG" altLang="en-US" sz="2000" b="0" i="1" smtClean="0">
                                      <a:latin typeface="Cambria Math" panose="02040503050406030204" pitchFamily="18" charset="0"/>
                                      <a:sym typeface="Symbol" panose="05050102010706020507" pitchFamily="18" charset="2"/>
                                    </a:rPr>
                                    <m:t>𝑘</m:t>
                                  </m:r>
                                </m:sub>
                              </m:sSub>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m:t>
                              </m:r>
                              <m:f>
                                <m:fPr>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fPr>
                                <m:num>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1</m:t>
                                  </m:r>
                                </m:num>
                                <m:den>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50</m:t>
                                  </m:r>
                                  <m:r>
                                    <a:rPr lang="en-US" altLang="en-US" sz="2000" b="0" i="1" smtClean="0">
                                      <a:latin typeface="Cambria Math"/>
                                      <a:ea typeface="Cambria Math" panose="02040503050406030204" pitchFamily="18" charset="0"/>
                                      <a:sym typeface="Symbol" panose="05050102010706020507" pitchFamily="18" charset="2"/>
                                    </a:rPr>
                                    <m:t>0</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000</m:t>
                                  </m:r>
                                </m:den>
                              </m:f>
                            </m:e>
                          </m:d>
                        </m:e>
                      </m:nary>
                    </m:oMath>
                  </m:oMathPara>
                </a14:m>
                <a:endParaRPr lang="en-US" altLang="en-US" sz="2000" dirty="0">
                  <a:sym typeface="Symbol" panose="05050102010706020507" pitchFamily="18" charset="2"/>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13267" y="2828639"/>
                <a:ext cx="4358732" cy="103900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373269" y="3867641"/>
                <a:ext cx="2838410" cy="1067152"/>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r>
                        <a:rPr lang="en-US" altLang="en-US" sz="2000" i="1" smtClean="0">
                          <a:latin typeface="Cambria Math" panose="02040503050406030204" pitchFamily="18" charset="0"/>
                          <a:ea typeface="Cambria Math" panose="02040503050406030204" pitchFamily="18" charset="0"/>
                          <a:sym typeface="Symbol" panose="05050102010706020507" pitchFamily="18" charset="2"/>
                        </a:rPr>
                        <m:t>=</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 </m:t>
                      </m:r>
                      <m:f>
                        <m:fPr>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fPr>
                        <m:num>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1</m:t>
                          </m:r>
                        </m:num>
                        <m:den>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50</m:t>
                          </m:r>
                          <m:r>
                            <a:rPr lang="en-US" altLang="en-US" sz="2000" b="0" i="1" smtClean="0">
                              <a:latin typeface="Cambria Math"/>
                              <a:ea typeface="Cambria Math" panose="02040503050406030204" pitchFamily="18" charset="0"/>
                              <a:sym typeface="Symbol" panose="05050102010706020507" pitchFamily="18" charset="2"/>
                            </a:rPr>
                            <m:t>0</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000</m:t>
                          </m:r>
                        </m:den>
                      </m:f>
                      <m:nary>
                        <m:naryPr>
                          <m:chr m:val="∑"/>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𝑘</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=1</m:t>
                          </m:r>
                        </m:sub>
                        <m:sup>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500</m:t>
                          </m:r>
                          <m:r>
                            <a:rPr lang="en-US" altLang="en-US" sz="2000" b="0" i="1" smtClean="0">
                              <a:latin typeface="Cambria Math"/>
                              <a:ea typeface="Cambria Math" panose="02040503050406030204" pitchFamily="18" charset="0"/>
                              <a:sym typeface="Symbol" panose="05050102010706020507" pitchFamily="18" charset="2"/>
                            </a:rPr>
                            <m:t>0</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00</m:t>
                          </m:r>
                        </m:sup>
                        <m:e>
                          <m:sSub>
                            <m:sSubPr>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𝑎</m:t>
                              </m:r>
                            </m:e>
                            <m:sub>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𝑘</m:t>
                              </m:r>
                            </m:sub>
                          </m:sSub>
                        </m:e>
                      </m:nary>
                    </m:oMath>
                  </m:oMathPara>
                </a14:m>
                <a:endParaRPr lang="en-US" altLang="en-US" sz="2000" dirty="0">
                  <a:sym typeface="Symbol" panose="05050102010706020507" pitchFamily="18" charset="2"/>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373269" y="3867641"/>
                <a:ext cx="2838410" cy="106715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282535" y="4906643"/>
                <a:ext cx="7721981" cy="689741"/>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r>
                        <a:rPr lang="en-US" altLang="en-US" i="1" smtClean="0">
                          <a:latin typeface="Cambria Math" panose="02040503050406030204" pitchFamily="18" charset="0"/>
                          <a:ea typeface="Cambria Math" panose="02040503050406030204" pitchFamily="18" charset="0"/>
                          <a:sym typeface="Symbol" panose="05050102010706020507" pitchFamily="18" charset="2"/>
                        </a:rPr>
                        <m:t>=</m:t>
                      </m:r>
                      <m:r>
                        <a:rPr lang="en-SG" altLang="en-US" b="0" i="1" smtClean="0">
                          <a:latin typeface="Cambria Math" panose="02040503050406030204" pitchFamily="18" charset="0"/>
                          <a:ea typeface="Cambria Math" panose="02040503050406030204" pitchFamily="18" charset="0"/>
                          <a:sym typeface="Symbol" panose="05050102010706020507" pitchFamily="18" charset="2"/>
                        </a:rPr>
                        <m:t> </m:t>
                      </m:r>
                      <m:f>
                        <m:fPr>
                          <m:ctrlPr>
                            <a:rPr lang="en-SG" altLang="en-US" b="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ctrlPr>
                        </m:fPr>
                        <m:num>
                          <m:r>
                            <a:rPr lang="en-SG" altLang="en-US" b="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1</m:t>
                          </m:r>
                        </m:num>
                        <m:den>
                          <m:r>
                            <a:rPr lang="en-SG" altLang="en-US" b="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500</m:t>
                          </m:r>
                          <m:r>
                            <a:rPr lang="en-US" altLang="en-US" b="0" i="1" smtClean="0">
                              <a:solidFill>
                                <a:srgbClr val="0000FF"/>
                              </a:solidFill>
                              <a:latin typeface="Cambria Math"/>
                              <a:ea typeface="Cambria Math" panose="02040503050406030204" pitchFamily="18" charset="0"/>
                              <a:sym typeface="Symbol" panose="05050102010706020507" pitchFamily="18" charset="2"/>
                            </a:rPr>
                            <m:t>0</m:t>
                          </m:r>
                          <m:r>
                            <a:rPr lang="en-SG" altLang="en-US" b="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00</m:t>
                          </m:r>
                        </m:den>
                      </m:f>
                      <m:r>
                        <a:rPr lang="en-SG" altLang="en-US" b="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(999995+10∙995+1000</m:t>
                      </m:r>
                      <m:r>
                        <a:rPr lang="en-SG" altLang="en-US"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m:t>
                      </m:r>
                      <m:r>
                        <a:rPr lang="en-SG" altLang="en-US" b="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495+10000</m:t>
                      </m:r>
                      <m:r>
                        <a:rPr lang="en-SG" altLang="en-US" i="1">
                          <a:solidFill>
                            <a:srgbClr val="0000FF"/>
                          </a:solidFill>
                          <a:latin typeface="Cambria Math" panose="02040503050406030204" pitchFamily="18" charset="0"/>
                          <a:ea typeface="Cambria Math" panose="02040503050406030204" pitchFamily="18" charset="0"/>
                          <a:sym typeface="Symbol" panose="05050102010706020507" pitchFamily="18" charset="2"/>
                        </a:rPr>
                        <m:t>∙</m:t>
                      </m:r>
                      <m:r>
                        <a:rPr lang="en-SG" altLang="en-US" b="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5+488989</m:t>
                      </m:r>
                      <m:r>
                        <a:rPr lang="en-SG" altLang="en-US" i="1">
                          <a:solidFill>
                            <a:srgbClr val="0000FF"/>
                          </a:solidFill>
                          <a:latin typeface="Cambria Math" panose="02040503050406030204" pitchFamily="18" charset="0"/>
                          <a:ea typeface="Cambria Math" panose="02040503050406030204" pitchFamily="18" charset="0"/>
                          <a:sym typeface="Symbol" panose="05050102010706020507" pitchFamily="18" charset="2"/>
                        </a:rPr>
                        <m:t>∙</m:t>
                      </m:r>
                      <m:r>
                        <a:rPr lang="en-SG" altLang="en-US" b="0"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(−5))</m:t>
                      </m:r>
                    </m:oMath>
                  </m:oMathPara>
                </a14:m>
                <a:endParaRPr lang="en-US" altLang="en-US" dirty="0">
                  <a:sym typeface="Symbol" panose="05050102010706020507" pitchFamily="18" charset="2"/>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282535" y="4906643"/>
                <a:ext cx="7721981" cy="68974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373267" y="5644533"/>
                <a:ext cx="1850379" cy="538609"/>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r>
                        <a:rPr lang="en-US" altLang="en-US" sz="2400" i="1" smtClean="0">
                          <a:latin typeface="Cambria Math" panose="02040503050406030204" pitchFamily="18" charset="0"/>
                          <a:ea typeface="Cambria Math" panose="02040503050406030204" pitchFamily="18" charset="0"/>
                          <a:sym typeface="Symbol" panose="05050102010706020507" pitchFamily="18" charset="2"/>
                        </a:rPr>
                        <m:t>=</m:t>
                      </m:r>
                      <m:r>
                        <a:rPr lang="en-SG" altLang="en-US" sz="2400" b="1"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m:t>
                      </m:r>
                      <m:r>
                        <a:rPr lang="en-SG" altLang="en-US" sz="2400" b="1"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𝟏</m:t>
                      </m:r>
                      <m:r>
                        <a:rPr lang="en-SG" altLang="en-US" sz="2400" b="1"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m:t>
                      </m:r>
                      <m:r>
                        <a:rPr lang="en-SG" altLang="en-US" sz="2400" b="1" i="1" smtClean="0">
                          <a:solidFill>
                            <a:srgbClr val="0000FF"/>
                          </a:solidFill>
                          <a:latin typeface="Cambria Math" panose="02040503050406030204" pitchFamily="18" charset="0"/>
                          <a:ea typeface="Cambria Math" panose="02040503050406030204" pitchFamily="18" charset="0"/>
                          <a:sym typeface="Symbol" panose="05050102010706020507" pitchFamily="18" charset="2"/>
                        </a:rPr>
                        <m:t>𝟕𝟖</m:t>
                      </m:r>
                    </m:oMath>
                  </m:oMathPara>
                </a14:m>
                <a:endParaRPr lang="en-US" altLang="en-US" sz="2400" b="1" dirty="0">
                  <a:solidFill>
                    <a:srgbClr val="0000FF"/>
                  </a:solidFill>
                  <a:sym typeface="Symbol" panose="05050102010706020507" pitchFamily="18" charset="2"/>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373267" y="5644533"/>
                <a:ext cx="1850379" cy="538609"/>
              </a:xfrm>
              <a:prstGeom prst="rect">
                <a:avLst/>
              </a:prstGeom>
              <a:blipFill rotWithShape="1">
                <a:blip r:embed="rId6"/>
                <a:stretch>
                  <a:fillRect/>
                </a:stretch>
              </a:blipFill>
            </p:spPr>
            <p:txBody>
              <a:bodyPr/>
              <a:lstStyle/>
              <a:p>
                <a:r>
                  <a:rPr lang="en-US">
                    <a:noFill/>
                  </a:rPr>
                  <a:t> </a:t>
                </a:r>
              </a:p>
            </p:txBody>
          </p:sp>
        </mc:Fallback>
      </mc:AlternateContent>
      <p:sp>
        <p:nvSpPr>
          <p:cNvPr id="27" name="TextBox 26"/>
          <p:cNvSpPr txBox="1"/>
          <p:nvPr/>
        </p:nvSpPr>
        <p:spPr>
          <a:xfrm>
            <a:off x="4571999" y="3277814"/>
            <a:ext cx="4001317" cy="1631216"/>
          </a:xfrm>
          <a:prstGeom prst="rect">
            <a:avLst/>
          </a:prstGeom>
          <a:solidFill>
            <a:schemeClr val="accent6">
              <a:lumMod val="40000"/>
              <a:lumOff val="60000"/>
            </a:schemeClr>
          </a:solidFill>
        </p:spPr>
        <p:txBody>
          <a:bodyPr wrap="square" rtlCol="0">
            <a:spAutoFit/>
          </a:bodyPr>
          <a:lstStyle/>
          <a:p>
            <a:pPr marL="200025">
              <a:spcAft>
                <a:spcPts val="600"/>
              </a:spcAft>
            </a:pPr>
            <a:r>
              <a:rPr lang="en-US" sz="2000" dirty="0"/>
              <a:t>In other words, a person who continues to play this lottery for a very long time will probably win some money occasionally but on average will </a:t>
            </a:r>
            <a:r>
              <a:rPr lang="en-US" sz="2000" b="1" dirty="0"/>
              <a:t>lose</a:t>
            </a:r>
            <a:r>
              <a:rPr lang="en-US" sz="2000" dirty="0"/>
              <a:t> $1.78 per ticket.</a:t>
            </a:r>
            <a:endParaRPr lang="en-US" altLang="en-US" sz="2000" dirty="0">
              <a:sym typeface="Symbol" panose="05050102010706020507" pitchFamily="18" charset="2"/>
            </a:endParaRPr>
          </a:p>
        </p:txBody>
      </p:sp>
      <p:sp>
        <p:nvSpPr>
          <p:cNvPr id="20" name="Oval 19"/>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6052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Linearity of Expectation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Linearity of Expectation</a:t>
            </a:r>
            <a:endParaRPr lang="en-SG" sz="2000" dirty="0">
              <a:solidFill>
                <a:schemeClr val="bg1"/>
              </a:solidFill>
            </a:endParaRPr>
          </a:p>
        </p:txBody>
      </p:sp>
      <p:sp>
        <p:nvSpPr>
          <p:cNvPr id="20" name="Rectangle 3"/>
          <p:cNvSpPr txBox="1">
            <a:spLocks noChangeArrowheads="1"/>
          </p:cNvSpPr>
          <p:nvPr/>
        </p:nvSpPr>
        <p:spPr>
          <a:xfrm>
            <a:off x="476755" y="1447321"/>
            <a:ext cx="8038595"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The expected value of the sum of random variables is equal to the </a:t>
            </a:r>
            <a:r>
              <a:rPr lang="en-US" altLang="en-US" dirty="0">
                <a:solidFill>
                  <a:srgbClr val="0000FF"/>
                </a:solidFill>
              </a:rPr>
              <a:t>sum of their individual expected values</a:t>
            </a:r>
            <a:r>
              <a:rPr lang="en-US" altLang="en-US" dirty="0"/>
              <a:t>, regardless of whether they are independent.</a:t>
            </a:r>
          </a:p>
        </p:txBody>
      </p:sp>
      <mc:AlternateContent xmlns:mc="http://schemas.openxmlformats.org/markup-compatibility/2006" xmlns:a14="http://schemas.microsoft.com/office/drawing/2010/main">
        <mc:Choice Requires="a14">
          <p:sp>
            <p:nvSpPr>
              <p:cNvPr id="29" name="Rectangle 3"/>
              <p:cNvSpPr txBox="1">
                <a:spLocks noChangeArrowheads="1"/>
              </p:cNvSpPr>
              <p:nvPr/>
            </p:nvSpPr>
            <p:spPr>
              <a:xfrm>
                <a:off x="476755" y="2942748"/>
                <a:ext cx="8621861" cy="1113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For random variables </a:t>
                </a:r>
                <a14:m>
                  <m:oMath xmlns:m="http://schemas.openxmlformats.org/officeDocument/2006/math">
                    <m:r>
                      <a:rPr lang="en-US" altLang="en-US" i="1" dirty="0" smtClean="0">
                        <a:latin typeface="Cambria Math" panose="02040503050406030204" pitchFamily="18" charset="0"/>
                      </a:rPr>
                      <m:t>𝑋</m:t>
                    </m:r>
                  </m:oMath>
                </a14:m>
                <a:r>
                  <a:rPr lang="en-US" altLang="en-US" dirty="0"/>
                  <a:t> and </a:t>
                </a:r>
                <a14:m>
                  <m:oMath xmlns:m="http://schemas.openxmlformats.org/officeDocument/2006/math">
                    <m:r>
                      <a:rPr lang="en-US" altLang="en-US" i="1" dirty="0" smtClean="0">
                        <a:latin typeface="Cambria Math" panose="02040503050406030204" pitchFamily="18" charset="0"/>
                      </a:rPr>
                      <m:t>𝑌</m:t>
                    </m:r>
                  </m:oMath>
                </a14:m>
                <a:r>
                  <a:rPr lang="en-US" altLang="en-US" dirty="0"/>
                  <a:t> (which may be dependent),</a:t>
                </a:r>
              </a:p>
              <a:p>
                <a:pPr marL="0" indent="0">
                  <a:buNone/>
                </a:pPr>
                <a14:m>
                  <m:oMathPara xmlns:m="http://schemas.openxmlformats.org/officeDocument/2006/math">
                    <m:oMathParaPr>
                      <m:jc m:val="centerGroup"/>
                    </m:oMathParaPr>
                    <m:oMath xmlns:m="http://schemas.openxmlformats.org/officeDocument/2006/math">
                      <m:r>
                        <a:rPr lang="en-SG" altLang="en-US" b="0" i="1" smtClean="0">
                          <a:latin typeface="Cambria Math" panose="02040503050406030204" pitchFamily="18" charset="0"/>
                        </a:rPr>
                        <m:t>𝐸</m:t>
                      </m:r>
                      <m:d>
                        <m:dPr>
                          <m:begChr m:val="["/>
                          <m:endChr m:val="]"/>
                          <m:ctrlPr>
                            <a:rPr lang="en-SG" altLang="en-US" b="0" i="1" smtClean="0">
                              <a:latin typeface="Cambria Math" panose="02040503050406030204" pitchFamily="18" charset="0"/>
                            </a:rPr>
                          </m:ctrlPr>
                        </m:dPr>
                        <m:e>
                          <m:r>
                            <a:rPr lang="en-SG" altLang="en-US" b="0" i="1" smtClean="0">
                              <a:latin typeface="Cambria Math" panose="02040503050406030204" pitchFamily="18" charset="0"/>
                            </a:rPr>
                            <m:t>𝑋</m:t>
                          </m:r>
                          <m:r>
                            <a:rPr lang="en-SG" altLang="en-US" b="0" i="1" smtClean="0">
                              <a:latin typeface="Cambria Math" panose="02040503050406030204" pitchFamily="18" charset="0"/>
                            </a:rPr>
                            <m:t>+</m:t>
                          </m:r>
                          <m:r>
                            <a:rPr lang="en-SG" altLang="en-US" b="0" i="1" smtClean="0">
                              <a:latin typeface="Cambria Math" panose="02040503050406030204" pitchFamily="18" charset="0"/>
                            </a:rPr>
                            <m:t>𝑌</m:t>
                          </m:r>
                        </m:e>
                      </m:d>
                      <m:r>
                        <a:rPr lang="en-SG" altLang="en-US" b="0" i="1" smtClean="0">
                          <a:latin typeface="Cambria Math" panose="02040503050406030204" pitchFamily="18" charset="0"/>
                        </a:rPr>
                        <m:t>=</m:t>
                      </m:r>
                      <m:r>
                        <a:rPr lang="en-SG" altLang="en-US" b="0" i="1" smtClean="0">
                          <a:latin typeface="Cambria Math" panose="02040503050406030204" pitchFamily="18" charset="0"/>
                        </a:rPr>
                        <m:t>𝐸</m:t>
                      </m:r>
                      <m:d>
                        <m:dPr>
                          <m:begChr m:val="["/>
                          <m:endChr m:val="]"/>
                          <m:ctrlPr>
                            <a:rPr lang="en-SG" altLang="en-US" b="0" i="1" smtClean="0">
                              <a:latin typeface="Cambria Math" panose="02040503050406030204" pitchFamily="18" charset="0"/>
                            </a:rPr>
                          </m:ctrlPr>
                        </m:dPr>
                        <m:e>
                          <m:r>
                            <a:rPr lang="en-SG" altLang="en-US" b="0" i="1" smtClean="0">
                              <a:latin typeface="Cambria Math" panose="02040503050406030204" pitchFamily="18" charset="0"/>
                            </a:rPr>
                            <m:t>𝑋</m:t>
                          </m:r>
                        </m:e>
                      </m:d>
                      <m:r>
                        <a:rPr lang="en-SG" altLang="en-US" b="0" i="1" smtClean="0">
                          <a:latin typeface="Cambria Math" panose="02040503050406030204" pitchFamily="18" charset="0"/>
                        </a:rPr>
                        <m:t>+</m:t>
                      </m:r>
                      <m:r>
                        <a:rPr lang="en-SG" altLang="en-US" b="0" i="1" smtClean="0">
                          <a:latin typeface="Cambria Math" panose="02040503050406030204" pitchFamily="18" charset="0"/>
                        </a:rPr>
                        <m:t>𝐸</m:t>
                      </m:r>
                      <m:r>
                        <a:rPr lang="en-SG" altLang="en-US" b="0" i="1" smtClean="0">
                          <a:latin typeface="Cambria Math" panose="02040503050406030204" pitchFamily="18" charset="0"/>
                        </a:rPr>
                        <m:t>[</m:t>
                      </m:r>
                      <m:r>
                        <a:rPr lang="en-SG" altLang="en-US" b="0" i="1" smtClean="0">
                          <a:latin typeface="Cambria Math" panose="02040503050406030204" pitchFamily="18" charset="0"/>
                        </a:rPr>
                        <m:t>𝑌</m:t>
                      </m:r>
                      <m:r>
                        <a:rPr lang="en-SG" altLang="en-US" b="0" i="1" smtClean="0">
                          <a:latin typeface="Cambria Math" panose="02040503050406030204" pitchFamily="18" charset="0"/>
                        </a:rPr>
                        <m:t>]</m:t>
                      </m:r>
                    </m:oMath>
                  </m:oMathPara>
                </a14:m>
                <a:endParaRPr lang="en-US" altLang="en-US" dirty="0"/>
              </a:p>
            </p:txBody>
          </p:sp>
        </mc:Choice>
        <mc:Fallback xmlns="">
          <p:sp>
            <p:nvSpPr>
              <p:cNvPr id="29" name="Rectangle 3"/>
              <p:cNvSpPr txBox="1">
                <a:spLocks noRot="1" noChangeAspect="1" noMove="1" noResize="1" noEditPoints="1" noAdjustHandles="1" noChangeArrowheads="1" noChangeShapeType="1" noTextEdit="1"/>
              </p:cNvSpPr>
              <p:nvPr/>
            </p:nvSpPr>
            <p:spPr>
              <a:xfrm>
                <a:off x="476755" y="2942748"/>
                <a:ext cx="8621861" cy="1113437"/>
              </a:xfrm>
              <a:prstGeom prst="rect">
                <a:avLst/>
              </a:prstGeom>
              <a:blipFill>
                <a:blip r:embed="rId3"/>
                <a:stretch>
                  <a:fillRect l="-1413" t="-54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
              <p:cNvSpPr txBox="1">
                <a:spLocks noChangeArrowheads="1"/>
              </p:cNvSpPr>
              <p:nvPr/>
            </p:nvSpPr>
            <p:spPr>
              <a:xfrm>
                <a:off x="476755" y="4257732"/>
                <a:ext cx="8494415" cy="22837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200"/>
                  </a:spcAft>
                  <a:buNone/>
                </a:pPr>
                <a:r>
                  <a:rPr lang="en-US" altLang="en-US" dirty="0"/>
                  <a:t>More generally, for random variables </a:t>
                </a:r>
                <a14:m>
                  <m:oMath xmlns:m="http://schemas.openxmlformats.org/officeDocument/2006/math">
                    <m:sSub>
                      <m:sSubPr>
                        <m:ctrlPr>
                          <a:rPr lang="en-US" altLang="en-US" i="1" smtClean="0">
                            <a:latin typeface="Cambria Math" panose="02040503050406030204" pitchFamily="18" charset="0"/>
                          </a:rPr>
                        </m:ctrlPr>
                      </m:sSubPr>
                      <m:e>
                        <m:r>
                          <a:rPr lang="en-SG" altLang="en-US" b="0" i="1" smtClean="0">
                            <a:latin typeface="Cambria Math" panose="02040503050406030204" pitchFamily="18" charset="0"/>
                          </a:rPr>
                          <m:t>𝑋</m:t>
                        </m:r>
                      </m:e>
                      <m:sub>
                        <m:r>
                          <a:rPr lang="en-SG" altLang="en-US" b="0" i="1" smtClean="0">
                            <a:latin typeface="Cambria Math" panose="02040503050406030204" pitchFamily="18" charset="0"/>
                          </a:rPr>
                          <m:t>1</m:t>
                        </m:r>
                      </m:sub>
                    </m:sSub>
                    <m:r>
                      <a:rPr lang="en-SG" altLang="en-US" b="0" i="1" smtClean="0">
                        <a:latin typeface="Cambria Math" panose="02040503050406030204" pitchFamily="18" charset="0"/>
                      </a:rPr>
                      <m:t>,</m:t>
                    </m:r>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𝑋</m:t>
                        </m:r>
                      </m:e>
                      <m:sub>
                        <m:r>
                          <a:rPr lang="en-SG" altLang="en-US" b="0" i="1" smtClean="0">
                            <a:latin typeface="Cambria Math" panose="02040503050406030204" pitchFamily="18" charset="0"/>
                          </a:rPr>
                          <m:t>2</m:t>
                        </m:r>
                      </m:sub>
                    </m:sSub>
                    <m:r>
                      <a:rPr lang="en-SG" altLang="en-US" b="0" i="1" smtClean="0">
                        <a:latin typeface="Cambria Math" panose="02040503050406030204" pitchFamily="18" charset="0"/>
                      </a:rPr>
                      <m:t>,</m:t>
                    </m:r>
                    <m:r>
                      <a:rPr lang="en-SG" altLang="en-US" b="0" i="1" smtClean="0">
                        <a:latin typeface="Cambria Math" panose="02040503050406030204" pitchFamily="18" charset="0"/>
                        <a:ea typeface="Cambria Math" panose="02040503050406030204" pitchFamily="18" charset="0"/>
                      </a:rPr>
                      <m:t>⋯,</m:t>
                    </m:r>
                    <m:sSub>
                      <m:sSubPr>
                        <m:ctrlPr>
                          <a:rPr lang="en-SG" altLang="en-US" b="0" i="1" smtClean="0">
                            <a:latin typeface="Cambria Math" panose="02040503050406030204" pitchFamily="18" charset="0"/>
                            <a:ea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𝑋</m:t>
                        </m:r>
                      </m:e>
                      <m:sub>
                        <m:r>
                          <a:rPr lang="en-SG" altLang="en-US" b="0" i="1" smtClean="0">
                            <a:latin typeface="Cambria Math" panose="02040503050406030204" pitchFamily="18" charset="0"/>
                            <a:ea typeface="Cambria Math" panose="02040503050406030204" pitchFamily="18" charset="0"/>
                          </a:rPr>
                          <m:t>𝑛</m:t>
                        </m:r>
                      </m:sub>
                    </m:sSub>
                  </m:oMath>
                </a14:m>
                <a:r>
                  <a:rPr lang="en-US" altLang="en-US" dirty="0"/>
                  <a:t> and constants </a:t>
                </a:r>
                <a14:m>
                  <m:oMath xmlns:m="http://schemas.openxmlformats.org/officeDocument/2006/math">
                    <m:sSub>
                      <m:sSubPr>
                        <m:ctrlPr>
                          <a:rPr lang="en-US" altLang="en-US"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1</m:t>
                        </m:r>
                      </m:sub>
                    </m:sSub>
                    <m:r>
                      <a:rPr lang="en-SG" altLang="en-US" b="0" i="1" smtClean="0">
                        <a:latin typeface="Cambria Math" panose="02040503050406030204" pitchFamily="18" charset="0"/>
                      </a:rPr>
                      <m:t>,</m:t>
                    </m:r>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2</m:t>
                        </m:r>
                      </m:sub>
                    </m:sSub>
                    <m:r>
                      <a:rPr lang="en-SG" altLang="en-US" b="0" i="1" smtClean="0">
                        <a:latin typeface="Cambria Math" panose="02040503050406030204" pitchFamily="18" charset="0"/>
                      </a:rPr>
                      <m:t>,</m:t>
                    </m:r>
                    <m:r>
                      <a:rPr lang="en-SG" altLang="en-US" b="0" i="1" smtClean="0">
                        <a:latin typeface="Cambria Math" panose="02040503050406030204" pitchFamily="18" charset="0"/>
                        <a:ea typeface="Cambria Math" panose="02040503050406030204" pitchFamily="18" charset="0"/>
                      </a:rPr>
                      <m:t>⋯,</m:t>
                    </m:r>
                    <m:sSub>
                      <m:sSubPr>
                        <m:ctrlPr>
                          <a:rPr lang="en-SG" altLang="en-US" b="0" i="1" smtClean="0">
                            <a:latin typeface="Cambria Math" panose="02040503050406030204" pitchFamily="18" charset="0"/>
                            <a:ea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𝑐</m:t>
                        </m:r>
                      </m:e>
                      <m:sub>
                        <m:r>
                          <a:rPr lang="en-SG" altLang="en-US" b="0" i="1" smtClean="0">
                            <a:latin typeface="Cambria Math" panose="02040503050406030204" pitchFamily="18" charset="0"/>
                            <a:ea typeface="Cambria Math" panose="02040503050406030204" pitchFamily="18" charset="0"/>
                          </a:rPr>
                          <m:t>𝑛</m:t>
                        </m:r>
                      </m:sub>
                    </m:sSub>
                  </m:oMath>
                </a14:m>
                <a:r>
                  <a:rPr lang="en-US" altLang="en-US" dirty="0"/>
                  <a:t>,</a:t>
                </a:r>
              </a:p>
              <a:p>
                <a:pPr marL="0" indent="0">
                  <a:buNone/>
                </a:pPr>
                <a14:m>
                  <m:oMathPara xmlns:m="http://schemas.openxmlformats.org/officeDocument/2006/math">
                    <m:oMathParaPr>
                      <m:jc m:val="centerGroup"/>
                    </m:oMathParaPr>
                    <m:oMath xmlns:m="http://schemas.openxmlformats.org/officeDocument/2006/math">
                      <m:r>
                        <a:rPr lang="en-SG" altLang="en-US" b="0" i="1" smtClean="0">
                          <a:latin typeface="Cambria Math" panose="02040503050406030204" pitchFamily="18" charset="0"/>
                        </a:rPr>
                        <m:t>𝐸</m:t>
                      </m:r>
                      <m:d>
                        <m:dPr>
                          <m:begChr m:val="["/>
                          <m:endChr m:val="]"/>
                          <m:ctrlPr>
                            <a:rPr lang="en-SG" altLang="en-US" b="0" i="1" smtClean="0">
                              <a:latin typeface="Cambria Math" panose="02040503050406030204" pitchFamily="18" charset="0"/>
                            </a:rPr>
                          </m:ctrlPr>
                        </m:dPr>
                        <m:e>
                          <m:nary>
                            <m:naryPr>
                              <m:chr m:val="∑"/>
                              <m:ctrlPr>
                                <a:rPr lang="en-SG" altLang="en-US" b="0" i="1" smtClean="0">
                                  <a:latin typeface="Cambria Math" panose="02040503050406030204" pitchFamily="18" charset="0"/>
                                </a:rPr>
                              </m:ctrlPr>
                            </m:naryPr>
                            <m:sub>
                              <m:r>
                                <m:rPr>
                                  <m:brk m:alnAt="23"/>
                                </m:rPr>
                                <a:rPr lang="en-SG" altLang="en-US" b="0" i="1" smtClean="0">
                                  <a:latin typeface="Cambria Math" panose="02040503050406030204" pitchFamily="18" charset="0"/>
                                </a:rPr>
                                <m:t>𝑖</m:t>
                              </m:r>
                              <m:r>
                                <a:rPr lang="en-SG" altLang="en-US" b="0" i="1" smtClean="0">
                                  <a:latin typeface="Cambria Math" panose="02040503050406030204" pitchFamily="18" charset="0"/>
                                </a:rPr>
                                <m:t>=1</m:t>
                              </m:r>
                            </m:sub>
                            <m:sup>
                              <m:r>
                                <a:rPr lang="en-SG" altLang="en-US" b="0" i="1" smtClean="0">
                                  <a:latin typeface="Cambria Math" panose="02040503050406030204" pitchFamily="18" charset="0"/>
                                </a:rPr>
                                <m:t>𝑛</m:t>
                              </m:r>
                            </m:sup>
                            <m:e>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𝑖</m:t>
                                  </m:r>
                                </m:sub>
                              </m:sSub>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m:t>
                                  </m:r>
                                  <m:r>
                                    <a:rPr lang="en-SG" altLang="en-US" b="0" i="1" smtClean="0">
                                      <a:latin typeface="Cambria Math" panose="02040503050406030204" pitchFamily="18" charset="0"/>
                                    </a:rPr>
                                    <m:t>𝑋</m:t>
                                  </m:r>
                                </m:e>
                                <m:sub>
                                  <m:r>
                                    <a:rPr lang="en-SG" altLang="en-US" b="0" i="1" smtClean="0">
                                      <a:latin typeface="Cambria Math" panose="02040503050406030204" pitchFamily="18" charset="0"/>
                                    </a:rPr>
                                    <m:t>𝑖</m:t>
                                  </m:r>
                                </m:sub>
                              </m:sSub>
                            </m:e>
                          </m:nary>
                        </m:e>
                      </m:d>
                      <m:r>
                        <a:rPr lang="en-SG" altLang="en-US" b="0" i="1" smtClean="0">
                          <a:latin typeface="Cambria Math" panose="02040503050406030204" pitchFamily="18" charset="0"/>
                        </a:rPr>
                        <m:t>=</m:t>
                      </m:r>
                      <m:nary>
                        <m:naryPr>
                          <m:chr m:val="∑"/>
                          <m:ctrlPr>
                            <a:rPr lang="en-SG" altLang="en-US" b="0" i="1" smtClean="0">
                              <a:latin typeface="Cambria Math" panose="02040503050406030204" pitchFamily="18" charset="0"/>
                            </a:rPr>
                          </m:ctrlPr>
                        </m:naryPr>
                        <m:sub>
                          <m:r>
                            <m:rPr>
                              <m:brk m:alnAt="23"/>
                            </m:rPr>
                            <a:rPr lang="en-SG" altLang="en-US" b="0" i="1" smtClean="0">
                              <a:latin typeface="Cambria Math" panose="02040503050406030204" pitchFamily="18" charset="0"/>
                            </a:rPr>
                            <m:t>𝑖</m:t>
                          </m:r>
                          <m:r>
                            <a:rPr lang="en-SG" altLang="en-US" b="0" i="1" smtClean="0">
                              <a:latin typeface="Cambria Math" panose="02040503050406030204" pitchFamily="18" charset="0"/>
                            </a:rPr>
                            <m:t>=1</m:t>
                          </m:r>
                        </m:sub>
                        <m:sup>
                          <m:r>
                            <a:rPr lang="en-SG" altLang="en-US" b="0" i="1" smtClean="0">
                              <a:latin typeface="Cambria Math" panose="02040503050406030204" pitchFamily="18" charset="0"/>
                            </a:rPr>
                            <m:t>𝑛</m:t>
                          </m:r>
                        </m:sup>
                        <m:e>
                          <m:d>
                            <m:dPr>
                              <m:ctrlPr>
                                <a:rPr lang="en-SG" altLang="en-US" b="0" i="1" smtClean="0">
                                  <a:latin typeface="Cambria Math" panose="02040503050406030204" pitchFamily="18" charset="0"/>
                                </a:rPr>
                              </m:ctrlPr>
                            </m:dPr>
                            <m:e>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𝑖</m:t>
                                  </m:r>
                                </m:sub>
                              </m:sSub>
                              <m:r>
                                <a:rPr lang="en-SG" altLang="en-US" b="0" i="1" smtClean="0">
                                  <a:latin typeface="Cambria Math" panose="02040503050406030204" pitchFamily="18" charset="0"/>
                                  <a:ea typeface="Cambria Math" panose="02040503050406030204" pitchFamily="18" charset="0"/>
                                </a:rPr>
                                <m:t>∙</m:t>
                              </m:r>
                              <m:r>
                                <a:rPr lang="en-SG" altLang="en-US" b="0" i="1" smtClean="0">
                                  <a:latin typeface="Cambria Math" panose="02040503050406030204" pitchFamily="18" charset="0"/>
                                  <a:ea typeface="Cambria Math" panose="02040503050406030204" pitchFamily="18" charset="0"/>
                                </a:rPr>
                                <m:t>𝐸</m:t>
                              </m:r>
                              <m:r>
                                <a:rPr lang="en-SG" altLang="en-US" b="0" i="1" smtClean="0">
                                  <a:latin typeface="Cambria Math" panose="02040503050406030204" pitchFamily="18" charset="0"/>
                                  <a:ea typeface="Cambria Math" panose="02040503050406030204" pitchFamily="18" charset="0"/>
                                </a:rPr>
                                <m:t>[</m:t>
                              </m:r>
                              <m:sSub>
                                <m:sSubPr>
                                  <m:ctrlPr>
                                    <a:rPr lang="en-SG" altLang="en-US" b="0" i="1" smtClean="0">
                                      <a:latin typeface="Cambria Math" panose="02040503050406030204" pitchFamily="18" charset="0"/>
                                      <a:ea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𝑋</m:t>
                                  </m:r>
                                </m:e>
                                <m:sub>
                                  <m:r>
                                    <a:rPr lang="en-SG" altLang="en-US" b="0" i="1" smtClean="0">
                                      <a:latin typeface="Cambria Math" panose="02040503050406030204" pitchFamily="18" charset="0"/>
                                      <a:ea typeface="Cambria Math" panose="02040503050406030204" pitchFamily="18" charset="0"/>
                                    </a:rPr>
                                    <m:t>𝑖</m:t>
                                  </m:r>
                                </m:sub>
                              </m:sSub>
                              <m:r>
                                <a:rPr lang="en-SG" altLang="en-US" b="0" i="1" smtClean="0">
                                  <a:latin typeface="Cambria Math" panose="02040503050406030204" pitchFamily="18" charset="0"/>
                                  <a:ea typeface="Cambria Math" panose="02040503050406030204" pitchFamily="18" charset="0"/>
                                </a:rPr>
                                <m:t>]</m:t>
                              </m:r>
                            </m:e>
                          </m:d>
                        </m:e>
                      </m:nary>
                    </m:oMath>
                  </m:oMathPara>
                </a14:m>
                <a:endParaRPr lang="en-US" altLang="en-US" dirty="0"/>
              </a:p>
            </p:txBody>
          </p:sp>
        </mc:Choice>
        <mc:Fallback xmlns="">
          <p:sp>
            <p:nvSpPr>
              <p:cNvPr id="30" name="Rectangle 3"/>
              <p:cNvSpPr txBox="1">
                <a:spLocks noRot="1" noChangeAspect="1" noMove="1" noResize="1" noEditPoints="1" noAdjustHandles="1" noChangeArrowheads="1" noChangeShapeType="1" noTextEdit="1"/>
              </p:cNvSpPr>
              <p:nvPr/>
            </p:nvSpPr>
            <p:spPr>
              <a:xfrm>
                <a:off x="476755" y="4257732"/>
                <a:ext cx="8494415" cy="2283745"/>
              </a:xfrm>
              <a:prstGeom prst="rect">
                <a:avLst/>
              </a:prstGeom>
              <a:blipFill>
                <a:blip r:embed="rId4"/>
                <a:stretch>
                  <a:fillRect l="-1435" t="-2400"/>
                </a:stretch>
              </a:blipFill>
            </p:spPr>
            <p:txBody>
              <a:bodyPr/>
              <a:lstStyle/>
              <a:p>
                <a:r>
                  <a:rPr lang="en-US">
                    <a:noFill/>
                  </a:rPr>
                  <a:t> </a:t>
                </a:r>
              </a:p>
            </p:txBody>
          </p:sp>
        </mc:Fallback>
      </mc:AlternateContent>
      <p:sp>
        <p:nvSpPr>
          <p:cNvPr id="15" name="Oval 14"/>
          <p:cNvSpPr/>
          <p:nvPr/>
        </p:nvSpPr>
        <p:spPr>
          <a:xfrm>
            <a:off x="629156" y="30083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9500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Linearity of Expectation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16 – Expected Value of Sum of Two Dice</a:t>
            </a:r>
            <a:endParaRPr lang="en-SG" sz="2000" dirty="0">
              <a:solidFill>
                <a:schemeClr val="bg1"/>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4152" y="646008"/>
            <a:ext cx="776834" cy="74909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986" y="672120"/>
            <a:ext cx="776834" cy="749090"/>
          </a:xfrm>
          <a:prstGeom prst="rect">
            <a:avLst/>
          </a:prstGeom>
        </p:spPr>
      </p:pic>
      <p:grpSp>
        <p:nvGrpSpPr>
          <p:cNvPr id="6" name="Group 5"/>
          <p:cNvGrpSpPr/>
          <p:nvPr/>
        </p:nvGrpSpPr>
        <p:grpSpPr>
          <a:xfrm>
            <a:off x="324356" y="1640624"/>
            <a:ext cx="2979953" cy="2873939"/>
            <a:chOff x="239277" y="1611003"/>
            <a:chExt cx="3158850" cy="3046472"/>
          </a:xfrm>
        </p:grpSpPr>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9583" r="10496"/>
            <a:stretch/>
          </p:blipFill>
          <p:spPr>
            <a:xfrm>
              <a:off x="239277" y="1611003"/>
              <a:ext cx="3158850" cy="2661290"/>
            </a:xfrm>
            <a:prstGeom prst="rect">
              <a:avLst/>
            </a:prstGeom>
          </p:spPr>
        </p:pic>
        <p:sp>
          <p:nvSpPr>
            <p:cNvPr id="3" name="TextBox 2"/>
            <p:cNvSpPr txBox="1"/>
            <p:nvPr/>
          </p:nvSpPr>
          <p:spPr>
            <a:xfrm>
              <a:off x="239277" y="4318921"/>
              <a:ext cx="2046723" cy="338554"/>
            </a:xfrm>
            <a:prstGeom prst="rect">
              <a:avLst/>
            </a:prstGeom>
            <a:noFill/>
          </p:spPr>
          <p:txBody>
            <a:bodyPr wrap="square" rtlCol="0">
              <a:spAutoFit/>
            </a:bodyPr>
            <a:lstStyle/>
            <a:p>
              <a:r>
                <a:rPr lang="en-SG" sz="1600" dirty="0"/>
                <a:t>Credit: brilliant.org</a:t>
              </a:r>
              <a:endParaRPr lang="en-US" sz="1600" dirty="0"/>
            </a:p>
          </p:txBody>
        </p:sp>
      </p:grpSp>
      <p:sp>
        <p:nvSpPr>
          <p:cNvPr id="21" name="Rectangle 3"/>
          <p:cNvSpPr txBox="1">
            <a:spLocks noChangeArrowheads="1"/>
          </p:cNvSpPr>
          <p:nvPr/>
        </p:nvSpPr>
        <p:spPr>
          <a:xfrm>
            <a:off x="3598984" y="1507016"/>
            <a:ext cx="5218149"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Calculating the expected value of the sum of two dice using basic method is tedious.</a:t>
            </a:r>
          </a:p>
        </p:txBody>
      </p:sp>
      <p:sp>
        <p:nvSpPr>
          <p:cNvPr id="22" name="Rectangle 3"/>
          <p:cNvSpPr txBox="1">
            <a:spLocks noChangeArrowheads="1"/>
          </p:cNvSpPr>
          <p:nvPr/>
        </p:nvSpPr>
        <p:spPr>
          <a:xfrm>
            <a:off x="3598984" y="2950219"/>
            <a:ext cx="5218149"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Using linearity of expectation, the expected value for the sum of two dice = 3.5 + 3.5 = </a:t>
            </a:r>
            <a:r>
              <a:rPr lang="en-US" altLang="en-US" dirty="0">
                <a:solidFill>
                  <a:srgbClr val="0000FF"/>
                </a:solidFill>
              </a:rPr>
              <a:t>7</a:t>
            </a:r>
          </a:p>
        </p:txBody>
      </p:sp>
      <p:sp>
        <p:nvSpPr>
          <p:cNvPr id="20" name="Oval 19"/>
          <p:cNvSpPr/>
          <p:nvPr/>
        </p:nvSpPr>
        <p:spPr>
          <a:xfrm>
            <a:off x="629156" y="30083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70032E-4455-4C12-804B-7D2FFB54C150}"/>
                  </a:ext>
                </a:extLst>
              </p:cNvPr>
              <p:cNvSpPr txBox="1"/>
              <p:nvPr/>
            </p:nvSpPr>
            <p:spPr>
              <a:xfrm>
                <a:off x="567523" y="4605639"/>
                <a:ext cx="8249610" cy="2005485"/>
              </a:xfrm>
              <a:prstGeom prst="rect">
                <a:avLst/>
              </a:prstGeom>
              <a:noFill/>
              <a:ln>
                <a:solidFill>
                  <a:srgbClr val="0070C0"/>
                </a:solidFill>
              </a:ln>
            </p:spPr>
            <p:txBody>
              <a:bodyPr wrap="square" rtlCol="0">
                <a:spAutoFit/>
              </a:bodyPr>
              <a:lstStyle/>
              <a:p>
                <a:r>
                  <a:rPr lang="en-SG" dirty="0"/>
                  <a:t>Check: Let </a:t>
                </a:r>
                <a14:m>
                  <m:oMath xmlns:m="http://schemas.openxmlformats.org/officeDocument/2006/math">
                    <m:r>
                      <a:rPr lang="en-SG" b="0" i="1" smtClean="0">
                        <a:latin typeface="Cambria Math" panose="02040503050406030204" pitchFamily="18" charset="0"/>
                      </a:rPr>
                      <m:t>𝑠</m:t>
                    </m:r>
                  </m:oMath>
                </a14:m>
                <a:r>
                  <a:rPr lang="en-SG" dirty="0"/>
                  <a:t> be the sum of two dice values</a:t>
                </a:r>
              </a:p>
              <a:p>
                <a14:m>
                  <m:oMath xmlns:m="http://schemas.openxmlformats.org/officeDocument/2006/math">
                    <m:r>
                      <a:rPr lang="en-SG" sz="1600" i="1" dirty="0" smtClean="0">
                        <a:latin typeface="Cambria Math" panose="02040503050406030204" pitchFamily="18" charset="0"/>
                      </a:rPr>
                      <m:t>𝑃</m:t>
                    </m:r>
                    <m:d>
                      <m:dPr>
                        <m:ctrlPr>
                          <a:rPr lang="en-SG" sz="1600" i="1" dirty="0" smtClean="0">
                            <a:latin typeface="Cambria Math" panose="02040503050406030204" pitchFamily="18" charset="0"/>
                          </a:rPr>
                        </m:ctrlPr>
                      </m:dPr>
                      <m:e>
                        <m:r>
                          <a:rPr lang="en-SG" sz="1600" i="1" dirty="0" smtClean="0">
                            <a:latin typeface="Cambria Math" panose="02040503050406030204" pitchFamily="18" charset="0"/>
                          </a:rPr>
                          <m:t>𝑠</m:t>
                        </m:r>
                        <m:r>
                          <a:rPr lang="en-SG" sz="1600" i="1" dirty="0" smtClean="0">
                            <a:latin typeface="Cambria Math" panose="02040503050406030204" pitchFamily="18" charset="0"/>
                          </a:rPr>
                          <m:t>=2</m:t>
                        </m:r>
                      </m:e>
                    </m:d>
                    <m:r>
                      <a:rPr lang="en-SG" sz="1600" i="1" dirty="0" smtClean="0">
                        <a:latin typeface="Cambria Math" panose="02040503050406030204" pitchFamily="18" charset="0"/>
                      </a:rPr>
                      <m:t>=</m:t>
                    </m:r>
                    <m:f>
                      <m:fPr>
                        <m:ctrlPr>
                          <a:rPr lang="en-SG" sz="1600" i="1" dirty="0" smtClean="0">
                            <a:latin typeface="Cambria Math" panose="02040503050406030204" pitchFamily="18" charset="0"/>
                          </a:rPr>
                        </m:ctrlPr>
                      </m:fPr>
                      <m:num>
                        <m:r>
                          <a:rPr lang="en-SG" sz="1600" b="0" i="1" dirty="0" smtClean="0">
                            <a:latin typeface="Cambria Math" panose="02040503050406030204" pitchFamily="18" charset="0"/>
                          </a:rPr>
                          <m:t>1</m:t>
                        </m:r>
                      </m:num>
                      <m:den>
                        <m:r>
                          <a:rPr lang="en-SG" sz="1600" b="0" i="1" dirty="0" smtClean="0">
                            <a:latin typeface="Cambria Math" panose="02040503050406030204" pitchFamily="18" charset="0"/>
                          </a:rPr>
                          <m:t>36</m:t>
                        </m:r>
                      </m:den>
                    </m:f>
                    <m:r>
                      <a:rPr lang="en-SG" sz="1600" b="0" i="1" dirty="0" smtClean="0">
                        <a:latin typeface="Cambria Math" panose="02040503050406030204" pitchFamily="18" charset="0"/>
                      </a:rPr>
                      <m:t>; </m:t>
                    </m:r>
                    <m:r>
                      <a:rPr lang="en-SG" sz="1600" b="0" i="1" dirty="0" smtClean="0">
                        <a:latin typeface="Cambria Math" panose="02040503050406030204" pitchFamily="18" charset="0"/>
                      </a:rPr>
                      <m:t>𝑃</m:t>
                    </m:r>
                    <m:d>
                      <m:dPr>
                        <m:ctrlPr>
                          <a:rPr lang="en-SG" sz="1600" b="0" i="1" dirty="0" smtClean="0">
                            <a:latin typeface="Cambria Math" panose="02040503050406030204" pitchFamily="18" charset="0"/>
                          </a:rPr>
                        </m:ctrlPr>
                      </m:dPr>
                      <m:e>
                        <m:r>
                          <a:rPr lang="en-SG" sz="1600" b="0" i="1" dirty="0" smtClean="0">
                            <a:latin typeface="Cambria Math" panose="02040503050406030204" pitchFamily="18" charset="0"/>
                          </a:rPr>
                          <m:t>𝑠</m:t>
                        </m:r>
                        <m:r>
                          <a:rPr lang="en-SG" sz="1600" b="0" i="1" dirty="0" smtClean="0">
                            <a:latin typeface="Cambria Math" panose="02040503050406030204" pitchFamily="18" charset="0"/>
                          </a:rPr>
                          <m:t>=3</m:t>
                        </m:r>
                      </m:e>
                    </m:d>
                    <m:r>
                      <a:rPr lang="en-SG" sz="1600" b="0" i="1" dirty="0" smtClean="0">
                        <a:latin typeface="Cambria Math" panose="02040503050406030204" pitchFamily="18" charset="0"/>
                      </a:rPr>
                      <m:t>=</m:t>
                    </m:r>
                    <m:f>
                      <m:fPr>
                        <m:ctrlPr>
                          <a:rPr lang="en-SG" sz="1600" b="0" i="1" dirty="0" smtClean="0">
                            <a:latin typeface="Cambria Math" panose="02040503050406030204" pitchFamily="18" charset="0"/>
                          </a:rPr>
                        </m:ctrlPr>
                      </m:fPr>
                      <m:num>
                        <m:r>
                          <a:rPr lang="en-SG" sz="1600" b="0" i="1" dirty="0" smtClean="0">
                            <a:latin typeface="Cambria Math" panose="02040503050406030204" pitchFamily="18" charset="0"/>
                          </a:rPr>
                          <m:t>2</m:t>
                        </m:r>
                      </m:num>
                      <m:den>
                        <m:r>
                          <a:rPr lang="en-SG" sz="1600" b="0" i="1" dirty="0" smtClean="0">
                            <a:latin typeface="Cambria Math" panose="02040503050406030204" pitchFamily="18" charset="0"/>
                          </a:rPr>
                          <m:t>36</m:t>
                        </m:r>
                      </m:den>
                    </m:f>
                    <m:r>
                      <a:rPr lang="en-SG" sz="1600" b="0" i="1" dirty="0" smtClean="0">
                        <a:latin typeface="Cambria Math" panose="02040503050406030204" pitchFamily="18" charset="0"/>
                      </a:rPr>
                      <m:t>;</m:t>
                    </m:r>
                    <m:r>
                      <a:rPr lang="en-SG" sz="1600" b="0" i="1" dirty="0" smtClean="0">
                        <a:latin typeface="Cambria Math" panose="02040503050406030204" pitchFamily="18" charset="0"/>
                      </a:rPr>
                      <m:t>𝑃</m:t>
                    </m:r>
                    <m:d>
                      <m:dPr>
                        <m:ctrlPr>
                          <a:rPr lang="en-SG" sz="1600" b="0" i="1" dirty="0" smtClean="0">
                            <a:latin typeface="Cambria Math" panose="02040503050406030204" pitchFamily="18" charset="0"/>
                          </a:rPr>
                        </m:ctrlPr>
                      </m:dPr>
                      <m:e>
                        <m:r>
                          <a:rPr lang="en-SG" sz="1600" b="0" i="1" dirty="0" smtClean="0">
                            <a:latin typeface="Cambria Math" panose="02040503050406030204" pitchFamily="18" charset="0"/>
                          </a:rPr>
                          <m:t>𝑠</m:t>
                        </m:r>
                        <m:r>
                          <a:rPr lang="en-SG" sz="1600" b="0" i="1" dirty="0" smtClean="0">
                            <a:latin typeface="Cambria Math" panose="02040503050406030204" pitchFamily="18" charset="0"/>
                          </a:rPr>
                          <m:t>=4</m:t>
                        </m:r>
                      </m:e>
                    </m:d>
                    <m:r>
                      <a:rPr lang="en-SG" sz="1600" b="0" i="1" dirty="0" smtClean="0">
                        <a:latin typeface="Cambria Math" panose="02040503050406030204" pitchFamily="18" charset="0"/>
                      </a:rPr>
                      <m:t>=</m:t>
                    </m:r>
                    <m:f>
                      <m:fPr>
                        <m:ctrlPr>
                          <a:rPr lang="en-SG" sz="1600" b="0" i="1" dirty="0" smtClean="0">
                            <a:latin typeface="Cambria Math" panose="02040503050406030204" pitchFamily="18" charset="0"/>
                          </a:rPr>
                        </m:ctrlPr>
                      </m:fPr>
                      <m:num>
                        <m:r>
                          <a:rPr lang="en-SG" sz="1600" b="0" i="1" dirty="0" smtClean="0">
                            <a:latin typeface="Cambria Math" panose="02040503050406030204" pitchFamily="18" charset="0"/>
                          </a:rPr>
                          <m:t>3</m:t>
                        </m:r>
                      </m:num>
                      <m:den>
                        <m:r>
                          <a:rPr lang="en-SG" sz="1600" b="0" i="1" dirty="0" smtClean="0">
                            <a:latin typeface="Cambria Math" panose="02040503050406030204" pitchFamily="18" charset="0"/>
                          </a:rPr>
                          <m:t>36</m:t>
                        </m:r>
                      </m:den>
                    </m:f>
                    <m:r>
                      <a:rPr lang="en-SG" sz="1600" b="0" i="1" dirty="0" smtClean="0">
                        <a:latin typeface="Cambria Math" panose="02040503050406030204" pitchFamily="18" charset="0"/>
                      </a:rPr>
                      <m:t>;</m:t>
                    </m:r>
                    <m:r>
                      <a:rPr lang="en-SG" sz="1600" b="0" i="1" dirty="0" smtClean="0">
                        <a:latin typeface="Cambria Math" panose="02040503050406030204" pitchFamily="18" charset="0"/>
                      </a:rPr>
                      <m:t>𝑃</m:t>
                    </m:r>
                    <m:d>
                      <m:dPr>
                        <m:ctrlPr>
                          <a:rPr lang="en-SG" sz="1600" b="0" i="1" dirty="0" smtClean="0">
                            <a:latin typeface="Cambria Math" panose="02040503050406030204" pitchFamily="18" charset="0"/>
                          </a:rPr>
                        </m:ctrlPr>
                      </m:dPr>
                      <m:e>
                        <m:r>
                          <a:rPr lang="en-SG" sz="1600" b="0" i="1" dirty="0" smtClean="0">
                            <a:latin typeface="Cambria Math" panose="02040503050406030204" pitchFamily="18" charset="0"/>
                          </a:rPr>
                          <m:t>𝑠</m:t>
                        </m:r>
                        <m:r>
                          <a:rPr lang="en-SG" sz="1600" b="0" i="1" dirty="0" smtClean="0">
                            <a:latin typeface="Cambria Math" panose="02040503050406030204" pitchFamily="18" charset="0"/>
                          </a:rPr>
                          <m:t>=5</m:t>
                        </m:r>
                      </m:e>
                    </m:d>
                    <m:r>
                      <a:rPr lang="en-SG" sz="1600" b="0" i="1" dirty="0" smtClean="0">
                        <a:latin typeface="Cambria Math" panose="02040503050406030204" pitchFamily="18" charset="0"/>
                      </a:rPr>
                      <m:t>=</m:t>
                    </m:r>
                    <m:f>
                      <m:fPr>
                        <m:ctrlPr>
                          <a:rPr lang="en-SG" sz="1600" b="0" i="1" dirty="0" smtClean="0">
                            <a:latin typeface="Cambria Math" panose="02040503050406030204" pitchFamily="18" charset="0"/>
                          </a:rPr>
                        </m:ctrlPr>
                      </m:fPr>
                      <m:num>
                        <m:r>
                          <a:rPr lang="en-SG" sz="1600" b="0" i="1" dirty="0" smtClean="0">
                            <a:latin typeface="Cambria Math" panose="02040503050406030204" pitchFamily="18" charset="0"/>
                          </a:rPr>
                          <m:t>4</m:t>
                        </m:r>
                      </m:num>
                      <m:den>
                        <m:r>
                          <a:rPr lang="en-SG" sz="1600" b="0" i="1" dirty="0" smtClean="0">
                            <a:latin typeface="Cambria Math" panose="02040503050406030204" pitchFamily="18" charset="0"/>
                          </a:rPr>
                          <m:t>36</m:t>
                        </m:r>
                      </m:den>
                    </m:f>
                    <m:r>
                      <a:rPr lang="en-SG" sz="1600" b="0" i="1" dirty="0" smtClean="0">
                        <a:latin typeface="Cambria Math" panose="02040503050406030204" pitchFamily="18" charset="0"/>
                      </a:rPr>
                      <m:t>;</m:t>
                    </m:r>
                    <m:r>
                      <a:rPr lang="en-SG" sz="1600" b="0" i="1" dirty="0" smtClean="0">
                        <a:latin typeface="Cambria Math" panose="02040503050406030204" pitchFamily="18" charset="0"/>
                      </a:rPr>
                      <m:t>𝑃</m:t>
                    </m:r>
                    <m:d>
                      <m:dPr>
                        <m:ctrlPr>
                          <a:rPr lang="en-SG" sz="1600" b="0" i="1" dirty="0" smtClean="0">
                            <a:latin typeface="Cambria Math" panose="02040503050406030204" pitchFamily="18" charset="0"/>
                          </a:rPr>
                        </m:ctrlPr>
                      </m:dPr>
                      <m:e>
                        <m:r>
                          <a:rPr lang="en-SG" sz="1600" b="0" i="1" dirty="0" smtClean="0">
                            <a:latin typeface="Cambria Math" panose="02040503050406030204" pitchFamily="18" charset="0"/>
                          </a:rPr>
                          <m:t>𝑠</m:t>
                        </m:r>
                        <m:r>
                          <a:rPr lang="en-SG" sz="1600" b="0" i="1" dirty="0" smtClean="0">
                            <a:latin typeface="Cambria Math" panose="02040503050406030204" pitchFamily="18" charset="0"/>
                          </a:rPr>
                          <m:t>=6</m:t>
                        </m:r>
                      </m:e>
                    </m:d>
                    <m:r>
                      <a:rPr lang="en-SG" sz="1600" b="0" i="1" dirty="0" smtClean="0">
                        <a:latin typeface="Cambria Math" panose="02040503050406030204" pitchFamily="18" charset="0"/>
                      </a:rPr>
                      <m:t>=</m:t>
                    </m:r>
                    <m:f>
                      <m:fPr>
                        <m:ctrlPr>
                          <a:rPr lang="en-SG" sz="1600" b="0" i="1" dirty="0" smtClean="0">
                            <a:latin typeface="Cambria Math" panose="02040503050406030204" pitchFamily="18" charset="0"/>
                          </a:rPr>
                        </m:ctrlPr>
                      </m:fPr>
                      <m:num>
                        <m:r>
                          <a:rPr lang="en-SG" sz="1600" b="0" i="1" dirty="0" smtClean="0">
                            <a:latin typeface="Cambria Math" panose="02040503050406030204" pitchFamily="18" charset="0"/>
                          </a:rPr>
                          <m:t>5</m:t>
                        </m:r>
                      </m:num>
                      <m:den>
                        <m:r>
                          <a:rPr lang="en-SG" sz="1600" b="0" i="1" dirty="0" smtClean="0">
                            <a:latin typeface="Cambria Math" panose="02040503050406030204" pitchFamily="18" charset="0"/>
                          </a:rPr>
                          <m:t>36</m:t>
                        </m:r>
                      </m:den>
                    </m:f>
                    <m:r>
                      <a:rPr lang="en-SG" sz="1600" b="0" i="1" dirty="0" smtClean="0">
                        <a:latin typeface="Cambria Math" panose="02040503050406030204" pitchFamily="18" charset="0"/>
                      </a:rPr>
                      <m:t>;</m:t>
                    </m:r>
                  </m:oMath>
                </a14:m>
                <a:r>
                  <a:rPr lang="en-SG" sz="1600" dirty="0"/>
                  <a:t> </a:t>
                </a:r>
                <a14:m>
                  <m:oMath xmlns:m="http://schemas.openxmlformats.org/officeDocument/2006/math">
                    <m:r>
                      <a:rPr lang="en-SG" sz="1600" i="1" dirty="0">
                        <a:latin typeface="Cambria Math" panose="02040503050406030204" pitchFamily="18" charset="0"/>
                      </a:rPr>
                      <m:t>𝑃</m:t>
                    </m:r>
                    <m:d>
                      <m:dPr>
                        <m:ctrlPr>
                          <a:rPr lang="en-SG" sz="1600" i="1" dirty="0">
                            <a:latin typeface="Cambria Math" panose="02040503050406030204" pitchFamily="18" charset="0"/>
                          </a:rPr>
                        </m:ctrlPr>
                      </m:dPr>
                      <m:e>
                        <m:r>
                          <a:rPr lang="en-SG" sz="1600" i="1" dirty="0">
                            <a:latin typeface="Cambria Math" panose="02040503050406030204" pitchFamily="18" charset="0"/>
                          </a:rPr>
                          <m:t>𝑠</m:t>
                        </m:r>
                        <m:r>
                          <a:rPr lang="en-SG" sz="1600" i="1" dirty="0">
                            <a:latin typeface="Cambria Math" panose="02040503050406030204" pitchFamily="18" charset="0"/>
                          </a:rPr>
                          <m:t>=7</m:t>
                        </m:r>
                      </m:e>
                    </m:d>
                    <m:r>
                      <a:rPr lang="en-SG" sz="1600" i="1" dirty="0">
                        <a:latin typeface="Cambria Math" panose="02040503050406030204" pitchFamily="18" charset="0"/>
                      </a:rPr>
                      <m:t>=</m:t>
                    </m:r>
                    <m:f>
                      <m:fPr>
                        <m:ctrlPr>
                          <a:rPr lang="en-SG" sz="1600" i="1" dirty="0">
                            <a:latin typeface="Cambria Math" panose="02040503050406030204" pitchFamily="18" charset="0"/>
                          </a:rPr>
                        </m:ctrlPr>
                      </m:fPr>
                      <m:num>
                        <m:r>
                          <a:rPr lang="en-SG" sz="1600" b="0" i="1" dirty="0" smtClean="0">
                            <a:latin typeface="Cambria Math" panose="02040503050406030204" pitchFamily="18" charset="0"/>
                          </a:rPr>
                          <m:t>6</m:t>
                        </m:r>
                      </m:num>
                      <m:den>
                        <m:r>
                          <a:rPr lang="en-SG" sz="1600" i="1" dirty="0">
                            <a:latin typeface="Cambria Math" panose="02040503050406030204" pitchFamily="18" charset="0"/>
                          </a:rPr>
                          <m:t>36</m:t>
                        </m:r>
                      </m:den>
                    </m:f>
                    <m:r>
                      <a:rPr lang="en-SG" sz="1600" i="1" dirty="0">
                        <a:latin typeface="Cambria Math" panose="02040503050406030204" pitchFamily="18" charset="0"/>
                      </a:rPr>
                      <m:t>;</m:t>
                    </m:r>
                  </m:oMath>
                </a14:m>
                <a:endParaRPr lang="en-SG"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SG" sz="1600" i="1" dirty="0">
                          <a:latin typeface="Cambria Math" panose="02040503050406030204" pitchFamily="18" charset="0"/>
                        </a:rPr>
                        <m:t>𝑃</m:t>
                      </m:r>
                      <m:d>
                        <m:dPr>
                          <m:ctrlPr>
                            <a:rPr lang="en-SG" sz="1600" i="1" dirty="0">
                              <a:latin typeface="Cambria Math" panose="02040503050406030204" pitchFamily="18" charset="0"/>
                            </a:rPr>
                          </m:ctrlPr>
                        </m:dPr>
                        <m:e>
                          <m:r>
                            <a:rPr lang="en-SG" sz="1600" i="1" dirty="0">
                              <a:latin typeface="Cambria Math" panose="02040503050406030204" pitchFamily="18" charset="0"/>
                            </a:rPr>
                            <m:t>𝑠</m:t>
                          </m:r>
                          <m:r>
                            <a:rPr lang="en-SG" sz="1600" i="1" dirty="0">
                              <a:latin typeface="Cambria Math" panose="02040503050406030204" pitchFamily="18" charset="0"/>
                            </a:rPr>
                            <m:t>=8</m:t>
                          </m:r>
                        </m:e>
                      </m:d>
                      <m:r>
                        <a:rPr lang="en-SG" sz="1600" i="1" dirty="0">
                          <a:latin typeface="Cambria Math" panose="02040503050406030204" pitchFamily="18" charset="0"/>
                        </a:rPr>
                        <m:t>=</m:t>
                      </m:r>
                      <m:f>
                        <m:fPr>
                          <m:ctrlPr>
                            <a:rPr lang="en-SG" sz="1600" i="1" dirty="0">
                              <a:latin typeface="Cambria Math" panose="02040503050406030204" pitchFamily="18" charset="0"/>
                            </a:rPr>
                          </m:ctrlPr>
                        </m:fPr>
                        <m:num>
                          <m:r>
                            <a:rPr lang="en-SG" sz="1600" b="0" i="1" dirty="0" smtClean="0">
                              <a:latin typeface="Cambria Math" panose="02040503050406030204" pitchFamily="18" charset="0"/>
                            </a:rPr>
                            <m:t>5</m:t>
                          </m:r>
                        </m:num>
                        <m:den>
                          <m:r>
                            <a:rPr lang="en-SG" sz="1600" i="1" dirty="0">
                              <a:latin typeface="Cambria Math" panose="02040503050406030204" pitchFamily="18" charset="0"/>
                            </a:rPr>
                            <m:t>36</m:t>
                          </m:r>
                        </m:den>
                      </m:f>
                      <m:r>
                        <a:rPr lang="en-SG" sz="1600" i="1" dirty="0">
                          <a:latin typeface="Cambria Math" panose="02040503050406030204" pitchFamily="18" charset="0"/>
                        </a:rPr>
                        <m:t>;</m:t>
                      </m:r>
                      <m:r>
                        <a:rPr lang="en-SG" sz="1600" i="1" dirty="0">
                          <a:latin typeface="Cambria Math" panose="02040503050406030204" pitchFamily="18" charset="0"/>
                        </a:rPr>
                        <m:t>𝑃</m:t>
                      </m:r>
                      <m:d>
                        <m:dPr>
                          <m:ctrlPr>
                            <a:rPr lang="en-SG" sz="1600" i="1" dirty="0">
                              <a:latin typeface="Cambria Math" panose="02040503050406030204" pitchFamily="18" charset="0"/>
                            </a:rPr>
                          </m:ctrlPr>
                        </m:dPr>
                        <m:e>
                          <m:r>
                            <a:rPr lang="en-SG" sz="1600" i="1" dirty="0">
                              <a:latin typeface="Cambria Math" panose="02040503050406030204" pitchFamily="18" charset="0"/>
                            </a:rPr>
                            <m:t>𝑠</m:t>
                          </m:r>
                          <m:r>
                            <a:rPr lang="en-SG" sz="1600" i="1" dirty="0">
                              <a:latin typeface="Cambria Math" panose="02040503050406030204" pitchFamily="18" charset="0"/>
                            </a:rPr>
                            <m:t>=9</m:t>
                          </m:r>
                        </m:e>
                      </m:d>
                      <m:r>
                        <a:rPr lang="en-SG" sz="1600" i="1" dirty="0">
                          <a:latin typeface="Cambria Math" panose="02040503050406030204" pitchFamily="18" charset="0"/>
                        </a:rPr>
                        <m:t>=</m:t>
                      </m:r>
                      <m:f>
                        <m:fPr>
                          <m:ctrlPr>
                            <a:rPr lang="en-SG" sz="1600" i="1" dirty="0">
                              <a:latin typeface="Cambria Math" panose="02040503050406030204" pitchFamily="18" charset="0"/>
                            </a:rPr>
                          </m:ctrlPr>
                        </m:fPr>
                        <m:num>
                          <m:r>
                            <a:rPr lang="en-SG" sz="1600" b="0" i="1" dirty="0" smtClean="0">
                              <a:latin typeface="Cambria Math" panose="02040503050406030204" pitchFamily="18" charset="0"/>
                            </a:rPr>
                            <m:t>4</m:t>
                          </m:r>
                        </m:num>
                        <m:den>
                          <m:r>
                            <a:rPr lang="en-SG" sz="1600" i="1" dirty="0">
                              <a:latin typeface="Cambria Math" panose="02040503050406030204" pitchFamily="18" charset="0"/>
                            </a:rPr>
                            <m:t>36</m:t>
                          </m:r>
                        </m:den>
                      </m:f>
                      <m:r>
                        <a:rPr lang="en-SG" sz="1600" i="1" dirty="0">
                          <a:latin typeface="Cambria Math" panose="02040503050406030204" pitchFamily="18" charset="0"/>
                        </a:rPr>
                        <m:t>;</m:t>
                      </m:r>
                      <m:r>
                        <a:rPr lang="en-SG" sz="1600" i="1" dirty="0">
                          <a:latin typeface="Cambria Math" panose="02040503050406030204" pitchFamily="18" charset="0"/>
                        </a:rPr>
                        <m:t>𝑃</m:t>
                      </m:r>
                      <m:d>
                        <m:dPr>
                          <m:ctrlPr>
                            <a:rPr lang="en-SG" sz="1600" i="1" dirty="0">
                              <a:latin typeface="Cambria Math" panose="02040503050406030204" pitchFamily="18" charset="0"/>
                            </a:rPr>
                          </m:ctrlPr>
                        </m:dPr>
                        <m:e>
                          <m:r>
                            <a:rPr lang="en-SG" sz="1600" i="1" dirty="0">
                              <a:latin typeface="Cambria Math" panose="02040503050406030204" pitchFamily="18" charset="0"/>
                            </a:rPr>
                            <m:t>𝑠</m:t>
                          </m:r>
                          <m:r>
                            <a:rPr lang="en-SG" sz="1600" i="1" dirty="0">
                              <a:latin typeface="Cambria Math" panose="02040503050406030204" pitchFamily="18" charset="0"/>
                            </a:rPr>
                            <m:t>=10</m:t>
                          </m:r>
                        </m:e>
                      </m:d>
                      <m:r>
                        <a:rPr lang="en-SG" sz="1600" i="1" dirty="0">
                          <a:latin typeface="Cambria Math" panose="02040503050406030204" pitchFamily="18" charset="0"/>
                        </a:rPr>
                        <m:t>=</m:t>
                      </m:r>
                      <m:f>
                        <m:fPr>
                          <m:ctrlPr>
                            <a:rPr lang="en-SG" sz="1600" i="1" dirty="0">
                              <a:latin typeface="Cambria Math" panose="02040503050406030204" pitchFamily="18" charset="0"/>
                            </a:rPr>
                          </m:ctrlPr>
                        </m:fPr>
                        <m:num>
                          <m:r>
                            <a:rPr lang="en-SG" sz="1600" b="0" i="1" dirty="0" smtClean="0">
                              <a:latin typeface="Cambria Math" panose="02040503050406030204" pitchFamily="18" charset="0"/>
                            </a:rPr>
                            <m:t>3</m:t>
                          </m:r>
                        </m:num>
                        <m:den>
                          <m:r>
                            <a:rPr lang="en-SG" sz="1600" i="1" dirty="0">
                              <a:latin typeface="Cambria Math" panose="02040503050406030204" pitchFamily="18" charset="0"/>
                            </a:rPr>
                            <m:t>36</m:t>
                          </m:r>
                        </m:den>
                      </m:f>
                      <m:r>
                        <a:rPr lang="en-SG" sz="1600" i="1" dirty="0">
                          <a:latin typeface="Cambria Math" panose="02040503050406030204" pitchFamily="18" charset="0"/>
                        </a:rPr>
                        <m:t>;</m:t>
                      </m:r>
                      <m:r>
                        <a:rPr lang="en-SG" sz="1600" i="1" dirty="0">
                          <a:latin typeface="Cambria Math" panose="02040503050406030204" pitchFamily="18" charset="0"/>
                        </a:rPr>
                        <m:t>𝑃</m:t>
                      </m:r>
                      <m:d>
                        <m:dPr>
                          <m:ctrlPr>
                            <a:rPr lang="en-SG" sz="1600" i="1" dirty="0">
                              <a:latin typeface="Cambria Math" panose="02040503050406030204" pitchFamily="18" charset="0"/>
                            </a:rPr>
                          </m:ctrlPr>
                        </m:dPr>
                        <m:e>
                          <m:r>
                            <a:rPr lang="en-SG" sz="1600" i="1" dirty="0">
                              <a:latin typeface="Cambria Math" panose="02040503050406030204" pitchFamily="18" charset="0"/>
                            </a:rPr>
                            <m:t>𝑠</m:t>
                          </m:r>
                          <m:r>
                            <a:rPr lang="en-SG" sz="1600" i="1" dirty="0">
                              <a:latin typeface="Cambria Math" panose="02040503050406030204" pitchFamily="18" charset="0"/>
                            </a:rPr>
                            <m:t>=11</m:t>
                          </m:r>
                        </m:e>
                      </m:d>
                      <m:r>
                        <a:rPr lang="en-SG" sz="1600" i="1" dirty="0">
                          <a:latin typeface="Cambria Math" panose="02040503050406030204" pitchFamily="18" charset="0"/>
                        </a:rPr>
                        <m:t>=</m:t>
                      </m:r>
                      <m:f>
                        <m:fPr>
                          <m:ctrlPr>
                            <a:rPr lang="en-SG" sz="1600" i="1" dirty="0">
                              <a:latin typeface="Cambria Math" panose="02040503050406030204" pitchFamily="18" charset="0"/>
                            </a:rPr>
                          </m:ctrlPr>
                        </m:fPr>
                        <m:num>
                          <m:r>
                            <a:rPr lang="en-SG" sz="1600" b="0" i="1" dirty="0" smtClean="0">
                              <a:latin typeface="Cambria Math" panose="02040503050406030204" pitchFamily="18" charset="0"/>
                            </a:rPr>
                            <m:t>2</m:t>
                          </m:r>
                        </m:num>
                        <m:den>
                          <m:r>
                            <a:rPr lang="en-SG" sz="1600" i="1" dirty="0">
                              <a:latin typeface="Cambria Math" panose="02040503050406030204" pitchFamily="18" charset="0"/>
                            </a:rPr>
                            <m:t>36</m:t>
                          </m:r>
                        </m:den>
                      </m:f>
                      <m:r>
                        <a:rPr lang="en-SG" sz="1600" i="1" dirty="0">
                          <a:latin typeface="Cambria Math" panose="02040503050406030204" pitchFamily="18" charset="0"/>
                        </a:rPr>
                        <m:t>;</m:t>
                      </m:r>
                      <m:r>
                        <a:rPr lang="en-SG" sz="1600" b="0" i="1" dirty="0" smtClean="0">
                          <a:latin typeface="Cambria Math" panose="02040503050406030204" pitchFamily="18" charset="0"/>
                        </a:rPr>
                        <m:t> </m:t>
                      </m:r>
                      <m:r>
                        <a:rPr lang="en-SG" sz="1600" i="1" dirty="0" smtClean="0">
                          <a:latin typeface="Cambria Math" panose="02040503050406030204" pitchFamily="18" charset="0"/>
                        </a:rPr>
                        <m:t>𝑃</m:t>
                      </m:r>
                      <m:d>
                        <m:dPr>
                          <m:ctrlPr>
                            <a:rPr lang="en-SG" sz="1600" i="1" dirty="0" smtClean="0">
                              <a:latin typeface="Cambria Math" panose="02040503050406030204" pitchFamily="18" charset="0"/>
                            </a:rPr>
                          </m:ctrlPr>
                        </m:dPr>
                        <m:e>
                          <m:r>
                            <a:rPr lang="en-SG" sz="1600" i="1" dirty="0" smtClean="0">
                              <a:latin typeface="Cambria Math" panose="02040503050406030204" pitchFamily="18" charset="0"/>
                            </a:rPr>
                            <m:t>𝑠</m:t>
                          </m:r>
                          <m:r>
                            <a:rPr lang="en-SG" sz="1600" i="1" dirty="0" smtClean="0">
                              <a:latin typeface="Cambria Math" panose="02040503050406030204" pitchFamily="18" charset="0"/>
                            </a:rPr>
                            <m:t>=12</m:t>
                          </m:r>
                        </m:e>
                      </m:d>
                      <m:r>
                        <a:rPr lang="en-SG" sz="1600" i="1" dirty="0" smtClean="0">
                          <a:latin typeface="Cambria Math" panose="02040503050406030204" pitchFamily="18" charset="0"/>
                        </a:rPr>
                        <m:t>=</m:t>
                      </m:r>
                      <m:f>
                        <m:fPr>
                          <m:ctrlPr>
                            <a:rPr lang="en-SG" sz="1600" i="1" dirty="0" smtClean="0">
                              <a:latin typeface="Cambria Math" panose="02040503050406030204" pitchFamily="18" charset="0"/>
                            </a:rPr>
                          </m:ctrlPr>
                        </m:fPr>
                        <m:num>
                          <m:r>
                            <a:rPr lang="en-SG" sz="1600" b="0" i="1" dirty="0" smtClean="0">
                              <a:latin typeface="Cambria Math" panose="02040503050406030204" pitchFamily="18" charset="0"/>
                            </a:rPr>
                            <m:t>1</m:t>
                          </m:r>
                        </m:num>
                        <m:den>
                          <m:r>
                            <a:rPr lang="en-SG" sz="1600" b="0" i="1" dirty="0" smtClean="0">
                              <a:latin typeface="Cambria Math" panose="02040503050406030204" pitchFamily="18" charset="0"/>
                            </a:rPr>
                            <m:t>36</m:t>
                          </m:r>
                        </m:den>
                      </m:f>
                      <m:r>
                        <a:rPr lang="en-SG" sz="1600" b="0" i="1" dirty="0" smtClean="0">
                          <a:latin typeface="Cambria Math" panose="02040503050406030204" pitchFamily="18" charset="0"/>
                        </a:rPr>
                        <m:t>; </m:t>
                      </m:r>
                    </m:oMath>
                  </m:oMathPara>
                </a14:m>
                <a:endParaRPr lang="en-SG" sz="1600" dirty="0"/>
              </a:p>
              <a:p>
                <a:r>
                  <a:rPr lang="en-SG" dirty="0"/>
                  <a:t>Expected value = </a:t>
                </a:r>
                <a14:m>
                  <m:oMath xmlns:m="http://schemas.openxmlformats.org/officeDocument/2006/math">
                    <m:r>
                      <a:rPr lang="en-SG" b="0" i="1" smtClean="0">
                        <a:latin typeface="Cambria Math" panose="02040503050406030204" pitchFamily="18" charset="0"/>
                      </a:rPr>
                      <m:t>2</m:t>
                    </m:r>
                    <m:r>
                      <a:rPr lang="en-SG" b="0" i="1" smtClean="0">
                        <a:latin typeface="Cambria Math" panose="02040503050406030204" pitchFamily="18" charset="0"/>
                        <a:ea typeface="Cambria Math" panose="02040503050406030204" pitchFamily="18" charset="0"/>
                      </a:rPr>
                      <m:t>∙</m:t>
                    </m:r>
                    <m:f>
                      <m:fPr>
                        <m:ctrlPr>
                          <a:rPr lang="en-SG" b="0" i="1" smtClean="0">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1</m:t>
                        </m:r>
                      </m:num>
                      <m:den>
                        <m:r>
                          <a:rPr lang="en-SG" b="0" i="1" smtClean="0">
                            <a:latin typeface="Cambria Math" panose="02040503050406030204" pitchFamily="18" charset="0"/>
                            <a:ea typeface="Cambria Math" panose="02040503050406030204" pitchFamily="18" charset="0"/>
                          </a:rPr>
                          <m:t>36</m:t>
                        </m:r>
                      </m:den>
                    </m:f>
                    <m:r>
                      <a:rPr lang="en-SG" b="0" i="1" smtClean="0">
                        <a:latin typeface="Cambria Math" panose="02040503050406030204" pitchFamily="18" charset="0"/>
                        <a:ea typeface="Cambria Math" panose="02040503050406030204" pitchFamily="18" charset="0"/>
                      </a:rPr>
                      <m:t>+3</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2</m:t>
                        </m:r>
                      </m:num>
                      <m:den>
                        <m:r>
                          <a:rPr lang="en-SG" i="1">
                            <a:latin typeface="Cambria Math" panose="02040503050406030204" pitchFamily="18" charset="0"/>
                            <a:ea typeface="Cambria Math" panose="02040503050406030204" pitchFamily="18" charset="0"/>
                          </a:rPr>
                          <m:t>36</m:t>
                        </m:r>
                      </m:den>
                    </m:f>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4</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3</m:t>
                        </m:r>
                      </m:num>
                      <m:den>
                        <m:r>
                          <a:rPr lang="en-SG" i="1">
                            <a:latin typeface="Cambria Math" panose="02040503050406030204" pitchFamily="18" charset="0"/>
                            <a:ea typeface="Cambria Math" panose="02040503050406030204" pitchFamily="18" charset="0"/>
                          </a:rPr>
                          <m:t>36</m:t>
                        </m:r>
                      </m:den>
                    </m:f>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5</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4</m:t>
                        </m:r>
                      </m:num>
                      <m:den>
                        <m:r>
                          <a:rPr lang="en-SG" i="1">
                            <a:latin typeface="Cambria Math" panose="02040503050406030204" pitchFamily="18" charset="0"/>
                            <a:ea typeface="Cambria Math" panose="02040503050406030204" pitchFamily="18" charset="0"/>
                          </a:rPr>
                          <m:t>36</m:t>
                        </m:r>
                      </m:den>
                    </m:f>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6</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5</m:t>
                        </m:r>
                      </m:num>
                      <m:den>
                        <m:r>
                          <a:rPr lang="en-SG" i="1">
                            <a:latin typeface="Cambria Math" panose="02040503050406030204" pitchFamily="18" charset="0"/>
                            <a:ea typeface="Cambria Math" panose="02040503050406030204" pitchFamily="18" charset="0"/>
                          </a:rPr>
                          <m:t>36</m:t>
                        </m:r>
                      </m:den>
                    </m:f>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7</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6</m:t>
                        </m:r>
                      </m:num>
                      <m:den>
                        <m:r>
                          <a:rPr lang="en-SG" i="1">
                            <a:latin typeface="Cambria Math" panose="02040503050406030204" pitchFamily="18" charset="0"/>
                            <a:ea typeface="Cambria Math" panose="02040503050406030204" pitchFamily="18" charset="0"/>
                          </a:rPr>
                          <m:t>36</m:t>
                        </m:r>
                      </m:den>
                    </m:f>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8</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5</m:t>
                        </m:r>
                      </m:num>
                      <m:den>
                        <m:r>
                          <a:rPr lang="en-SG" i="1">
                            <a:latin typeface="Cambria Math" panose="02040503050406030204" pitchFamily="18" charset="0"/>
                            <a:ea typeface="Cambria Math" panose="02040503050406030204" pitchFamily="18" charset="0"/>
                          </a:rPr>
                          <m:t>36</m:t>
                        </m:r>
                      </m:den>
                    </m:f>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9</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4</m:t>
                        </m:r>
                      </m:num>
                      <m:den>
                        <m:r>
                          <a:rPr lang="en-SG" i="1">
                            <a:latin typeface="Cambria Math" panose="02040503050406030204" pitchFamily="18" charset="0"/>
                            <a:ea typeface="Cambria Math" panose="02040503050406030204" pitchFamily="18" charset="0"/>
                          </a:rPr>
                          <m:t>36</m:t>
                        </m:r>
                      </m:den>
                    </m:f>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10</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3</m:t>
                        </m:r>
                      </m:num>
                      <m:den>
                        <m:r>
                          <a:rPr lang="en-SG" i="1">
                            <a:latin typeface="Cambria Math" panose="02040503050406030204" pitchFamily="18" charset="0"/>
                            <a:ea typeface="Cambria Math" panose="02040503050406030204" pitchFamily="18" charset="0"/>
                          </a:rPr>
                          <m:t>36</m:t>
                        </m:r>
                      </m:den>
                    </m:f>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11</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2</m:t>
                        </m:r>
                      </m:num>
                      <m:den>
                        <m:r>
                          <a:rPr lang="en-SG" i="1">
                            <a:latin typeface="Cambria Math" panose="02040503050406030204" pitchFamily="18" charset="0"/>
                            <a:ea typeface="Cambria Math" panose="02040503050406030204" pitchFamily="18" charset="0"/>
                          </a:rPr>
                          <m:t>36</m:t>
                        </m:r>
                      </m:den>
                    </m:f>
                    <m:r>
                      <a:rPr lang="en-SG" i="1">
                        <a:latin typeface="Cambria Math" panose="02040503050406030204" pitchFamily="18" charset="0"/>
                        <a:ea typeface="Cambria Math" panose="02040503050406030204" pitchFamily="18" charset="0"/>
                      </a:rPr>
                      <m:t>+1</m:t>
                    </m:r>
                    <m:r>
                      <a:rPr lang="en-SG" b="0" i="1" smtClean="0">
                        <a:latin typeface="Cambria Math" panose="02040503050406030204" pitchFamily="18" charset="0"/>
                        <a:ea typeface="Cambria Math" panose="02040503050406030204" pitchFamily="18" charset="0"/>
                      </a:rPr>
                      <m:t>2</m:t>
                    </m:r>
                    <m:r>
                      <a:rPr lang="en-SG" i="1">
                        <a:latin typeface="Cambria Math" panose="02040503050406030204" pitchFamily="18" charset="0"/>
                        <a:ea typeface="Cambria Math" panose="02040503050406030204" pitchFamily="18" charset="0"/>
                      </a:rPr>
                      <m:t>∙</m:t>
                    </m:r>
                    <m:f>
                      <m:fPr>
                        <m:ctrlPr>
                          <a:rPr lang="en-SG" i="1">
                            <a:latin typeface="Cambria Math" panose="02040503050406030204" pitchFamily="18" charset="0"/>
                            <a:ea typeface="Cambria Math" panose="02040503050406030204" pitchFamily="18" charset="0"/>
                          </a:rPr>
                        </m:ctrlPr>
                      </m:fPr>
                      <m:num>
                        <m:r>
                          <a:rPr lang="en-SG" b="0" i="1" smtClean="0">
                            <a:latin typeface="Cambria Math" panose="02040503050406030204" pitchFamily="18" charset="0"/>
                            <a:ea typeface="Cambria Math" panose="02040503050406030204" pitchFamily="18" charset="0"/>
                          </a:rPr>
                          <m:t>1</m:t>
                        </m:r>
                      </m:num>
                      <m:den>
                        <m:r>
                          <a:rPr lang="en-SG" i="1">
                            <a:latin typeface="Cambria Math" panose="02040503050406030204" pitchFamily="18" charset="0"/>
                            <a:ea typeface="Cambria Math" panose="02040503050406030204" pitchFamily="18" charset="0"/>
                          </a:rPr>
                          <m:t>36</m:t>
                        </m:r>
                      </m:den>
                    </m:f>
                    <m:r>
                      <a:rPr lang="en-SG" b="0" i="1" smtClean="0">
                        <a:latin typeface="Cambria Math" panose="02040503050406030204" pitchFamily="18" charset="0"/>
                        <a:ea typeface="Cambria Math" panose="02040503050406030204" pitchFamily="18" charset="0"/>
                      </a:rPr>
                      <m:t>=7</m:t>
                    </m:r>
                  </m:oMath>
                </a14:m>
                <a:endParaRPr lang="en-SG" dirty="0"/>
              </a:p>
            </p:txBody>
          </p:sp>
        </mc:Choice>
        <mc:Fallback xmlns="">
          <p:sp>
            <p:nvSpPr>
              <p:cNvPr id="8" name="TextBox 7">
                <a:extLst>
                  <a:ext uri="{FF2B5EF4-FFF2-40B4-BE49-F238E27FC236}">
                    <a16:creationId xmlns:a16="http://schemas.microsoft.com/office/drawing/2014/main" id="{3170032E-4455-4C12-804B-7D2FFB54C150}"/>
                  </a:ext>
                </a:extLst>
              </p:cNvPr>
              <p:cNvSpPr txBox="1">
                <a:spLocks noRot="1" noChangeAspect="1" noMove="1" noResize="1" noEditPoints="1" noAdjustHandles="1" noChangeArrowheads="1" noChangeShapeType="1" noTextEdit="1"/>
              </p:cNvSpPr>
              <p:nvPr/>
            </p:nvSpPr>
            <p:spPr>
              <a:xfrm>
                <a:off x="567523" y="4605639"/>
                <a:ext cx="8249610" cy="2005485"/>
              </a:xfrm>
              <a:prstGeom prst="rect">
                <a:avLst/>
              </a:prstGeom>
              <a:blipFill>
                <a:blip r:embed="rId5"/>
                <a:stretch>
                  <a:fillRect l="-517" t="-1511"/>
                </a:stretch>
              </a:blipFill>
              <a:ln>
                <a:solidFill>
                  <a:srgbClr val="0070C0"/>
                </a:solidFill>
              </a:ln>
            </p:spPr>
            <p:txBody>
              <a:bodyPr/>
              <a:lstStyle/>
              <a:p>
                <a:r>
                  <a:rPr lang="en-SG">
                    <a:noFill/>
                  </a:rPr>
                  <a:t> </a:t>
                </a:r>
              </a:p>
            </p:txBody>
          </p:sp>
        </mc:Fallback>
      </mc:AlternateContent>
    </p:spTree>
    <p:extLst>
      <p:ext uri="{BB962C8B-B14F-4D97-AF65-F5344CB8AC3E}">
        <p14:creationId xmlns:p14="http://schemas.microsoft.com/office/powerpoint/2010/main" val="276386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Subsets of a Set: Combinations</a:t>
            </a:r>
            <a:endParaRPr lang="en-SG" sz="1100" dirty="0">
              <a:solidFill>
                <a:schemeClr val="bg1"/>
              </a:solidFill>
            </a:endParaRPr>
          </a:p>
        </p:txBody>
      </p:sp>
      <p:sp>
        <p:nvSpPr>
          <p:cNvPr id="15" name="TextBox 14"/>
          <p:cNvSpPr txBox="1"/>
          <p:nvPr/>
        </p:nvSpPr>
        <p:spPr>
          <a:xfrm>
            <a:off x="315492" y="1628137"/>
            <a:ext cx="8371307" cy="954107"/>
          </a:xfrm>
          <a:prstGeom prst="rect">
            <a:avLst/>
          </a:prstGeom>
          <a:noFill/>
        </p:spPr>
        <p:txBody>
          <a:bodyPr wrap="square" rtlCol="0">
            <a:spAutoFit/>
          </a:bodyPr>
          <a:lstStyle/>
          <a:p>
            <a:r>
              <a:rPr lang="en-US" altLang="en-US" sz="2800" dirty="0"/>
              <a:t>Let </a:t>
            </a:r>
            <a:r>
              <a:rPr lang="en-US" altLang="en-US" sz="2800" i="1" dirty="0"/>
              <a:t>S</a:t>
            </a:r>
            <a:r>
              <a:rPr lang="en-US" altLang="en-US" sz="2800" dirty="0"/>
              <a:t> = {Ann, Bob, </a:t>
            </a:r>
            <a:r>
              <a:rPr lang="en-US" altLang="en-US" sz="2800" dirty="0" err="1"/>
              <a:t>Cyd</a:t>
            </a:r>
            <a:r>
              <a:rPr lang="en-US" altLang="en-US" sz="2800" dirty="0"/>
              <a:t>, Dan}. Each committee consisting of three of the four people in </a:t>
            </a:r>
            <a:r>
              <a:rPr lang="en-US" altLang="en-US" sz="2800" i="1" dirty="0"/>
              <a:t>S</a:t>
            </a:r>
            <a:r>
              <a:rPr lang="en-US" altLang="en-US" sz="2800" dirty="0"/>
              <a:t> is a 3-combination of </a:t>
            </a:r>
            <a:r>
              <a:rPr lang="en-US" altLang="en-US" sz="2800" i="1" dirty="0"/>
              <a:t>S</a:t>
            </a:r>
            <a:r>
              <a:rPr lang="en-US" altLang="en-US" sz="2800" dirty="0"/>
              <a:t>.</a:t>
            </a:r>
            <a:endParaRPr lang="en-SG" sz="2400" dirty="0"/>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77" name="TextBox 76"/>
          <p:cNvSpPr txBox="1"/>
          <p:nvPr/>
        </p:nvSpPr>
        <p:spPr>
          <a:xfrm>
            <a:off x="694824" y="3637817"/>
            <a:ext cx="8143632" cy="1384995"/>
          </a:xfrm>
          <a:prstGeom prst="rect">
            <a:avLst/>
          </a:prstGeom>
          <a:solidFill>
            <a:schemeClr val="accent4">
              <a:lumMod val="40000"/>
              <a:lumOff val="60000"/>
            </a:schemeClr>
          </a:solidFill>
        </p:spPr>
        <p:txBody>
          <a:bodyPr wrap="square" rtlCol="0">
            <a:spAutoFit/>
          </a:bodyPr>
          <a:lstStyle/>
          <a:p>
            <a:pPr marL="514350" indent="-514350">
              <a:buFont typeface="+mj-lt"/>
              <a:buAutoNum type="alphaLcPeriod"/>
            </a:pPr>
            <a:r>
              <a:rPr lang="en-US" altLang="en-US" sz="2800" dirty="0"/>
              <a:t>The 3-combinations are:</a:t>
            </a:r>
          </a:p>
          <a:p>
            <a:r>
              <a:rPr lang="en-SG" sz="2800" dirty="0"/>
              <a:t>	</a:t>
            </a:r>
            <a:r>
              <a:rPr lang="en-SG" sz="2800" b="1" dirty="0">
                <a:solidFill>
                  <a:srgbClr val="0033CC"/>
                </a:solidFill>
              </a:rPr>
              <a:t>{Bob, </a:t>
            </a:r>
            <a:r>
              <a:rPr lang="en-SG" sz="2800" b="1" dirty="0" err="1">
                <a:solidFill>
                  <a:srgbClr val="0033CC"/>
                </a:solidFill>
              </a:rPr>
              <a:t>Cyd</a:t>
            </a:r>
            <a:r>
              <a:rPr lang="en-SG" sz="2800" b="1" dirty="0">
                <a:solidFill>
                  <a:srgbClr val="0033CC"/>
                </a:solidFill>
              </a:rPr>
              <a:t>, Dan}, {Ann, </a:t>
            </a:r>
            <a:r>
              <a:rPr lang="en-SG" sz="2800" b="1" dirty="0" err="1">
                <a:solidFill>
                  <a:srgbClr val="0033CC"/>
                </a:solidFill>
              </a:rPr>
              <a:t>Cyd</a:t>
            </a:r>
            <a:r>
              <a:rPr lang="en-SG" sz="2800" b="1" dirty="0">
                <a:solidFill>
                  <a:srgbClr val="0033CC"/>
                </a:solidFill>
              </a:rPr>
              <a:t>, Dan}, </a:t>
            </a:r>
          </a:p>
          <a:p>
            <a:r>
              <a:rPr lang="en-SG" sz="2800" b="1" dirty="0">
                <a:solidFill>
                  <a:srgbClr val="0033CC"/>
                </a:solidFill>
              </a:rPr>
              <a:t>           {Ann, Bob, Dan}, {Ann, Bob, </a:t>
            </a:r>
            <a:r>
              <a:rPr lang="en-SG" sz="2800" b="1" dirty="0" err="1">
                <a:solidFill>
                  <a:srgbClr val="0033CC"/>
                </a:solidFill>
              </a:rPr>
              <a:t>Cyd</a:t>
            </a:r>
            <a:r>
              <a:rPr lang="en-SG" sz="2800" b="1" dirty="0">
                <a:solidFill>
                  <a:srgbClr val="0033CC"/>
                </a:solidFill>
              </a:rPr>
              <a:t>}</a:t>
            </a: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TextBox 4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 – 3-Combinations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48" name="TextBox 47"/>
              <p:cNvSpPr txBox="1"/>
              <p:nvPr/>
            </p:nvSpPr>
            <p:spPr>
              <a:xfrm>
                <a:off x="324356" y="2478100"/>
                <a:ext cx="8371307" cy="1039515"/>
              </a:xfrm>
              <a:prstGeom prst="rect">
                <a:avLst/>
              </a:prstGeom>
              <a:noFill/>
            </p:spPr>
            <p:txBody>
              <a:bodyPr wrap="square" rtlCol="0">
                <a:spAutoFit/>
              </a:bodyPr>
              <a:lstStyle/>
              <a:p>
                <a:pPr marL="514350" indent="-514350">
                  <a:buFont typeface="+mj-lt"/>
                  <a:buAutoNum type="alphaLcPeriod"/>
                </a:pPr>
                <a:r>
                  <a:rPr lang="en-US" altLang="en-US" sz="2800" dirty="0"/>
                  <a:t>List all such 3-combinations of </a:t>
                </a:r>
                <a:r>
                  <a:rPr lang="en-US" altLang="en-US" sz="2800" i="1" dirty="0"/>
                  <a:t>S</a:t>
                </a:r>
                <a:r>
                  <a:rPr lang="en-US" altLang="en-US" sz="2800" dirty="0"/>
                  <a:t>.</a:t>
                </a:r>
              </a:p>
              <a:p>
                <a:pPr marL="514350" indent="-514350">
                  <a:buFont typeface="+mj-lt"/>
                  <a:buAutoNum type="alphaLcPeriod"/>
                </a:pPr>
                <a:r>
                  <a:rPr lang="en-US" sz="2800" dirty="0"/>
                  <a:t>What is </a:t>
                </a:r>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SG" sz="2800" b="0" i="1" smtClean="0">
                                <a:latin typeface="Cambria Math" panose="02040503050406030204" pitchFamily="18" charset="0"/>
                              </a:rPr>
                              <m:t>4</m:t>
                            </m:r>
                          </m:num>
                          <m:den>
                            <m:r>
                              <a:rPr lang="en-SG" sz="2800" b="0" i="1" smtClean="0">
                                <a:latin typeface="Cambria Math" panose="02040503050406030204" pitchFamily="18" charset="0"/>
                              </a:rPr>
                              <m:t>3</m:t>
                            </m:r>
                          </m:den>
                        </m:f>
                      </m:e>
                    </m:d>
                  </m:oMath>
                </a14:m>
                <a:r>
                  <a:rPr lang="en-SG" sz="2400" dirty="0"/>
                  <a:t> ?</a:t>
                </a:r>
              </a:p>
            </p:txBody>
          </p:sp>
        </mc:Choice>
        <mc:Fallback xmlns="">
          <p:sp>
            <p:nvSpPr>
              <p:cNvPr id="48" name="TextBox 47"/>
              <p:cNvSpPr txBox="1">
                <a:spLocks noRot="1" noChangeAspect="1" noMove="1" noResize="1" noEditPoints="1" noAdjustHandles="1" noChangeArrowheads="1" noChangeShapeType="1" noTextEdit="1"/>
              </p:cNvSpPr>
              <p:nvPr/>
            </p:nvSpPr>
            <p:spPr>
              <a:xfrm>
                <a:off x="324356" y="2478100"/>
                <a:ext cx="8371307" cy="1039515"/>
              </a:xfrm>
              <a:prstGeom prst="rect">
                <a:avLst/>
              </a:prstGeom>
              <a:blipFill rotWithShape="0">
                <a:blip r:embed="rId3"/>
                <a:stretch>
                  <a:fillRect l="-1529" t="-6471" b="-1235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91470" y="5149526"/>
                <a:ext cx="8143632" cy="610808"/>
              </a:xfrm>
              <a:prstGeom prst="rect">
                <a:avLst/>
              </a:prstGeom>
              <a:solidFill>
                <a:schemeClr val="accent4">
                  <a:lumMod val="40000"/>
                  <a:lumOff val="60000"/>
                </a:schemeClr>
              </a:solidFill>
            </p:spPr>
            <p:txBody>
              <a:bodyPr wrap="square" rtlCol="0">
                <a:spAutoFit/>
              </a:bodyPr>
              <a:lstStyle/>
              <a:p>
                <a:pPr marL="514350" indent="-514350">
                  <a:buFont typeface="+mj-lt"/>
                  <a:buAutoNum type="alphaLcPeriod" startAt="2"/>
                </a:pPr>
                <a:r>
                  <a:rPr lang="en-US" sz="2800" dirty="0"/>
                  <a:t> </a:t>
                </a:r>
                <a14:m>
                  <m:oMath xmlns:m="http://schemas.openxmlformats.org/officeDocument/2006/math">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a:rPr lang="en-SG" sz="2800" i="1">
                                <a:latin typeface="Cambria Math" panose="02040503050406030204" pitchFamily="18" charset="0"/>
                              </a:rPr>
                              <m:t>4</m:t>
                            </m:r>
                          </m:num>
                          <m:den>
                            <m:r>
                              <a:rPr lang="en-SG" sz="2800" i="1">
                                <a:latin typeface="Cambria Math" panose="02040503050406030204" pitchFamily="18" charset="0"/>
                              </a:rPr>
                              <m:t>3</m:t>
                            </m:r>
                          </m:den>
                        </m:f>
                      </m:e>
                    </m:d>
                  </m:oMath>
                </a14:m>
                <a:r>
                  <a:rPr lang="en-SG" sz="2800" dirty="0"/>
                  <a:t> = </a:t>
                </a:r>
                <a:r>
                  <a:rPr lang="en-SG" sz="2800" b="1" dirty="0">
                    <a:solidFill>
                      <a:srgbClr val="0033CC"/>
                    </a:solidFill>
                  </a:rPr>
                  <a:t>4</a:t>
                </a:r>
              </a:p>
            </p:txBody>
          </p:sp>
        </mc:Choice>
        <mc:Fallback xmlns="">
          <p:sp>
            <p:nvSpPr>
              <p:cNvPr id="49" name="TextBox 48"/>
              <p:cNvSpPr txBox="1">
                <a:spLocks noRot="1" noChangeAspect="1" noMove="1" noResize="1" noEditPoints="1" noAdjustHandles="1" noChangeArrowheads="1" noChangeShapeType="1" noTextEdit="1"/>
              </p:cNvSpPr>
              <p:nvPr/>
            </p:nvSpPr>
            <p:spPr>
              <a:xfrm>
                <a:off x="691470" y="5149526"/>
                <a:ext cx="8143632" cy="610808"/>
              </a:xfrm>
              <a:prstGeom prst="rect">
                <a:avLst/>
              </a:prstGeom>
              <a:blipFill rotWithShape="0">
                <a:blip r:embed="rId4"/>
                <a:stretch>
                  <a:fillRect l="-1572" t="-4000" b="-21000"/>
                </a:stretch>
              </a:blipFill>
            </p:spPr>
            <p:txBody>
              <a:bodyPr/>
              <a:lstStyle/>
              <a:p>
                <a:r>
                  <a:rPr lang="en-SG">
                    <a:noFill/>
                  </a:rPr>
                  <a:t> </a:t>
                </a:r>
              </a:p>
            </p:txBody>
          </p:sp>
        </mc:Fallback>
      </mc:AlternateContent>
    </p:spTree>
    <p:extLst>
      <p:ext uri="{BB962C8B-B14F-4D97-AF65-F5344CB8AC3E}">
        <p14:creationId xmlns:p14="http://schemas.microsoft.com/office/powerpoint/2010/main" val="167587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4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Probability Axioms and Expected Value	</a:t>
            </a:r>
            <a:r>
              <a:rPr lang="en-SG" sz="1200" dirty="0">
                <a:solidFill>
                  <a:schemeClr val="accent4">
                    <a:lumMod val="60000"/>
                    <a:lumOff val="40000"/>
                  </a:schemeClr>
                </a:solidFill>
              </a:rPr>
              <a:t>	Conditional Probability, Bayes’ Formula,  and Independent Events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p:cNvGrpSpPr/>
          <p:nvPr/>
        </p:nvGrpSpPr>
        <p:grpSpPr>
          <a:xfrm>
            <a:off x="644577" y="2152650"/>
            <a:ext cx="7809875" cy="1009004"/>
            <a:chOff x="644577" y="2152650"/>
            <a:chExt cx="7809875" cy="1009004"/>
          </a:xfrm>
        </p:grpSpPr>
        <p:sp>
          <p:nvSpPr>
            <p:cNvPr id="35" name="Rounded Rectangle 34"/>
            <p:cNvSpPr/>
            <p:nvPr/>
          </p:nvSpPr>
          <p:spPr>
            <a:xfrm>
              <a:off x="644577" y="2152650"/>
              <a:ext cx="7809875" cy="1009004"/>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itle 1"/>
            <p:cNvSpPr txBox="1">
              <a:spLocks/>
            </p:cNvSpPr>
            <p:nvPr/>
          </p:nvSpPr>
          <p:spPr>
            <a:xfrm>
              <a:off x="898902" y="2220685"/>
              <a:ext cx="7268705" cy="940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9.9 Conditional Probability, Bayes’ Formula, and Independent Events</a:t>
              </a:r>
            </a:p>
          </p:txBody>
        </p:sp>
      </p:gr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05800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Conditional Probability</a:t>
            </a:r>
            <a:endParaRPr lang="en-SG" sz="2000" dirty="0">
              <a:solidFill>
                <a:schemeClr val="bg1"/>
              </a:solidFill>
            </a:endParaRPr>
          </a:p>
        </p:txBody>
      </p:sp>
      <p:sp>
        <p:nvSpPr>
          <p:cNvPr id="30" name="Rectangle 3"/>
          <p:cNvSpPr txBox="1">
            <a:spLocks noChangeArrowheads="1"/>
          </p:cNvSpPr>
          <p:nvPr/>
        </p:nvSpPr>
        <p:spPr>
          <a:xfrm>
            <a:off x="332424" y="1568775"/>
            <a:ext cx="8315629" cy="16703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Imagine a couple with two children, each of whom is equally likely to be a boy or a girl. Now suppose you are given the information that one is a boy. What is the probability that the other child is a boy?</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522139" y="3239146"/>
            <a:ext cx="3534502" cy="2872009"/>
            <a:chOff x="522139" y="3239146"/>
            <a:chExt cx="3534502" cy="2872009"/>
          </a:xfrm>
        </p:grpSpPr>
        <p:sp>
          <p:nvSpPr>
            <p:cNvPr id="43" name="Text Box 7"/>
            <p:cNvSpPr txBox="1">
              <a:spLocks noChangeArrowheads="1"/>
            </p:cNvSpPr>
            <p:nvPr/>
          </p:nvSpPr>
          <p:spPr bwMode="auto">
            <a:xfrm>
              <a:off x="1328772" y="5741823"/>
              <a:ext cx="1921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dirty="0"/>
                <a:t>Figure 9.9.1</a:t>
              </a:r>
            </a:p>
          </p:txBody>
        </p:sp>
        <p:pic>
          <p:nvPicPr>
            <p:cNvPr id="44"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39" y="3239146"/>
              <a:ext cx="3534502" cy="250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9323" y="2896694"/>
            <a:ext cx="2091786" cy="1441008"/>
          </a:xfrm>
          <a:prstGeom prst="rect">
            <a:avLst/>
          </a:prstGeom>
        </p:spPr>
      </p:pic>
      <p:sp>
        <p:nvSpPr>
          <p:cNvPr id="7" name="TextBox 6"/>
          <p:cNvSpPr txBox="1"/>
          <p:nvPr/>
        </p:nvSpPr>
        <p:spPr>
          <a:xfrm>
            <a:off x="4494509" y="4617065"/>
            <a:ext cx="3409628" cy="954107"/>
          </a:xfrm>
          <a:prstGeom prst="rect">
            <a:avLst/>
          </a:prstGeom>
          <a:noFill/>
        </p:spPr>
        <p:txBody>
          <a:bodyPr wrap="square" rtlCol="0">
            <a:spAutoFit/>
          </a:bodyPr>
          <a:lstStyle/>
          <a:p>
            <a:r>
              <a:rPr lang="en-SG" sz="2800" dirty="0"/>
              <a:t>New sample space = </a:t>
            </a:r>
            <a:r>
              <a:rPr lang="en-SG" sz="2800" dirty="0" err="1"/>
              <a:t>gray</a:t>
            </a:r>
            <a:r>
              <a:rPr lang="en-SG" sz="2800" dirty="0"/>
              <a:t> region. </a:t>
            </a: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3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6152382" y="1679143"/>
            <a:ext cx="2668536" cy="2239988"/>
            <a:chOff x="5669552" y="2906155"/>
            <a:chExt cx="2668536" cy="2239988"/>
          </a:xfrm>
        </p:grpSpPr>
        <p:sp>
          <p:nvSpPr>
            <p:cNvPr id="43" name="Text Box 7"/>
            <p:cNvSpPr txBox="1">
              <a:spLocks noChangeArrowheads="1"/>
            </p:cNvSpPr>
            <p:nvPr/>
          </p:nvSpPr>
          <p:spPr bwMode="auto">
            <a:xfrm>
              <a:off x="6043202" y="4776811"/>
              <a:ext cx="1921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dirty="0"/>
                <a:t>Figure 9.9.1</a:t>
              </a:r>
            </a:p>
          </p:txBody>
        </p:sp>
        <p:pic>
          <p:nvPicPr>
            <p:cNvPr id="44"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9552" y="2906155"/>
              <a:ext cx="2668536" cy="18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484824" y="4182794"/>
            <a:ext cx="7962445" cy="1413734"/>
            <a:chOff x="484824" y="4182794"/>
            <a:chExt cx="7962445" cy="1413734"/>
          </a:xfrm>
        </p:grpSpPr>
        <p:sp>
          <p:nvSpPr>
            <p:cNvPr id="30" name="Rectangle 3"/>
            <p:cNvSpPr txBox="1">
              <a:spLocks noChangeArrowheads="1"/>
            </p:cNvSpPr>
            <p:nvPr/>
          </p:nvSpPr>
          <p:spPr>
            <a:xfrm>
              <a:off x="484824" y="4182794"/>
              <a:ext cx="2335868" cy="51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Note also</a:t>
              </a:r>
            </a:p>
          </p:txBody>
        </p:sp>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31" y="4678953"/>
              <a:ext cx="783113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3"/>
          <p:cNvSpPr txBox="1">
            <a:spLocks noChangeArrowheads="1"/>
          </p:cNvSpPr>
          <p:nvPr/>
        </p:nvSpPr>
        <p:spPr>
          <a:xfrm>
            <a:off x="484824" y="1721175"/>
            <a:ext cx="5172057" cy="25516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Within the new sample space, there is one combination where the other child is a boy (blue-gray region).</a:t>
            </a:r>
          </a:p>
          <a:p>
            <a:pPr marL="0" indent="0">
              <a:lnSpc>
                <a:spcPct val="100000"/>
              </a:lnSpc>
              <a:spcBef>
                <a:spcPts val="0"/>
              </a:spcBef>
              <a:spcAft>
                <a:spcPts val="600"/>
              </a:spcAft>
              <a:buNone/>
            </a:pPr>
            <a:r>
              <a:rPr lang="en-US" altLang="en-US" sz="2400" dirty="0"/>
              <a:t>Hence, the likelihood that the other child is a boy given that at least one is a boy = 1/3. </a:t>
            </a:r>
          </a:p>
        </p:txBody>
      </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917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484824" y="936012"/>
            <a:ext cx="8163230"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A generalization of this observation forms the basis for the following definition. </a:t>
            </a:r>
          </a:p>
        </p:txBody>
      </p:sp>
      <p:grpSp>
        <p:nvGrpSpPr>
          <p:cNvPr id="21" name="Group 20"/>
          <p:cNvGrpSpPr/>
          <p:nvPr/>
        </p:nvGrpSpPr>
        <p:grpSpPr>
          <a:xfrm>
            <a:off x="966854" y="1823412"/>
            <a:ext cx="7176411" cy="2675023"/>
            <a:chOff x="993228" y="4598517"/>
            <a:chExt cx="7176411" cy="2675023"/>
          </a:xfrm>
        </p:grpSpPr>
        <p:sp>
          <p:nvSpPr>
            <p:cNvPr id="22" name="Rectangle 21"/>
            <p:cNvSpPr/>
            <p:nvPr/>
          </p:nvSpPr>
          <p:spPr>
            <a:xfrm>
              <a:off x="993228" y="4598517"/>
              <a:ext cx="7176411" cy="267502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542166" cy="461665"/>
            </a:xfrm>
            <a:prstGeom prst="rect">
              <a:avLst/>
            </a:prstGeom>
            <a:noFill/>
          </p:spPr>
          <p:txBody>
            <a:bodyPr wrap="square" rtlCol="0">
              <a:spAutoFit/>
            </a:bodyPr>
            <a:lstStyle/>
            <a:p>
              <a:r>
                <a:rPr lang="en-SG" sz="2400" dirty="0">
                  <a:solidFill>
                    <a:schemeClr val="bg1"/>
                  </a:solidFill>
                </a:rPr>
                <a:t>Definition: Conditional Probability</a:t>
              </a:r>
            </a:p>
          </p:txBody>
        </p:sp>
        <p:sp>
          <p:nvSpPr>
            <p:cNvPr id="25" name="TextBox 24"/>
            <p:cNvSpPr txBox="1"/>
            <p:nvPr/>
          </p:nvSpPr>
          <p:spPr>
            <a:xfrm>
              <a:off x="1109374" y="5193984"/>
              <a:ext cx="6925353" cy="1200329"/>
            </a:xfrm>
            <a:prstGeom prst="rect">
              <a:avLst/>
            </a:prstGeom>
            <a:noFill/>
          </p:spPr>
          <p:txBody>
            <a:bodyPr wrap="square" rtlCol="0">
              <a:spAutoFit/>
            </a:bodyPr>
            <a:lstStyle/>
            <a:p>
              <a:pPr>
                <a:spcAft>
                  <a:spcPts val="600"/>
                </a:spcAft>
              </a:pPr>
              <a:r>
                <a:rPr lang="en-SG" sz="2400" dirty="0"/>
                <a:t>Let </a:t>
              </a:r>
              <a:r>
                <a:rPr lang="en-SG" sz="2400" i="1" dirty="0"/>
                <a:t>A</a:t>
              </a:r>
              <a:r>
                <a:rPr lang="en-SG" sz="2400" dirty="0"/>
                <a:t> and </a:t>
              </a:r>
              <a:r>
                <a:rPr lang="en-SG" sz="2400" i="1" dirty="0"/>
                <a:t>B</a:t>
              </a:r>
              <a:r>
                <a:rPr lang="en-SG" sz="2400" dirty="0"/>
                <a:t> be events in a sample space </a:t>
              </a:r>
              <a:r>
                <a:rPr lang="en-SG" sz="2400" i="1" dirty="0"/>
                <a:t>S</a:t>
              </a:r>
              <a:r>
                <a:rPr lang="en-SG" sz="2400" dirty="0"/>
                <a:t>. If </a:t>
              </a:r>
              <a:r>
                <a:rPr lang="en-SG" sz="2400" i="1" dirty="0"/>
                <a:t>P</a:t>
              </a:r>
              <a:r>
                <a:rPr lang="en-SG" sz="2400" dirty="0"/>
                <a:t>(</a:t>
              </a:r>
              <a:r>
                <a:rPr lang="en-SG" sz="2400" i="1" dirty="0"/>
                <a:t>A</a:t>
              </a:r>
              <a:r>
                <a:rPr lang="en-SG" sz="2400" dirty="0"/>
                <a:t>) </a:t>
              </a:r>
              <a:r>
                <a:rPr lang="en-SG" sz="2400" dirty="0">
                  <a:sym typeface="Symbol" panose="05050102010706020507" pitchFamily="18" charset="2"/>
                </a:rPr>
                <a:t> 0, then the </a:t>
              </a:r>
              <a:r>
                <a:rPr lang="en-SG" sz="2400" b="1" dirty="0">
                  <a:sym typeface="Symbol" panose="05050102010706020507" pitchFamily="18" charset="2"/>
                </a:rPr>
                <a:t>conditional probability of </a:t>
              </a:r>
              <a:r>
                <a:rPr lang="en-SG" sz="2400" b="1" i="1" dirty="0">
                  <a:sym typeface="Symbol" panose="05050102010706020507" pitchFamily="18" charset="2"/>
                </a:rPr>
                <a:t>B</a:t>
              </a:r>
              <a:r>
                <a:rPr lang="en-SG" sz="2400" b="1" dirty="0">
                  <a:sym typeface="Symbol" panose="05050102010706020507" pitchFamily="18" charset="2"/>
                </a:rPr>
                <a:t> given </a:t>
              </a:r>
              <a:r>
                <a:rPr lang="en-SG" sz="2400" b="1" i="1" dirty="0">
                  <a:sym typeface="Symbol" panose="05050102010706020507" pitchFamily="18" charset="2"/>
                </a:rPr>
                <a:t>A</a:t>
              </a:r>
              <a:r>
                <a:rPr lang="en-SG" sz="2400" dirty="0">
                  <a:sym typeface="Symbol" panose="05050102010706020507" pitchFamily="18" charset="2"/>
                </a:rPr>
                <a:t>, denoted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B</a:t>
              </a:r>
              <a:r>
                <a:rPr lang="en-SG" sz="2400" dirty="0">
                  <a:sym typeface="Symbol" panose="05050102010706020507" pitchFamily="18" charset="2"/>
                </a:rPr>
                <a:t>|</a:t>
              </a:r>
              <a:r>
                <a:rPr lang="en-SG" sz="2400" i="1" dirty="0">
                  <a:sym typeface="Symbol" panose="05050102010706020507" pitchFamily="18" charset="2"/>
                </a:rPr>
                <a:t>A</a:t>
              </a:r>
              <a:r>
                <a:rPr lang="en-SG" sz="2400" dirty="0">
                  <a:sym typeface="Symbol" panose="05050102010706020507" pitchFamily="18" charset="2"/>
                </a:rPr>
                <a:t>), is</a:t>
              </a:r>
              <a:endParaRPr lang="en-SG" sz="2400" dirty="0"/>
            </a:p>
          </p:txBody>
        </p:sp>
      </p:grpSp>
      <mc:AlternateContent xmlns:mc="http://schemas.openxmlformats.org/markup-compatibility/2006" xmlns:a14="http://schemas.microsoft.com/office/drawing/2010/main">
        <mc:Choice Requires="a14">
          <p:sp>
            <p:nvSpPr>
              <p:cNvPr id="2" name="TextBox 1"/>
              <p:cNvSpPr txBox="1"/>
              <p:nvPr/>
            </p:nvSpPr>
            <p:spPr>
              <a:xfrm>
                <a:off x="2782905" y="3491769"/>
                <a:ext cx="3750589"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782905" y="3491769"/>
                <a:ext cx="3750589" cy="861326"/>
              </a:xfrm>
              <a:prstGeom prst="rect">
                <a:avLst/>
              </a:prstGeom>
              <a:blipFill>
                <a:blip r:embed="rId3"/>
                <a:stretch>
                  <a:fillRect/>
                </a:stretch>
              </a:blipFill>
            </p:spPr>
            <p:txBody>
              <a:bodyPr/>
              <a:lstStyle/>
              <a:p>
                <a:r>
                  <a:rPr lang="en-SG">
                    <a:noFill/>
                  </a:rPr>
                  <a:t> </a:t>
                </a:r>
              </a:p>
            </p:txBody>
          </p:sp>
        </mc:Fallback>
      </mc:AlternateContent>
      <p:sp>
        <p:nvSpPr>
          <p:cNvPr id="26" name="Rectangle 3"/>
          <p:cNvSpPr txBox="1">
            <a:spLocks noChangeArrowheads="1"/>
          </p:cNvSpPr>
          <p:nvPr/>
        </p:nvSpPr>
        <p:spPr>
          <a:xfrm>
            <a:off x="745712" y="4632567"/>
            <a:ext cx="3820727" cy="809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Multiplying both sides of formula 9.9.1 by </a:t>
            </a:r>
            <a:r>
              <a:rPr lang="en-US" altLang="en-US" sz="2400" i="1" dirty="0"/>
              <a:t>P</a:t>
            </a:r>
            <a:r>
              <a:rPr lang="en-US" altLang="en-US" sz="2400" dirty="0"/>
              <a:t>(</a:t>
            </a:r>
            <a:r>
              <a:rPr lang="en-US" altLang="en-US" sz="2400" i="1" dirty="0"/>
              <a:t>A</a:t>
            </a:r>
            <a:r>
              <a:rPr lang="en-US" altLang="en-US" sz="2400" dirty="0"/>
              <a:t>), we get</a:t>
            </a:r>
          </a:p>
        </p:txBody>
      </p:sp>
      <p:sp>
        <p:nvSpPr>
          <p:cNvPr id="33" name="Rectangle 3"/>
          <p:cNvSpPr txBox="1">
            <a:spLocks noChangeArrowheads="1"/>
          </p:cNvSpPr>
          <p:nvPr/>
        </p:nvSpPr>
        <p:spPr>
          <a:xfrm>
            <a:off x="5036160" y="4632567"/>
            <a:ext cx="3952857" cy="809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Dividing both sides of formula 9.9.2 by </a:t>
            </a:r>
            <a:r>
              <a:rPr lang="en-US" altLang="en-US" sz="2400" i="1" dirty="0"/>
              <a:t>P</a:t>
            </a:r>
            <a:r>
              <a:rPr lang="en-US" altLang="en-US" sz="2400" dirty="0"/>
              <a:t>(</a:t>
            </a:r>
            <a:r>
              <a:rPr lang="en-US" altLang="en-US" sz="2400" i="1" dirty="0"/>
              <a:t>B</a:t>
            </a:r>
            <a:r>
              <a:rPr lang="en-US" altLang="en-US" sz="2400" dirty="0"/>
              <a:t>|</a:t>
            </a:r>
            <a:r>
              <a:rPr lang="en-US" altLang="en-US" sz="2400" i="1" dirty="0"/>
              <a:t>A</a:t>
            </a:r>
            <a:r>
              <a:rPr lang="en-US" altLang="en-US" sz="2400" dirty="0"/>
              <a:t>), we get</a:t>
            </a:r>
          </a:p>
        </p:txBody>
      </p:sp>
      <p:sp>
        <p:nvSpPr>
          <p:cNvPr id="6" name="TextBox 5"/>
          <p:cNvSpPr txBox="1"/>
          <p:nvPr/>
        </p:nvSpPr>
        <p:spPr>
          <a:xfrm>
            <a:off x="6220201" y="3905533"/>
            <a:ext cx="1007390" cy="369332"/>
          </a:xfrm>
          <a:prstGeom prst="rect">
            <a:avLst/>
          </a:prstGeom>
          <a:noFill/>
        </p:spPr>
        <p:txBody>
          <a:bodyPr wrap="square" rtlCol="0">
            <a:spAutoFit/>
          </a:bodyPr>
          <a:lstStyle/>
          <a:p>
            <a:pPr algn="ctr"/>
            <a:r>
              <a:rPr lang="en-SG" dirty="0">
                <a:solidFill>
                  <a:srgbClr val="0000FF"/>
                </a:solidFill>
              </a:rPr>
              <a:t>9.9.1</a:t>
            </a:r>
          </a:p>
        </p:txBody>
      </p:sp>
      <p:grpSp>
        <p:nvGrpSpPr>
          <p:cNvPr id="7" name="Group 6"/>
          <p:cNvGrpSpPr/>
          <p:nvPr/>
        </p:nvGrpSpPr>
        <p:grpSpPr>
          <a:xfrm>
            <a:off x="830091" y="5506029"/>
            <a:ext cx="3973126" cy="829512"/>
            <a:chOff x="830091" y="5789049"/>
            <a:chExt cx="3973126" cy="829512"/>
          </a:xfrm>
        </p:grpSpPr>
        <mc:AlternateContent xmlns:mc="http://schemas.openxmlformats.org/markup-compatibility/2006" xmlns:a14="http://schemas.microsoft.com/office/drawing/2010/main">
          <mc:Choice Requires="a14">
            <p:sp>
              <p:nvSpPr>
                <p:cNvPr id="31" name="TextBox 30"/>
                <p:cNvSpPr txBox="1"/>
                <p:nvPr/>
              </p:nvSpPr>
              <p:spPr>
                <a:xfrm>
                  <a:off x="830091" y="5789049"/>
                  <a:ext cx="3750589" cy="461665"/>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30091" y="5789049"/>
                  <a:ext cx="3750589" cy="461665"/>
                </a:xfrm>
                <a:prstGeom prst="rect">
                  <a:avLst/>
                </a:prstGeom>
                <a:blipFill rotWithShape="0">
                  <a:blip r:embed="rId4"/>
                  <a:stretch>
                    <a:fillRect b="-17105"/>
                  </a:stretch>
                </a:blipFill>
              </p:spPr>
              <p:txBody>
                <a:bodyPr/>
                <a:lstStyle/>
                <a:p>
                  <a:r>
                    <a:rPr lang="en-SG">
                      <a:noFill/>
                    </a:rPr>
                    <a:t> </a:t>
                  </a:r>
                </a:p>
              </p:txBody>
            </p:sp>
          </mc:Fallback>
        </mc:AlternateContent>
        <p:sp>
          <p:nvSpPr>
            <p:cNvPr id="34" name="TextBox 33"/>
            <p:cNvSpPr txBox="1"/>
            <p:nvPr/>
          </p:nvSpPr>
          <p:spPr>
            <a:xfrm>
              <a:off x="3795827" y="6249229"/>
              <a:ext cx="1007390" cy="369332"/>
            </a:xfrm>
            <a:prstGeom prst="rect">
              <a:avLst/>
            </a:prstGeom>
            <a:noFill/>
          </p:spPr>
          <p:txBody>
            <a:bodyPr wrap="square" rtlCol="0">
              <a:spAutoFit/>
            </a:bodyPr>
            <a:lstStyle/>
            <a:p>
              <a:pPr algn="ctr"/>
              <a:r>
                <a:rPr lang="en-SG" dirty="0">
                  <a:solidFill>
                    <a:srgbClr val="0000FF"/>
                  </a:solidFill>
                </a:rPr>
                <a:t>9.9.2</a:t>
              </a:r>
            </a:p>
          </p:txBody>
        </p:sp>
      </p:grpSp>
      <p:grpSp>
        <p:nvGrpSpPr>
          <p:cNvPr id="9" name="Group 8"/>
          <p:cNvGrpSpPr/>
          <p:nvPr/>
        </p:nvGrpSpPr>
        <p:grpSpPr>
          <a:xfrm>
            <a:off x="5477690" y="5461205"/>
            <a:ext cx="3340048" cy="894836"/>
            <a:chOff x="5477690" y="5461205"/>
            <a:chExt cx="3340048" cy="894836"/>
          </a:xfrm>
        </p:grpSpPr>
        <p:sp>
          <p:nvSpPr>
            <p:cNvPr id="38" name="TextBox 37"/>
            <p:cNvSpPr txBox="1"/>
            <p:nvPr/>
          </p:nvSpPr>
          <p:spPr>
            <a:xfrm>
              <a:off x="7981627" y="5986709"/>
              <a:ext cx="836111" cy="369332"/>
            </a:xfrm>
            <a:prstGeom prst="rect">
              <a:avLst/>
            </a:prstGeom>
            <a:noFill/>
          </p:spPr>
          <p:txBody>
            <a:bodyPr wrap="square" rtlCol="0">
              <a:spAutoFit/>
            </a:bodyPr>
            <a:lstStyle/>
            <a:p>
              <a:pPr algn="ctr"/>
              <a:r>
                <a:rPr lang="en-SG" dirty="0">
                  <a:solidFill>
                    <a:srgbClr val="0000FF"/>
                  </a:solidFill>
                </a:rPr>
                <a:t>9.9.3</a:t>
              </a:r>
            </a:p>
          </p:txBody>
        </p:sp>
        <mc:AlternateContent xmlns:mc="http://schemas.openxmlformats.org/markup-compatibility/2006" xmlns:a14="http://schemas.microsoft.com/office/drawing/2010/main">
          <mc:Choice Requires="a14">
            <p:sp>
              <p:nvSpPr>
                <p:cNvPr id="39" name="TextBox 38"/>
                <p:cNvSpPr txBox="1"/>
                <p:nvPr/>
              </p:nvSpPr>
              <p:spPr>
                <a:xfrm>
                  <a:off x="5477690" y="5461205"/>
                  <a:ext cx="2665575" cy="861326"/>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477690" y="5461205"/>
                  <a:ext cx="2665575" cy="861326"/>
                </a:xfrm>
                <a:prstGeom prst="rect">
                  <a:avLst/>
                </a:prstGeom>
                <a:blipFill rotWithShape="0">
                  <a:blip r:embed="rId5"/>
                  <a:stretch>
                    <a:fillRect/>
                  </a:stretch>
                </a:blipFill>
              </p:spPr>
              <p:txBody>
                <a:bodyPr/>
                <a:lstStyle/>
                <a:p>
                  <a:r>
                    <a:rPr lang="en-SG">
                      <a:noFill/>
                    </a:rPr>
                    <a:t> </a:t>
                  </a:r>
                </a:p>
              </p:txBody>
            </p:sp>
          </mc:Fallback>
        </mc:AlternateContent>
      </p:grpSp>
      <p:sp>
        <p:nvSpPr>
          <p:cNvPr id="28" name="Oval 2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1415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30" name="Rectangle 3"/>
          <p:cNvSpPr txBox="1">
            <a:spLocks noChangeArrowheads="1"/>
          </p:cNvSpPr>
          <p:nvPr/>
        </p:nvSpPr>
        <p:spPr>
          <a:xfrm>
            <a:off x="484824" y="2668662"/>
            <a:ext cx="8163230" cy="1708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a:pPr>
            <a:r>
              <a:rPr lang="en-US" sz="2000" dirty="0"/>
              <a:t>Find the following probabilities and illustrate them with a tree diagram: the probability that both balls are blue, the probability that the first ball is blue and the second is not blue, the probability that the first ball is not blue and the second ball is blue, and the probability that neither ball is blue</a:t>
            </a:r>
            <a:r>
              <a:rPr lang="en-US" altLang="en-US" sz="20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51" y="1428823"/>
            <a:ext cx="891798" cy="1328004"/>
          </a:xfrm>
          <a:prstGeom prst="rect">
            <a:avLst/>
          </a:prstGeom>
        </p:spPr>
      </p:pic>
      <p:sp>
        <p:nvSpPr>
          <p:cNvPr id="40" name="Rectangle 3"/>
          <p:cNvSpPr txBox="1">
            <a:spLocks noChangeArrowheads="1"/>
          </p:cNvSpPr>
          <p:nvPr/>
        </p:nvSpPr>
        <p:spPr>
          <a:xfrm>
            <a:off x="484824" y="4366739"/>
            <a:ext cx="8163230" cy="5617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2"/>
            </a:pPr>
            <a:r>
              <a:rPr lang="en-US" sz="2000" dirty="0"/>
              <a:t>What is the probability that the second ball is blue?</a:t>
            </a:r>
            <a:r>
              <a:rPr lang="en-US" altLang="en-US" sz="2000" dirty="0"/>
              <a:t> </a:t>
            </a:r>
          </a:p>
        </p:txBody>
      </p:sp>
      <p:sp>
        <p:nvSpPr>
          <p:cNvPr id="41" name="Rectangle 3"/>
          <p:cNvSpPr txBox="1">
            <a:spLocks noChangeArrowheads="1"/>
          </p:cNvSpPr>
          <p:nvPr/>
        </p:nvSpPr>
        <p:spPr>
          <a:xfrm>
            <a:off x="484824" y="4809881"/>
            <a:ext cx="8163230" cy="5617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3"/>
            </a:pPr>
            <a:r>
              <a:rPr lang="en-US" sz="2000" dirty="0"/>
              <a:t>What is the probability that at least one of the balls is blue?</a:t>
            </a:r>
            <a:r>
              <a:rPr lang="en-US" altLang="en-US" sz="2000" dirty="0"/>
              <a:t> </a:t>
            </a:r>
          </a:p>
        </p:txBody>
      </p:sp>
      <p:sp>
        <p:nvSpPr>
          <p:cNvPr id="42" name="Rectangle 3"/>
          <p:cNvSpPr txBox="1">
            <a:spLocks noChangeArrowheads="1"/>
          </p:cNvSpPr>
          <p:nvPr/>
        </p:nvSpPr>
        <p:spPr>
          <a:xfrm>
            <a:off x="484824" y="5302255"/>
            <a:ext cx="8163230" cy="10537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4"/>
            </a:pPr>
            <a:r>
              <a:rPr lang="en-US" sz="2000" dirty="0"/>
              <a:t>If the experiment of choosing two balls from the urn were repeated many times over, what would be the expected value of the number of blue balls?</a:t>
            </a:r>
            <a:r>
              <a:rPr lang="en-US" altLang="en-US" sz="2000" dirty="0"/>
              <a:t> </a:t>
            </a: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Rectangle 3"/>
          <p:cNvSpPr txBox="1">
            <a:spLocks noChangeArrowheads="1"/>
          </p:cNvSpPr>
          <p:nvPr/>
        </p:nvSpPr>
        <p:spPr>
          <a:xfrm>
            <a:off x="484824" y="1519514"/>
            <a:ext cx="7766548" cy="1148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balls are chosen at random, one after the other, </a:t>
            </a:r>
            <a:r>
              <a:rPr lang="en-US" sz="2400" u="sng" dirty="0"/>
              <a:t>without</a:t>
            </a:r>
            <a:r>
              <a:rPr lang="en-US" sz="2400" dirty="0"/>
              <a:t> replacement</a:t>
            </a:r>
            <a:r>
              <a:rPr lang="en-US" altLang="en-US" sz="2400" dirty="0"/>
              <a:t>. </a:t>
            </a:r>
          </a:p>
        </p:txBody>
      </p:sp>
    </p:spTree>
    <p:extLst>
      <p:ext uri="{BB962C8B-B14F-4D97-AF65-F5344CB8AC3E}">
        <p14:creationId xmlns:p14="http://schemas.microsoft.com/office/powerpoint/2010/main" val="4183005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51" y="1428823"/>
            <a:ext cx="891798" cy="1328004"/>
          </a:xfrm>
          <a:prstGeom prst="rect">
            <a:avLst/>
          </a:prstGeom>
        </p:spPr>
      </p:pic>
      <mc:AlternateContent xmlns:mc="http://schemas.openxmlformats.org/markup-compatibility/2006" xmlns:a14="http://schemas.microsoft.com/office/drawing/2010/main">
        <mc:Choice Requires="a14">
          <p:sp>
            <p:nvSpPr>
              <p:cNvPr id="21" name="Rectangle 3"/>
              <p:cNvSpPr txBox="1">
                <a:spLocks noChangeArrowheads="1"/>
              </p:cNvSpPr>
              <p:nvPr/>
            </p:nvSpPr>
            <p:spPr>
              <a:xfrm>
                <a:off x="484824" y="2668662"/>
                <a:ext cx="7372817" cy="3158701"/>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Let</a:t>
                </a:r>
              </a:p>
              <a:p>
                <a:pPr marL="449263">
                  <a:lnSpc>
                    <a:spcPct val="100000"/>
                  </a:lnSpc>
                  <a:spcBef>
                    <a:spcPts val="0"/>
                  </a:spcBef>
                  <a:spcAft>
                    <a:spcPts val="600"/>
                  </a:spcAft>
                  <a:buFont typeface="Wingdings" panose="05000000000000000000" pitchFamily="2" charset="2"/>
                  <a:buChar char="§"/>
                </a:pPr>
                <a:r>
                  <a:rPr lang="en-US" sz="2400" i="1" dirty="0"/>
                  <a:t>S</a:t>
                </a:r>
                <a:r>
                  <a:rPr lang="en-US" sz="2400" dirty="0"/>
                  <a:t> denote the sample space of all possible choices of two balls from the urn,</a:t>
                </a:r>
              </a:p>
              <a:p>
                <a:pPr marL="449263">
                  <a:lnSpc>
                    <a:spcPct val="100000"/>
                  </a:lnSpc>
                  <a:spcBef>
                    <a:spcPts val="0"/>
                  </a:spcBef>
                  <a:spcAft>
                    <a:spcPts val="600"/>
                  </a:spcAft>
                  <a:buFont typeface="Wingdings" panose="05000000000000000000" pitchFamily="2" charset="2"/>
                  <a:buChar char="§"/>
                </a:pPr>
                <a:r>
                  <a:rPr lang="en-US" sz="2400" i="1" dirty="0"/>
                  <a:t>B</a:t>
                </a:r>
                <a:r>
                  <a:rPr lang="en-US" sz="2400" baseline="-25000" dirty="0"/>
                  <a:t>1</a:t>
                </a:r>
                <a:r>
                  <a:rPr lang="en-US" sz="2400" dirty="0"/>
                  <a:t> be the event that the first ball is blue (then </a:t>
                </a:r>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1</m:t>
                            </m:r>
                          </m:sub>
                        </m:sSub>
                      </m:e>
                    </m:acc>
                  </m:oMath>
                </a14:m>
                <a:r>
                  <a:rPr lang="en-US" sz="2400" dirty="0"/>
                  <a:t> is the event that the first ball is not blue),</a:t>
                </a:r>
              </a:p>
              <a:p>
                <a:pPr marL="449263">
                  <a:lnSpc>
                    <a:spcPct val="100000"/>
                  </a:lnSpc>
                  <a:spcBef>
                    <a:spcPts val="0"/>
                  </a:spcBef>
                  <a:spcAft>
                    <a:spcPts val="600"/>
                  </a:spcAft>
                  <a:buFont typeface="Wingdings" panose="05000000000000000000" pitchFamily="2" charset="2"/>
                  <a:buChar char="§"/>
                </a:pPr>
                <a:r>
                  <a:rPr lang="en-US" sz="2400" i="1" dirty="0"/>
                  <a:t>B</a:t>
                </a:r>
                <a:r>
                  <a:rPr lang="en-US" sz="2400" baseline="-25000" dirty="0"/>
                  <a:t>2</a:t>
                </a:r>
                <a:r>
                  <a:rPr lang="en-US" sz="2400" dirty="0"/>
                  <a:t> be the event that the second ball is blue (then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b="0" i="1" smtClean="0">
                                <a:latin typeface="Cambria Math" panose="02040503050406030204" pitchFamily="18" charset="0"/>
                              </a:rPr>
                              <m:t>2</m:t>
                            </m:r>
                          </m:sub>
                        </m:sSub>
                      </m:e>
                    </m:acc>
                  </m:oMath>
                </a14:m>
                <a:r>
                  <a:rPr lang="en-US" sz="2400" dirty="0"/>
                  <a:t> is the event that the second ball is not blue)</a:t>
                </a:r>
                <a:r>
                  <a:rPr lang="en-US" altLang="en-US" sz="2400" dirty="0"/>
                  <a:t>.</a:t>
                </a:r>
              </a:p>
              <a:p>
                <a:pPr marL="0" indent="0">
                  <a:lnSpc>
                    <a:spcPct val="100000"/>
                  </a:lnSpc>
                  <a:spcBef>
                    <a:spcPts val="0"/>
                  </a:spcBef>
                  <a:spcAft>
                    <a:spcPts val="600"/>
                  </a:spcAft>
                  <a:buNone/>
                </a:pPr>
                <a:r>
                  <a:rPr lang="en-US" altLang="en-US" sz="2400" dirty="0"/>
                  <a:t> </a:t>
                </a:r>
              </a:p>
            </p:txBody>
          </p:sp>
        </mc:Choice>
        <mc:Fallback xmlns="">
          <p:sp>
            <p:nvSpPr>
              <p:cNvPr id="21" name="Rectangle 3"/>
              <p:cNvSpPr txBox="1">
                <a:spLocks noRot="1" noChangeAspect="1" noMove="1" noResize="1" noEditPoints="1" noAdjustHandles="1" noChangeArrowheads="1" noChangeShapeType="1" noTextEdit="1"/>
              </p:cNvSpPr>
              <p:nvPr/>
            </p:nvSpPr>
            <p:spPr>
              <a:xfrm>
                <a:off x="484824" y="2668662"/>
                <a:ext cx="7372817" cy="3158701"/>
              </a:xfrm>
              <a:prstGeom prst="rect">
                <a:avLst/>
              </a:prstGeom>
              <a:blipFill>
                <a:blip r:embed="rId4"/>
                <a:stretch>
                  <a:fillRect l="-1323" t="-1544" r="-1323"/>
                </a:stretch>
              </a:blipFill>
            </p:spPr>
            <p:txBody>
              <a:bodyPr/>
              <a:lstStyle/>
              <a:p>
                <a:r>
                  <a:rPr lang="en-US">
                    <a:noFill/>
                  </a:rPr>
                  <a:t> </a:t>
                </a:r>
              </a:p>
            </p:txBody>
          </p:sp>
        </mc:Fallback>
      </mc:AlternateContent>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Rectangle 3"/>
          <p:cNvSpPr txBox="1">
            <a:spLocks noChangeArrowheads="1"/>
          </p:cNvSpPr>
          <p:nvPr/>
        </p:nvSpPr>
        <p:spPr>
          <a:xfrm>
            <a:off x="484824" y="1519514"/>
            <a:ext cx="7777433" cy="1149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balls are chosen at random, one after the other, </a:t>
            </a:r>
            <a:r>
              <a:rPr lang="en-US" sz="2400" u="sng" dirty="0"/>
              <a:t>without</a:t>
            </a:r>
            <a:r>
              <a:rPr lang="en-US" sz="2400" dirty="0"/>
              <a:t> replacement</a:t>
            </a:r>
            <a:r>
              <a:rPr lang="en-US" altLang="en-US" sz="2400" dirty="0"/>
              <a:t>. </a:t>
            </a:r>
          </a:p>
        </p:txBody>
      </p:sp>
    </p:spTree>
    <p:extLst>
      <p:ext uri="{BB962C8B-B14F-4D97-AF65-F5344CB8AC3E}">
        <p14:creationId xmlns:p14="http://schemas.microsoft.com/office/powerpoint/2010/main" val="3078616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484824" y="2668662"/>
            <a:ext cx="8163230" cy="2352789"/>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a:pPr>
            <a:r>
              <a:rPr lang="en-US" sz="2400" dirty="0"/>
              <a:t>Find the following probabilities and illustrate them with a tree diagram: the probability that both balls are blue, the probability that the first ball is blue and the second is not blue, the probability that the first ball is not blue and the second ball is blue, and the probability that neither ball is blue</a:t>
            </a:r>
            <a:r>
              <a:rPr lang="en-US" altLang="en-US" sz="2400" dirty="0"/>
              <a:t>. </a:t>
            </a:r>
          </a:p>
        </p:txBody>
      </p:sp>
      <p:sp>
        <p:nvSpPr>
          <p:cNvPr id="14" name="Oval 13"/>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Rectangle 3"/>
          <p:cNvSpPr txBox="1">
            <a:spLocks noChangeArrowheads="1"/>
          </p:cNvSpPr>
          <p:nvPr/>
        </p:nvSpPr>
        <p:spPr>
          <a:xfrm>
            <a:off x="484823" y="1519514"/>
            <a:ext cx="8245519" cy="984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balls are chosen at random, one after the other, </a:t>
            </a:r>
            <a:r>
              <a:rPr lang="en-US" sz="2400" u="sng" dirty="0"/>
              <a:t>without</a:t>
            </a:r>
            <a:r>
              <a:rPr lang="en-US" sz="2400" dirty="0"/>
              <a:t> replacement</a:t>
            </a:r>
            <a:r>
              <a:rPr lang="en-US" altLang="en-US" sz="2400" dirty="0"/>
              <a:t>. </a:t>
            </a:r>
          </a:p>
        </p:txBody>
      </p:sp>
    </p:spTree>
    <p:extLst>
      <p:ext uri="{BB962C8B-B14F-4D97-AF65-F5344CB8AC3E}">
        <p14:creationId xmlns:p14="http://schemas.microsoft.com/office/powerpoint/2010/main" val="10735061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mc:AlternateContent xmlns:mc="http://schemas.openxmlformats.org/markup-compatibility/2006" xmlns:a14="http://schemas.microsoft.com/office/drawing/2010/main">
        <mc:Choice Requires="a14">
          <p:sp>
            <p:nvSpPr>
              <p:cNvPr id="23" name="Rectangle 3"/>
              <p:cNvSpPr txBox="1">
                <a:spLocks noChangeArrowheads="1"/>
              </p:cNvSpPr>
              <p:nvPr/>
            </p:nvSpPr>
            <p:spPr>
              <a:xfrm>
                <a:off x="1970778" y="1477236"/>
                <a:ext cx="6544572"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spcBef>
                    <a:spcPts val="0"/>
                  </a:spcBef>
                  <a:spcAft>
                    <a:spcPts val="600"/>
                  </a:spcAft>
                  <a:buFont typeface="+mj-lt"/>
                  <a:buAutoNum type="alphaLcPeriod"/>
                </a:pPr>
                <a:r>
                  <a:rPr lang="en-US" sz="2400" dirty="0"/>
                  <a:t>Find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oMath>
                </a14:m>
                <a:r>
                  <a:rPr lang="en-US" sz="2000" i="1" dirty="0"/>
                  <a:t>,</a:t>
                </a:r>
                <a:r>
                  <a:rPr lang="en-US" sz="2000" dirty="0">
                    <a:sym typeface="Symbol" panose="05050102010706020507" pitchFamily="18" charset="2"/>
                  </a:rPr>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acc>
                      <m:accPr>
                        <m:chr m:val="̅"/>
                        <m:ctrlPr>
                          <a:rPr lang="en-US" sz="2000" i="1" smtClean="0">
                            <a:latin typeface="Cambria Math" panose="02040503050406030204" pitchFamily="18" charset="0"/>
                            <a:ea typeface="Cambria Math" panose="02040503050406030204" pitchFamily="18" charset="0"/>
                          </a:rPr>
                        </m:ctrlPr>
                      </m:acc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e>
                    </m:acc>
                    <m:r>
                      <a:rPr lang="en-US" sz="2000" i="1">
                        <a:latin typeface="Cambria Math" panose="02040503050406030204" pitchFamily="18" charset="0"/>
                        <a:ea typeface="Cambria Math" panose="02040503050406030204" pitchFamily="18" charset="0"/>
                      </a:rPr>
                      <m:t>)</m:t>
                    </m:r>
                  </m:oMath>
                </a14:m>
                <a:r>
                  <a:rPr lang="en-US" sz="2000" dirty="0">
                    <a:sym typeface="Symbol" panose="05050102010706020507" pitchFamily="18" charset="2"/>
                  </a:rPr>
                  <a:t>,</a:t>
                </a:r>
                <a:r>
                  <a:rPr lang="en-US" sz="2000" dirty="0"/>
                  <a:t>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oMath>
                </a14:m>
                <a:r>
                  <a:rPr lang="en-US" sz="2000" dirty="0">
                    <a:sym typeface="Symbol" panose="05050102010706020507" pitchFamily="18" charset="2"/>
                  </a:rPr>
                  <a:t>,</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e>
                    </m:acc>
                    <m:r>
                      <a:rPr lang="en-US" sz="2000" i="1">
                        <a:latin typeface="Cambria Math" panose="02040503050406030204" pitchFamily="18" charset="0"/>
                        <a:ea typeface="Cambria Math" panose="02040503050406030204" pitchFamily="18" charset="0"/>
                      </a:rPr>
                      <m:t>∩</m:t>
                    </m:r>
                    <m:acc>
                      <m:accPr>
                        <m:chr m:val="̅"/>
                        <m:ctrlPr>
                          <a:rPr lang="en-US" sz="2000" i="1" smtClean="0">
                            <a:latin typeface="Cambria Math" panose="02040503050406030204" pitchFamily="18" charset="0"/>
                            <a:ea typeface="Cambria Math" panose="02040503050406030204" pitchFamily="18" charset="0"/>
                          </a:rPr>
                        </m:ctrlPr>
                      </m:acc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e>
                    </m:acc>
                    <m:r>
                      <a:rPr lang="en-US" sz="2000" i="1">
                        <a:latin typeface="Cambria Math" panose="02040503050406030204" pitchFamily="18" charset="0"/>
                        <a:ea typeface="Cambria Math" panose="02040503050406030204" pitchFamily="18" charset="0"/>
                      </a:rPr>
                      <m:t>)</m:t>
                    </m:r>
                  </m:oMath>
                </a14:m>
                <a:r>
                  <a:rPr lang="en-US" sz="2000" dirty="0">
                    <a:sym typeface="Symbol" panose="05050102010706020507" pitchFamily="18" charset="2"/>
                  </a:rPr>
                  <a:t>.</a:t>
                </a:r>
                <a:r>
                  <a:rPr lang="en-US" altLang="en-US" sz="2400" dirty="0"/>
                  <a:t> </a:t>
                </a:r>
              </a:p>
            </p:txBody>
          </p:sp>
        </mc:Choice>
        <mc:Fallback xmlns="">
          <p:sp>
            <p:nvSpPr>
              <p:cNvPr id="23" name="Rectangle 3"/>
              <p:cNvSpPr txBox="1">
                <a:spLocks noRot="1" noChangeAspect="1" noMove="1" noResize="1" noEditPoints="1" noAdjustHandles="1" noChangeArrowheads="1" noChangeShapeType="1" noTextEdit="1"/>
              </p:cNvSpPr>
              <p:nvPr/>
            </p:nvSpPr>
            <p:spPr>
              <a:xfrm>
                <a:off x="1970778" y="1477236"/>
                <a:ext cx="6544572" cy="506583"/>
              </a:xfrm>
              <a:prstGeom prst="rect">
                <a:avLst/>
              </a:prstGeom>
              <a:blipFill>
                <a:blip r:embed="rId3"/>
                <a:stretch>
                  <a:fillRect l="-1490" t="-10843" b="-19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04550" y="2131522"/>
                <a:ext cx="1646421" cy="67480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5</m:t>
                          </m:r>
                        </m:num>
                        <m:den>
                          <m:r>
                            <a:rPr lang="en-SG" sz="2000" b="0" i="1" smtClean="0">
                              <a:latin typeface="Cambria Math" panose="02040503050406030204" pitchFamily="18" charset="0"/>
                            </a:rPr>
                            <m:t>12</m:t>
                          </m:r>
                        </m:den>
                      </m:f>
                    </m:oMath>
                  </m:oMathPara>
                </a14:m>
                <a:endParaRPr lang="en-SG"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04550" y="2131522"/>
                <a:ext cx="1646421" cy="674800"/>
              </a:xfrm>
              <a:prstGeom prst="rect">
                <a:avLst/>
              </a:prstGeom>
              <a:blipFill rotWithShape="0">
                <a:blip r:embed="rId4"/>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196140" y="2131522"/>
                <a:ext cx="1679881" cy="66652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7</m:t>
                          </m:r>
                        </m:num>
                        <m:den>
                          <m:r>
                            <a:rPr lang="en-SG" sz="2000" b="0" i="1" smtClean="0">
                              <a:latin typeface="Cambria Math" panose="02040503050406030204" pitchFamily="18" charset="0"/>
                            </a:rPr>
                            <m:t>12</m:t>
                          </m:r>
                        </m:den>
                      </m:f>
                    </m:oMath>
                  </m:oMathPara>
                </a14:m>
                <a:endParaRPr lang="en-SG"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196140" y="2131522"/>
                <a:ext cx="1679881" cy="666529"/>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201106" y="2131522"/>
                <a:ext cx="1923428" cy="66742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4</m:t>
                          </m:r>
                        </m:num>
                        <m:den>
                          <m:r>
                            <a:rPr lang="en-SG" sz="2000" b="0" i="1" smtClean="0">
                              <a:latin typeface="Cambria Math" panose="02040503050406030204" pitchFamily="18" charset="0"/>
                            </a:rPr>
                            <m:t>11</m:t>
                          </m:r>
                        </m:den>
                      </m:f>
                    </m:oMath>
                  </m:oMathPara>
                </a14:m>
                <a:endParaRPr lang="en-SG"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201106" y="2131522"/>
                <a:ext cx="1923428" cy="667427"/>
              </a:xfrm>
              <a:prstGeom prst="rect">
                <a:avLst/>
              </a:prstGeom>
              <a:blipFill rotWithShape="0">
                <a:blip r:embed="rId6"/>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368165" y="2131522"/>
                <a:ext cx="1864137" cy="66652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e>
                          </m:acc>
                          <m:r>
                            <a:rPr lang="en-SG" sz="2000" b="0" i="1" smtClean="0">
                              <a:latin typeface="Cambria Math" panose="02040503050406030204" pitchFamily="18" charset="0"/>
                            </a:rPr>
                            <m:t>|</m:t>
                          </m:r>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7</m:t>
                          </m:r>
                        </m:num>
                        <m:den>
                          <m:r>
                            <a:rPr lang="en-SG" sz="2000" b="0" i="1" smtClean="0">
                              <a:latin typeface="Cambria Math" panose="02040503050406030204" pitchFamily="18" charset="0"/>
                            </a:rPr>
                            <m:t>11</m:t>
                          </m:r>
                        </m:den>
                      </m:f>
                    </m:oMath>
                  </m:oMathPara>
                </a14:m>
                <a:endParaRPr lang="en-SG"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368165" y="2131522"/>
                <a:ext cx="1864137" cy="666529"/>
              </a:xfrm>
              <a:prstGeom prst="rect">
                <a:avLst/>
              </a:prstGeom>
              <a:blipFill>
                <a:blip r:embed="rId7"/>
                <a:stretch>
                  <a:fillRect/>
                </a:stretch>
              </a:blipFill>
              <a:ln>
                <a:solidFill>
                  <a:schemeClr val="tx1"/>
                </a:solidFill>
              </a:ln>
            </p:spPr>
            <p:txBody>
              <a:bodyPr/>
              <a:lstStyle/>
              <a:p>
                <a:r>
                  <a:rPr lang="en-US">
                    <a:noFill/>
                  </a:rPr>
                  <a:t> </a:t>
                </a:r>
              </a:p>
            </p:txBody>
          </p:sp>
        </mc:Fallback>
      </mc:AlternateContent>
      <p:grpSp>
        <p:nvGrpSpPr>
          <p:cNvPr id="7" name="Group 6"/>
          <p:cNvGrpSpPr/>
          <p:nvPr/>
        </p:nvGrpSpPr>
        <p:grpSpPr>
          <a:xfrm>
            <a:off x="288405" y="2985235"/>
            <a:ext cx="3750589" cy="886174"/>
            <a:chOff x="288405" y="2985235"/>
            <a:chExt cx="3750589" cy="886174"/>
          </a:xfrm>
        </p:grpSpPr>
        <p:sp>
          <p:nvSpPr>
            <p:cNvPr id="6" name="TextBox 5"/>
            <p:cNvSpPr txBox="1"/>
            <p:nvPr/>
          </p:nvSpPr>
          <p:spPr>
            <a:xfrm>
              <a:off x="324356" y="2985235"/>
              <a:ext cx="2286427" cy="369332"/>
            </a:xfrm>
            <a:prstGeom prst="rect">
              <a:avLst/>
            </a:prstGeom>
            <a:noFill/>
          </p:spPr>
          <p:txBody>
            <a:bodyPr wrap="square" rtlCol="0">
              <a:spAutoFit/>
            </a:bodyPr>
            <a:lstStyle/>
            <a:p>
              <a:r>
                <a:rPr lang="en-SG" dirty="0"/>
                <a:t>By formula 9.9.2</a:t>
              </a:r>
            </a:p>
          </p:txBody>
        </p:sp>
        <mc:AlternateContent xmlns:mc="http://schemas.openxmlformats.org/markup-compatibility/2006" xmlns:a14="http://schemas.microsoft.com/office/drawing/2010/main">
          <mc:Choice Requires="a14">
            <p:sp>
              <p:nvSpPr>
                <p:cNvPr id="22" name="TextBox 21"/>
                <p:cNvSpPr txBox="1"/>
                <p:nvPr/>
              </p:nvSpPr>
              <p:spPr>
                <a:xfrm>
                  <a:off x="288405" y="3409744"/>
                  <a:ext cx="3750589" cy="461665"/>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88405" y="3409744"/>
                  <a:ext cx="3750589" cy="461665"/>
                </a:xfrm>
                <a:prstGeom prst="rect">
                  <a:avLst/>
                </a:prstGeom>
                <a:blipFill rotWithShape="0">
                  <a:blip r:embed="rId8"/>
                  <a:stretch>
                    <a:fillRect b="-17105"/>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4" name="TextBox 23"/>
              <p:cNvSpPr txBox="1"/>
              <p:nvPr/>
            </p:nvSpPr>
            <p:spPr>
              <a:xfrm>
                <a:off x="1051271" y="3926586"/>
                <a:ext cx="6320816" cy="67685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ea typeface="Cambria Math" panose="02040503050406030204" pitchFamily="18" charset="0"/>
                            </a:rPr>
                            <m:t>∩</m:t>
                          </m:r>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2</m:t>
                              </m:r>
                            </m:sub>
                          </m:sSub>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e>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1</m:t>
                              </m:r>
                            </m:sub>
                          </m:sSub>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4</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5</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20</m:t>
                          </m:r>
                        </m:num>
                        <m:den>
                          <m:r>
                            <a:rPr lang="en-SG" sz="2000" b="0" i="1" smtClean="0">
                              <a:latin typeface="Cambria Math" panose="02040503050406030204" pitchFamily="18" charset="0"/>
                            </a:rPr>
                            <m:t>132</m:t>
                          </m:r>
                        </m:den>
                      </m:f>
                    </m:oMath>
                  </m:oMathPara>
                </a14:m>
                <a:endParaRPr lang="en-SG" sz="2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51271" y="3926586"/>
                <a:ext cx="6320816" cy="676852"/>
              </a:xfrm>
              <a:prstGeom prst="rect">
                <a:avLst/>
              </a:prstGeom>
              <a:blipFill rotWithShape="0">
                <a:blip r:embed="rId9"/>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51271" y="4647527"/>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ea typeface="Cambria Math" panose="02040503050406030204" pitchFamily="18" charset="0"/>
                            </a:rPr>
                            <m:t>∩</m:t>
                          </m:r>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e>
                          </m:acc>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e>
                          </m:acc>
                        </m:e>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1</m:t>
                              </m:r>
                            </m:sub>
                          </m:sSub>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7</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5</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35</m:t>
                          </m:r>
                        </m:num>
                        <m:den>
                          <m:r>
                            <a:rPr lang="en-SG" sz="2000" b="0" i="1" smtClean="0">
                              <a:latin typeface="Cambria Math" panose="02040503050406030204" pitchFamily="18" charset="0"/>
                            </a:rPr>
                            <m:t>132</m:t>
                          </m:r>
                        </m:den>
                      </m:f>
                    </m:oMath>
                  </m:oMathPara>
                </a14:m>
                <a:endParaRPr lang="en-SG"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051271" y="4647527"/>
                <a:ext cx="6320816" cy="697114"/>
              </a:xfrm>
              <a:prstGeom prst="rect">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201106" y="2941280"/>
                <a:ext cx="1923428" cy="67480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5</m:t>
                          </m:r>
                        </m:num>
                        <m:den>
                          <m:r>
                            <a:rPr lang="en-SG" sz="2000" b="0" i="1" smtClean="0">
                              <a:latin typeface="Cambria Math" panose="02040503050406030204" pitchFamily="18" charset="0"/>
                            </a:rPr>
                            <m:t>11</m:t>
                          </m:r>
                        </m:den>
                      </m:f>
                    </m:oMath>
                  </m:oMathPara>
                </a14:m>
                <a:endParaRPr lang="en-SG" sz="2000" dirty="0"/>
              </a:p>
            </p:txBody>
          </p:sp>
        </mc:Choice>
        <mc:Fallback xmlns="">
          <p:sp>
            <p:nvSpPr>
              <p:cNvPr id="26" name="TextBox 25"/>
              <p:cNvSpPr txBox="1">
                <a:spLocks noRot="1" noChangeAspect="1" noMove="1" noResize="1" noEditPoints="1" noAdjustHandles="1" noChangeArrowheads="1" noChangeShapeType="1" noTextEdit="1"/>
              </p:cNvSpPr>
              <p:nvPr/>
            </p:nvSpPr>
            <p:spPr>
              <a:xfrm>
                <a:off x="4201106" y="2941280"/>
                <a:ext cx="1923428" cy="674800"/>
              </a:xfrm>
              <a:prstGeom prst="rect">
                <a:avLst/>
              </a:prstGeom>
              <a:blipFill>
                <a:blip r:embed="rId1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368165" y="2941280"/>
                <a:ext cx="1923428" cy="668516"/>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e>
                      </m:acc>
                      <m:r>
                        <a:rPr lang="en-SG" sz="2000" b="0" i="1" smtClean="0">
                          <a:latin typeface="Cambria Math" panose="02040503050406030204" pitchFamily="18" charset="0"/>
                        </a:rPr>
                        <m:t>|</m:t>
                      </m:r>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6</m:t>
                          </m:r>
                        </m:num>
                        <m:den>
                          <m:r>
                            <a:rPr lang="en-SG" sz="2000" b="0" i="1" smtClean="0">
                              <a:latin typeface="Cambria Math" panose="02040503050406030204" pitchFamily="18" charset="0"/>
                            </a:rPr>
                            <m:t>11</m:t>
                          </m:r>
                        </m:den>
                      </m:f>
                    </m:oMath>
                  </m:oMathPara>
                </a14:m>
                <a:endParaRPr lang="en-SG"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6368165" y="2941280"/>
                <a:ext cx="1923428" cy="668516"/>
              </a:xfrm>
              <a:prstGeom prst="rect">
                <a:avLst/>
              </a:prstGeom>
              <a:blipFill>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051271" y="5377462"/>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b="0" i="1" smtClean="0">
                                  <a:latin typeface="Cambria Math" panose="02040503050406030204" pitchFamily="18" charset="0"/>
                                </a:rPr>
                                <m:t>2</m:t>
                              </m:r>
                            </m:sub>
                          </m:sSub>
                        </m:e>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1</m:t>
                                  </m:r>
                                </m:sub>
                              </m:sSub>
                            </m:e>
                          </m:acc>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5</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7</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35</m:t>
                          </m:r>
                        </m:num>
                        <m:den>
                          <m:r>
                            <a:rPr lang="en-SG" sz="2000" b="0" i="1" smtClean="0">
                              <a:latin typeface="Cambria Math" panose="02040503050406030204" pitchFamily="18" charset="0"/>
                            </a:rPr>
                            <m:t>132</m:t>
                          </m:r>
                        </m:den>
                      </m:f>
                    </m:oMath>
                  </m:oMathPara>
                </a14:m>
                <a:endParaRPr lang="en-SG" sz="20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051271" y="5377462"/>
                <a:ext cx="6320816" cy="697114"/>
              </a:xfrm>
              <a:prstGeom prst="rect">
                <a:avLst/>
              </a:prstGeom>
              <a:blipFill>
                <a:blip r:embed="rId1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051271" y="6119398"/>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e>
                          </m:acc>
                          <m:r>
                            <a:rPr lang="en-SG" sz="2000" i="1">
                              <a:latin typeface="Cambria Math" panose="02040503050406030204" pitchFamily="18" charset="0"/>
                              <a:ea typeface="Cambria Math" panose="02040503050406030204" pitchFamily="18" charset="0"/>
                            </a:rPr>
                            <m:t>∩</m:t>
                          </m:r>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2</m:t>
                                  </m:r>
                                </m:sub>
                              </m:sSub>
                            </m:e>
                          </m:acc>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acc>
                            <m:accPr>
                              <m:chr m:val="̅"/>
                              <m:ctrlPr>
                                <a:rPr lang="en-SG" sz="2000" b="0" i="1" smtClean="0">
                                  <a:latin typeface="Cambria Math" panose="02040503050406030204" pitchFamily="18" charset="0"/>
                                </a:rPr>
                              </m:ctrlPr>
                            </m:accPr>
                            <m:e>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e>
                          </m:acc>
                        </m:e>
                        <m:e>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1</m:t>
                                  </m:r>
                                </m:sub>
                              </m:sSub>
                            </m:e>
                          </m:acc>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acc>
                            <m:accPr>
                              <m:chr m:val="̅"/>
                              <m:ctrlPr>
                                <a:rPr lang="en-SG" sz="2000" b="0" i="1" smtClean="0">
                                  <a:latin typeface="Cambria Math" panose="02040503050406030204" pitchFamily="18" charset="0"/>
                                  <a:ea typeface="Cambria Math" panose="02040503050406030204" pitchFamily="18" charset="0"/>
                                </a:rPr>
                              </m:ctrlPr>
                            </m:accPr>
                            <m:e>
                              <m:sSub>
                                <m:sSubPr>
                                  <m:ctrlPr>
                                    <a:rPr lang="en-SG"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𝐵</m:t>
                                  </m:r>
                                </m:e>
                                <m:sub>
                                  <m:r>
                                    <a:rPr lang="en-US" sz="2000" b="0" i="1" smtClean="0">
                                      <a:latin typeface="Cambria Math" panose="02040503050406030204" pitchFamily="18" charset="0"/>
                                      <a:ea typeface="Cambria Math" panose="02040503050406030204" pitchFamily="18" charset="0"/>
                                    </a:rPr>
                                    <m:t>1</m:t>
                                  </m:r>
                                </m:sub>
                              </m:sSub>
                            </m:e>
                          </m:acc>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6</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7</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42</m:t>
                          </m:r>
                        </m:num>
                        <m:den>
                          <m:r>
                            <a:rPr lang="en-SG" sz="2000" b="0" i="1" smtClean="0">
                              <a:latin typeface="Cambria Math" panose="02040503050406030204" pitchFamily="18" charset="0"/>
                            </a:rPr>
                            <m:t>132</m:t>
                          </m:r>
                        </m:den>
                      </m:f>
                    </m:oMath>
                  </m:oMathPara>
                </a14:m>
                <a:endParaRPr lang="en-SG" sz="20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051271" y="6119398"/>
                <a:ext cx="6320816" cy="697114"/>
              </a:xfrm>
              <a:prstGeom prst="rect">
                <a:avLst/>
              </a:prstGeom>
              <a:blipFill>
                <a:blip r:embed="rId14"/>
                <a:stretch>
                  <a:fillRect/>
                </a:stretch>
              </a:blipFill>
              <a:ln>
                <a:solidFill>
                  <a:schemeClr val="tx1"/>
                </a:solidFill>
              </a:ln>
            </p:spPr>
            <p:txBody>
              <a:bodyPr/>
              <a:lstStyle/>
              <a:p>
                <a:r>
                  <a:rPr lang="en-US">
                    <a:noFill/>
                  </a:rPr>
                  <a:t> </a:t>
                </a:r>
              </a:p>
            </p:txBody>
          </p:sp>
        </mc:Fallback>
      </mc:AlternateContent>
      <p:sp>
        <p:nvSpPr>
          <p:cNvPr id="34" name="Oval 33"/>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6686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21" grpId="0" animBg="1"/>
      <p:bldP spid="24" grpId="0" animBg="1"/>
      <p:bldP spid="25" grpId="0" animBg="1"/>
      <p:bldP spid="26" grpId="0" animBg="1"/>
      <p:bldP spid="30" grpId="0" animBg="1"/>
      <p:bldP spid="31" grpId="0" animBg="1"/>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mc:AlternateContent xmlns:mc="http://schemas.openxmlformats.org/markup-compatibility/2006" xmlns:a14="http://schemas.microsoft.com/office/drawing/2010/main">
        <mc:Choice Requires="a14">
          <p:sp>
            <p:nvSpPr>
              <p:cNvPr id="23" name="Rectangle 3"/>
              <p:cNvSpPr txBox="1">
                <a:spLocks noChangeArrowheads="1"/>
              </p:cNvSpPr>
              <p:nvPr/>
            </p:nvSpPr>
            <p:spPr>
              <a:xfrm>
                <a:off x="1970777" y="1477236"/>
                <a:ext cx="654457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spcBef>
                    <a:spcPts val="0"/>
                  </a:spcBef>
                  <a:spcAft>
                    <a:spcPts val="600"/>
                  </a:spcAft>
                  <a:buFont typeface="+mj-lt"/>
                  <a:buAutoNum type="alphaLcPeriod"/>
                </a:pPr>
                <a:r>
                  <a:rPr lang="en-US" sz="2400" dirty="0"/>
                  <a:t>Find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oMath>
                </a14:m>
                <a:r>
                  <a:rPr lang="en-US" sz="2000" i="1" dirty="0"/>
                  <a:t>,</a:t>
                </a:r>
                <a:r>
                  <a:rPr lang="en-US" sz="2000" dirty="0">
                    <a:sym typeface="Symbol" panose="05050102010706020507" pitchFamily="18" charset="2"/>
                  </a:rPr>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2</m:t>
                            </m:r>
                          </m:sub>
                        </m:sSub>
                      </m:e>
                    </m:acc>
                    <m:r>
                      <a:rPr lang="en-US" sz="2000" i="1">
                        <a:latin typeface="Cambria Math" panose="02040503050406030204" pitchFamily="18" charset="0"/>
                        <a:ea typeface="Cambria Math" panose="02040503050406030204" pitchFamily="18" charset="0"/>
                      </a:rPr>
                      <m:t>)</m:t>
                    </m:r>
                  </m:oMath>
                </a14:m>
                <a:r>
                  <a:rPr lang="en-US" sz="2000" dirty="0">
                    <a:sym typeface="Symbol" panose="05050102010706020507" pitchFamily="18" charset="2"/>
                  </a:rPr>
                  <a:t>,</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e>
                    </m:acc>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oMath>
                </a14:m>
                <a:r>
                  <a:rPr lang="en-US" sz="2000" dirty="0">
                    <a:sym typeface="Symbol" panose="05050102010706020507" pitchFamily="18" charset="2"/>
                  </a:rPr>
                  <a:t>,</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e>
                    </m:acc>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𝐵</m:t>
                            </m:r>
                          </m:e>
                          <m:sub>
                            <m:r>
                              <a:rPr lang="en-US" sz="2000" i="1">
                                <a:latin typeface="Cambria Math" panose="02040503050406030204" pitchFamily="18" charset="0"/>
                                <a:ea typeface="Cambria Math" panose="02040503050406030204" pitchFamily="18" charset="0"/>
                              </a:rPr>
                              <m:t>2</m:t>
                            </m:r>
                          </m:sub>
                        </m:sSub>
                      </m:e>
                    </m:acc>
                    <m:r>
                      <a:rPr lang="en-US" sz="2000" i="1">
                        <a:latin typeface="Cambria Math" panose="02040503050406030204" pitchFamily="18" charset="0"/>
                        <a:ea typeface="Cambria Math" panose="02040503050406030204" pitchFamily="18" charset="0"/>
                      </a:rPr>
                      <m:t>)</m:t>
                    </m:r>
                  </m:oMath>
                </a14:m>
                <a:r>
                  <a:rPr lang="en-US" sz="2000" dirty="0">
                    <a:sym typeface="Symbol" panose="05050102010706020507" pitchFamily="18" charset="2"/>
                  </a:rPr>
                  <a:t>.</a:t>
                </a:r>
                <a:r>
                  <a:rPr lang="en-US" altLang="en-US" sz="2000" dirty="0"/>
                  <a:t> </a:t>
                </a:r>
              </a:p>
            </p:txBody>
          </p:sp>
        </mc:Choice>
        <mc:Fallback xmlns="">
          <p:sp>
            <p:nvSpPr>
              <p:cNvPr id="23" name="Rectangle 3"/>
              <p:cNvSpPr txBox="1">
                <a:spLocks noRot="1" noChangeAspect="1" noMove="1" noResize="1" noEditPoints="1" noAdjustHandles="1" noChangeArrowheads="1" noChangeShapeType="1" noTextEdit="1"/>
              </p:cNvSpPr>
              <p:nvPr/>
            </p:nvSpPr>
            <p:spPr>
              <a:xfrm>
                <a:off x="1970777" y="1477236"/>
                <a:ext cx="6544573" cy="506583"/>
              </a:xfrm>
              <a:prstGeom prst="rect">
                <a:avLst/>
              </a:prstGeom>
              <a:blipFill>
                <a:blip r:embed="rId3"/>
                <a:stretch>
                  <a:fillRect l="-1490" t="-10843" b="-19277"/>
                </a:stretch>
              </a:blipFill>
            </p:spPr>
            <p:txBody>
              <a:bodyPr/>
              <a:lstStyle/>
              <a:p>
                <a:r>
                  <a:rPr lang="en-US">
                    <a:noFill/>
                  </a:rPr>
                  <a:t> </a:t>
                </a:r>
              </a:p>
            </p:txBody>
          </p:sp>
        </mc:Fallback>
      </mc:AlternateContent>
      <p:grpSp>
        <p:nvGrpSpPr>
          <p:cNvPr id="9" name="Group 8"/>
          <p:cNvGrpSpPr/>
          <p:nvPr/>
        </p:nvGrpSpPr>
        <p:grpSpPr>
          <a:xfrm>
            <a:off x="103381" y="2155331"/>
            <a:ext cx="8898539" cy="4270765"/>
            <a:chOff x="103381" y="2155331"/>
            <a:chExt cx="8898539" cy="4270765"/>
          </a:xfrm>
        </p:grpSpPr>
        <p:sp>
          <p:nvSpPr>
            <p:cNvPr id="38" name="Text Box 7"/>
            <p:cNvSpPr txBox="1">
              <a:spLocks noChangeArrowheads="1"/>
            </p:cNvSpPr>
            <p:nvPr/>
          </p:nvSpPr>
          <p:spPr bwMode="auto">
            <a:xfrm>
              <a:off x="3605465" y="6025986"/>
              <a:ext cx="18943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Figure 9.9.2</a:t>
              </a:r>
            </a:p>
          </p:txBody>
        </p:sp>
        <p:grpSp>
          <p:nvGrpSpPr>
            <p:cNvPr id="8" name="Group 7"/>
            <p:cNvGrpSpPr/>
            <p:nvPr/>
          </p:nvGrpSpPr>
          <p:grpSpPr>
            <a:xfrm>
              <a:off x="103381" y="2155331"/>
              <a:ext cx="8898539" cy="3699143"/>
              <a:chOff x="103381" y="2155331"/>
              <a:chExt cx="8898539" cy="3699143"/>
            </a:xfrm>
          </p:grpSpPr>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381" y="2155331"/>
                <a:ext cx="8898539" cy="369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090834" y="3762202"/>
                <a:ext cx="201478" cy="276999"/>
              </a:xfrm>
              <a:prstGeom prst="rect">
                <a:avLst/>
              </a:prstGeom>
              <a:noFill/>
            </p:spPr>
            <p:txBody>
              <a:bodyPr wrap="square" rtlCol="0">
                <a:spAutoFit/>
              </a:bodyPr>
              <a:lstStyle/>
              <a:p>
                <a:pPr algn="ctr"/>
                <a:r>
                  <a:rPr lang="en-SG" sz="1200" dirty="0">
                    <a:solidFill>
                      <a:schemeClr val="tx1">
                        <a:lumMod val="65000"/>
                        <a:lumOff val="35000"/>
                      </a:schemeClr>
                    </a:solidFill>
                  </a:rPr>
                  <a:t>2</a:t>
                </a:r>
              </a:p>
            </p:txBody>
          </p:sp>
        </p:grpSp>
      </p:gr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p:cNvSpPr txBox="1"/>
              <p:nvPr/>
            </p:nvSpPr>
            <p:spPr>
              <a:xfrm>
                <a:off x="339718" y="5683969"/>
                <a:ext cx="2562855" cy="670761"/>
              </a:xfrm>
              <a:prstGeom prst="rect">
                <a:avLst/>
              </a:prstGeom>
              <a:solidFill>
                <a:schemeClr val="accent1">
                  <a:lumMod val="40000"/>
                  <a:lumOff val="60000"/>
                </a:schemeClr>
              </a:solidFill>
              <a:ln>
                <a:solidFill>
                  <a:schemeClr val="tx1"/>
                </a:solidFill>
              </a:ln>
            </p:spPr>
            <p:txBody>
              <a:bodyPr wrap="square" rtlCol="0">
                <a:spAutoFit/>
              </a:bodyPr>
              <a:lstStyle/>
              <a:p>
                <a:r>
                  <a:rPr lang="en-US" dirty="0"/>
                  <a:t>Note: Textbook uses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𝑐</m:t>
                        </m:r>
                      </m:sup>
                    </m:sSup>
                  </m:oMath>
                </a14:m>
                <a:r>
                  <a:rPr lang="en-US" dirty="0"/>
                  <a:t> to denote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339718" y="5683969"/>
                <a:ext cx="2562855" cy="670761"/>
              </a:xfrm>
              <a:prstGeom prst="rect">
                <a:avLst/>
              </a:prstGeom>
              <a:blipFill>
                <a:blip r:embed="rId5"/>
                <a:stretch>
                  <a:fillRect l="-1896" t="-3571" b="-892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673936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2"/>
            </a:pPr>
            <a:r>
              <a:rPr lang="en-US" sz="2400" dirty="0"/>
              <a:t>What is the probability that the 2</a:t>
            </a:r>
            <a:r>
              <a:rPr lang="en-US" sz="2400" baseline="30000" dirty="0"/>
              <a:t>nd</a:t>
            </a:r>
            <a:r>
              <a:rPr lang="en-US" sz="2400" dirty="0"/>
              <a:t> ball is blue?</a:t>
            </a:r>
            <a:endParaRPr lang="en-US" altLang="en-US" sz="2400" dirty="0"/>
          </a:p>
        </p:txBody>
      </p:sp>
      <p:sp>
        <p:nvSpPr>
          <p:cNvPr id="2" name="TextBox 1"/>
          <p:cNvSpPr txBox="1"/>
          <p:nvPr/>
        </p:nvSpPr>
        <p:spPr>
          <a:xfrm>
            <a:off x="345608" y="2224593"/>
            <a:ext cx="6900437" cy="1200329"/>
          </a:xfrm>
          <a:prstGeom prst="rect">
            <a:avLst/>
          </a:prstGeom>
          <a:noFill/>
        </p:spPr>
        <p:txBody>
          <a:bodyPr wrap="square" rtlCol="0">
            <a:spAutoFit/>
          </a:bodyPr>
          <a:lstStyle/>
          <a:p>
            <a:r>
              <a:rPr lang="en-SG" sz="2400" dirty="0"/>
              <a:t>First ball is blue and second is also blue, OR</a:t>
            </a:r>
          </a:p>
          <a:p>
            <a:r>
              <a:rPr lang="en-SG" sz="2400" dirty="0"/>
              <a:t>first ball is </a:t>
            </a:r>
            <a:r>
              <a:rPr lang="en-SG" sz="2400" dirty="0" err="1"/>
              <a:t>gray</a:t>
            </a:r>
            <a:r>
              <a:rPr lang="en-SG" sz="2400" dirty="0"/>
              <a:t> and second is blue.</a:t>
            </a:r>
          </a:p>
          <a:p>
            <a:r>
              <a:rPr lang="en-SG" sz="2400" dirty="0"/>
              <a:t>Note that they are mutually exclusive.</a:t>
            </a:r>
          </a:p>
        </p:txBody>
      </p:sp>
      <mc:AlternateContent xmlns:mc="http://schemas.openxmlformats.org/markup-compatibility/2006" xmlns:a14="http://schemas.microsoft.com/office/drawing/2010/main">
        <mc:Choice Requires="a14">
          <p:sp>
            <p:nvSpPr>
              <p:cNvPr id="6" name="TextBox 5"/>
              <p:cNvSpPr txBox="1"/>
              <p:nvPr/>
            </p:nvSpPr>
            <p:spPr>
              <a:xfrm>
                <a:off x="1638258" y="3744588"/>
                <a:ext cx="48819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acc>
                            <m:accPr>
                              <m:chr m:val="̅"/>
                              <m:ctrlPr>
                                <a:rPr lang="en-SG" sz="2400" b="0" i="1" smtClean="0">
                                  <a:latin typeface="Cambria Math" panose="02040503050406030204" pitchFamily="18" charset="0"/>
                                  <a:ea typeface="Cambria Math" panose="02040503050406030204" pitchFamily="18" charset="0"/>
                                </a:rPr>
                              </m:ctrlPr>
                            </m:accPr>
                            <m:e>
                              <m:sSub>
                                <m:sSubPr>
                                  <m:ctrlPr>
                                    <a:rPr lang="en-SG"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𝐵</m:t>
                                  </m:r>
                                </m:e>
                                <m:sub>
                                  <m:r>
                                    <a:rPr lang="en-US" sz="2400" b="0" i="1" smtClean="0">
                                      <a:latin typeface="Cambria Math" panose="02040503050406030204" pitchFamily="18" charset="0"/>
                                      <a:ea typeface="Cambria Math" panose="02040503050406030204" pitchFamily="18" charset="0"/>
                                    </a:rPr>
                                    <m:t>1</m:t>
                                  </m:r>
                                </m:sub>
                              </m:sSub>
                            </m:e>
                          </m:acc>
                        </m:e>
                      </m:d>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638258" y="3744588"/>
                <a:ext cx="4881968" cy="461665"/>
              </a:xfrm>
              <a:prstGeom prst="rect">
                <a:avLst/>
              </a:prstGeom>
              <a:blipFill>
                <a:blip r:embed="rId3"/>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412893" y="4774312"/>
                <a:ext cx="4045057" cy="8156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1" i="1" smtClean="0">
                              <a:solidFill>
                                <a:srgbClr val="0000FF"/>
                              </a:solidFill>
                              <a:latin typeface="Cambria Math" panose="02040503050406030204" pitchFamily="18" charset="0"/>
                              <a:ea typeface="Cambria Math" panose="02040503050406030204" pitchFamily="18" charset="0"/>
                            </a:rPr>
                          </m:ctrlPr>
                        </m:fPr>
                        <m:num>
                          <m:r>
                            <a:rPr lang="en-SG" sz="2400" b="1" i="1" smtClean="0">
                              <a:solidFill>
                                <a:srgbClr val="0000FF"/>
                              </a:solidFill>
                              <a:latin typeface="Cambria Math" panose="02040503050406030204" pitchFamily="18" charset="0"/>
                              <a:ea typeface="Cambria Math" panose="02040503050406030204" pitchFamily="18" charset="0"/>
                            </a:rPr>
                            <m:t>𝟓</m:t>
                          </m:r>
                        </m:num>
                        <m:den>
                          <m:r>
                            <a:rPr lang="en-SG" sz="2400" b="1" i="1" smtClean="0">
                              <a:solidFill>
                                <a:srgbClr val="0000FF"/>
                              </a:solidFill>
                              <a:latin typeface="Cambria Math" panose="02040503050406030204" pitchFamily="18" charset="0"/>
                              <a:ea typeface="Cambria Math" panose="02040503050406030204" pitchFamily="18" charset="0"/>
                            </a:rPr>
                            <m:t>𝟏𝟐</m:t>
                          </m:r>
                        </m:den>
                      </m:f>
                    </m:oMath>
                  </m:oMathPara>
                </a14:m>
                <a:endParaRPr lang="en-SG" sz="2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2412893" y="4774312"/>
                <a:ext cx="4045057" cy="815673"/>
              </a:xfrm>
              <a:prstGeom prst="rect">
                <a:avLst/>
              </a:prstGeom>
              <a:blipFill rotWithShape="1">
                <a:blip r:embed="rId4"/>
                <a:stretch>
                  <a:fillRect/>
                </a:stretch>
              </a:blipFill>
            </p:spPr>
            <p:txBody>
              <a:bodyPr/>
              <a:lstStyle/>
              <a:p>
                <a:r>
                  <a:rPr lang="en-US">
                    <a:noFill/>
                  </a:rPr>
                  <a:t> </a:t>
                </a:r>
              </a:p>
            </p:txBody>
          </p:sp>
        </mc:Fallback>
      </mc:AlternateContent>
      <p:grpSp>
        <p:nvGrpSpPr>
          <p:cNvPr id="10" name="Group 9"/>
          <p:cNvGrpSpPr/>
          <p:nvPr/>
        </p:nvGrpSpPr>
        <p:grpSpPr>
          <a:xfrm>
            <a:off x="2480012" y="4315789"/>
            <a:ext cx="6155793" cy="461665"/>
            <a:chOff x="2480012" y="4315789"/>
            <a:chExt cx="6155793" cy="461665"/>
          </a:xfrm>
        </p:grpSpPr>
        <mc:AlternateContent xmlns:mc="http://schemas.openxmlformats.org/markup-compatibility/2006" xmlns:a14="http://schemas.microsoft.com/office/drawing/2010/main">
          <mc:Choice Requires="a14">
            <p:sp>
              <p:nvSpPr>
                <p:cNvPr id="25" name="TextBox 24"/>
                <p:cNvSpPr txBox="1"/>
                <p:nvPr/>
              </p:nvSpPr>
              <p:spPr>
                <a:xfrm>
                  <a:off x="2480012" y="4315789"/>
                  <a:ext cx="4040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acc>
                              <m:accPr>
                                <m:chr m:val="̅"/>
                                <m:ctrlPr>
                                  <a:rPr lang="en-SG" sz="2400" b="0" i="1" smtClean="0">
                                    <a:latin typeface="Cambria Math" panose="02040503050406030204" pitchFamily="18" charset="0"/>
                                    <a:ea typeface="Cambria Math" panose="02040503050406030204" pitchFamily="18" charset="0"/>
                                  </a:rPr>
                                </m:ctrlPr>
                              </m:accPr>
                              <m:e>
                                <m:sSub>
                                  <m:sSubPr>
                                    <m:ctrlPr>
                                      <a:rPr lang="en-SG"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𝐵</m:t>
                                    </m:r>
                                  </m:e>
                                  <m:sub>
                                    <m:r>
                                      <a:rPr lang="en-US" sz="2400" b="0" i="1" smtClean="0">
                                        <a:latin typeface="Cambria Math" panose="02040503050406030204" pitchFamily="18" charset="0"/>
                                        <a:ea typeface="Cambria Math" panose="02040503050406030204" pitchFamily="18" charset="0"/>
                                      </a:rPr>
                                      <m:t>1</m:t>
                                    </m:r>
                                  </m:sub>
                                </m:sSub>
                              </m:e>
                            </m:acc>
                          </m:e>
                        </m:d>
                      </m:oMath>
                    </m:oMathPara>
                  </a14:m>
                  <a:endParaRPr lang="en-SG"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480012" y="4315789"/>
                  <a:ext cx="4040214" cy="461665"/>
                </a:xfrm>
                <a:prstGeom prst="rect">
                  <a:avLst/>
                </a:prstGeom>
                <a:blipFill>
                  <a:blip r:embed="rId5"/>
                  <a:stretch>
                    <a:fillRect/>
                  </a:stretch>
                </a:blipFill>
              </p:spPr>
              <p:txBody>
                <a:bodyPr/>
                <a:lstStyle/>
                <a:p>
                  <a:r>
                    <a:rPr lang="en-US">
                      <a:noFill/>
                    </a:rPr>
                    <a:t> </a:t>
                  </a:r>
                </a:p>
              </p:txBody>
            </p:sp>
          </mc:Fallback>
        </mc:AlternateContent>
        <p:sp>
          <p:nvSpPr>
            <p:cNvPr id="7" name="TextBox 6"/>
            <p:cNvSpPr txBox="1"/>
            <p:nvPr/>
          </p:nvSpPr>
          <p:spPr>
            <a:xfrm>
              <a:off x="6337495" y="4361955"/>
              <a:ext cx="2298310" cy="369332"/>
            </a:xfrm>
            <a:prstGeom prst="rect">
              <a:avLst/>
            </a:prstGeom>
            <a:noFill/>
          </p:spPr>
          <p:txBody>
            <a:bodyPr wrap="square" rtlCol="0">
              <a:spAutoFit/>
            </a:bodyPr>
            <a:lstStyle/>
            <a:p>
              <a:r>
                <a:rPr lang="en-SG" dirty="0">
                  <a:solidFill>
                    <a:srgbClr val="0000FF"/>
                  </a:solidFill>
                </a:rPr>
                <a:t>by probability axiom 3</a:t>
              </a:r>
            </a:p>
          </p:txBody>
        </p:sp>
      </p:gr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411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Subsets of a Set: Combinations</a:t>
            </a:r>
            <a:endParaRPr lang="en-SG" sz="1100" dirty="0">
              <a:solidFill>
                <a:schemeClr val="bg1"/>
              </a:solidFill>
            </a:endParaRPr>
          </a:p>
        </p:txBody>
      </p:sp>
      <p:sp>
        <p:nvSpPr>
          <p:cNvPr id="15" name="TextBox 14"/>
          <p:cNvSpPr txBox="1"/>
          <p:nvPr/>
        </p:nvSpPr>
        <p:spPr>
          <a:xfrm>
            <a:off x="315492" y="1425842"/>
            <a:ext cx="8371307" cy="954107"/>
          </a:xfrm>
          <a:prstGeom prst="rect">
            <a:avLst/>
          </a:prstGeom>
          <a:noFill/>
        </p:spPr>
        <p:txBody>
          <a:bodyPr wrap="square" rtlCol="0">
            <a:spAutoFit/>
          </a:bodyPr>
          <a:lstStyle/>
          <a:p>
            <a:r>
              <a:rPr lang="en-US" altLang="en-US" sz="2800" dirty="0"/>
              <a:t>Two distinct methods that can be used to select </a:t>
            </a:r>
            <a:r>
              <a:rPr lang="en-US" altLang="en-US" sz="2800" i="1" dirty="0"/>
              <a:t>r</a:t>
            </a:r>
            <a:r>
              <a:rPr lang="en-US" altLang="en-US" sz="2800" dirty="0"/>
              <a:t> objects from a set of </a:t>
            </a:r>
            <a:r>
              <a:rPr lang="en-US" altLang="en-US" sz="2800" i="1" dirty="0"/>
              <a:t>n</a:t>
            </a:r>
            <a:r>
              <a:rPr lang="en-US" altLang="en-US" sz="2800" dirty="0"/>
              <a:t> elements:</a:t>
            </a:r>
            <a:endParaRPr lang="en-SG" sz="2800" dirty="0"/>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27" name="Oval 26"/>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cxnSp>
        <p:nvCxnSpPr>
          <p:cNvPr id="6" name="Straight Connector 5"/>
          <p:cNvCxnSpPr/>
          <p:nvPr/>
        </p:nvCxnSpPr>
        <p:spPr>
          <a:xfrm>
            <a:off x="4413738" y="2620108"/>
            <a:ext cx="0" cy="3736243"/>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31478" y="2344698"/>
            <a:ext cx="3392177" cy="937010"/>
            <a:chOff x="531478" y="2165128"/>
            <a:chExt cx="3392177" cy="937010"/>
          </a:xfrm>
        </p:grpSpPr>
        <p:sp>
          <p:nvSpPr>
            <p:cNvPr id="2" name="TextBox 1"/>
            <p:cNvSpPr txBox="1"/>
            <p:nvPr/>
          </p:nvSpPr>
          <p:spPr>
            <a:xfrm>
              <a:off x="865307" y="2165128"/>
              <a:ext cx="3032225" cy="523220"/>
            </a:xfrm>
            <a:prstGeom prst="rect">
              <a:avLst/>
            </a:prstGeom>
            <a:noFill/>
          </p:spPr>
          <p:txBody>
            <a:bodyPr wrap="square" rtlCol="0">
              <a:spAutoFit/>
            </a:bodyPr>
            <a:lstStyle/>
            <a:p>
              <a:r>
                <a:rPr lang="en-SG" sz="2800" b="1" dirty="0">
                  <a:solidFill>
                    <a:srgbClr val="0033CC"/>
                  </a:solidFill>
                </a:rPr>
                <a:t>Ordered selection</a:t>
              </a:r>
            </a:p>
          </p:txBody>
        </p:sp>
        <p:sp>
          <p:nvSpPr>
            <p:cNvPr id="8" name="TextBox 7"/>
            <p:cNvSpPr txBox="1"/>
            <p:nvPr/>
          </p:nvSpPr>
          <p:spPr>
            <a:xfrm>
              <a:off x="531478" y="2640473"/>
              <a:ext cx="3392177" cy="461665"/>
            </a:xfrm>
            <a:prstGeom prst="rect">
              <a:avLst/>
            </a:prstGeom>
            <a:noFill/>
          </p:spPr>
          <p:txBody>
            <a:bodyPr wrap="square" rtlCol="0">
              <a:spAutoFit/>
            </a:bodyPr>
            <a:lstStyle/>
            <a:p>
              <a:pPr algn="ctr"/>
              <a:r>
                <a:rPr lang="en-SG" sz="2400" dirty="0"/>
                <a:t>Also called </a:t>
              </a:r>
              <a:r>
                <a:rPr lang="en-SG" sz="2400" i="1" dirty="0">
                  <a:solidFill>
                    <a:srgbClr val="C00000"/>
                  </a:solidFill>
                </a:rPr>
                <a:t>r</a:t>
              </a:r>
              <a:r>
                <a:rPr lang="en-SG" sz="2400" dirty="0">
                  <a:solidFill>
                    <a:srgbClr val="C00000"/>
                  </a:solidFill>
                </a:rPr>
                <a:t>-permutation</a:t>
              </a:r>
            </a:p>
          </p:txBody>
        </p:sp>
      </p:grpSp>
      <p:grpSp>
        <p:nvGrpSpPr>
          <p:cNvPr id="10" name="Group 9"/>
          <p:cNvGrpSpPr/>
          <p:nvPr/>
        </p:nvGrpSpPr>
        <p:grpSpPr>
          <a:xfrm>
            <a:off x="4858612" y="2344698"/>
            <a:ext cx="3511665" cy="937010"/>
            <a:chOff x="4858612" y="2165128"/>
            <a:chExt cx="3511665" cy="937010"/>
          </a:xfrm>
        </p:grpSpPr>
        <p:sp>
          <p:nvSpPr>
            <p:cNvPr id="53" name="TextBox 52"/>
            <p:cNvSpPr txBox="1"/>
            <p:nvPr/>
          </p:nvSpPr>
          <p:spPr>
            <a:xfrm>
              <a:off x="4997604" y="2165128"/>
              <a:ext cx="3372673" cy="523220"/>
            </a:xfrm>
            <a:prstGeom prst="rect">
              <a:avLst/>
            </a:prstGeom>
            <a:noFill/>
          </p:spPr>
          <p:txBody>
            <a:bodyPr wrap="square" rtlCol="0">
              <a:spAutoFit/>
            </a:bodyPr>
            <a:lstStyle/>
            <a:p>
              <a:r>
                <a:rPr lang="en-SG" sz="2800" b="1" dirty="0">
                  <a:solidFill>
                    <a:srgbClr val="0033CC"/>
                  </a:solidFill>
                </a:rPr>
                <a:t>Unordered selection</a:t>
              </a:r>
            </a:p>
          </p:txBody>
        </p:sp>
        <p:sp>
          <p:nvSpPr>
            <p:cNvPr id="54" name="TextBox 53"/>
            <p:cNvSpPr txBox="1"/>
            <p:nvPr/>
          </p:nvSpPr>
          <p:spPr>
            <a:xfrm>
              <a:off x="4858612" y="2640473"/>
              <a:ext cx="3392177" cy="461665"/>
            </a:xfrm>
            <a:prstGeom prst="rect">
              <a:avLst/>
            </a:prstGeom>
            <a:noFill/>
          </p:spPr>
          <p:txBody>
            <a:bodyPr wrap="square" rtlCol="0">
              <a:spAutoFit/>
            </a:bodyPr>
            <a:lstStyle/>
            <a:p>
              <a:pPr algn="ctr"/>
              <a:r>
                <a:rPr lang="en-SG" sz="2400" dirty="0"/>
                <a:t>Also called </a:t>
              </a:r>
              <a:r>
                <a:rPr lang="en-SG" sz="2400" i="1" dirty="0">
                  <a:solidFill>
                    <a:srgbClr val="C00000"/>
                  </a:solidFill>
                </a:rPr>
                <a:t>r</a:t>
              </a:r>
              <a:r>
                <a:rPr lang="en-SG" sz="2400" dirty="0">
                  <a:solidFill>
                    <a:srgbClr val="C00000"/>
                  </a:solidFill>
                </a:rPr>
                <a:t>-combination</a:t>
              </a:r>
            </a:p>
          </p:txBody>
        </p:sp>
      </p:grpSp>
      <p:sp>
        <p:nvSpPr>
          <p:cNvPr id="52" name="TextBox 51"/>
          <p:cNvSpPr txBox="1"/>
          <p:nvPr/>
        </p:nvSpPr>
        <p:spPr>
          <a:xfrm>
            <a:off x="2381420" y="3378152"/>
            <a:ext cx="3882221" cy="523220"/>
          </a:xfrm>
          <a:prstGeom prst="rect">
            <a:avLst/>
          </a:prstGeom>
          <a:solidFill>
            <a:schemeClr val="accent6">
              <a:lumMod val="40000"/>
              <a:lumOff val="60000"/>
            </a:schemeClr>
          </a:solidFill>
        </p:spPr>
        <p:txBody>
          <a:bodyPr wrap="square" rtlCol="0">
            <a:spAutoFit/>
          </a:bodyPr>
          <a:lstStyle/>
          <a:p>
            <a:pPr algn="ctr"/>
            <a:r>
              <a:rPr lang="en-US" altLang="en-US" sz="2800" dirty="0"/>
              <a:t>Example: </a:t>
            </a:r>
            <a:r>
              <a:rPr lang="en-US" altLang="en-US" sz="2800" i="1" dirty="0"/>
              <a:t>S</a:t>
            </a:r>
            <a:r>
              <a:rPr lang="en-US" altLang="en-US" sz="2800" dirty="0"/>
              <a:t> = { 1, 2, 3 }</a:t>
            </a:r>
            <a:endParaRPr lang="en-SG" sz="2800" dirty="0"/>
          </a:p>
        </p:txBody>
      </p:sp>
      <p:sp>
        <p:nvSpPr>
          <p:cNvPr id="55" name="TextBox 54"/>
          <p:cNvSpPr txBox="1"/>
          <p:nvPr/>
        </p:nvSpPr>
        <p:spPr>
          <a:xfrm>
            <a:off x="740208" y="3943428"/>
            <a:ext cx="3089665" cy="461665"/>
          </a:xfrm>
          <a:prstGeom prst="rect">
            <a:avLst/>
          </a:prstGeom>
          <a:noFill/>
        </p:spPr>
        <p:txBody>
          <a:bodyPr wrap="square" rtlCol="0">
            <a:spAutoFit/>
          </a:bodyPr>
          <a:lstStyle/>
          <a:p>
            <a:pPr algn="ctr"/>
            <a:r>
              <a:rPr lang="en-SG" sz="2400" dirty="0"/>
              <a:t>2-permutations of </a:t>
            </a:r>
            <a:r>
              <a:rPr lang="en-SG" sz="2400" i="1" dirty="0"/>
              <a:t>S</a:t>
            </a:r>
          </a:p>
        </p:txBody>
      </p:sp>
      <p:sp>
        <p:nvSpPr>
          <p:cNvPr id="56" name="TextBox 55"/>
          <p:cNvSpPr txBox="1"/>
          <p:nvPr/>
        </p:nvSpPr>
        <p:spPr>
          <a:xfrm>
            <a:off x="4870302" y="3943428"/>
            <a:ext cx="3089665" cy="461665"/>
          </a:xfrm>
          <a:prstGeom prst="rect">
            <a:avLst/>
          </a:prstGeom>
          <a:noFill/>
        </p:spPr>
        <p:txBody>
          <a:bodyPr wrap="square" rtlCol="0">
            <a:spAutoFit/>
          </a:bodyPr>
          <a:lstStyle/>
          <a:p>
            <a:pPr algn="ctr"/>
            <a:r>
              <a:rPr lang="en-SG" sz="2400" dirty="0"/>
              <a:t>2-combinations of </a:t>
            </a:r>
            <a:r>
              <a:rPr lang="en-SG" sz="2400" i="1" dirty="0"/>
              <a:t>S</a:t>
            </a:r>
          </a:p>
        </p:txBody>
      </p:sp>
      <p:sp>
        <p:nvSpPr>
          <p:cNvPr id="57" name="TextBox 56"/>
          <p:cNvSpPr txBox="1"/>
          <p:nvPr/>
        </p:nvSpPr>
        <p:spPr>
          <a:xfrm>
            <a:off x="1059211" y="4383522"/>
            <a:ext cx="1327455" cy="461665"/>
          </a:xfrm>
          <a:prstGeom prst="rect">
            <a:avLst/>
          </a:prstGeom>
          <a:noFill/>
        </p:spPr>
        <p:txBody>
          <a:bodyPr wrap="square" rtlCol="0">
            <a:spAutoFit/>
          </a:bodyPr>
          <a:lstStyle/>
          <a:p>
            <a:pPr algn="ctr"/>
            <a:r>
              <a:rPr lang="en-SG" sz="2400" dirty="0"/>
              <a:t>(1, 2)</a:t>
            </a:r>
            <a:endParaRPr lang="en-SG" sz="2400" i="1" dirty="0"/>
          </a:p>
        </p:txBody>
      </p:sp>
      <p:sp>
        <p:nvSpPr>
          <p:cNvPr id="58" name="TextBox 57"/>
          <p:cNvSpPr txBox="1"/>
          <p:nvPr/>
        </p:nvSpPr>
        <p:spPr>
          <a:xfrm>
            <a:off x="2081316" y="4383522"/>
            <a:ext cx="1327455" cy="461665"/>
          </a:xfrm>
          <a:prstGeom prst="rect">
            <a:avLst/>
          </a:prstGeom>
          <a:noFill/>
        </p:spPr>
        <p:txBody>
          <a:bodyPr wrap="square" rtlCol="0">
            <a:spAutoFit/>
          </a:bodyPr>
          <a:lstStyle/>
          <a:p>
            <a:pPr algn="ctr"/>
            <a:r>
              <a:rPr lang="en-SG" sz="2400" dirty="0"/>
              <a:t>(2, 1)</a:t>
            </a:r>
            <a:endParaRPr lang="en-SG" sz="2400" i="1" dirty="0"/>
          </a:p>
        </p:txBody>
      </p:sp>
      <p:sp>
        <p:nvSpPr>
          <p:cNvPr id="59" name="TextBox 58"/>
          <p:cNvSpPr txBox="1"/>
          <p:nvPr/>
        </p:nvSpPr>
        <p:spPr>
          <a:xfrm>
            <a:off x="1059211" y="4845187"/>
            <a:ext cx="1327455" cy="461665"/>
          </a:xfrm>
          <a:prstGeom prst="rect">
            <a:avLst/>
          </a:prstGeom>
          <a:noFill/>
        </p:spPr>
        <p:txBody>
          <a:bodyPr wrap="square" rtlCol="0">
            <a:spAutoFit/>
          </a:bodyPr>
          <a:lstStyle/>
          <a:p>
            <a:pPr algn="ctr"/>
            <a:r>
              <a:rPr lang="en-SG" sz="2400" dirty="0"/>
              <a:t>(1, 3)</a:t>
            </a:r>
            <a:endParaRPr lang="en-SG" sz="2400" i="1" dirty="0"/>
          </a:p>
        </p:txBody>
      </p:sp>
      <p:sp>
        <p:nvSpPr>
          <p:cNvPr id="60" name="TextBox 59"/>
          <p:cNvSpPr txBox="1"/>
          <p:nvPr/>
        </p:nvSpPr>
        <p:spPr>
          <a:xfrm>
            <a:off x="2081316" y="4845187"/>
            <a:ext cx="1327455" cy="461665"/>
          </a:xfrm>
          <a:prstGeom prst="rect">
            <a:avLst/>
          </a:prstGeom>
          <a:noFill/>
        </p:spPr>
        <p:txBody>
          <a:bodyPr wrap="square" rtlCol="0">
            <a:spAutoFit/>
          </a:bodyPr>
          <a:lstStyle/>
          <a:p>
            <a:pPr algn="ctr"/>
            <a:r>
              <a:rPr lang="en-SG" sz="2400" dirty="0"/>
              <a:t>(3, 1)</a:t>
            </a:r>
            <a:endParaRPr lang="en-SG" sz="2400" i="1" dirty="0"/>
          </a:p>
        </p:txBody>
      </p:sp>
      <p:sp>
        <p:nvSpPr>
          <p:cNvPr id="61" name="TextBox 60"/>
          <p:cNvSpPr txBox="1"/>
          <p:nvPr/>
        </p:nvSpPr>
        <p:spPr>
          <a:xfrm>
            <a:off x="1059211" y="5306852"/>
            <a:ext cx="1327455" cy="461665"/>
          </a:xfrm>
          <a:prstGeom prst="rect">
            <a:avLst/>
          </a:prstGeom>
          <a:noFill/>
        </p:spPr>
        <p:txBody>
          <a:bodyPr wrap="square" rtlCol="0">
            <a:spAutoFit/>
          </a:bodyPr>
          <a:lstStyle/>
          <a:p>
            <a:pPr algn="ctr"/>
            <a:r>
              <a:rPr lang="en-SG" sz="2400" dirty="0"/>
              <a:t>(2, 3)</a:t>
            </a:r>
            <a:endParaRPr lang="en-SG" sz="2400" i="1" dirty="0"/>
          </a:p>
        </p:txBody>
      </p:sp>
      <p:sp>
        <p:nvSpPr>
          <p:cNvPr id="62" name="TextBox 61"/>
          <p:cNvSpPr txBox="1"/>
          <p:nvPr/>
        </p:nvSpPr>
        <p:spPr>
          <a:xfrm>
            <a:off x="2081316" y="5306852"/>
            <a:ext cx="1327455" cy="461665"/>
          </a:xfrm>
          <a:prstGeom prst="rect">
            <a:avLst/>
          </a:prstGeom>
          <a:noFill/>
        </p:spPr>
        <p:txBody>
          <a:bodyPr wrap="square" rtlCol="0">
            <a:spAutoFit/>
          </a:bodyPr>
          <a:lstStyle/>
          <a:p>
            <a:pPr algn="ctr"/>
            <a:r>
              <a:rPr lang="en-SG" sz="2400" dirty="0"/>
              <a:t>(3, 2)</a:t>
            </a:r>
            <a:endParaRPr lang="en-SG" sz="2400" i="1" dirty="0"/>
          </a:p>
        </p:txBody>
      </p:sp>
      <p:sp>
        <p:nvSpPr>
          <p:cNvPr id="65" name="TextBox 64"/>
          <p:cNvSpPr txBox="1"/>
          <p:nvPr/>
        </p:nvSpPr>
        <p:spPr>
          <a:xfrm>
            <a:off x="5599913" y="4383522"/>
            <a:ext cx="1327455" cy="461665"/>
          </a:xfrm>
          <a:prstGeom prst="rect">
            <a:avLst/>
          </a:prstGeom>
          <a:noFill/>
        </p:spPr>
        <p:txBody>
          <a:bodyPr wrap="square" rtlCol="0">
            <a:spAutoFit/>
          </a:bodyPr>
          <a:lstStyle/>
          <a:p>
            <a:pPr algn="ctr"/>
            <a:r>
              <a:rPr lang="en-SG" sz="2400" dirty="0"/>
              <a:t>{1, 2}</a:t>
            </a:r>
            <a:endParaRPr lang="en-SG" sz="2400" i="1" dirty="0"/>
          </a:p>
        </p:txBody>
      </p:sp>
      <p:sp>
        <p:nvSpPr>
          <p:cNvPr id="66" name="TextBox 65"/>
          <p:cNvSpPr txBox="1"/>
          <p:nvPr/>
        </p:nvSpPr>
        <p:spPr>
          <a:xfrm>
            <a:off x="5599913" y="4845187"/>
            <a:ext cx="1327455" cy="461665"/>
          </a:xfrm>
          <a:prstGeom prst="rect">
            <a:avLst/>
          </a:prstGeom>
          <a:noFill/>
        </p:spPr>
        <p:txBody>
          <a:bodyPr wrap="square" rtlCol="0">
            <a:spAutoFit/>
          </a:bodyPr>
          <a:lstStyle/>
          <a:p>
            <a:pPr algn="ctr"/>
            <a:r>
              <a:rPr lang="en-SG" sz="2400" dirty="0"/>
              <a:t>{1, 3}</a:t>
            </a:r>
            <a:endParaRPr lang="en-SG" sz="2400" i="1" dirty="0"/>
          </a:p>
        </p:txBody>
      </p:sp>
      <p:sp>
        <p:nvSpPr>
          <p:cNvPr id="67" name="TextBox 66"/>
          <p:cNvSpPr txBox="1"/>
          <p:nvPr/>
        </p:nvSpPr>
        <p:spPr>
          <a:xfrm>
            <a:off x="5599913" y="5306852"/>
            <a:ext cx="1327455" cy="461665"/>
          </a:xfrm>
          <a:prstGeom prst="rect">
            <a:avLst/>
          </a:prstGeom>
          <a:noFill/>
        </p:spPr>
        <p:txBody>
          <a:bodyPr wrap="square" rtlCol="0">
            <a:spAutoFit/>
          </a:bodyPr>
          <a:lstStyle/>
          <a:p>
            <a:pPr algn="ctr"/>
            <a:r>
              <a:rPr lang="en-SG" sz="2400" dirty="0"/>
              <a:t>{2, 3}</a:t>
            </a:r>
            <a:endParaRPr lang="en-SG" sz="2400" i="1" dirty="0"/>
          </a:p>
        </p:txBody>
      </p:sp>
      <p:sp>
        <p:nvSpPr>
          <p:cNvPr id="68" name="TextBox 6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 – Ordered and Unordered Selection</a:t>
            </a:r>
            <a:endParaRPr lang="en-SG" sz="2000" dirty="0">
              <a:solidFill>
                <a:schemeClr val="bg1"/>
              </a:solidFill>
            </a:endParaRPr>
          </a:p>
        </p:txBody>
      </p:sp>
    </p:spTree>
    <p:extLst>
      <p:ext uri="{BB962C8B-B14F-4D97-AF65-F5344CB8AC3E}">
        <p14:creationId xmlns:p14="http://schemas.microsoft.com/office/powerpoint/2010/main" val="347696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dissolve">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dissolve">
                                      <p:cBhvr>
                                        <p:cTn id="30" dur="500"/>
                                        <p:tgtEl>
                                          <p:spTgt spid="5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dissolve">
                                      <p:cBhvr>
                                        <p:cTn id="36" dur="500"/>
                                        <p:tgtEl>
                                          <p:spTgt spid="5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dissolve">
                                      <p:cBhvr>
                                        <p:cTn id="39" dur="500"/>
                                        <p:tgtEl>
                                          <p:spTgt spid="6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dissolve">
                                      <p:cBhvr>
                                        <p:cTn id="45" dur="5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dissolve">
                                      <p:cBhvr>
                                        <p:cTn id="53" dur="500"/>
                                        <p:tgtEl>
                                          <p:spTgt spid="66"/>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dissolve">
                                      <p:cBhvr>
                                        <p:cTn id="5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p:bldP spid="56" grpId="0"/>
      <p:bldP spid="57" grpId="0"/>
      <p:bldP spid="58" grpId="0"/>
      <p:bldP spid="59" grpId="0"/>
      <p:bldP spid="60" grpId="0"/>
      <p:bldP spid="61" grpId="0"/>
      <p:bldP spid="62" grpId="0"/>
      <p:bldP spid="65" grpId="0"/>
      <p:bldP spid="66" grpId="0"/>
      <p:bldP spid="6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3"/>
            </a:pPr>
            <a:r>
              <a:rPr lang="en-US" sz="2400" dirty="0"/>
              <a:t>What is the probability that at least one ball is blue?</a:t>
            </a:r>
            <a:endParaRPr lang="en-US" altLang="en-US" sz="2400" dirty="0"/>
          </a:p>
        </p:txBody>
      </p:sp>
      <p:sp>
        <p:nvSpPr>
          <p:cNvPr id="21" name="TextBox 20"/>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6" name="TextBox 5"/>
              <p:cNvSpPr txBox="1"/>
              <p:nvPr/>
            </p:nvSpPr>
            <p:spPr>
              <a:xfrm>
                <a:off x="1028059" y="4088446"/>
                <a:ext cx="647312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r>
                            <a:rPr lang="en-SG" sz="240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e>
                      </m:d>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smtClean="0">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r>
                        <a:rPr lang="en-SG"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028059" y="4088446"/>
                <a:ext cx="6473121" cy="461665"/>
              </a:xfrm>
              <a:prstGeom prst="rect">
                <a:avLst/>
              </a:prstGeom>
              <a:blipFill>
                <a:blip r:embed="rId3"/>
                <a:stretch>
                  <a:fillRect b="-133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115946" y="4817564"/>
                <a:ext cx="5398253" cy="8180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m:t>
                          </m:r>
                        </m:num>
                        <m:den>
                          <m:r>
                            <a:rPr lang="en-SG" sz="2400" b="0" i="1" smtClean="0">
                              <a:latin typeface="Cambria Math" panose="02040503050406030204" pitchFamily="18" charset="0"/>
                              <a:ea typeface="Cambria Math" panose="02040503050406030204" pitchFamily="18" charset="0"/>
                            </a:rPr>
                            <m:t>12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m:t>
                          </m:r>
                        </m:num>
                        <m:den>
                          <m:r>
                            <a:rPr lang="en-SG" sz="2400" b="0" i="1" smtClean="0">
                              <a:latin typeface="Cambria Math" panose="02040503050406030204" pitchFamily="18" charset="0"/>
                              <a:ea typeface="Cambria Math" panose="02040503050406030204" pitchFamily="18" charset="0"/>
                            </a:rPr>
                            <m:t>12</m:t>
                          </m:r>
                        </m:den>
                      </m:f>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90</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1" i="1" smtClean="0">
                              <a:solidFill>
                                <a:srgbClr val="0000FF"/>
                              </a:solidFill>
                              <a:latin typeface="Cambria Math" panose="02040503050406030204" pitchFamily="18" charset="0"/>
                              <a:ea typeface="Cambria Math" panose="02040503050406030204" pitchFamily="18" charset="0"/>
                            </a:rPr>
                          </m:ctrlPr>
                        </m:fPr>
                        <m:num>
                          <m:r>
                            <a:rPr lang="en-SG" sz="2400" b="1" i="1" smtClean="0">
                              <a:solidFill>
                                <a:srgbClr val="0000FF"/>
                              </a:solidFill>
                              <a:latin typeface="Cambria Math" panose="02040503050406030204" pitchFamily="18" charset="0"/>
                              <a:ea typeface="Cambria Math" panose="02040503050406030204" pitchFamily="18" charset="0"/>
                            </a:rPr>
                            <m:t>𝟏𝟓</m:t>
                          </m:r>
                        </m:num>
                        <m:den>
                          <m:r>
                            <a:rPr lang="en-SG" sz="2400" b="1" i="1" smtClean="0">
                              <a:solidFill>
                                <a:srgbClr val="0000FF"/>
                              </a:solidFill>
                              <a:latin typeface="Cambria Math" panose="02040503050406030204" pitchFamily="18" charset="0"/>
                              <a:ea typeface="Cambria Math" panose="02040503050406030204" pitchFamily="18" charset="0"/>
                            </a:rPr>
                            <m:t>𝟐𝟐</m:t>
                          </m:r>
                        </m:den>
                      </m:f>
                    </m:oMath>
                  </m:oMathPara>
                </a14:m>
                <a:endParaRPr lang="en-SG" sz="2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2115946" y="4817564"/>
                <a:ext cx="5398253" cy="818044"/>
              </a:xfrm>
              <a:prstGeom prst="rect">
                <a:avLst/>
              </a:prstGeom>
              <a:blipFill>
                <a:blip r:embed="rId4"/>
                <a:stretch>
                  <a:fillRect/>
                </a:stretch>
              </a:blipFill>
            </p:spPr>
            <p:txBody>
              <a:bodyPr/>
              <a:lstStyle/>
              <a:p>
                <a:r>
                  <a:rPr lang="en-US">
                    <a:noFill/>
                  </a:rPr>
                  <a:t> </a:t>
                </a:r>
              </a:p>
            </p:txBody>
          </p:sp>
        </mc:Fallback>
      </mc:AlternateContent>
      <p:grpSp>
        <p:nvGrpSpPr>
          <p:cNvPr id="24" name="Group 23"/>
          <p:cNvGrpSpPr/>
          <p:nvPr/>
        </p:nvGrpSpPr>
        <p:grpSpPr>
          <a:xfrm>
            <a:off x="911913" y="2155837"/>
            <a:ext cx="7176411" cy="1503409"/>
            <a:chOff x="993228" y="4598517"/>
            <a:chExt cx="7176411" cy="1503409"/>
          </a:xfrm>
        </p:grpSpPr>
        <p:sp>
          <p:nvSpPr>
            <p:cNvPr id="30" name="Rectangle 29"/>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TextBox 32"/>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a General Union of Two Events </a:t>
              </a:r>
            </a:p>
          </p:txBody>
        </p:sp>
        <p:sp>
          <p:nvSpPr>
            <p:cNvPr id="34" name="TextBox 33"/>
            <p:cNvSpPr txBox="1"/>
            <p:nvPr/>
          </p:nvSpPr>
          <p:spPr>
            <a:xfrm>
              <a:off x="1109374" y="5193984"/>
              <a:ext cx="6925353" cy="907941"/>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any events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P</a:t>
              </a:r>
              <a:r>
                <a:rPr lang="en-US" altLang="en-US" sz="2400" dirty="0"/>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 </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a:t>
              </a:r>
              <a:r>
                <a:rPr lang="en-US" altLang="en-US" sz="2400" dirty="0">
                  <a:sym typeface="Symbol"/>
                </a:rPr>
                <a:t> </a:t>
              </a:r>
              <a:r>
                <a:rPr lang="en-US" altLang="en-US" sz="2400" i="1" dirty="0">
                  <a:sym typeface="Symbol"/>
                </a:rPr>
                <a:t>B</a:t>
              </a:r>
              <a:r>
                <a:rPr lang="en-US" altLang="en-US" sz="2400" dirty="0">
                  <a:sym typeface="Symbol"/>
                </a:rPr>
                <a:t>). </a:t>
              </a:r>
              <a:endParaRPr lang="en-SG" sz="2400" dirty="0"/>
            </a:p>
          </p:txBody>
        </p:sp>
      </p:grpSp>
      <p:sp>
        <p:nvSpPr>
          <p:cNvPr id="22" name="Oval 21"/>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394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4"/>
            </a:pPr>
            <a:r>
              <a:rPr lang="en-US" sz="2400" dirty="0"/>
              <a:t>The expected value of the number of blue balls?</a:t>
            </a:r>
            <a:endParaRPr lang="en-US" altLang="en-US" sz="2400" dirty="0"/>
          </a:p>
        </p:txBody>
      </p:sp>
      <mc:AlternateContent xmlns:mc="http://schemas.openxmlformats.org/markup-compatibility/2006" xmlns:a14="http://schemas.microsoft.com/office/drawing/2010/main">
        <mc:Choice Requires="a14">
          <p:sp>
            <p:nvSpPr>
              <p:cNvPr id="26" name="TextBox 25"/>
              <p:cNvSpPr txBox="1"/>
              <p:nvPr/>
            </p:nvSpPr>
            <p:spPr>
              <a:xfrm>
                <a:off x="5789045" y="2001449"/>
                <a:ext cx="2378562" cy="8180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1−</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15</m:t>
                          </m:r>
                        </m:num>
                        <m:den>
                          <m:r>
                            <a:rPr lang="en-SG" sz="2400" b="0" i="1" smtClean="0">
                              <a:latin typeface="Cambria Math" panose="02040503050406030204" pitchFamily="18" charset="0"/>
                              <a:ea typeface="Cambria Math" panose="02040503050406030204" pitchFamily="18" charset="0"/>
                            </a:rPr>
                            <m:t>22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m:t>
                          </m:r>
                        </m:num>
                        <m:den>
                          <m:r>
                            <a:rPr lang="en-SG" sz="2400" b="0" i="1" smtClean="0">
                              <a:latin typeface="Cambria Math" panose="02040503050406030204" pitchFamily="18" charset="0"/>
                              <a:ea typeface="Cambria Math" panose="02040503050406030204" pitchFamily="18" charset="0"/>
                            </a:rPr>
                            <m:t>22</m:t>
                          </m:r>
                        </m:den>
                      </m:f>
                    </m:oMath>
                  </m:oMathPara>
                </a14:m>
                <a:endParaRPr lang="en-SG"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789045" y="2001449"/>
                <a:ext cx="2378562" cy="818044"/>
              </a:xfrm>
              <a:prstGeom prst="rect">
                <a:avLst/>
              </a:prstGeom>
              <a:blipFill rotWithShape="0">
                <a:blip r:embed="rId3"/>
                <a:stretch>
                  <a:fillRect/>
                </a:stretch>
              </a:blipFill>
            </p:spPr>
            <p:txBody>
              <a:bodyPr/>
              <a:lstStyle/>
              <a:p>
                <a:r>
                  <a:rPr lang="en-SG">
                    <a:noFill/>
                  </a:rPr>
                  <a:t> </a:t>
                </a:r>
              </a:p>
            </p:txBody>
          </p:sp>
        </mc:Fallback>
      </mc:AlternateContent>
      <p:sp>
        <p:nvSpPr>
          <p:cNvPr id="2" name="TextBox 1"/>
          <p:cNvSpPr txBox="1"/>
          <p:nvPr/>
        </p:nvSpPr>
        <p:spPr>
          <a:xfrm>
            <a:off x="243018" y="2224593"/>
            <a:ext cx="5816819" cy="461665"/>
          </a:xfrm>
          <a:prstGeom prst="rect">
            <a:avLst/>
          </a:prstGeom>
          <a:noFill/>
        </p:spPr>
        <p:txBody>
          <a:bodyPr wrap="square" rtlCol="0">
            <a:spAutoFit/>
          </a:bodyPr>
          <a:lstStyle/>
          <a:p>
            <a:r>
              <a:rPr lang="en-SG" sz="2400" i="1" dirty="0"/>
              <a:t>P</a:t>
            </a:r>
            <a:r>
              <a:rPr lang="en-SG" sz="2400" dirty="0"/>
              <a:t>(no blue balls) = 1 – </a:t>
            </a:r>
            <a:r>
              <a:rPr lang="en-SG" sz="2400" i="1" dirty="0"/>
              <a:t>P</a:t>
            </a:r>
            <a:r>
              <a:rPr lang="en-SG" sz="2400" dirty="0"/>
              <a:t>(at least one blue ball)</a:t>
            </a:r>
          </a:p>
        </p:txBody>
      </p:sp>
      <p:sp>
        <p:nvSpPr>
          <p:cNvPr id="25" name="TextBox 24"/>
          <p:cNvSpPr txBox="1"/>
          <p:nvPr/>
        </p:nvSpPr>
        <p:spPr>
          <a:xfrm>
            <a:off x="369738" y="2996760"/>
            <a:ext cx="8213890" cy="830997"/>
          </a:xfrm>
          <a:prstGeom prst="rect">
            <a:avLst/>
          </a:prstGeom>
          <a:noFill/>
        </p:spPr>
        <p:txBody>
          <a:bodyPr wrap="square" rtlCol="0">
            <a:spAutoFit/>
          </a:bodyPr>
          <a:lstStyle/>
          <a:p>
            <a:r>
              <a:rPr lang="en-SG" sz="2400" dirty="0"/>
              <a:t>The event that one ball is blue </a:t>
            </a:r>
            <a:r>
              <a:rPr lang="en-SG" sz="2400" dirty="0">
                <a:sym typeface="Wingdings" panose="05000000000000000000" pitchFamily="2" charset="2"/>
              </a:rPr>
              <a:t> first ball is blue but second ball is not; or second ball is blue but first ball is not.</a:t>
            </a:r>
            <a:endParaRPr lang="en-SG" sz="2400" dirty="0"/>
          </a:p>
        </p:txBody>
      </p:sp>
      <mc:AlternateContent xmlns:mc="http://schemas.openxmlformats.org/markup-compatibility/2006" xmlns:a14="http://schemas.microsoft.com/office/drawing/2010/main">
        <mc:Choice Requires="a14">
          <p:sp>
            <p:nvSpPr>
              <p:cNvPr id="38" name="TextBox 37"/>
              <p:cNvSpPr txBox="1"/>
              <p:nvPr/>
            </p:nvSpPr>
            <p:spPr>
              <a:xfrm>
                <a:off x="567523" y="3848065"/>
                <a:ext cx="8016105" cy="621773"/>
              </a:xfrm>
              <a:prstGeom prst="rect">
                <a:avLst/>
              </a:prstGeom>
              <a:noFill/>
            </p:spPr>
            <p:txBody>
              <a:bodyPr wrap="square" rtlCol="0">
                <a:spAutoFit/>
              </a:bodyPr>
              <a:lstStyle/>
              <a:p>
                <a:r>
                  <a:rPr lang="en-SG" sz="2400" dirty="0"/>
                  <a:t>From part (a), </a:t>
                </a:r>
                <a14:m>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acc>
                          <m:accPr>
                            <m:chr m:val="̅"/>
                            <m:ctrlPr>
                              <a:rPr lang="en-SG" sz="2400" b="0" i="1" smtClean="0">
                                <a:latin typeface="Cambria Math" panose="02040503050406030204" pitchFamily="18" charset="0"/>
                                <a:ea typeface="Cambria Math" panose="02040503050406030204" pitchFamily="18" charset="0"/>
                              </a:rPr>
                            </m:ctrlPr>
                          </m:accPr>
                          <m:e>
                            <m:sSub>
                              <m:sSubPr>
                                <m:ctrlPr>
                                  <a:rPr lang="en-SG"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𝐵</m:t>
                                </m:r>
                              </m:e>
                              <m:sub>
                                <m:r>
                                  <a:rPr lang="en-US" sz="2400" b="0" i="1" smtClean="0">
                                    <a:latin typeface="Cambria Math" panose="02040503050406030204" pitchFamily="18" charset="0"/>
                                    <a:ea typeface="Cambria Math" panose="02040503050406030204" pitchFamily="18" charset="0"/>
                                  </a:rPr>
                                  <m:t>2</m:t>
                                </m:r>
                              </m:sub>
                            </m:sSub>
                          </m:e>
                        </m:acc>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oMath>
                </a14:m>
                <a:r>
                  <a:rPr lang="en-SG" sz="2400" dirty="0"/>
                  <a:t> and </a:t>
                </a:r>
                <a14:m>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acc>
                          <m:accPr>
                            <m:chr m:val="̅"/>
                            <m:ctrlPr>
                              <a:rPr lang="en-SG" sz="2400" i="1" smtClean="0">
                                <a:latin typeface="Cambria Math" panose="02040503050406030204" pitchFamily="18" charset="0"/>
                              </a:rPr>
                            </m:ctrlPr>
                          </m:accPr>
                          <m:e>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1</m:t>
                                </m:r>
                              </m:sub>
                            </m:sSub>
                          </m:e>
                        </m:acc>
                        <m:r>
                          <a:rPr lang="en-SG" sz="2400" i="1">
                            <a:latin typeface="Cambria Math" panose="02040503050406030204" pitchFamily="18" charset="0"/>
                            <a:ea typeface="Cambria Math" panose="02040503050406030204" pitchFamily="18" charset="0"/>
                          </a:rPr>
                          <m:t>∩</m:t>
                        </m:r>
                        <m:sSub>
                          <m:sSubPr>
                            <m:ctrlPr>
                              <a:rPr lang="en-SG" sz="240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r>
                      <a:rPr lang="en-SG" sz="2400" i="1">
                        <a:latin typeface="Cambria Math" panose="02040503050406030204" pitchFamily="18" charset="0"/>
                        <a:ea typeface="Cambria Math" panose="02040503050406030204" pitchFamily="18" charset="0"/>
                      </a:rPr>
                      <m:t>=</m:t>
                    </m:r>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35</m:t>
                        </m:r>
                      </m:num>
                      <m:den>
                        <m:r>
                          <a:rPr lang="en-SG" sz="2400" i="1">
                            <a:latin typeface="Cambria Math" panose="02040503050406030204" pitchFamily="18" charset="0"/>
                            <a:ea typeface="Cambria Math" panose="02040503050406030204" pitchFamily="18" charset="0"/>
                          </a:rPr>
                          <m:t>132</m:t>
                        </m:r>
                      </m:den>
                    </m:f>
                  </m:oMath>
                </a14:m>
                <a:r>
                  <a:rPr lang="en-SG" sz="2400" dirty="0"/>
                  <a:t> </a:t>
                </a:r>
              </a:p>
            </p:txBody>
          </p:sp>
        </mc:Choice>
        <mc:Fallback xmlns="">
          <p:sp>
            <p:nvSpPr>
              <p:cNvPr id="38" name="TextBox 37"/>
              <p:cNvSpPr txBox="1">
                <a:spLocks noRot="1" noChangeAspect="1" noMove="1" noResize="1" noEditPoints="1" noAdjustHandles="1" noChangeArrowheads="1" noChangeShapeType="1" noTextEdit="1"/>
              </p:cNvSpPr>
              <p:nvPr/>
            </p:nvSpPr>
            <p:spPr>
              <a:xfrm>
                <a:off x="567523" y="3848065"/>
                <a:ext cx="8016105" cy="621773"/>
              </a:xfrm>
              <a:prstGeom prst="rect">
                <a:avLst/>
              </a:prstGeom>
              <a:blipFill>
                <a:blip r:embed="rId4"/>
                <a:stretch>
                  <a:fillRect l="-1141"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67523" y="4452528"/>
                <a:ext cx="8016105" cy="621773"/>
              </a:xfrm>
              <a:prstGeom prst="rect">
                <a:avLst/>
              </a:prstGeom>
              <a:noFill/>
            </p:spPr>
            <p:txBody>
              <a:bodyPr wrap="square" rtlCol="0">
                <a:spAutoFit/>
              </a:bodyPr>
              <a:lstStyle/>
              <a:p>
                <a:r>
                  <a:rPr lang="en-SG" sz="2400" b="0" dirty="0"/>
                  <a:t>Hence, </a:t>
                </a:r>
                <a:r>
                  <a:rPr lang="en-SG" sz="2400" b="0" i="1" dirty="0"/>
                  <a:t>P</a:t>
                </a:r>
                <a:r>
                  <a:rPr lang="en-SG" sz="2400" b="0" dirty="0"/>
                  <a:t>(1 blue ball)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67523" y="4452528"/>
                <a:ext cx="8016105" cy="621773"/>
              </a:xfrm>
              <a:prstGeom prst="rect">
                <a:avLst/>
              </a:prstGeom>
              <a:blipFill rotWithShape="0">
                <a:blip r:embed="rId5"/>
                <a:stretch>
                  <a:fillRect l="-1141" b="-980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01536" y="5169583"/>
                <a:ext cx="5758301" cy="616515"/>
              </a:xfrm>
              <a:prstGeom prst="rect">
                <a:avLst/>
              </a:prstGeom>
              <a:noFill/>
            </p:spPr>
            <p:txBody>
              <a:bodyPr wrap="square" rtlCol="0">
                <a:spAutoFit/>
              </a:bodyPr>
              <a:lstStyle/>
              <a:p>
                <a:r>
                  <a:rPr lang="en-SG" sz="2400" b="0" dirty="0"/>
                  <a:t>From part (a), </a:t>
                </a:r>
                <a:r>
                  <a:rPr lang="en-SG" sz="2400" b="0" i="1" dirty="0"/>
                  <a:t>P</a:t>
                </a:r>
                <a:r>
                  <a:rPr lang="en-SG" sz="2400" b="0" dirty="0"/>
                  <a:t>(2 blue balls)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301536" y="5169583"/>
                <a:ext cx="5758301" cy="616515"/>
              </a:xfrm>
              <a:prstGeom prst="rect">
                <a:avLst/>
              </a:prstGeom>
              <a:blipFill rotWithShape="0">
                <a:blip r:embed="rId6"/>
                <a:stretch>
                  <a:fillRect l="-1587" b="-9901"/>
                </a:stretch>
              </a:blipFill>
            </p:spPr>
            <p:txBody>
              <a:bodyPr/>
              <a:lstStyle/>
              <a:p>
                <a:r>
                  <a:rPr lang="en-SG">
                    <a:noFill/>
                  </a:rPr>
                  <a:t> </a:t>
                </a:r>
              </a:p>
            </p:txBody>
          </p:sp>
        </mc:Fallback>
      </mc:AlternateContent>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7795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dissolv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5" grpId="0"/>
      <p:bldP spid="38" grpId="0"/>
      <p:bldP spid="39" grpId="0"/>
      <p:bldP spid="4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4"/>
            </a:pPr>
            <a:r>
              <a:rPr lang="en-US" sz="2400" dirty="0"/>
              <a:t>The expected value of the number of blue balls?</a:t>
            </a:r>
            <a:endParaRPr lang="en-US" altLang="en-US" sz="2400" dirty="0"/>
          </a:p>
        </p:txBody>
      </p:sp>
      <p:sp>
        <p:nvSpPr>
          <p:cNvPr id="21" name="TextBox 20"/>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 name="TextBox 1"/>
              <p:cNvSpPr txBox="1"/>
              <p:nvPr/>
            </p:nvSpPr>
            <p:spPr>
              <a:xfrm>
                <a:off x="243019" y="2222604"/>
                <a:ext cx="2686162" cy="612540"/>
              </a:xfrm>
              <a:prstGeom prst="rect">
                <a:avLst/>
              </a:prstGeom>
              <a:noFill/>
            </p:spPr>
            <p:txBody>
              <a:bodyPr wrap="square" rtlCol="0">
                <a:spAutoFit/>
              </a:bodyPr>
              <a:lstStyle/>
              <a:p>
                <a:r>
                  <a:rPr lang="en-SG" sz="2400" i="1" dirty="0"/>
                  <a:t>P</a:t>
                </a:r>
                <a:r>
                  <a:rPr lang="en-SG" sz="2400" dirty="0"/>
                  <a:t>(no blue balls) = </a:t>
                </a:r>
                <a14:m>
                  <m:oMath xmlns:m="http://schemas.openxmlformats.org/officeDocument/2006/math">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7</m:t>
                        </m:r>
                      </m:num>
                      <m:den>
                        <m:r>
                          <a:rPr lang="en-SG" sz="2400" i="1">
                            <a:latin typeface="Cambria Math" panose="02040503050406030204" pitchFamily="18" charset="0"/>
                            <a:ea typeface="Cambria Math" panose="02040503050406030204" pitchFamily="18" charset="0"/>
                          </a:rPr>
                          <m:t>22</m:t>
                        </m:r>
                      </m:den>
                    </m:f>
                  </m:oMath>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43019" y="2222604"/>
                <a:ext cx="2686162" cy="612540"/>
              </a:xfrm>
              <a:prstGeom prst="rect">
                <a:avLst/>
              </a:prstGeom>
              <a:blipFill rotWithShape="0">
                <a:blip r:embed="rId3"/>
                <a:stretch>
                  <a:fillRect l="-3628" b="-1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210519" y="2222604"/>
                <a:ext cx="2722961" cy="621773"/>
              </a:xfrm>
              <a:prstGeom prst="rect">
                <a:avLst/>
              </a:prstGeom>
              <a:noFill/>
            </p:spPr>
            <p:txBody>
              <a:bodyPr wrap="square" rtlCol="0">
                <a:spAutoFit/>
              </a:bodyPr>
              <a:lstStyle/>
              <a:p>
                <a:r>
                  <a:rPr lang="en-SG" sz="2400" b="0" i="1" dirty="0"/>
                  <a:t>P</a:t>
                </a:r>
                <a:r>
                  <a:rPr lang="en-SG" sz="2400" b="0" dirty="0"/>
                  <a:t>(1 blue ball)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3210519" y="2222604"/>
                <a:ext cx="2722961" cy="621773"/>
              </a:xfrm>
              <a:prstGeom prst="rect">
                <a:avLst/>
              </a:prstGeom>
              <a:blipFill rotWithShape="0">
                <a:blip r:embed="rId4"/>
                <a:stretch>
                  <a:fillRect l="-3587" b="-882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165730" y="2222604"/>
                <a:ext cx="2836190" cy="616515"/>
              </a:xfrm>
              <a:prstGeom prst="rect">
                <a:avLst/>
              </a:prstGeom>
              <a:noFill/>
            </p:spPr>
            <p:txBody>
              <a:bodyPr wrap="square" rtlCol="0">
                <a:spAutoFit/>
              </a:bodyPr>
              <a:lstStyle/>
              <a:p>
                <a:r>
                  <a:rPr lang="en-SG" sz="2400" b="0" i="1" dirty="0"/>
                  <a:t>P</a:t>
                </a:r>
                <a:r>
                  <a:rPr lang="en-SG" sz="2400" b="0" dirty="0"/>
                  <a:t>(2 blue balls)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165730" y="2222604"/>
                <a:ext cx="2836190" cy="616515"/>
              </a:xfrm>
              <a:prstGeom prst="rect">
                <a:avLst/>
              </a:prstGeom>
              <a:blipFill rotWithShape="0">
                <a:blip r:embed="rId5"/>
                <a:stretch>
                  <a:fillRect l="-3219" b="-9901"/>
                </a:stretch>
              </a:blipFill>
            </p:spPr>
            <p:txBody>
              <a:bodyPr/>
              <a:lstStyle/>
              <a:p>
                <a:r>
                  <a:rPr lang="en-SG">
                    <a:noFill/>
                  </a:rPr>
                  <a:t> </a:t>
                </a:r>
              </a:p>
            </p:txBody>
          </p:sp>
        </mc:Fallback>
      </mc:AlternateContent>
      <p:sp>
        <p:nvSpPr>
          <p:cNvPr id="3" name="TextBox 2"/>
          <p:cNvSpPr txBox="1"/>
          <p:nvPr/>
        </p:nvSpPr>
        <p:spPr>
          <a:xfrm>
            <a:off x="415123" y="3152741"/>
            <a:ext cx="5780868" cy="461665"/>
          </a:xfrm>
          <a:prstGeom prst="rect">
            <a:avLst/>
          </a:prstGeom>
          <a:noFill/>
        </p:spPr>
        <p:txBody>
          <a:bodyPr wrap="square" rtlCol="0">
            <a:spAutoFit/>
          </a:bodyPr>
          <a:lstStyle/>
          <a:p>
            <a:r>
              <a:rPr lang="en-SG" sz="2400" dirty="0"/>
              <a:t>Expected value of the number of blue balls</a:t>
            </a:r>
          </a:p>
        </p:txBody>
      </p:sp>
      <p:sp>
        <p:nvSpPr>
          <p:cNvPr id="22" name="TextBox 21"/>
          <p:cNvSpPr txBox="1"/>
          <p:nvPr/>
        </p:nvSpPr>
        <p:spPr>
          <a:xfrm>
            <a:off x="950776" y="3786392"/>
            <a:ext cx="7564574" cy="461665"/>
          </a:xfrm>
          <a:prstGeom prst="rect">
            <a:avLst/>
          </a:prstGeom>
          <a:noFill/>
        </p:spPr>
        <p:txBody>
          <a:bodyPr wrap="square" rtlCol="0">
            <a:spAutoFit/>
          </a:bodyPr>
          <a:lstStyle/>
          <a:p>
            <a:r>
              <a:rPr lang="en-SG" sz="2400" dirty="0"/>
              <a:t>= 0</a:t>
            </a:r>
            <a:r>
              <a:rPr lang="en-SG" sz="2400" dirty="0">
                <a:sym typeface="Symbol" panose="05050102010706020507" pitchFamily="18" charset="2"/>
              </a:rPr>
              <a:t></a:t>
            </a:r>
            <a:r>
              <a:rPr lang="en-SG" sz="2400" i="1" dirty="0">
                <a:sym typeface="Symbol" panose="05050102010706020507" pitchFamily="18" charset="2"/>
              </a:rPr>
              <a:t>P</a:t>
            </a:r>
            <a:r>
              <a:rPr lang="en-SG" sz="2400" dirty="0">
                <a:sym typeface="Symbol" panose="05050102010706020507" pitchFamily="18" charset="2"/>
              </a:rPr>
              <a:t>(no blue balls) + 1</a:t>
            </a:r>
            <a:r>
              <a:rPr lang="en-SG" sz="2400" i="1" dirty="0">
                <a:sym typeface="Symbol" panose="05050102010706020507" pitchFamily="18" charset="2"/>
              </a:rPr>
              <a:t>P</a:t>
            </a:r>
            <a:r>
              <a:rPr lang="en-SG" sz="2400" dirty="0">
                <a:sym typeface="Symbol" panose="05050102010706020507" pitchFamily="18" charset="2"/>
              </a:rPr>
              <a:t>(1 blue ball) + 2</a:t>
            </a:r>
            <a:r>
              <a:rPr lang="en-SG" sz="2400" i="1" dirty="0">
                <a:sym typeface="Symbol" panose="05050102010706020507" pitchFamily="18" charset="2"/>
              </a:rPr>
              <a:t>P</a:t>
            </a:r>
            <a:r>
              <a:rPr lang="en-SG" sz="2400" dirty="0">
                <a:sym typeface="Symbol" panose="05050102010706020507" pitchFamily="18" charset="2"/>
              </a:rPr>
              <a:t>(2 blue balls)</a:t>
            </a:r>
            <a:endParaRPr lang="en-SG" sz="2400" dirty="0"/>
          </a:p>
        </p:txBody>
      </p:sp>
      <mc:AlternateContent xmlns:mc="http://schemas.openxmlformats.org/markup-compatibility/2006" xmlns:a14="http://schemas.microsoft.com/office/drawing/2010/main">
        <mc:Choice Requires="a14">
          <p:sp>
            <p:nvSpPr>
              <p:cNvPr id="24" name="TextBox 23"/>
              <p:cNvSpPr txBox="1"/>
              <p:nvPr/>
            </p:nvSpPr>
            <p:spPr>
              <a:xfrm>
                <a:off x="950776" y="4420043"/>
                <a:ext cx="4982704" cy="8156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400" b="0" i="1" smtClean="0">
                          <a:latin typeface="Cambria Math" panose="02040503050406030204" pitchFamily="18" charset="0"/>
                        </a:rPr>
                        <m:t>=</m:t>
                      </m:r>
                      <m:r>
                        <a:rPr lang="en-SG" sz="2400" b="0" i="1" smtClean="0">
                          <a:solidFill>
                            <a:srgbClr val="0000FF"/>
                          </a:solidFill>
                          <a:latin typeface="Cambria Math" panose="02040503050406030204" pitchFamily="18" charset="0"/>
                        </a:rPr>
                        <m:t>0</m:t>
                      </m:r>
                      <m:r>
                        <a:rPr lang="en-SG" sz="2400" b="0" i="1" smtClean="0">
                          <a:solidFill>
                            <a:srgbClr val="0000FF"/>
                          </a:solidFill>
                          <a:latin typeface="Cambria Math" panose="02040503050406030204" pitchFamily="18" charset="0"/>
                          <a:ea typeface="Cambria Math" panose="02040503050406030204" pitchFamily="18" charset="0"/>
                        </a:rPr>
                        <m:t>∙</m:t>
                      </m:r>
                      <m:f>
                        <m:fPr>
                          <m:ctrlPr>
                            <a:rPr lang="en-SG" sz="2400" b="0" i="1" smtClean="0">
                              <a:solidFill>
                                <a:srgbClr val="0000FF"/>
                              </a:solidFill>
                              <a:latin typeface="Cambria Math" panose="02040503050406030204" pitchFamily="18" charset="0"/>
                              <a:ea typeface="Cambria Math" panose="02040503050406030204" pitchFamily="18" charset="0"/>
                            </a:rPr>
                          </m:ctrlPr>
                        </m:fPr>
                        <m:num>
                          <m:r>
                            <a:rPr lang="en-SG" sz="2400" b="0" i="1" smtClean="0">
                              <a:solidFill>
                                <a:srgbClr val="0000FF"/>
                              </a:solidFill>
                              <a:latin typeface="Cambria Math" panose="02040503050406030204" pitchFamily="18" charset="0"/>
                              <a:ea typeface="Cambria Math" panose="02040503050406030204" pitchFamily="18" charset="0"/>
                            </a:rPr>
                            <m:t>7</m:t>
                          </m:r>
                        </m:num>
                        <m:den>
                          <m:r>
                            <a:rPr lang="en-SG" sz="2400" b="0" i="1" smtClean="0">
                              <a:solidFill>
                                <a:srgbClr val="0000FF"/>
                              </a:solidFill>
                              <a:latin typeface="Cambria Math" panose="02040503050406030204" pitchFamily="18" charset="0"/>
                              <a:ea typeface="Cambria Math" panose="02040503050406030204" pitchFamily="18" charset="0"/>
                            </a:rPr>
                            <m:t>22</m:t>
                          </m:r>
                        </m:den>
                      </m:f>
                      <m:r>
                        <a:rPr lang="en-SG" sz="2400" b="0" i="1" smtClean="0">
                          <a:solidFill>
                            <a:srgbClr val="0000FF"/>
                          </a:solidFill>
                          <a:latin typeface="Cambria Math" panose="02040503050406030204" pitchFamily="18" charset="0"/>
                          <a:ea typeface="Cambria Math" panose="02040503050406030204" pitchFamily="18" charset="0"/>
                        </a:rPr>
                        <m:t>+1∙</m:t>
                      </m:r>
                      <m:f>
                        <m:fPr>
                          <m:ctrlPr>
                            <a:rPr lang="en-SG" sz="2400" b="0" i="1" smtClean="0">
                              <a:solidFill>
                                <a:srgbClr val="0000FF"/>
                              </a:solidFill>
                              <a:latin typeface="Cambria Math" panose="02040503050406030204" pitchFamily="18" charset="0"/>
                              <a:ea typeface="Cambria Math" panose="02040503050406030204" pitchFamily="18" charset="0"/>
                            </a:rPr>
                          </m:ctrlPr>
                        </m:fPr>
                        <m:num>
                          <m:r>
                            <a:rPr lang="en-SG" sz="2400" b="0" i="1" smtClean="0">
                              <a:solidFill>
                                <a:srgbClr val="0000FF"/>
                              </a:solidFill>
                              <a:latin typeface="Cambria Math" panose="02040503050406030204" pitchFamily="18" charset="0"/>
                              <a:ea typeface="Cambria Math" panose="02040503050406030204" pitchFamily="18" charset="0"/>
                            </a:rPr>
                            <m:t>70</m:t>
                          </m:r>
                        </m:num>
                        <m:den>
                          <m:r>
                            <a:rPr lang="en-SG" sz="2400" b="0" i="1" smtClean="0">
                              <a:solidFill>
                                <a:srgbClr val="0000FF"/>
                              </a:solidFill>
                              <a:latin typeface="Cambria Math" panose="02040503050406030204" pitchFamily="18" charset="0"/>
                              <a:ea typeface="Cambria Math" panose="02040503050406030204" pitchFamily="18" charset="0"/>
                            </a:rPr>
                            <m:t>132</m:t>
                          </m:r>
                        </m:den>
                      </m:f>
                      <m:r>
                        <a:rPr lang="en-SG" sz="2400" b="0" i="1" smtClean="0">
                          <a:solidFill>
                            <a:srgbClr val="0000FF"/>
                          </a:solidFill>
                          <a:latin typeface="Cambria Math" panose="02040503050406030204" pitchFamily="18" charset="0"/>
                          <a:ea typeface="Cambria Math" panose="02040503050406030204" pitchFamily="18" charset="0"/>
                        </a:rPr>
                        <m:t>+2∙</m:t>
                      </m:r>
                      <m:f>
                        <m:fPr>
                          <m:ctrlPr>
                            <a:rPr lang="en-SG" sz="2400" b="0" i="1" smtClean="0">
                              <a:solidFill>
                                <a:srgbClr val="0000FF"/>
                              </a:solidFill>
                              <a:latin typeface="Cambria Math" panose="02040503050406030204" pitchFamily="18" charset="0"/>
                              <a:ea typeface="Cambria Math" panose="02040503050406030204" pitchFamily="18" charset="0"/>
                            </a:rPr>
                          </m:ctrlPr>
                        </m:fPr>
                        <m:num>
                          <m:r>
                            <a:rPr lang="en-SG" sz="2400" b="0" i="1" smtClean="0">
                              <a:solidFill>
                                <a:srgbClr val="0000FF"/>
                              </a:solidFill>
                              <a:latin typeface="Cambria Math" panose="02040503050406030204" pitchFamily="18" charset="0"/>
                              <a:ea typeface="Cambria Math" panose="02040503050406030204" pitchFamily="18" charset="0"/>
                            </a:rPr>
                            <m:t>20</m:t>
                          </m:r>
                        </m:num>
                        <m:den>
                          <m:r>
                            <a:rPr lang="en-SG" sz="2400" b="0" i="1" smtClean="0">
                              <a:solidFill>
                                <a:srgbClr val="0000FF"/>
                              </a:solidFill>
                              <a:latin typeface="Cambria Math" panose="02040503050406030204" pitchFamily="18" charset="0"/>
                              <a:ea typeface="Cambria Math" panose="02040503050406030204" pitchFamily="18" charset="0"/>
                            </a:rPr>
                            <m:t>132</m:t>
                          </m:r>
                        </m:den>
                      </m:f>
                    </m:oMath>
                  </m:oMathPara>
                </a14:m>
                <a:endParaRPr lang="en-SG"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50776" y="4420043"/>
                <a:ext cx="4982704" cy="815673"/>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50776" y="5407702"/>
                <a:ext cx="2102390" cy="78380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400" b="0" i="1" smtClean="0">
                          <a:latin typeface="Cambria Math" panose="02040503050406030204" pitchFamily="18" charset="0"/>
                        </a:rPr>
                        <m:t>=</m:t>
                      </m:r>
                      <m:f>
                        <m:fPr>
                          <m:ctrlPr>
                            <a:rPr lang="en-SG" sz="2400" b="0" i="1" smtClean="0">
                              <a:solidFill>
                                <a:srgbClr val="0000FF"/>
                              </a:solidFill>
                              <a:latin typeface="Cambria Math" panose="02040503050406030204" pitchFamily="18" charset="0"/>
                              <a:ea typeface="Cambria Math" panose="02040503050406030204" pitchFamily="18" charset="0"/>
                            </a:rPr>
                          </m:ctrlPr>
                        </m:fPr>
                        <m:num>
                          <m:r>
                            <a:rPr lang="en-SG" sz="2400" b="0" i="1" smtClean="0">
                              <a:solidFill>
                                <a:srgbClr val="0000FF"/>
                              </a:solidFill>
                              <a:latin typeface="Cambria Math" panose="02040503050406030204" pitchFamily="18" charset="0"/>
                              <a:ea typeface="Cambria Math" panose="02040503050406030204" pitchFamily="18" charset="0"/>
                            </a:rPr>
                            <m:t>110</m:t>
                          </m:r>
                        </m:num>
                        <m:den>
                          <m:r>
                            <a:rPr lang="en-SG" sz="2400" b="0" i="1" smtClean="0">
                              <a:solidFill>
                                <a:srgbClr val="0000FF"/>
                              </a:solidFill>
                              <a:latin typeface="Cambria Math" panose="02040503050406030204" pitchFamily="18" charset="0"/>
                              <a:ea typeface="Cambria Math" panose="02040503050406030204" pitchFamily="18" charset="0"/>
                            </a:rPr>
                            <m:t>132</m:t>
                          </m:r>
                        </m:den>
                      </m:f>
                      <m:r>
                        <a:rPr lang="en-SG" sz="2400" i="1">
                          <a:latin typeface="Cambria Math" panose="02040503050406030204" pitchFamily="18" charset="0"/>
                          <a:ea typeface="Cambria Math" panose="02040503050406030204" pitchFamily="18" charset="0"/>
                        </a:rPr>
                        <m:t>≅</m:t>
                      </m:r>
                      <m:r>
                        <a:rPr lang="en-SG" sz="2400" b="1" i="1" smtClean="0">
                          <a:solidFill>
                            <a:srgbClr val="0000FF"/>
                          </a:solidFill>
                          <a:latin typeface="Cambria Math" panose="02040503050406030204" pitchFamily="18" charset="0"/>
                          <a:ea typeface="Cambria Math" panose="02040503050406030204" pitchFamily="18" charset="0"/>
                        </a:rPr>
                        <m:t>𝟎</m:t>
                      </m:r>
                      <m:r>
                        <a:rPr lang="en-SG" sz="2400" b="1" i="1" smtClean="0">
                          <a:solidFill>
                            <a:srgbClr val="0000FF"/>
                          </a:solidFill>
                          <a:latin typeface="Cambria Math" panose="02040503050406030204" pitchFamily="18" charset="0"/>
                          <a:ea typeface="Cambria Math" panose="02040503050406030204" pitchFamily="18" charset="0"/>
                        </a:rPr>
                        <m:t>.</m:t>
                      </m:r>
                      <m:r>
                        <a:rPr lang="en-SG" sz="2400" b="1" i="1" smtClean="0">
                          <a:solidFill>
                            <a:srgbClr val="0000FF"/>
                          </a:solidFill>
                          <a:latin typeface="Cambria Math" panose="02040503050406030204" pitchFamily="18" charset="0"/>
                          <a:ea typeface="Cambria Math" panose="02040503050406030204" pitchFamily="18" charset="0"/>
                        </a:rPr>
                        <m:t>𝟖</m:t>
                      </m:r>
                    </m:oMath>
                  </m:oMathPara>
                </a14:m>
                <a:endParaRPr lang="en-SG" sz="2400" b="1" dirty="0">
                  <a:solidFill>
                    <a:srgbClr val="0000FF"/>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950776" y="5407702"/>
                <a:ext cx="2102390" cy="783804"/>
              </a:xfrm>
              <a:prstGeom prst="rect">
                <a:avLst/>
              </a:prstGeom>
              <a:blipFill>
                <a:blip r:embed="rId7"/>
                <a:stretch>
                  <a:fillRect/>
                </a:stretch>
              </a:blipFill>
            </p:spPr>
            <p:txBody>
              <a:bodyPr/>
              <a:lstStyle/>
              <a:p>
                <a:r>
                  <a:rPr lang="en-SG">
                    <a:noFill/>
                  </a:rPr>
                  <a:t> </a:t>
                </a:r>
              </a:p>
            </p:txBody>
          </p:sp>
        </mc:Fallback>
      </mc:AlternateContent>
      <p:sp>
        <p:nvSpPr>
          <p:cNvPr id="25" name="Oval 2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395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Bayes’ Theorem</a:t>
            </a:r>
            <a:endParaRPr lang="en-SG" sz="2000" dirty="0">
              <a:solidFill>
                <a:schemeClr val="bg1"/>
              </a:solidFill>
            </a:endParaRPr>
          </a:p>
        </p:txBody>
      </p:sp>
      <p:sp>
        <p:nvSpPr>
          <p:cNvPr id="30" name="Rectangle 3"/>
          <p:cNvSpPr txBox="1">
            <a:spLocks noChangeArrowheads="1"/>
          </p:cNvSpPr>
          <p:nvPr/>
        </p:nvSpPr>
        <p:spPr>
          <a:xfrm>
            <a:off x="332424" y="1568775"/>
            <a:ext cx="8616553" cy="19803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Suppose that one urn contains 3 blue and 4 gray balls and a second urn contains 5 blue and 3 gray balls. A ball is selected by choosing one of the urns at random and then picking a ball at random from that urn. If the chosen ball is blue, what is the </a:t>
            </a:r>
            <a:r>
              <a:rPr lang="en-US" altLang="en-US" sz="2400" b="1" dirty="0"/>
              <a:t>probability that it came from the first urn</a:t>
            </a:r>
            <a:r>
              <a:rPr lang="en-US" altLang="en-US" sz="2400" dirty="0"/>
              <a:t>?</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526"/>
          <a:stretch/>
        </p:blipFill>
        <p:spPr>
          <a:xfrm>
            <a:off x="7284203" y="359072"/>
            <a:ext cx="827867" cy="117700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80" r="12553"/>
          <a:stretch/>
        </p:blipFill>
        <p:spPr>
          <a:xfrm>
            <a:off x="8112070" y="362658"/>
            <a:ext cx="836908" cy="1140723"/>
          </a:xfrm>
          <a:prstGeom prst="rect">
            <a:avLst/>
          </a:prstGeom>
        </p:spPr>
      </p:pic>
      <p:sp>
        <p:nvSpPr>
          <p:cNvPr id="20" name="Rectangle 3"/>
          <p:cNvSpPr txBox="1">
            <a:spLocks noChangeArrowheads="1"/>
          </p:cNvSpPr>
          <p:nvPr/>
        </p:nvSpPr>
        <p:spPr>
          <a:xfrm>
            <a:off x="332424" y="3614506"/>
            <a:ext cx="8616553" cy="1298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This problem can be solved by carefully interpreting all the information that is known and putting it together in just the right way.</a:t>
            </a:r>
          </a:p>
        </p:txBody>
      </p:sp>
      <p:sp>
        <p:nvSpPr>
          <p:cNvPr id="21" name="Rectangle 3"/>
          <p:cNvSpPr txBox="1">
            <a:spLocks noChangeArrowheads="1"/>
          </p:cNvSpPr>
          <p:nvPr/>
        </p:nvSpPr>
        <p:spPr>
          <a:xfrm>
            <a:off x="332423" y="4845970"/>
            <a:ext cx="8616553" cy="16637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Let</a:t>
            </a:r>
          </a:p>
          <a:p>
            <a:pPr marL="449263">
              <a:lnSpc>
                <a:spcPct val="100000"/>
              </a:lnSpc>
              <a:spcBef>
                <a:spcPts val="0"/>
              </a:spcBef>
              <a:buFont typeface="Wingdings" panose="05000000000000000000" pitchFamily="2" charset="2"/>
              <a:buChar char="§"/>
            </a:pPr>
            <a:r>
              <a:rPr lang="en-US" altLang="en-US" sz="2400" i="1" dirty="0"/>
              <a:t>B</a:t>
            </a:r>
            <a:r>
              <a:rPr lang="en-US" altLang="en-US" sz="2400" dirty="0"/>
              <a:t> be the event that the chosen ball is blue,</a:t>
            </a:r>
          </a:p>
          <a:p>
            <a:pPr marL="449263">
              <a:lnSpc>
                <a:spcPct val="100000"/>
              </a:lnSpc>
              <a:spcBef>
                <a:spcPts val="0"/>
              </a:spcBef>
              <a:buFont typeface="Wingdings" panose="05000000000000000000" pitchFamily="2" charset="2"/>
              <a:buChar char="§"/>
            </a:pPr>
            <a:r>
              <a:rPr lang="en-US" altLang="en-US" sz="2400" i="1" dirty="0"/>
              <a:t>U</a:t>
            </a:r>
            <a:r>
              <a:rPr lang="en-US" altLang="en-US" sz="2400" baseline="-25000" dirty="0"/>
              <a:t>1</a:t>
            </a:r>
            <a:r>
              <a:rPr lang="en-US" altLang="en-US" sz="2400" dirty="0"/>
              <a:t> the event that the ball came from the first urn, and</a:t>
            </a:r>
          </a:p>
          <a:p>
            <a:pPr marL="449263">
              <a:lnSpc>
                <a:spcPct val="100000"/>
              </a:lnSpc>
              <a:spcBef>
                <a:spcPts val="0"/>
              </a:spcBef>
              <a:buFont typeface="Wingdings" panose="05000000000000000000" pitchFamily="2" charset="2"/>
              <a:buChar char="§"/>
            </a:pPr>
            <a:r>
              <a:rPr lang="en-US" altLang="en-US" sz="2400" i="1" dirty="0"/>
              <a:t>U</a:t>
            </a:r>
            <a:r>
              <a:rPr lang="en-US" altLang="en-US" sz="2400" baseline="-25000" dirty="0"/>
              <a:t>2</a:t>
            </a:r>
            <a:r>
              <a:rPr lang="en-US" altLang="en-US" sz="2400" dirty="0"/>
              <a:t> the event that the ball came from the second urn.</a:t>
            </a:r>
          </a:p>
        </p:txBody>
      </p:sp>
      <p:sp>
        <p:nvSpPr>
          <p:cNvPr id="17" name="Oval 1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7463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Bayes’ Theorem</a:t>
            </a:r>
            <a:endParaRPr lang="en-SG" sz="2000" dirty="0">
              <a:solidFill>
                <a:schemeClr val="bg1"/>
              </a:solidFill>
            </a:endParaRPr>
          </a:p>
        </p:txBody>
      </p:sp>
      <p:sp>
        <p:nvSpPr>
          <p:cNvPr id="30" name="Rectangle 3"/>
          <p:cNvSpPr txBox="1">
            <a:spLocks noChangeArrowheads="1"/>
          </p:cNvSpPr>
          <p:nvPr/>
        </p:nvSpPr>
        <p:spPr>
          <a:xfrm>
            <a:off x="332424" y="1568775"/>
            <a:ext cx="8616553" cy="88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3 of the 7 balls in the first urn are blue, 5 of the 8 balls in the second urn are blue:</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526"/>
          <a:stretch/>
        </p:blipFill>
        <p:spPr>
          <a:xfrm>
            <a:off x="7284203" y="359072"/>
            <a:ext cx="827867" cy="117700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80" r="12553"/>
          <a:stretch/>
        </p:blipFill>
        <p:spPr>
          <a:xfrm>
            <a:off x="8112070" y="362658"/>
            <a:ext cx="836908" cy="1140723"/>
          </a:xfrm>
          <a:prstGeom prst="rect">
            <a:avLst/>
          </a:prstGeom>
        </p:spPr>
      </p:pic>
      <mc:AlternateContent xmlns:mc="http://schemas.openxmlformats.org/markup-compatibility/2006" xmlns:a14="http://schemas.microsoft.com/office/drawing/2010/main">
        <mc:Choice Requires="a14">
          <p:sp>
            <p:nvSpPr>
              <p:cNvPr id="20" name="Rectangle 3"/>
              <p:cNvSpPr txBox="1">
                <a:spLocks noChangeArrowheads="1"/>
              </p:cNvSpPr>
              <p:nvPr/>
            </p:nvSpPr>
            <p:spPr>
              <a:xfrm>
                <a:off x="2005946" y="1960019"/>
                <a:ext cx="3761296" cy="561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 xmlns:m="http://schemas.openxmlformats.org/officeDocument/2006/math">
                    <m:r>
                      <a:rPr lang="en-SG" altLang="en-US" sz="2000" b="0" i="1" dirty="0" smtClean="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SG" altLang="en-US" sz="2000" b="0" i="1" dirty="0" smtClean="0">
                            <a:latin typeface="Cambria Math" panose="02040503050406030204" pitchFamily="18" charset="0"/>
                          </a:rPr>
                          <m:t>𝐵</m:t>
                        </m:r>
                      </m:e>
                      <m:e>
                        <m:sSub>
                          <m:sSubPr>
                            <m:ctrlPr>
                              <a:rPr lang="en-SG" altLang="en-US" sz="2000" b="0" i="1" dirty="0" smtClean="0">
                                <a:latin typeface="Cambria Math" panose="02040503050406030204" pitchFamily="18" charset="0"/>
                              </a:rPr>
                            </m:ctrlPr>
                          </m:sSubPr>
                          <m:e>
                            <m:r>
                              <a:rPr lang="en-SG" altLang="en-US" sz="2000" b="0" i="1" dirty="0" smtClean="0">
                                <a:latin typeface="Cambria Math" panose="02040503050406030204" pitchFamily="18" charset="0"/>
                              </a:rPr>
                              <m:t>𝑈</m:t>
                            </m:r>
                          </m:e>
                          <m:sub>
                            <m:r>
                              <a:rPr lang="en-SG" altLang="en-US" sz="2000" b="0" i="1" dirty="0" smtClean="0">
                                <a:latin typeface="Cambria Math" panose="02040503050406030204" pitchFamily="18" charset="0"/>
                              </a:rPr>
                              <m:t>1</m:t>
                            </m:r>
                          </m:sub>
                        </m:sSub>
                      </m:e>
                    </m:d>
                    <m:r>
                      <a:rPr lang="en-SG" altLang="en-US" sz="2000" b="0" i="1" dirty="0" smtClean="0">
                        <a:latin typeface="Cambria Math" panose="02040503050406030204" pitchFamily="18" charset="0"/>
                      </a:rPr>
                      <m:t>=</m:t>
                    </m:r>
                    <m:f>
                      <m:fPr>
                        <m:ctrlPr>
                          <a:rPr lang="en-SG" altLang="en-US" sz="2000" b="0" i="1" dirty="0" smtClean="0">
                            <a:latin typeface="Cambria Math" panose="02040503050406030204" pitchFamily="18" charset="0"/>
                          </a:rPr>
                        </m:ctrlPr>
                      </m:fPr>
                      <m:num>
                        <m:r>
                          <a:rPr lang="en-SG" altLang="en-US" sz="2000" b="0" i="1" dirty="0" smtClean="0">
                            <a:latin typeface="Cambria Math" panose="02040503050406030204" pitchFamily="18" charset="0"/>
                          </a:rPr>
                          <m:t>3</m:t>
                        </m:r>
                      </m:num>
                      <m:den>
                        <m:r>
                          <a:rPr lang="en-SG" altLang="en-US" sz="2000" b="0" i="1" dirty="0" smtClean="0">
                            <a:latin typeface="Cambria Math" panose="02040503050406030204" pitchFamily="18" charset="0"/>
                          </a:rPr>
                          <m:t>7</m:t>
                        </m:r>
                      </m:den>
                    </m:f>
                  </m:oMath>
                </a14:m>
                <a:r>
                  <a:rPr lang="en-US" altLang="en-US" sz="2000" dirty="0"/>
                  <a:t> and </a:t>
                </a:r>
                <a14:m>
                  <m:oMath xmlns:m="http://schemas.openxmlformats.org/officeDocument/2006/math">
                    <m:r>
                      <a:rPr lang="en-SG" altLang="en-US" sz="2000" b="0" i="1" smtClean="0">
                        <a:latin typeface="Cambria Math" panose="02040503050406030204" pitchFamily="18" charset="0"/>
                      </a:rPr>
                      <m:t>𝑃</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𝐵</m:t>
                        </m:r>
                      </m:e>
                      <m:e>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𝑈</m:t>
                            </m:r>
                          </m:e>
                          <m:sub>
                            <m:r>
                              <a:rPr lang="en-SG" altLang="en-US" sz="2000" b="0" i="1" smtClean="0">
                                <a:latin typeface="Cambria Math" panose="02040503050406030204" pitchFamily="18" charset="0"/>
                              </a:rPr>
                              <m:t>2</m:t>
                            </m:r>
                          </m:sub>
                        </m:sSub>
                      </m:e>
                    </m:d>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5</m:t>
                        </m:r>
                      </m:num>
                      <m:den>
                        <m:r>
                          <a:rPr lang="en-SG" altLang="en-US" sz="2000" b="0" i="1" smtClean="0">
                            <a:latin typeface="Cambria Math" panose="02040503050406030204" pitchFamily="18" charset="0"/>
                          </a:rPr>
                          <m:t>8</m:t>
                        </m:r>
                      </m:den>
                    </m:f>
                  </m:oMath>
                </a14:m>
                <a:endParaRPr lang="en-US" altLang="en-US" sz="2000" dirty="0"/>
              </a:p>
            </p:txBody>
          </p:sp>
        </mc:Choice>
        <mc:Fallback xmlns="">
          <p:sp>
            <p:nvSpPr>
              <p:cNvPr id="20" name="Rectangle 3"/>
              <p:cNvSpPr txBox="1">
                <a:spLocks noRot="1" noChangeAspect="1" noMove="1" noResize="1" noEditPoints="1" noAdjustHandles="1" noChangeArrowheads="1" noChangeShapeType="1" noTextEdit="1"/>
              </p:cNvSpPr>
              <p:nvPr/>
            </p:nvSpPr>
            <p:spPr>
              <a:xfrm>
                <a:off x="2005946" y="1960019"/>
                <a:ext cx="3761296" cy="561959"/>
              </a:xfrm>
              <a:prstGeom prst="rect">
                <a:avLst/>
              </a:prstGeom>
              <a:blipFill>
                <a:blip r:embed="rId5"/>
                <a:stretch>
                  <a:fillRect b="-2174"/>
                </a:stretch>
              </a:blipFill>
            </p:spPr>
            <p:txBody>
              <a:bodyPr/>
              <a:lstStyle/>
              <a:p>
                <a:r>
                  <a:rPr lang="en-SG">
                    <a:noFill/>
                  </a:rPr>
                  <a:t> </a:t>
                </a:r>
              </a:p>
            </p:txBody>
          </p:sp>
        </mc:Fallback>
      </mc:AlternateContent>
      <p:sp>
        <p:nvSpPr>
          <p:cNvPr id="21" name="Rectangle 3"/>
          <p:cNvSpPr txBox="1">
            <a:spLocks noChangeArrowheads="1"/>
          </p:cNvSpPr>
          <p:nvPr/>
        </p:nvSpPr>
        <p:spPr>
          <a:xfrm>
            <a:off x="332424" y="2491422"/>
            <a:ext cx="5354087" cy="5704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 urns are equally like to be chosen:</a:t>
            </a:r>
          </a:p>
        </p:txBody>
      </p:sp>
      <mc:AlternateContent xmlns:mc="http://schemas.openxmlformats.org/markup-compatibility/2006" xmlns:a14="http://schemas.microsoft.com/office/drawing/2010/main">
        <mc:Choice Requires="a14">
          <p:sp>
            <p:nvSpPr>
              <p:cNvPr id="17" name="Rectangle 3"/>
              <p:cNvSpPr txBox="1">
                <a:spLocks noChangeArrowheads="1"/>
              </p:cNvSpPr>
              <p:nvPr/>
            </p:nvSpPr>
            <p:spPr>
              <a:xfrm>
                <a:off x="5222930" y="2377617"/>
                <a:ext cx="2687663" cy="728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SG" altLang="en-US" sz="2000" b="0" i="1" dirty="0" smtClean="0">
                          <a:latin typeface="Cambria Math" panose="02040503050406030204" pitchFamily="18" charset="0"/>
                        </a:rPr>
                        <m:t>𝑃</m:t>
                      </m:r>
                      <m:r>
                        <a:rPr lang="en-SG" altLang="en-US" sz="2000" b="0" i="1" dirty="0" smtClean="0">
                          <a:latin typeface="Cambria Math" panose="02040503050406030204" pitchFamily="18" charset="0"/>
                        </a:rPr>
                        <m:t>(</m:t>
                      </m:r>
                      <m:sSub>
                        <m:sSubPr>
                          <m:ctrlPr>
                            <a:rPr lang="en-SG" altLang="en-US" sz="2000" b="0" i="1" dirty="0" smtClean="0">
                              <a:latin typeface="Cambria Math" panose="02040503050406030204" pitchFamily="18" charset="0"/>
                            </a:rPr>
                          </m:ctrlPr>
                        </m:sSubPr>
                        <m:e>
                          <m:r>
                            <a:rPr lang="en-SG" altLang="en-US" sz="2000" b="0" i="1" dirty="0" smtClean="0">
                              <a:latin typeface="Cambria Math" panose="02040503050406030204" pitchFamily="18" charset="0"/>
                            </a:rPr>
                            <m:t>𝑈</m:t>
                          </m:r>
                        </m:e>
                        <m:sub>
                          <m:r>
                            <a:rPr lang="en-SG" altLang="en-US" sz="2000" b="0" i="1" dirty="0" smtClean="0">
                              <a:latin typeface="Cambria Math" panose="02040503050406030204" pitchFamily="18" charset="0"/>
                            </a:rPr>
                            <m:t>1</m:t>
                          </m:r>
                        </m:sub>
                      </m:sSub>
                      <m:r>
                        <a:rPr lang="en-SG" altLang="en-US" sz="2000" b="0" i="1" dirty="0" smtClean="0">
                          <a:latin typeface="Cambria Math" panose="02040503050406030204" pitchFamily="18" charset="0"/>
                        </a:rPr>
                        <m:t>)=</m:t>
                      </m:r>
                      <m:r>
                        <a:rPr lang="en-SG" altLang="en-US" sz="2000" b="0" i="1" smtClean="0">
                          <a:latin typeface="Cambria Math" panose="02040503050406030204" pitchFamily="18" charset="0"/>
                        </a:rPr>
                        <m:t>𝑃</m:t>
                      </m:r>
                      <m:r>
                        <a:rPr lang="en-SG" altLang="en-US" sz="2000" b="0" i="1" smtClean="0">
                          <a:latin typeface="Cambria Math" panose="02040503050406030204" pitchFamily="18" charset="0"/>
                        </a:rPr>
                        <m:t>(</m:t>
                      </m:r>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𝑈</m:t>
                          </m:r>
                        </m:e>
                        <m:sub>
                          <m:r>
                            <a:rPr lang="en-SG" altLang="en-US" sz="2000" b="0" i="1" smtClean="0">
                              <a:latin typeface="Cambria Math" panose="02040503050406030204" pitchFamily="18" charset="0"/>
                            </a:rPr>
                            <m:t>2</m:t>
                          </m:r>
                        </m:sub>
                      </m:sSub>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1</m:t>
                          </m:r>
                        </m:num>
                        <m:den>
                          <m:r>
                            <a:rPr lang="en-SG" altLang="en-US" sz="2000" b="0" i="1" smtClean="0">
                              <a:latin typeface="Cambria Math" panose="02040503050406030204" pitchFamily="18" charset="0"/>
                            </a:rPr>
                            <m:t>2</m:t>
                          </m:r>
                        </m:den>
                      </m:f>
                    </m:oMath>
                  </m:oMathPara>
                </a14:m>
                <a:endParaRPr lang="en-US" altLang="en-US" sz="2000" dirty="0"/>
              </a:p>
            </p:txBody>
          </p:sp>
        </mc:Choice>
        <mc:Fallback xmlns="">
          <p:sp>
            <p:nvSpPr>
              <p:cNvPr id="17" name="Rectangle 3"/>
              <p:cNvSpPr txBox="1">
                <a:spLocks noRot="1" noChangeAspect="1" noMove="1" noResize="1" noEditPoints="1" noAdjustHandles="1" noChangeArrowheads="1" noChangeShapeType="1" noTextEdit="1"/>
              </p:cNvSpPr>
              <p:nvPr/>
            </p:nvSpPr>
            <p:spPr>
              <a:xfrm>
                <a:off x="5222930" y="2377617"/>
                <a:ext cx="2687663" cy="728116"/>
              </a:xfrm>
              <a:prstGeom prst="rect">
                <a:avLst/>
              </a:prstGeom>
              <a:blipFill>
                <a:blip r:embed="rId6"/>
                <a:stretch>
                  <a:fillRect/>
                </a:stretch>
              </a:blipFill>
            </p:spPr>
            <p:txBody>
              <a:bodyPr/>
              <a:lstStyle/>
              <a:p>
                <a:r>
                  <a:rPr lang="en-SG">
                    <a:noFill/>
                  </a:rPr>
                  <a:t> </a:t>
                </a:r>
              </a:p>
            </p:txBody>
          </p:sp>
        </mc:Fallback>
      </mc:AlternateContent>
      <p:grpSp>
        <p:nvGrpSpPr>
          <p:cNvPr id="2" name="Group 1"/>
          <p:cNvGrpSpPr/>
          <p:nvPr/>
        </p:nvGrpSpPr>
        <p:grpSpPr>
          <a:xfrm>
            <a:off x="324356" y="2892186"/>
            <a:ext cx="5451955" cy="555538"/>
            <a:chOff x="324356" y="3311180"/>
            <a:chExt cx="5451955" cy="555538"/>
          </a:xfrm>
        </p:grpSpPr>
        <p:sp>
          <p:nvSpPr>
            <p:cNvPr id="22" name="TextBox 21"/>
            <p:cNvSpPr txBox="1"/>
            <p:nvPr/>
          </p:nvSpPr>
          <p:spPr>
            <a:xfrm>
              <a:off x="324356" y="3311180"/>
              <a:ext cx="2286427" cy="369332"/>
            </a:xfrm>
            <a:prstGeom prst="rect">
              <a:avLst/>
            </a:prstGeom>
            <a:noFill/>
          </p:spPr>
          <p:txBody>
            <a:bodyPr wrap="square" rtlCol="0">
              <a:spAutoFit/>
            </a:bodyPr>
            <a:lstStyle/>
            <a:p>
              <a:r>
                <a:rPr lang="en-SG" dirty="0"/>
                <a:t>By formula 9.9.2</a:t>
              </a:r>
            </a:p>
          </p:txBody>
        </p:sp>
        <mc:AlternateContent xmlns:mc="http://schemas.openxmlformats.org/markup-compatibility/2006" xmlns:a14="http://schemas.microsoft.com/office/drawing/2010/main">
          <mc:Choice Requires="a14">
            <p:sp>
              <p:nvSpPr>
                <p:cNvPr id="23" name="TextBox 22"/>
                <p:cNvSpPr txBox="1"/>
                <p:nvPr/>
              </p:nvSpPr>
              <p:spPr>
                <a:xfrm>
                  <a:off x="2025722" y="3405053"/>
                  <a:ext cx="3750589" cy="461665"/>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025722" y="3405053"/>
                  <a:ext cx="3750589" cy="461665"/>
                </a:xfrm>
                <a:prstGeom prst="rect">
                  <a:avLst/>
                </a:prstGeom>
                <a:blipFill rotWithShape="0">
                  <a:blip r:embed="rId7"/>
                  <a:stretch>
                    <a:fillRect b="-17105"/>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4" name="Rectangle 3"/>
              <p:cNvSpPr txBox="1">
                <a:spLocks noChangeArrowheads="1"/>
              </p:cNvSpPr>
              <p:nvPr/>
            </p:nvSpPr>
            <p:spPr>
              <a:xfrm>
                <a:off x="1704813" y="3506870"/>
                <a:ext cx="5216921" cy="800024"/>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SG" altLang="en-US" sz="2000" b="0" i="1" dirty="0" smtClean="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SG" altLang="en-US" sz="2000" b="0" i="1" dirty="0" smtClean="0">
                              <a:latin typeface="Cambria Math" panose="02040503050406030204" pitchFamily="18" charset="0"/>
                            </a:rPr>
                            <m:t>𝐵</m:t>
                          </m:r>
                          <m:r>
                            <a:rPr lang="en-SG" altLang="en-US" sz="2000" b="0" i="1" dirty="0" smtClean="0">
                              <a:latin typeface="Cambria Math" panose="02040503050406030204" pitchFamily="18" charset="0"/>
                              <a:ea typeface="Cambria Math" panose="02040503050406030204" pitchFamily="18" charset="0"/>
                            </a:rPr>
                            <m:t>∩</m:t>
                          </m:r>
                          <m:sSub>
                            <m:sSubPr>
                              <m:ctrlPr>
                                <a:rPr lang="en-SG" altLang="en-US" sz="2000" b="0" i="1" dirty="0" smtClean="0">
                                  <a:latin typeface="Cambria Math" panose="02040503050406030204" pitchFamily="18" charset="0"/>
                                  <a:ea typeface="Cambria Math" panose="02040503050406030204" pitchFamily="18" charset="0"/>
                                </a:rPr>
                              </m:ctrlPr>
                            </m:sSubPr>
                            <m:e>
                              <m:r>
                                <a:rPr lang="en-SG" altLang="en-US" sz="2000" b="0" i="1" dirty="0" smtClean="0">
                                  <a:latin typeface="Cambria Math" panose="02040503050406030204" pitchFamily="18" charset="0"/>
                                  <a:ea typeface="Cambria Math" panose="02040503050406030204" pitchFamily="18" charset="0"/>
                                </a:rPr>
                                <m:t>𝑈</m:t>
                              </m:r>
                            </m:e>
                            <m:sub>
                              <m:r>
                                <a:rPr lang="en-SG" altLang="en-US" sz="2000" b="0" i="1" dirty="0" smtClean="0">
                                  <a:latin typeface="Cambria Math" panose="02040503050406030204" pitchFamily="18" charset="0"/>
                                  <a:ea typeface="Cambria Math" panose="02040503050406030204" pitchFamily="18" charset="0"/>
                                </a:rPr>
                                <m:t>1</m:t>
                              </m:r>
                            </m:sub>
                          </m:sSub>
                        </m:e>
                      </m:d>
                      <m:r>
                        <a:rPr lang="en-SG" altLang="en-US" sz="2000" b="0" i="1" dirty="0" smtClean="0">
                          <a:latin typeface="Cambria Math" panose="02040503050406030204" pitchFamily="18" charset="0"/>
                        </a:rPr>
                        <m:t>=</m:t>
                      </m:r>
                      <m:r>
                        <a:rPr lang="en-SG" altLang="en-US" sz="2000" b="0" i="1" dirty="0" smtClean="0">
                          <a:latin typeface="Cambria Math" panose="02040503050406030204" pitchFamily="18" charset="0"/>
                        </a:rPr>
                        <m:t>𝑃</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𝐵</m:t>
                          </m:r>
                        </m:e>
                        <m:e>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𝑈</m:t>
                              </m:r>
                            </m:e>
                            <m:sub>
                              <m:r>
                                <a:rPr lang="en-SG" altLang="en-US" sz="2000" b="0" i="1" smtClean="0">
                                  <a:latin typeface="Cambria Math" panose="02040503050406030204" pitchFamily="18" charset="0"/>
                                </a:rPr>
                                <m:t>1</m:t>
                              </m:r>
                            </m:sub>
                          </m:sSub>
                        </m:e>
                      </m:d>
                      <m:r>
                        <a:rPr lang="en-SG" altLang="en-US" sz="2000" b="0" i="1" smtClean="0">
                          <a:latin typeface="Cambria Math" panose="02040503050406030204" pitchFamily="18" charset="0"/>
                          <a:ea typeface="Cambria Math" panose="02040503050406030204" pitchFamily="18" charset="0"/>
                        </a:rPr>
                        <m:t>∙</m:t>
                      </m:r>
                      <m:r>
                        <a:rPr lang="en-SG" altLang="en-US" sz="2000" b="0" i="1" smtClean="0">
                          <a:latin typeface="Cambria Math" panose="02040503050406030204" pitchFamily="18" charset="0"/>
                          <a:ea typeface="Cambria Math" panose="02040503050406030204" pitchFamily="18" charset="0"/>
                        </a:rPr>
                        <m:t>𝑃</m:t>
                      </m:r>
                      <m:d>
                        <m:dPr>
                          <m:ctrlPr>
                            <a:rPr lang="en-SG" altLang="en-US" sz="2000" b="0" i="1" smtClean="0">
                              <a:latin typeface="Cambria Math" panose="02040503050406030204" pitchFamily="18" charset="0"/>
                              <a:ea typeface="Cambria Math" panose="02040503050406030204" pitchFamily="18" charset="0"/>
                            </a:rPr>
                          </m:ctrlPr>
                        </m:dPr>
                        <m:e>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𝑈</m:t>
                              </m:r>
                            </m:e>
                            <m:sub>
                              <m:r>
                                <a:rPr lang="en-SG" altLang="en-US" sz="2000" b="0" i="1" smtClean="0">
                                  <a:latin typeface="Cambria Math" panose="02040503050406030204" pitchFamily="18" charset="0"/>
                                  <a:ea typeface="Cambria Math" panose="02040503050406030204" pitchFamily="18" charset="0"/>
                                </a:rPr>
                                <m:t>1</m:t>
                              </m:r>
                            </m:sub>
                          </m:sSub>
                        </m:e>
                      </m:d>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3</m:t>
                          </m:r>
                        </m:num>
                        <m:den>
                          <m:r>
                            <a:rPr lang="en-SG" altLang="en-US" sz="2000" b="0" i="1" smtClean="0">
                              <a:latin typeface="Cambria Math" panose="02040503050406030204" pitchFamily="18" charset="0"/>
                            </a:rPr>
                            <m:t>7</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1</m:t>
                          </m:r>
                        </m:num>
                        <m:den>
                          <m:r>
                            <a:rPr lang="en-SG" altLang="en-US" sz="2000" b="0" i="1" smtClean="0">
                              <a:latin typeface="Cambria Math" panose="02040503050406030204" pitchFamily="18" charset="0"/>
                              <a:ea typeface="Cambria Math" panose="02040503050406030204" pitchFamily="18" charset="0"/>
                            </a:rPr>
                            <m:t>2</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3</m:t>
                          </m:r>
                        </m:num>
                        <m:den>
                          <m:r>
                            <a:rPr lang="en-SG" altLang="en-US" sz="2000" b="0" i="1" smtClean="0">
                              <a:latin typeface="Cambria Math" panose="02040503050406030204" pitchFamily="18" charset="0"/>
                              <a:ea typeface="Cambria Math" panose="02040503050406030204" pitchFamily="18" charset="0"/>
                            </a:rPr>
                            <m:t>14</m:t>
                          </m:r>
                        </m:den>
                      </m:f>
                    </m:oMath>
                  </m:oMathPara>
                </a14:m>
                <a:endParaRPr lang="en-US" altLang="en-US" sz="2000" dirty="0"/>
              </a:p>
            </p:txBody>
          </p:sp>
        </mc:Choice>
        <mc:Fallback xmlns="">
          <p:sp>
            <p:nvSpPr>
              <p:cNvPr id="24" name="Rectangle 3"/>
              <p:cNvSpPr txBox="1">
                <a:spLocks noRot="1" noChangeAspect="1" noMove="1" noResize="1" noEditPoints="1" noAdjustHandles="1" noChangeArrowheads="1" noChangeShapeType="1" noTextEdit="1"/>
              </p:cNvSpPr>
              <p:nvPr/>
            </p:nvSpPr>
            <p:spPr>
              <a:xfrm>
                <a:off x="1704813" y="3506870"/>
                <a:ext cx="5216921" cy="800024"/>
              </a:xfrm>
              <a:prstGeom prst="rect">
                <a:avLst/>
              </a:prstGeom>
              <a:blipFill>
                <a:blip r:embed="rId8"/>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Rectangle 3"/>
              <p:cNvSpPr txBox="1">
                <a:spLocks noChangeArrowheads="1"/>
              </p:cNvSpPr>
              <p:nvPr/>
            </p:nvSpPr>
            <p:spPr>
              <a:xfrm>
                <a:off x="1704813" y="4248699"/>
                <a:ext cx="5216921" cy="800024"/>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SG" altLang="en-US" sz="2000" b="0" i="1" dirty="0" smtClean="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SG" altLang="en-US" sz="2000" b="0" i="1" dirty="0" smtClean="0">
                              <a:latin typeface="Cambria Math" panose="02040503050406030204" pitchFamily="18" charset="0"/>
                            </a:rPr>
                            <m:t>𝐵</m:t>
                          </m:r>
                          <m:r>
                            <a:rPr lang="en-SG" altLang="en-US" sz="2000" b="0" i="1" dirty="0" smtClean="0">
                              <a:latin typeface="Cambria Math" panose="02040503050406030204" pitchFamily="18" charset="0"/>
                              <a:ea typeface="Cambria Math" panose="02040503050406030204" pitchFamily="18" charset="0"/>
                            </a:rPr>
                            <m:t>∩</m:t>
                          </m:r>
                          <m:sSub>
                            <m:sSubPr>
                              <m:ctrlPr>
                                <a:rPr lang="en-SG" altLang="en-US" sz="2000" b="0" i="1" dirty="0" smtClean="0">
                                  <a:latin typeface="Cambria Math" panose="02040503050406030204" pitchFamily="18" charset="0"/>
                                  <a:ea typeface="Cambria Math" panose="02040503050406030204" pitchFamily="18" charset="0"/>
                                </a:rPr>
                              </m:ctrlPr>
                            </m:sSubPr>
                            <m:e>
                              <m:r>
                                <a:rPr lang="en-SG" altLang="en-US" sz="2000" b="0" i="1" dirty="0" smtClean="0">
                                  <a:latin typeface="Cambria Math" panose="02040503050406030204" pitchFamily="18" charset="0"/>
                                  <a:ea typeface="Cambria Math" panose="02040503050406030204" pitchFamily="18" charset="0"/>
                                </a:rPr>
                                <m:t>𝑈</m:t>
                              </m:r>
                            </m:e>
                            <m:sub>
                              <m:r>
                                <a:rPr lang="en-SG" altLang="en-US" sz="2000" b="0" i="1" dirty="0" smtClean="0">
                                  <a:latin typeface="Cambria Math" panose="02040503050406030204" pitchFamily="18" charset="0"/>
                                  <a:ea typeface="Cambria Math" panose="02040503050406030204" pitchFamily="18" charset="0"/>
                                </a:rPr>
                                <m:t>2</m:t>
                              </m:r>
                            </m:sub>
                          </m:sSub>
                        </m:e>
                      </m:d>
                      <m:r>
                        <a:rPr lang="en-SG" altLang="en-US" sz="2000" b="0" i="1" dirty="0" smtClean="0">
                          <a:latin typeface="Cambria Math" panose="02040503050406030204" pitchFamily="18" charset="0"/>
                        </a:rPr>
                        <m:t>=</m:t>
                      </m:r>
                      <m:r>
                        <a:rPr lang="en-SG" altLang="en-US" sz="2000" b="0" i="1" dirty="0" smtClean="0">
                          <a:latin typeface="Cambria Math" panose="02040503050406030204" pitchFamily="18" charset="0"/>
                        </a:rPr>
                        <m:t>𝑃</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𝐵</m:t>
                          </m:r>
                        </m:e>
                        <m:e>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𝑈</m:t>
                              </m:r>
                            </m:e>
                            <m:sub>
                              <m:r>
                                <a:rPr lang="en-SG" altLang="en-US" sz="2000" b="0" i="1" smtClean="0">
                                  <a:latin typeface="Cambria Math" panose="02040503050406030204" pitchFamily="18" charset="0"/>
                                </a:rPr>
                                <m:t>2</m:t>
                              </m:r>
                            </m:sub>
                          </m:sSub>
                        </m:e>
                      </m:d>
                      <m:r>
                        <a:rPr lang="en-SG" altLang="en-US" sz="2000" b="0" i="1" smtClean="0">
                          <a:latin typeface="Cambria Math" panose="02040503050406030204" pitchFamily="18" charset="0"/>
                          <a:ea typeface="Cambria Math" panose="02040503050406030204" pitchFamily="18" charset="0"/>
                        </a:rPr>
                        <m:t>∙</m:t>
                      </m:r>
                      <m:r>
                        <a:rPr lang="en-SG" altLang="en-US" sz="2000" b="0" i="1" smtClean="0">
                          <a:latin typeface="Cambria Math" panose="02040503050406030204" pitchFamily="18" charset="0"/>
                          <a:ea typeface="Cambria Math" panose="02040503050406030204" pitchFamily="18" charset="0"/>
                        </a:rPr>
                        <m:t>𝑃</m:t>
                      </m:r>
                      <m:d>
                        <m:dPr>
                          <m:ctrlPr>
                            <a:rPr lang="en-SG" altLang="en-US" sz="2000" b="0" i="1" smtClean="0">
                              <a:latin typeface="Cambria Math" panose="02040503050406030204" pitchFamily="18" charset="0"/>
                              <a:ea typeface="Cambria Math" panose="02040503050406030204" pitchFamily="18" charset="0"/>
                            </a:rPr>
                          </m:ctrlPr>
                        </m:dPr>
                        <m:e>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𝑈</m:t>
                              </m:r>
                            </m:e>
                            <m:sub>
                              <m:r>
                                <a:rPr lang="en-SG" altLang="en-US" sz="2000" b="0" i="1" smtClean="0">
                                  <a:latin typeface="Cambria Math" panose="02040503050406030204" pitchFamily="18" charset="0"/>
                                  <a:ea typeface="Cambria Math" panose="02040503050406030204" pitchFamily="18" charset="0"/>
                                </a:rPr>
                                <m:t>2</m:t>
                              </m:r>
                            </m:sub>
                          </m:sSub>
                        </m:e>
                      </m:d>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5</m:t>
                          </m:r>
                        </m:num>
                        <m:den>
                          <m:r>
                            <a:rPr lang="en-SG" altLang="en-US" sz="2000" b="0" i="1" smtClean="0">
                              <a:latin typeface="Cambria Math" panose="02040503050406030204" pitchFamily="18" charset="0"/>
                            </a:rPr>
                            <m:t>8</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1</m:t>
                          </m:r>
                        </m:num>
                        <m:den>
                          <m:r>
                            <a:rPr lang="en-SG" altLang="en-US" sz="2000" b="0" i="1" smtClean="0">
                              <a:latin typeface="Cambria Math" panose="02040503050406030204" pitchFamily="18" charset="0"/>
                              <a:ea typeface="Cambria Math" panose="02040503050406030204" pitchFamily="18" charset="0"/>
                            </a:rPr>
                            <m:t>2</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5</m:t>
                          </m:r>
                        </m:num>
                        <m:den>
                          <m:r>
                            <a:rPr lang="en-SG" altLang="en-US" sz="2000" b="0" i="1" smtClean="0">
                              <a:latin typeface="Cambria Math" panose="02040503050406030204" pitchFamily="18" charset="0"/>
                              <a:ea typeface="Cambria Math" panose="02040503050406030204" pitchFamily="18" charset="0"/>
                            </a:rPr>
                            <m:t>16</m:t>
                          </m:r>
                        </m:den>
                      </m:f>
                    </m:oMath>
                  </m:oMathPara>
                </a14:m>
                <a:endParaRPr lang="en-US" altLang="en-US" sz="2000" dirty="0"/>
              </a:p>
            </p:txBody>
          </p:sp>
        </mc:Choice>
        <mc:Fallback xmlns="">
          <p:sp>
            <p:nvSpPr>
              <p:cNvPr id="26" name="Rectangle 3"/>
              <p:cNvSpPr txBox="1">
                <a:spLocks noRot="1" noChangeAspect="1" noMove="1" noResize="1" noEditPoints="1" noAdjustHandles="1" noChangeArrowheads="1" noChangeShapeType="1" noTextEdit="1"/>
              </p:cNvSpPr>
              <p:nvPr/>
            </p:nvSpPr>
            <p:spPr>
              <a:xfrm>
                <a:off x="1704813" y="4248699"/>
                <a:ext cx="5216921" cy="800024"/>
              </a:xfrm>
              <a:prstGeom prst="rect">
                <a:avLst/>
              </a:prstGeom>
              <a:blipFill>
                <a:blip r:embed="rId9"/>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Rectangle 3"/>
              <p:cNvSpPr txBox="1">
                <a:spLocks noChangeArrowheads="1"/>
              </p:cNvSpPr>
              <p:nvPr/>
            </p:nvSpPr>
            <p:spPr>
              <a:xfrm>
                <a:off x="364786" y="5048724"/>
                <a:ext cx="8584191" cy="4484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14:m>
                  <m:oMath xmlns:m="http://schemas.openxmlformats.org/officeDocument/2006/math">
                    <m:r>
                      <a:rPr lang="en-US" altLang="en-US" sz="2000" i="1" dirty="0" smtClean="0">
                        <a:latin typeface="Cambria Math" panose="02040503050406030204" pitchFamily="18" charset="0"/>
                      </a:rPr>
                      <m:t>𝐵</m:t>
                    </m:r>
                  </m:oMath>
                </a14:m>
                <a:r>
                  <a:rPr lang="en-US" altLang="en-US" sz="2000" dirty="0"/>
                  <a:t> is a disjoint union of </a:t>
                </a:r>
                <a14:m>
                  <m:oMath xmlns:m="http://schemas.openxmlformats.org/officeDocument/2006/math">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𝐵</m:t>
                    </m:r>
                    <m:r>
                      <a:rPr lang="en-SG" altLang="en-US" sz="2000" b="0" i="1" smtClean="0">
                        <a:latin typeface="Cambria Math" panose="02040503050406030204" pitchFamily="18" charset="0"/>
                        <a:ea typeface="Cambria Math" panose="02040503050406030204" pitchFamily="18" charset="0"/>
                      </a:rPr>
                      <m:t>∩</m:t>
                    </m:r>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𝑈</m:t>
                        </m:r>
                      </m:e>
                      <m:sub>
                        <m:r>
                          <a:rPr lang="en-SG" altLang="en-US" sz="2000" b="0" i="1" smtClean="0">
                            <a:latin typeface="Cambria Math" panose="02040503050406030204" pitchFamily="18" charset="0"/>
                            <a:ea typeface="Cambria Math" panose="02040503050406030204" pitchFamily="18" charset="0"/>
                          </a:rPr>
                          <m:t>1</m:t>
                        </m:r>
                      </m:sub>
                    </m:sSub>
                    <m:r>
                      <a:rPr lang="en-SG" altLang="en-US" sz="2000" b="0" i="1" smtClean="0">
                        <a:latin typeface="Cambria Math" panose="02040503050406030204" pitchFamily="18" charset="0"/>
                        <a:ea typeface="Cambria Math" panose="02040503050406030204" pitchFamily="18" charset="0"/>
                      </a:rPr>
                      <m:t>)</m:t>
                    </m:r>
                  </m:oMath>
                </a14:m>
                <a:r>
                  <a:rPr lang="en-US" altLang="en-US" sz="2000" dirty="0"/>
                  <a:t> and </a:t>
                </a:r>
                <a14:m>
                  <m:oMath xmlns:m="http://schemas.openxmlformats.org/officeDocument/2006/math">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𝐵</m:t>
                    </m:r>
                    <m:r>
                      <a:rPr lang="en-SG" altLang="en-US" sz="2000" b="0" i="1" smtClean="0">
                        <a:latin typeface="Cambria Math" panose="02040503050406030204" pitchFamily="18" charset="0"/>
                        <a:ea typeface="Cambria Math" panose="02040503050406030204" pitchFamily="18" charset="0"/>
                      </a:rPr>
                      <m:t>∩</m:t>
                    </m:r>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𝑈</m:t>
                        </m:r>
                      </m:e>
                      <m:sub>
                        <m:r>
                          <a:rPr lang="en-SG" altLang="en-US" sz="2000" b="0" i="1" smtClean="0">
                            <a:latin typeface="Cambria Math" panose="02040503050406030204" pitchFamily="18" charset="0"/>
                            <a:ea typeface="Cambria Math" panose="02040503050406030204" pitchFamily="18" charset="0"/>
                          </a:rPr>
                          <m:t>2</m:t>
                        </m:r>
                      </m:sub>
                    </m:sSub>
                    <m:r>
                      <a:rPr lang="en-SG" altLang="en-US" sz="2000" b="0" i="1" smtClean="0">
                        <a:latin typeface="Cambria Math" panose="02040503050406030204" pitchFamily="18" charset="0"/>
                        <a:ea typeface="Cambria Math" panose="02040503050406030204" pitchFamily="18" charset="0"/>
                      </a:rPr>
                      <m:t>)</m:t>
                    </m:r>
                  </m:oMath>
                </a14:m>
                <a:r>
                  <a:rPr lang="en-US" altLang="en-US" sz="2000" dirty="0"/>
                  <a:t>,  so by probability axiom 3,</a:t>
                </a:r>
              </a:p>
            </p:txBody>
          </p:sp>
        </mc:Choice>
        <mc:Fallback xmlns="">
          <p:sp>
            <p:nvSpPr>
              <p:cNvPr id="31" name="Rectangle 3"/>
              <p:cNvSpPr txBox="1">
                <a:spLocks noRot="1" noChangeAspect="1" noMove="1" noResize="1" noEditPoints="1" noAdjustHandles="1" noChangeArrowheads="1" noChangeShapeType="1" noTextEdit="1"/>
              </p:cNvSpPr>
              <p:nvPr/>
            </p:nvSpPr>
            <p:spPr>
              <a:xfrm>
                <a:off x="364786" y="5048724"/>
                <a:ext cx="8584191" cy="448458"/>
              </a:xfrm>
              <a:prstGeom prst="rect">
                <a:avLst/>
              </a:prstGeom>
              <a:blipFill>
                <a:blip r:embed="rId10"/>
                <a:stretch>
                  <a:fillRect t="-6757" b="-1216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58946" y="5497182"/>
                <a:ext cx="7323408" cy="12105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𝐵</m:t>
                          </m:r>
                        </m:e>
                      </m:d>
                      <m:r>
                        <a:rPr lang="en-SG" sz="2400" b="0" i="1" smtClean="0">
                          <a:latin typeface="Cambria Math" panose="02040503050406030204" pitchFamily="18" charset="0"/>
                        </a:rPr>
                        <m:t>=</m:t>
                      </m:r>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𝑈</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𝑈</m:t>
                                  </m:r>
                                </m:e>
                                <m:sub>
                                  <m:r>
                                    <a:rPr lang="en-SG" sz="2400" b="0" i="1" smtClean="0">
                                      <a:latin typeface="Cambria Math" panose="02040503050406030204" pitchFamily="18" charset="0"/>
                                      <a:ea typeface="Cambria Math" panose="02040503050406030204" pitchFamily="18" charset="0"/>
                                    </a:rPr>
                                    <m:t>2</m:t>
                                  </m:r>
                                </m:sub>
                              </m:sSub>
                            </m:e>
                          </m:d>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𝑈</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𝑈</m:t>
                              </m:r>
                            </m:e>
                            <m:sub>
                              <m:r>
                                <a:rPr lang="en-SG" sz="2400" b="0" i="1" smtClean="0">
                                  <a:latin typeface="Cambria Math" panose="02040503050406030204" pitchFamily="18" charset="0"/>
                                  <a:ea typeface="Cambria Math" panose="02040503050406030204" pitchFamily="18" charset="0"/>
                                </a:rPr>
                                <m:t>2</m:t>
                              </m:r>
                            </m:sub>
                          </m:sSub>
                        </m:e>
                      </m:d>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m:t>
                          </m:r>
                        </m:num>
                        <m:den>
                          <m:r>
                            <a:rPr lang="en-SG" sz="2400" b="0" i="1" smtClean="0">
                              <a:latin typeface="Cambria Math" panose="02040503050406030204" pitchFamily="18" charset="0"/>
                              <a:ea typeface="Cambria Math" panose="02040503050406030204" pitchFamily="18" charset="0"/>
                            </a:rPr>
                            <m:t>14</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m:t>
                          </m:r>
                        </m:num>
                        <m:den>
                          <m:r>
                            <a:rPr lang="en-SG" sz="2400" b="0" i="1" smtClean="0">
                              <a:latin typeface="Cambria Math" panose="02040503050406030204" pitchFamily="18" charset="0"/>
                              <a:ea typeface="Cambria Math" panose="02040503050406030204" pitchFamily="18" charset="0"/>
                            </a:rPr>
                            <m:t>16</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59</m:t>
                          </m:r>
                        </m:num>
                        <m:den>
                          <m:r>
                            <a:rPr lang="en-SG" sz="2400" b="0" i="1" smtClean="0">
                              <a:latin typeface="Cambria Math" panose="02040503050406030204" pitchFamily="18" charset="0"/>
                              <a:ea typeface="Cambria Math" panose="02040503050406030204" pitchFamily="18" charset="0"/>
                            </a:rPr>
                            <m:t>112</m:t>
                          </m:r>
                        </m:den>
                      </m:f>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958946" y="5497182"/>
                <a:ext cx="7323408" cy="1210524"/>
              </a:xfrm>
              <a:prstGeom prst="rect">
                <a:avLst/>
              </a:prstGeom>
              <a:blipFill>
                <a:blip r:embed="rId11"/>
                <a:stretch>
                  <a:fillRect/>
                </a:stretch>
              </a:blipFill>
            </p:spPr>
            <p:txBody>
              <a:bodyPr/>
              <a:lstStyle/>
              <a:p>
                <a:r>
                  <a:rPr lang="en-SG">
                    <a:noFill/>
                  </a:rPr>
                  <a:t> </a:t>
                </a:r>
              </a:p>
            </p:txBody>
          </p:sp>
        </mc:Fallback>
      </mc:AlternateContent>
      <p:sp>
        <p:nvSpPr>
          <p:cNvPr id="25" name="Oval 2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793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dissolve">
                                      <p:cBhvr>
                                        <p:cTn id="34" dur="500"/>
                                        <p:tgtEl>
                                          <p:spTgt spid="3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7" grpId="0"/>
      <p:bldP spid="24" grpId="0" animBg="1"/>
      <p:bldP spid="26" grpId="0" animBg="1"/>
      <p:bldP spid="31"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Bayes’ Theorem</a:t>
            </a:r>
            <a:endParaRPr lang="en-SG" sz="2000" dirty="0">
              <a:solidFill>
                <a:schemeClr val="bg1"/>
              </a:solidFill>
            </a:endParaRPr>
          </a:p>
        </p:txBody>
      </p:sp>
      <p:sp>
        <p:nvSpPr>
          <p:cNvPr id="30" name="Rectangle 3"/>
          <p:cNvSpPr txBox="1">
            <a:spLocks noChangeArrowheads="1"/>
          </p:cNvSpPr>
          <p:nvPr/>
        </p:nvSpPr>
        <p:spPr>
          <a:xfrm>
            <a:off x="332424" y="1568775"/>
            <a:ext cx="7676991" cy="88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3 of the 7 balls in the first urn are blue, 5 of the 8 balls in the second urn are blue.</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526"/>
          <a:stretch/>
        </p:blipFill>
        <p:spPr>
          <a:xfrm>
            <a:off x="7284203" y="359072"/>
            <a:ext cx="827867" cy="117700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80" r="12553"/>
          <a:stretch/>
        </p:blipFill>
        <p:spPr>
          <a:xfrm>
            <a:off x="8112070" y="362658"/>
            <a:ext cx="836908" cy="114072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978613" y="2390773"/>
                <a:ext cx="4719523" cy="619913"/>
              </a:xfrm>
              <a:prstGeom prst="rect">
                <a:avLst/>
              </a:prstGeom>
              <a:noFill/>
            </p:spPr>
            <p:txBody>
              <a:bodyPr wrap="square" rtlCol="0">
                <a:spAutoFit/>
              </a:bodyPr>
              <a:lstStyle/>
              <a:p>
                <a14:m>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𝑈</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m:t>
                        </m:r>
                      </m:num>
                      <m:den>
                        <m:r>
                          <a:rPr lang="en-SG" sz="2400" b="0" i="1" smtClean="0">
                            <a:latin typeface="Cambria Math" panose="02040503050406030204" pitchFamily="18" charset="0"/>
                            <a:ea typeface="Cambria Math" panose="02040503050406030204" pitchFamily="18" charset="0"/>
                          </a:rPr>
                          <m:t>14</m:t>
                        </m:r>
                      </m:den>
                    </m:f>
                  </m:oMath>
                </a14:m>
                <a:r>
                  <a:rPr lang="en-SG" sz="2400" b="0" dirty="0"/>
                  <a:t> and </a:t>
                </a:r>
                <a14:m>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𝐵</m:t>
                        </m:r>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59</m:t>
                        </m:r>
                      </m:num>
                      <m:den>
                        <m:r>
                          <a:rPr lang="en-SG" sz="2400" b="0" i="1" smtClean="0">
                            <a:latin typeface="Cambria Math" panose="02040503050406030204" pitchFamily="18" charset="0"/>
                            <a:ea typeface="Cambria Math" panose="02040503050406030204" pitchFamily="18" charset="0"/>
                          </a:rPr>
                          <m:t>112</m:t>
                        </m:r>
                      </m:den>
                    </m:f>
                  </m:oMath>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978613" y="2390773"/>
                <a:ext cx="4719523" cy="619913"/>
              </a:xfrm>
              <a:prstGeom prst="rect">
                <a:avLst/>
              </a:prstGeom>
              <a:blipFill>
                <a:blip r:embed="rId5"/>
                <a:stretch>
                  <a:fillRect b="-9804"/>
                </a:stretch>
              </a:blipFill>
            </p:spPr>
            <p:txBody>
              <a:bodyPr/>
              <a:lstStyle/>
              <a:p>
                <a:r>
                  <a:rPr lang="en-SG">
                    <a:noFill/>
                  </a:rPr>
                  <a:t> </a:t>
                </a:r>
              </a:p>
            </p:txBody>
          </p:sp>
        </mc:Fallback>
      </mc:AlternateContent>
      <p:sp>
        <p:nvSpPr>
          <p:cNvPr id="25" name="Rectangle 3"/>
          <p:cNvSpPr txBox="1">
            <a:spLocks noChangeArrowheads="1"/>
          </p:cNvSpPr>
          <p:nvPr/>
        </p:nvSpPr>
        <p:spPr>
          <a:xfrm>
            <a:off x="324356" y="2452133"/>
            <a:ext cx="2992281" cy="497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From previous slide,</a:t>
            </a:r>
          </a:p>
        </p:txBody>
      </p:sp>
      <mc:AlternateContent xmlns:mc="http://schemas.openxmlformats.org/markup-compatibility/2006" xmlns:a14="http://schemas.microsoft.com/office/drawing/2010/main">
        <mc:Choice Requires="a14">
          <p:sp>
            <p:nvSpPr>
              <p:cNvPr id="33" name="TextBox 32"/>
              <p:cNvSpPr txBox="1"/>
              <p:nvPr/>
            </p:nvSpPr>
            <p:spPr>
              <a:xfrm>
                <a:off x="1066815" y="3723821"/>
                <a:ext cx="7147769" cy="1328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𝑈</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r>
                            <a:rPr lang="en-SG" sz="2400" b="0" i="1" smtClean="0">
                              <a:latin typeface="Cambria Math" panose="02040503050406030204" pitchFamily="18" charset="0"/>
                            </a:rPr>
                            <m:t>𝐵</m:t>
                          </m:r>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𝑈</m:t>
                              </m:r>
                            </m:e>
                            <m:sub>
                              <m:r>
                                <a:rPr lang="en-SG" sz="2400" b="0" i="1" smtClean="0">
                                  <a:latin typeface="Cambria Math" panose="02040503050406030204" pitchFamily="18" charset="0"/>
                                  <a:ea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m:t>
                              </m:r>
                            </m:num>
                            <m:den>
                              <m:r>
                                <a:rPr lang="en-SG" sz="2400" b="0" i="1" smtClean="0">
                                  <a:latin typeface="Cambria Math" panose="02040503050406030204" pitchFamily="18" charset="0"/>
                                  <a:ea typeface="Cambria Math" panose="02040503050406030204" pitchFamily="18" charset="0"/>
                                </a:rPr>
                                <m:t>14</m:t>
                              </m:r>
                            </m:den>
                          </m:f>
                        </m:num>
                        <m:den>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59</m:t>
                              </m:r>
                            </m:num>
                            <m:den>
                              <m:r>
                                <a:rPr lang="en-SG" sz="2400" b="0" i="1" smtClean="0">
                                  <a:latin typeface="Cambria Math" panose="02040503050406030204" pitchFamily="18" charset="0"/>
                                  <a:ea typeface="Cambria Math" panose="02040503050406030204" pitchFamily="18" charset="0"/>
                                </a:rPr>
                                <m:t>112</m:t>
                              </m:r>
                            </m:den>
                          </m:f>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336</m:t>
                          </m:r>
                        </m:num>
                        <m:den>
                          <m:r>
                            <a:rPr lang="en-SG" sz="2400" b="0" i="1" smtClean="0">
                              <a:latin typeface="Cambria Math" panose="02040503050406030204" pitchFamily="18" charset="0"/>
                              <a:ea typeface="Cambria Math" panose="02040503050406030204" pitchFamily="18" charset="0"/>
                            </a:rPr>
                            <m:t>826</m:t>
                          </m:r>
                        </m:den>
                      </m:f>
                      <m:r>
                        <a:rPr lang="en-SG" sz="2400" b="0" i="1" smtClean="0">
                          <a:latin typeface="Cambria Math" panose="02040503050406030204" pitchFamily="18" charset="0"/>
                          <a:ea typeface="Cambria Math" panose="02040503050406030204" pitchFamily="18" charset="0"/>
                        </a:rPr>
                        <m:t>≅40.7%</m:t>
                      </m:r>
                    </m:oMath>
                  </m:oMathPara>
                </a14:m>
                <a:endParaRPr lang="en-SG"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066815" y="3723821"/>
                <a:ext cx="7147769" cy="1328441"/>
              </a:xfrm>
              <a:prstGeom prst="rect">
                <a:avLst/>
              </a:prstGeom>
              <a:blipFill>
                <a:blip r:embed="rId6"/>
                <a:stretch>
                  <a:fillRect/>
                </a:stretch>
              </a:blipFill>
            </p:spPr>
            <p:txBody>
              <a:bodyPr/>
              <a:lstStyle/>
              <a:p>
                <a:r>
                  <a:rPr lang="en-SG">
                    <a:noFill/>
                  </a:rPr>
                  <a:t> </a:t>
                </a:r>
              </a:p>
            </p:txBody>
          </p:sp>
        </mc:Fallback>
      </mc:AlternateContent>
      <p:sp>
        <p:nvSpPr>
          <p:cNvPr id="34" name="Rectangle 3"/>
          <p:cNvSpPr txBox="1">
            <a:spLocks noChangeArrowheads="1"/>
          </p:cNvSpPr>
          <p:nvPr/>
        </p:nvSpPr>
        <p:spPr>
          <a:xfrm>
            <a:off x="324355" y="3226626"/>
            <a:ext cx="6649882" cy="497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By definition of conditional probability,</a:t>
            </a:r>
          </a:p>
        </p:txBody>
      </p:sp>
      <p:sp>
        <p:nvSpPr>
          <p:cNvPr id="7" name="TextBox 6"/>
          <p:cNvSpPr txBox="1"/>
          <p:nvPr/>
        </p:nvSpPr>
        <p:spPr>
          <a:xfrm>
            <a:off x="324355" y="5288808"/>
            <a:ext cx="7532659" cy="830997"/>
          </a:xfrm>
          <a:prstGeom prst="rect">
            <a:avLst/>
          </a:prstGeom>
          <a:noFill/>
        </p:spPr>
        <p:txBody>
          <a:bodyPr wrap="square" rtlCol="0">
            <a:spAutoFit/>
          </a:bodyPr>
          <a:lstStyle/>
          <a:p>
            <a:r>
              <a:rPr lang="en-SG" sz="2400" dirty="0"/>
              <a:t>Thus, if the chosen ball is blue, the probability that it came from the first urn is approximately </a:t>
            </a:r>
            <a:r>
              <a:rPr lang="en-SG" sz="2400" b="1" dirty="0">
                <a:solidFill>
                  <a:srgbClr val="0000FF"/>
                </a:solidFill>
              </a:rPr>
              <a:t>40.7%</a:t>
            </a:r>
            <a:r>
              <a:rPr lang="en-SG" sz="2400" dirty="0"/>
              <a:t>.</a:t>
            </a:r>
          </a:p>
        </p:txBody>
      </p:sp>
      <p:sp>
        <p:nvSpPr>
          <p:cNvPr id="20" name="Oval 19"/>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6446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476756" y="1404635"/>
            <a:ext cx="8082376" cy="3895785"/>
            <a:chOff x="622411" y="4598517"/>
            <a:chExt cx="8082376" cy="3895785"/>
          </a:xfrm>
        </p:grpSpPr>
        <p:sp>
          <p:nvSpPr>
            <p:cNvPr id="21" name="Rectangle 20"/>
            <p:cNvSpPr/>
            <p:nvPr/>
          </p:nvSpPr>
          <p:spPr>
            <a:xfrm>
              <a:off x="622411" y="4598518"/>
              <a:ext cx="8082376" cy="389578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622411" y="4598517"/>
              <a:ext cx="80823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795941" y="4645644"/>
              <a:ext cx="7802814" cy="461665"/>
            </a:xfrm>
            <a:prstGeom prst="rect">
              <a:avLst/>
            </a:prstGeom>
            <a:noFill/>
          </p:spPr>
          <p:txBody>
            <a:bodyPr wrap="square" rtlCol="0">
              <a:spAutoFit/>
            </a:bodyPr>
            <a:lstStyle/>
            <a:p>
              <a:r>
                <a:rPr lang="en-SG" sz="2400" dirty="0">
                  <a:solidFill>
                    <a:schemeClr val="bg1"/>
                  </a:solidFill>
                </a:rPr>
                <a:t>Theorem 9.9.1  Bayes’ Theorem</a:t>
              </a:r>
              <a:endParaRPr lang="en-SG" sz="2000" dirty="0">
                <a:solidFill>
                  <a:schemeClr val="bg1"/>
                </a:solidFill>
              </a:endParaRPr>
            </a:p>
          </p:txBody>
        </p:sp>
        <p:sp>
          <p:nvSpPr>
            <p:cNvPr id="24" name="TextBox 23"/>
            <p:cNvSpPr txBox="1"/>
            <p:nvPr/>
          </p:nvSpPr>
          <p:spPr>
            <a:xfrm>
              <a:off x="795941" y="5218733"/>
              <a:ext cx="7737396" cy="2092881"/>
            </a:xfrm>
            <a:prstGeom prst="rect">
              <a:avLst/>
            </a:prstGeom>
            <a:noFill/>
          </p:spPr>
          <p:txBody>
            <a:bodyPr wrap="square" rtlCol="0">
              <a:spAutoFit/>
            </a:bodyPr>
            <a:lstStyle/>
            <a:p>
              <a:pPr>
                <a:spcAft>
                  <a:spcPts val="600"/>
                </a:spcAft>
              </a:pPr>
              <a:r>
                <a:rPr lang="en-SG" sz="2400" dirty="0"/>
                <a:t>Suppose that a sample space </a:t>
              </a:r>
              <a:r>
                <a:rPr lang="en-SG" sz="2400" i="1" dirty="0"/>
                <a:t>S</a:t>
              </a:r>
              <a:r>
                <a:rPr lang="en-SG" sz="2400" dirty="0"/>
                <a:t> is a union of mutually disjoint events </a:t>
              </a:r>
              <a:r>
                <a:rPr lang="en-SG" sz="2400" i="1" dirty="0"/>
                <a:t>B</a:t>
              </a:r>
              <a:r>
                <a:rPr lang="en-SG" sz="2400" baseline="-25000" dirty="0"/>
                <a:t>1</a:t>
              </a:r>
              <a:r>
                <a:rPr lang="en-SG" sz="2400" dirty="0"/>
                <a:t>, </a:t>
              </a:r>
              <a:r>
                <a:rPr lang="en-SG" sz="2400" i="1" dirty="0"/>
                <a:t>B</a:t>
              </a:r>
              <a:r>
                <a:rPr lang="en-SG" sz="2400" baseline="-25000" dirty="0"/>
                <a:t>2</a:t>
              </a:r>
              <a:r>
                <a:rPr lang="en-SG" sz="2400" dirty="0"/>
                <a:t>, </a:t>
              </a:r>
              <a:r>
                <a:rPr lang="en-SG" sz="2400" i="1" dirty="0"/>
                <a:t>B</a:t>
              </a:r>
              <a:r>
                <a:rPr lang="en-SG" sz="2400" baseline="-25000" dirty="0"/>
                <a:t>3</a:t>
              </a:r>
              <a:r>
                <a:rPr lang="en-SG" sz="2400" dirty="0"/>
                <a:t>, …, </a:t>
              </a:r>
              <a:r>
                <a:rPr lang="en-SG" sz="2400" i="1" dirty="0"/>
                <a:t>B</a:t>
              </a:r>
              <a:r>
                <a:rPr lang="en-SG" sz="2400" i="1" baseline="-25000" dirty="0"/>
                <a:t>n</a:t>
              </a:r>
              <a:r>
                <a:rPr lang="en-SG" sz="2400" dirty="0"/>
                <a:t>. </a:t>
              </a:r>
            </a:p>
            <a:p>
              <a:pPr>
                <a:spcAft>
                  <a:spcPts val="600"/>
                </a:spcAft>
              </a:pPr>
              <a:r>
                <a:rPr lang="en-SG" sz="2400" dirty="0"/>
                <a:t>Suppose </a:t>
              </a:r>
              <a:r>
                <a:rPr lang="en-SG" sz="2400" i="1" dirty="0"/>
                <a:t>A</a:t>
              </a:r>
              <a:r>
                <a:rPr lang="en-SG" sz="2400" dirty="0"/>
                <a:t> is an event in </a:t>
              </a:r>
              <a:r>
                <a:rPr lang="en-SG" sz="2400" i="1" dirty="0"/>
                <a:t>S</a:t>
              </a:r>
              <a:r>
                <a:rPr lang="en-SG" sz="2400" dirty="0"/>
                <a:t>, and suppose </a:t>
              </a:r>
              <a:r>
                <a:rPr lang="en-SG" sz="2400" i="1" dirty="0"/>
                <a:t>A</a:t>
              </a:r>
              <a:r>
                <a:rPr lang="en-SG" sz="2400" dirty="0"/>
                <a:t> and all the </a:t>
              </a:r>
              <a:r>
                <a:rPr lang="en-SG" sz="2400" i="1" dirty="0"/>
                <a:t>B</a:t>
              </a:r>
              <a:r>
                <a:rPr lang="en-SG" sz="2400" i="1" baseline="-25000" dirty="0"/>
                <a:t>i</a:t>
              </a:r>
              <a:r>
                <a:rPr lang="en-SG" sz="2400" dirty="0"/>
                <a:t> have non-zero probabilities. </a:t>
              </a:r>
            </a:p>
            <a:p>
              <a:pPr>
                <a:spcAft>
                  <a:spcPts val="600"/>
                </a:spcAft>
              </a:pPr>
              <a:r>
                <a:rPr lang="en-SG" sz="2400" dirty="0"/>
                <a:t>If </a:t>
              </a:r>
              <a:r>
                <a:rPr lang="en-SG" sz="2400" i="1" dirty="0"/>
                <a:t>k</a:t>
              </a:r>
              <a:r>
                <a:rPr lang="en-SG" sz="2400" dirty="0"/>
                <a:t> is an integer with 1 </a:t>
              </a:r>
              <a:r>
                <a:rPr lang="en-SG" sz="2400" dirty="0">
                  <a:sym typeface="Symbol" panose="05050102010706020507" pitchFamily="18" charset="2"/>
                </a:rPr>
                <a:t></a:t>
              </a:r>
              <a:r>
                <a:rPr lang="en-SG" sz="2400" dirty="0"/>
                <a:t> </a:t>
              </a:r>
              <a:r>
                <a:rPr lang="en-SG" sz="2400" i="1" dirty="0"/>
                <a:t>k</a:t>
              </a:r>
              <a:r>
                <a:rPr lang="en-SG" sz="2400" dirty="0"/>
                <a:t> </a:t>
              </a:r>
              <a:r>
                <a:rPr lang="en-SG" sz="2400" dirty="0">
                  <a:sym typeface="Symbol" panose="05050102010706020507" pitchFamily="18" charset="2"/>
                </a:rPr>
                <a:t> </a:t>
              </a:r>
              <a:r>
                <a:rPr lang="en-SG" sz="2400" i="1" dirty="0"/>
                <a:t>n</a:t>
              </a:r>
              <a:r>
                <a:rPr lang="en-SG" sz="2400" dirty="0"/>
                <a:t>, then</a:t>
              </a:r>
            </a:p>
          </p:txBody>
        </p:sp>
      </p:grpSp>
      <mc:AlternateContent xmlns:mc="http://schemas.openxmlformats.org/markup-compatibility/2006" xmlns:a14="http://schemas.microsoft.com/office/drawing/2010/main">
        <mc:Choice Requires="a14">
          <p:sp>
            <p:nvSpPr>
              <p:cNvPr id="2" name="TextBox 1"/>
              <p:cNvSpPr txBox="1"/>
              <p:nvPr/>
            </p:nvSpPr>
            <p:spPr>
              <a:xfrm>
                <a:off x="415123" y="4324638"/>
                <a:ext cx="8136609" cy="733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solidFill>
                            <a:srgbClr val="0000FF"/>
                          </a:solidFill>
                          <a:latin typeface="Cambria Math" panose="02040503050406030204" pitchFamily="18" charset="0"/>
                        </a:rPr>
                        <m:t>𝑃</m:t>
                      </m:r>
                      <m:d>
                        <m:dPr>
                          <m:ctrlPr>
                            <a:rPr lang="en-SG" sz="2000" b="0" i="1" smtClean="0">
                              <a:solidFill>
                                <a:srgbClr val="0000FF"/>
                              </a:solidFill>
                              <a:latin typeface="Cambria Math" panose="02040503050406030204" pitchFamily="18" charset="0"/>
                            </a:rPr>
                          </m:ctrlPr>
                        </m:dPr>
                        <m:e>
                          <m:sSub>
                            <m:sSubPr>
                              <m:ctrlPr>
                                <a:rPr lang="en-SG" sz="2000" b="0" i="1" smtClean="0">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𝐵</m:t>
                              </m:r>
                            </m:e>
                            <m:sub>
                              <m:r>
                                <a:rPr lang="en-SG" sz="2000" b="0" i="1" smtClean="0">
                                  <a:solidFill>
                                    <a:srgbClr val="0000FF"/>
                                  </a:solidFill>
                                  <a:latin typeface="Cambria Math" panose="02040503050406030204" pitchFamily="18" charset="0"/>
                                </a:rPr>
                                <m:t>𝑘</m:t>
                              </m:r>
                            </m:sub>
                          </m:sSub>
                        </m:e>
                        <m:e>
                          <m:r>
                            <a:rPr lang="en-SG" sz="2000" b="0" i="1" smtClean="0">
                              <a:solidFill>
                                <a:srgbClr val="0000FF"/>
                              </a:solidFill>
                              <a:latin typeface="Cambria Math" panose="02040503050406030204" pitchFamily="18" charset="0"/>
                            </a:rPr>
                            <m:t>𝐴</m:t>
                          </m:r>
                        </m:e>
                      </m:d>
                      <m:r>
                        <a:rPr lang="en-SG" sz="2000" b="0" i="1" smtClean="0">
                          <a:solidFill>
                            <a:srgbClr val="0000FF"/>
                          </a:solidFill>
                          <a:latin typeface="Cambria Math" panose="02040503050406030204" pitchFamily="18" charset="0"/>
                        </a:rPr>
                        <m:t>= </m:t>
                      </m:r>
                      <m:f>
                        <m:fPr>
                          <m:ctrlPr>
                            <a:rPr lang="en-SG"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𝑃</m:t>
                          </m:r>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rPr>
                            <m:t>𝐴</m:t>
                          </m:r>
                          <m:r>
                            <a:rPr lang="en-SG" sz="2000" b="0" i="1" smtClean="0">
                              <a:solidFill>
                                <a:srgbClr val="0000FF"/>
                              </a:solidFill>
                              <a:latin typeface="Cambria Math" panose="02040503050406030204" pitchFamily="18" charset="0"/>
                            </a:rPr>
                            <m:t>|</m:t>
                          </m:r>
                          <m:sSub>
                            <m:sSubPr>
                              <m:ctrlPr>
                                <a:rPr lang="en-SG" sz="2000" b="0" i="1" smtClean="0">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𝐵</m:t>
                              </m:r>
                            </m:e>
                            <m:sub>
                              <m:r>
                                <a:rPr lang="en-SG" sz="2000" b="0" i="1" smtClean="0">
                                  <a:solidFill>
                                    <a:srgbClr val="0000FF"/>
                                  </a:solidFill>
                                  <a:latin typeface="Cambria Math" panose="02040503050406030204" pitchFamily="18" charset="0"/>
                                </a:rPr>
                                <m:t>𝑘</m:t>
                              </m:r>
                            </m:sub>
                          </m:sSub>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r>
                            <a:rPr lang="en-SG" sz="2000" b="0" i="1" smtClean="0">
                              <a:solidFill>
                                <a:srgbClr val="0000FF"/>
                              </a:solidFill>
                              <a:latin typeface="Cambria Math" panose="02040503050406030204" pitchFamily="18" charset="0"/>
                              <a:ea typeface="Cambria Math" panose="02040503050406030204" pitchFamily="18" charset="0"/>
                            </a:rPr>
                            <m: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𝑘</m:t>
                              </m:r>
                            </m:sub>
                          </m:sSub>
                          <m:r>
                            <a:rPr lang="en-SG" sz="2000" b="0" i="1" smtClean="0">
                              <a:solidFill>
                                <a:srgbClr val="0000FF"/>
                              </a:solidFill>
                              <a:latin typeface="Cambria Math" panose="02040503050406030204" pitchFamily="18" charset="0"/>
                              <a:ea typeface="Cambria Math" panose="02040503050406030204" pitchFamily="18" charset="0"/>
                            </a:rPr>
                            <m:t>)</m:t>
                          </m:r>
                        </m:num>
                        <m:den>
                          <m:r>
                            <a:rPr lang="en-SG" sz="2000" b="0" i="1" smtClean="0">
                              <a:solidFill>
                                <a:srgbClr val="0000FF"/>
                              </a:solidFill>
                              <a:latin typeface="Cambria Math" panose="02040503050406030204" pitchFamily="18" charset="0"/>
                            </a:rPr>
                            <m:t>𝑃</m:t>
                          </m:r>
                          <m:d>
                            <m:dPr>
                              <m:ctrlPr>
                                <a:rPr lang="en-SG" sz="2000" b="0" i="1" smtClean="0">
                                  <a:solidFill>
                                    <a:srgbClr val="0000FF"/>
                                  </a:solidFill>
                                  <a:latin typeface="Cambria Math" panose="02040503050406030204" pitchFamily="18" charset="0"/>
                                </a:rPr>
                              </m:ctrlPr>
                            </m:dPr>
                            <m:e>
                              <m:r>
                                <a:rPr lang="en-SG" sz="2000" b="0" i="1" smtClean="0">
                                  <a:solidFill>
                                    <a:srgbClr val="0000FF"/>
                                  </a:solidFill>
                                  <a:latin typeface="Cambria Math" panose="02040503050406030204" pitchFamily="18" charset="0"/>
                                </a:rPr>
                                <m:t>𝐴</m:t>
                              </m:r>
                            </m:e>
                            <m:e>
                              <m:sSub>
                                <m:sSubPr>
                                  <m:ctrlPr>
                                    <a:rPr lang="en-SG" sz="2000" b="0" i="1" smtClean="0">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𝐵</m:t>
                                  </m:r>
                                </m:e>
                                <m:sub>
                                  <m:r>
                                    <a:rPr lang="en-SG" sz="2000" b="0" i="1" smtClean="0">
                                      <a:solidFill>
                                        <a:srgbClr val="0000FF"/>
                                      </a:solidFill>
                                      <a:latin typeface="Cambria Math" panose="02040503050406030204" pitchFamily="18" charset="0"/>
                                    </a:rPr>
                                    <m:t>1</m:t>
                                  </m:r>
                                </m:sub>
                              </m:sSub>
                            </m:e>
                          </m:d>
                          <m:r>
                            <a:rPr lang="en-SG" sz="2000" i="1">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d>
                            <m:dPr>
                              <m:ctrlPr>
                                <a:rPr lang="en-SG" sz="2000" b="0" i="1" smtClean="0">
                                  <a:solidFill>
                                    <a:srgbClr val="0000FF"/>
                                  </a:solidFill>
                                  <a:latin typeface="Cambria Math" panose="02040503050406030204" pitchFamily="18" charset="0"/>
                                  <a:ea typeface="Cambria Math" panose="02040503050406030204" pitchFamily="18" charset="0"/>
                                </a:rPr>
                              </m:ctrlPr>
                            </m:dPr>
                            <m:e>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1</m:t>
                                  </m:r>
                                </m:sub>
                              </m:sSub>
                            </m:e>
                          </m:d>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d>
                            <m:dPr>
                              <m:ctrlPr>
                                <a:rPr lang="en-SG" sz="2000" b="0" i="1" smtClean="0">
                                  <a:solidFill>
                                    <a:srgbClr val="0000FF"/>
                                  </a:solidFill>
                                  <a:latin typeface="Cambria Math" panose="02040503050406030204" pitchFamily="18" charset="0"/>
                                  <a:ea typeface="Cambria Math" panose="02040503050406030204" pitchFamily="18" charset="0"/>
                                </a:rPr>
                              </m:ctrlPr>
                            </m:dPr>
                            <m:e>
                              <m:r>
                                <a:rPr lang="en-SG" sz="2000" b="0" i="1" smtClean="0">
                                  <a:solidFill>
                                    <a:srgbClr val="0000FF"/>
                                  </a:solidFill>
                                  <a:latin typeface="Cambria Math" panose="02040503050406030204" pitchFamily="18" charset="0"/>
                                  <a:ea typeface="Cambria Math" panose="02040503050406030204" pitchFamily="18" charset="0"/>
                                </a:rPr>
                                <m:t>𝐴</m:t>
                              </m:r>
                            </m:e>
                            <m:e>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2</m:t>
                                  </m:r>
                                </m:sub>
                              </m:sSub>
                            </m:e>
                          </m:d>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d>
                            <m:dPr>
                              <m:ctrlPr>
                                <a:rPr lang="en-SG" sz="2000" b="0" i="1" smtClean="0">
                                  <a:solidFill>
                                    <a:srgbClr val="0000FF"/>
                                  </a:solidFill>
                                  <a:latin typeface="Cambria Math" panose="02040503050406030204" pitchFamily="18" charset="0"/>
                                  <a:ea typeface="Cambria Math" panose="02040503050406030204" pitchFamily="18" charset="0"/>
                                </a:rPr>
                              </m:ctrlPr>
                            </m:dPr>
                            <m:e>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2</m:t>
                                  </m:r>
                                </m:sub>
                              </m:sSub>
                            </m:e>
                          </m:d>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𝐴</m:t>
                          </m:r>
                          <m:r>
                            <a:rPr lang="en-SG" sz="2000" b="0" i="1" smtClean="0">
                              <a:solidFill>
                                <a:srgbClr val="0000FF"/>
                              </a:solidFill>
                              <a:latin typeface="Cambria Math" panose="02040503050406030204" pitchFamily="18" charset="0"/>
                              <a:ea typeface="Cambria Math" panose="02040503050406030204" pitchFamily="18" charset="0"/>
                            </a:rPr>
                            <m: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𝑛</m:t>
                              </m:r>
                            </m:sub>
                          </m:sSub>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r>
                            <a:rPr lang="en-SG" sz="2000" b="0" i="1" smtClean="0">
                              <a:solidFill>
                                <a:srgbClr val="0000FF"/>
                              </a:solidFill>
                              <a:latin typeface="Cambria Math" panose="02040503050406030204" pitchFamily="18" charset="0"/>
                              <a:ea typeface="Cambria Math" panose="02040503050406030204" pitchFamily="18" charset="0"/>
                            </a:rPr>
                            <m: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𝑛</m:t>
                              </m:r>
                            </m:sub>
                          </m:sSub>
                          <m:r>
                            <a:rPr lang="en-SG" sz="2000" b="0" i="1" smtClean="0">
                              <a:solidFill>
                                <a:srgbClr val="0000FF"/>
                              </a:solidFill>
                              <a:latin typeface="Cambria Math" panose="02040503050406030204" pitchFamily="18" charset="0"/>
                              <a:ea typeface="Cambria Math" panose="02040503050406030204" pitchFamily="18" charset="0"/>
                            </a:rPr>
                            <m:t>)</m:t>
                          </m:r>
                        </m:den>
                      </m:f>
                    </m:oMath>
                  </m:oMathPara>
                </a14:m>
                <a:endParaRPr lang="en-SG"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15123" y="4324638"/>
                <a:ext cx="8136609" cy="733149"/>
              </a:xfrm>
              <a:prstGeom prst="rect">
                <a:avLst/>
              </a:prstGeom>
              <a:blipFill>
                <a:blip r:embed="rId3"/>
                <a:stretch>
                  <a:fillRect/>
                </a:stretch>
              </a:blipFill>
            </p:spPr>
            <p:txBody>
              <a:bodyPr/>
              <a:lstStyle/>
              <a:p>
                <a:r>
                  <a:rPr lang="en-SG">
                    <a:noFill/>
                  </a:rPr>
                  <a:t> </a:t>
                </a:r>
              </a:p>
            </p:txBody>
          </p:sp>
        </mc:Fallback>
      </mc:AlternateContent>
      <p:sp>
        <p:nvSpPr>
          <p:cNvPr id="17" name="Oval 1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159439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30" name="Rectangle 3"/>
          <p:cNvSpPr txBox="1">
            <a:spLocks noChangeArrowheads="1"/>
          </p:cNvSpPr>
          <p:nvPr/>
        </p:nvSpPr>
        <p:spPr>
          <a:xfrm>
            <a:off x="332424" y="1568775"/>
            <a:ext cx="8616553" cy="1028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Most medical tests occasionally produce incorrect results, called false positives and false negatives.</a:t>
            </a:r>
          </a:p>
          <a:p>
            <a:pPr marL="0" indent="0">
              <a:lnSpc>
                <a:spcPct val="100000"/>
              </a:lnSpc>
              <a:spcBef>
                <a:spcPts val="0"/>
              </a:spcBef>
              <a:buNone/>
            </a:pPr>
            <a:endParaRPr lang="en-US" altLang="en-US" sz="2400" dirty="0"/>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2625160"/>
            <a:ext cx="8616553" cy="1298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When a test is designed to determine whether a patient has a certain disease, a </a:t>
            </a:r>
            <a:r>
              <a:rPr lang="en-US" altLang="en-US" sz="2400" b="1" dirty="0">
                <a:solidFill>
                  <a:srgbClr val="0000FF"/>
                </a:solidFill>
              </a:rPr>
              <a:t>false positive</a:t>
            </a:r>
            <a:r>
              <a:rPr lang="en-US" altLang="en-US" sz="2400" dirty="0">
                <a:solidFill>
                  <a:srgbClr val="0000FF"/>
                </a:solidFill>
              </a:rPr>
              <a:t> </a:t>
            </a:r>
            <a:r>
              <a:rPr lang="en-US" altLang="en-US" sz="2400" dirty="0"/>
              <a:t>result indicates that a patient has the disease when the patient does not have it.</a:t>
            </a:r>
          </a:p>
        </p:txBody>
      </p:sp>
      <p:sp>
        <p:nvSpPr>
          <p:cNvPr id="17" name="Rectangle 3"/>
          <p:cNvSpPr txBox="1">
            <a:spLocks noChangeArrowheads="1"/>
          </p:cNvSpPr>
          <p:nvPr/>
        </p:nvSpPr>
        <p:spPr>
          <a:xfrm>
            <a:off x="346665" y="4063919"/>
            <a:ext cx="8616553" cy="1298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a:t>
            </a:r>
            <a:r>
              <a:rPr lang="en-US" altLang="en-US" sz="2400" b="1" dirty="0">
                <a:solidFill>
                  <a:srgbClr val="0000FF"/>
                </a:solidFill>
              </a:rPr>
              <a:t>false negative</a:t>
            </a:r>
            <a:r>
              <a:rPr lang="en-US" altLang="en-US" sz="2400" dirty="0">
                <a:solidFill>
                  <a:srgbClr val="0000FF"/>
                </a:solidFill>
              </a:rPr>
              <a:t> </a:t>
            </a:r>
            <a:r>
              <a:rPr lang="en-US" altLang="en-US" sz="2400" dirty="0"/>
              <a:t>result indicates that a patient does not have the disease when the patient does have it.</a:t>
            </a:r>
          </a:p>
        </p:txBody>
      </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9743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30" name="Rectangle 3"/>
          <p:cNvSpPr txBox="1">
            <a:spLocks noChangeArrowheads="1"/>
          </p:cNvSpPr>
          <p:nvPr/>
        </p:nvSpPr>
        <p:spPr>
          <a:xfrm>
            <a:off x="332424" y="1568775"/>
            <a:ext cx="8616553" cy="24452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Consider a medical test that screens for a disease found in 5 people in 1,000. Suppose that the false positive rate is 3% and the false negative rate is 1%.</a:t>
            </a:r>
            <a:r>
              <a:rPr lang="en-US" sz="2400" dirty="0"/>
              <a:t> </a:t>
            </a:r>
          </a:p>
          <a:p>
            <a:pPr marL="0" indent="0">
              <a:lnSpc>
                <a:spcPct val="100000"/>
              </a:lnSpc>
              <a:spcBef>
                <a:spcPts val="0"/>
              </a:spcBef>
              <a:spcAft>
                <a:spcPts val="600"/>
              </a:spcAft>
              <a:buNone/>
            </a:pPr>
            <a:r>
              <a:rPr lang="en-US" sz="2400" dirty="0"/>
              <a:t>Then 99% of the time a person who has the condition tests positive for it, and 97% of the time a person who does not have the condition tests negative for it.</a:t>
            </a:r>
            <a:endParaRPr lang="en-US" altLang="en-US" sz="2400" dirty="0"/>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4187738"/>
            <a:ext cx="8616553" cy="869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that a randomly chosen person who tests positive for the disease actually has the disease?</a:t>
            </a:r>
          </a:p>
        </p:txBody>
      </p:sp>
      <p:sp>
        <p:nvSpPr>
          <p:cNvPr id="15" name="Rectangle 3"/>
          <p:cNvSpPr txBox="1">
            <a:spLocks noChangeArrowheads="1"/>
          </p:cNvSpPr>
          <p:nvPr/>
        </p:nvSpPr>
        <p:spPr>
          <a:xfrm>
            <a:off x="332424" y="5231365"/>
            <a:ext cx="8616553" cy="869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sz="2400" dirty="0"/>
              <a:t>What is the probability that a randomly chosen person who tests negative for the disease does not indeed have the disease</a:t>
            </a:r>
            <a:r>
              <a:rPr lang="en-US" altLang="en-US" sz="2400" dirty="0"/>
              <a:t>?</a:t>
            </a:r>
          </a:p>
        </p:txBody>
      </p:sp>
      <p:sp>
        <p:nvSpPr>
          <p:cNvPr id="16" name="Oval 15"/>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5223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30" name="Rectangle 3"/>
          <p:cNvSpPr txBox="1">
            <a:spLocks noChangeArrowheads="1"/>
          </p:cNvSpPr>
          <p:nvPr/>
        </p:nvSpPr>
        <p:spPr>
          <a:xfrm>
            <a:off x="332424" y="1568775"/>
            <a:ext cx="8616553" cy="22283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Consider a person chosen at random from among those screened. Let</a:t>
            </a:r>
          </a:p>
          <a:p>
            <a:pPr marL="357188">
              <a:lnSpc>
                <a:spcPct val="100000"/>
              </a:lnSpc>
              <a:spcBef>
                <a:spcPts val="0"/>
              </a:spcBef>
              <a:spcAft>
                <a:spcPts val="600"/>
              </a:spcAft>
              <a:buFont typeface="Wingdings" panose="05000000000000000000" pitchFamily="2" charset="2"/>
              <a:buChar char="§"/>
            </a:pPr>
            <a:r>
              <a:rPr lang="en-US" altLang="en-US" sz="2400" i="1" dirty="0"/>
              <a:t>A</a:t>
            </a:r>
            <a:r>
              <a:rPr lang="en-US" altLang="en-US" sz="2400" dirty="0"/>
              <a:t> be the event that the person tests positive for the disease,</a:t>
            </a:r>
          </a:p>
          <a:p>
            <a:pPr marL="357188">
              <a:lnSpc>
                <a:spcPct val="100000"/>
              </a:lnSpc>
              <a:spcBef>
                <a:spcPts val="0"/>
              </a:spcBef>
              <a:spcAft>
                <a:spcPts val="600"/>
              </a:spcAft>
              <a:buFont typeface="Wingdings" panose="05000000000000000000" pitchFamily="2" charset="2"/>
              <a:buChar char="§"/>
            </a:pPr>
            <a:r>
              <a:rPr lang="en-US" altLang="en-US" sz="2400" i="1" dirty="0"/>
              <a:t>B</a:t>
            </a:r>
            <a:r>
              <a:rPr lang="en-US" altLang="en-US" sz="2400" baseline="-25000" dirty="0"/>
              <a:t>1</a:t>
            </a:r>
            <a:r>
              <a:rPr lang="en-US" altLang="en-US" sz="2400" dirty="0"/>
              <a:t> the event that the person actually has the disease, and</a:t>
            </a:r>
          </a:p>
          <a:p>
            <a:pPr marL="357188">
              <a:lnSpc>
                <a:spcPct val="100000"/>
              </a:lnSpc>
              <a:spcBef>
                <a:spcPts val="0"/>
              </a:spcBef>
              <a:spcAft>
                <a:spcPts val="600"/>
              </a:spcAft>
              <a:buFont typeface="Wingdings" panose="05000000000000000000" pitchFamily="2" charset="2"/>
              <a:buChar char="§"/>
            </a:pPr>
            <a:r>
              <a:rPr lang="en-US" altLang="en-US" sz="2400" i="1" dirty="0"/>
              <a:t>B</a:t>
            </a:r>
            <a:r>
              <a:rPr lang="en-US" altLang="en-US" sz="2400" baseline="-25000" dirty="0"/>
              <a:t>2</a:t>
            </a:r>
            <a:r>
              <a:rPr lang="en-US" altLang="en-US" sz="2400" dirty="0"/>
              <a:t> the event that the person does not have the disease.</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3797085"/>
            <a:ext cx="938437" cy="399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Then</a:t>
            </a:r>
          </a:p>
        </p:txBody>
      </p:sp>
      <p:sp>
        <p:nvSpPr>
          <p:cNvPr id="15" name="Rectangle 3"/>
          <p:cNvSpPr txBox="1">
            <a:spLocks noChangeArrowheads="1"/>
          </p:cNvSpPr>
          <p:nvPr/>
        </p:nvSpPr>
        <p:spPr>
          <a:xfrm>
            <a:off x="332424" y="4952471"/>
            <a:ext cx="8616553" cy="490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a:t>Also, because 5 people in 1000 have the disease,</a:t>
            </a:r>
            <a:endParaRPr lang="en-US" altLang="en-US" sz="2400" dirty="0"/>
          </a:p>
        </p:txBody>
      </p:sp>
      <mc:AlternateContent xmlns:mc="http://schemas.openxmlformats.org/markup-compatibility/2006" xmlns:a14="http://schemas.microsoft.com/office/drawing/2010/main">
        <mc:Choice Requires="a14">
          <p:sp>
            <p:nvSpPr>
              <p:cNvPr id="2" name="TextBox 1"/>
              <p:cNvSpPr txBox="1"/>
              <p:nvPr/>
            </p:nvSpPr>
            <p:spPr>
              <a:xfrm>
                <a:off x="1425844" y="3839816"/>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rPr>
                        <m:t>=0.99</m:t>
                      </m:r>
                    </m:oMath>
                  </m:oMathPara>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425844" y="3839816"/>
                <a:ext cx="2369983" cy="461665"/>
              </a:xfrm>
              <a:prstGeom prst="rect">
                <a:avLst/>
              </a:prstGeom>
              <a:blipFill rotWithShape="0">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25843" y="4369940"/>
                <a:ext cx="2369984" cy="4624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acc>
                            <m:accPr>
                              <m:chr m:val="̅"/>
                              <m:ctrlPr>
                                <a:rPr lang="en-SG" sz="2400" b="0" i="1" smtClean="0">
                                  <a:latin typeface="Cambria Math" panose="02040503050406030204" pitchFamily="18" charset="0"/>
                                </a:rPr>
                              </m:ctrlPr>
                            </m:accPr>
                            <m:e>
                              <m:r>
                                <a:rPr lang="en-US" sz="2400" b="0" i="1" smtClean="0">
                                  <a:latin typeface="Cambria Math" panose="02040503050406030204" pitchFamily="18" charset="0"/>
                                </a:rPr>
                                <m:t>𝐴</m:t>
                              </m:r>
                            </m:e>
                          </m:acc>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rPr>
                        <m:t>=0.01</m:t>
                      </m:r>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425843" y="4369940"/>
                <a:ext cx="2369984" cy="46243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594205" y="4369940"/>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e>
                      </m:d>
                      <m:r>
                        <a:rPr lang="en-SG" sz="2400" b="0" i="1" smtClean="0">
                          <a:latin typeface="Cambria Math" panose="02040503050406030204" pitchFamily="18" charset="0"/>
                        </a:rPr>
                        <m:t>=0.03</m:t>
                      </m:r>
                    </m:oMath>
                  </m:oMathPara>
                </a14:m>
                <a:endParaRPr lang="en-SG"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594205" y="4369940"/>
                <a:ext cx="2369983" cy="461665"/>
              </a:xfrm>
              <a:prstGeom prst="rect">
                <a:avLst/>
              </a:prstGeom>
              <a:blipFill rotWithShape="0">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594205" y="3839816"/>
                <a:ext cx="2369984" cy="4624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acc>
                            <m:accPr>
                              <m:chr m:val="̅"/>
                              <m:ctrlPr>
                                <a:rPr lang="en-SG" sz="2400" b="0" i="1" smtClean="0">
                                  <a:latin typeface="Cambria Math" panose="02040503050406030204" pitchFamily="18" charset="0"/>
                                </a:rPr>
                              </m:ctrlPr>
                            </m:accPr>
                            <m:e>
                              <m:r>
                                <a:rPr lang="en-US" sz="2400" b="0" i="1" smtClean="0">
                                  <a:latin typeface="Cambria Math" panose="02040503050406030204" pitchFamily="18" charset="0"/>
                                </a:rPr>
                                <m:t>𝐴</m:t>
                              </m:r>
                            </m:e>
                          </m:acc>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e>
                      </m:d>
                      <m:r>
                        <a:rPr lang="en-SG" sz="2400" b="0" i="1" smtClean="0">
                          <a:latin typeface="Cambria Math" panose="02040503050406030204" pitchFamily="18" charset="0"/>
                        </a:rPr>
                        <m:t>=0.97</m:t>
                      </m:r>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594205" y="3839816"/>
                <a:ext cx="2369984" cy="46243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578244" y="5482595"/>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)=0.005</m:t>
                      </m:r>
                    </m:oMath>
                  </m:oMathPara>
                </a14:m>
                <a:endParaRPr lang="en-SG"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578244" y="5482595"/>
                <a:ext cx="2369983" cy="461665"/>
              </a:xfrm>
              <a:prstGeom prst="rect">
                <a:avLst/>
              </a:prstGeom>
              <a:blipFill rotWithShape="0">
                <a:blip r:embed="rId7"/>
                <a:stretch>
                  <a:fillRect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572000" y="5482595"/>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)=0.995</m:t>
                      </m:r>
                    </m:oMath>
                  </m:oMathPara>
                </a14:m>
                <a:endParaRPr lang="en-SG"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572000" y="5482595"/>
                <a:ext cx="2369983" cy="461665"/>
              </a:xfrm>
              <a:prstGeom prst="rect">
                <a:avLst/>
              </a:prstGeom>
              <a:blipFill rotWithShape="0">
                <a:blip r:embed="rId8"/>
                <a:stretch>
                  <a:fillRect b="-17105"/>
                </a:stretch>
              </a:blipFill>
            </p:spPr>
            <p:txBody>
              <a:bodyPr/>
              <a:lstStyle/>
              <a:p>
                <a:r>
                  <a:rPr lang="en-SG">
                    <a:noFill/>
                  </a:rPr>
                  <a:t> </a:t>
                </a:r>
              </a:p>
            </p:txBody>
          </p:sp>
        </mc:Fallback>
      </mc:AlternateContent>
      <p:sp>
        <p:nvSpPr>
          <p:cNvPr id="23" name="Oval 2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9827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dissolve">
                                      <p:cBhvr>
                                        <p:cTn id="14" dur="500"/>
                                        <p:tgtEl>
                                          <p:spTgt spid="1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2" grpId="0"/>
      <p:bldP spid="16" grpId="0"/>
      <p:bldP spid="17" grpId="0"/>
      <p:bldP spid="18"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46" name="Oval 4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TextBox 5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3 – Relationship between Permutations and Combinations</a:t>
            </a:r>
          </a:p>
        </p:txBody>
      </p:sp>
      <mc:AlternateContent xmlns:mc="http://schemas.openxmlformats.org/markup-compatibility/2006" xmlns:a14="http://schemas.microsoft.com/office/drawing/2010/main">
        <mc:Choice Requires="a14">
          <p:sp>
            <p:nvSpPr>
              <p:cNvPr id="61" name="TextBox 60"/>
              <p:cNvSpPr txBox="1"/>
              <p:nvPr/>
            </p:nvSpPr>
            <p:spPr>
              <a:xfrm>
                <a:off x="315492" y="1425842"/>
                <a:ext cx="8371307" cy="1986698"/>
              </a:xfrm>
              <a:prstGeom prst="rect">
                <a:avLst/>
              </a:prstGeom>
              <a:noFill/>
            </p:spPr>
            <p:txBody>
              <a:bodyPr wrap="square" rtlCol="0">
                <a:spAutoFit/>
              </a:bodyPr>
              <a:lstStyle/>
              <a:p>
                <a:r>
                  <a:rPr lang="en-US" altLang="en-US" sz="2800" dirty="0"/>
                  <a:t>Write all 2-permutations of the set {0, 1, 2, 3}. Find an equation relating the number of 2-permutations, </a:t>
                </a:r>
                <a:r>
                  <a:rPr lang="en-US" altLang="en-US" sz="2800" i="1" dirty="0"/>
                  <a:t>P</a:t>
                </a:r>
                <a:r>
                  <a:rPr lang="en-US" altLang="en-US" sz="2800" dirty="0"/>
                  <a:t>(4, 2), and the number of 2-combinations, </a:t>
                </a:r>
                <a14:m>
                  <m:oMath xmlns:m="http://schemas.openxmlformats.org/officeDocument/2006/math">
                    <m:d>
                      <m:dPr>
                        <m:ctrlPr>
                          <a:rPr lang="en-US" altLang="en-US" sz="2800" i="1" smtClean="0">
                            <a:latin typeface="Cambria Math" panose="02040503050406030204" pitchFamily="18" charset="0"/>
                          </a:rPr>
                        </m:ctrlPr>
                      </m:dPr>
                      <m:e>
                        <m:f>
                          <m:fPr>
                            <m:type m:val="noBar"/>
                            <m:ctrlPr>
                              <a:rPr lang="en-US" altLang="en-US" sz="2800" i="1" smtClean="0">
                                <a:latin typeface="Cambria Math" panose="02040503050406030204" pitchFamily="18" charset="0"/>
                              </a:rPr>
                            </m:ctrlPr>
                          </m:fPr>
                          <m:num>
                            <m:r>
                              <a:rPr lang="en-SG" altLang="en-US" sz="2800" b="0" i="1" smtClean="0">
                                <a:latin typeface="Cambria Math" panose="02040503050406030204" pitchFamily="18" charset="0"/>
                              </a:rPr>
                              <m:t>4</m:t>
                            </m:r>
                          </m:num>
                          <m:den>
                            <m:r>
                              <a:rPr lang="en-SG" altLang="en-US" sz="2800" b="0" i="1" smtClean="0">
                                <a:latin typeface="Cambria Math" panose="02040503050406030204" pitchFamily="18" charset="0"/>
                              </a:rPr>
                              <m:t>2</m:t>
                            </m:r>
                          </m:den>
                        </m:f>
                      </m:e>
                    </m:d>
                  </m:oMath>
                </a14:m>
                <a:r>
                  <a:rPr lang="en-US" altLang="en-US" sz="2800" dirty="0"/>
                  <a:t> , and solve this equation for </a:t>
                </a:r>
                <a14:m>
                  <m:oMath xmlns:m="http://schemas.openxmlformats.org/officeDocument/2006/math">
                    <m:d>
                      <m:dPr>
                        <m:ctrlPr>
                          <a:rPr lang="en-US" altLang="en-US" sz="2800" i="1" smtClean="0">
                            <a:latin typeface="Cambria Math" panose="02040503050406030204" pitchFamily="18" charset="0"/>
                          </a:rPr>
                        </m:ctrlPr>
                      </m:dPr>
                      <m:e>
                        <m:f>
                          <m:fPr>
                            <m:type m:val="noBar"/>
                            <m:ctrlPr>
                              <a:rPr lang="en-US" altLang="en-US" sz="2800" i="1" smtClean="0">
                                <a:latin typeface="Cambria Math" panose="02040503050406030204" pitchFamily="18" charset="0"/>
                              </a:rPr>
                            </m:ctrlPr>
                          </m:fPr>
                          <m:num>
                            <m:r>
                              <a:rPr lang="en-SG" altLang="en-US" sz="2800" b="0" i="1" smtClean="0">
                                <a:latin typeface="Cambria Math" panose="02040503050406030204" pitchFamily="18" charset="0"/>
                              </a:rPr>
                              <m:t>4</m:t>
                            </m:r>
                          </m:num>
                          <m:den>
                            <m:r>
                              <a:rPr lang="en-SG" altLang="en-US" sz="2800" b="0" i="1" smtClean="0">
                                <a:latin typeface="Cambria Math" panose="02040503050406030204" pitchFamily="18" charset="0"/>
                              </a:rPr>
                              <m:t>2</m:t>
                            </m:r>
                          </m:den>
                        </m:f>
                      </m:e>
                    </m:d>
                  </m:oMath>
                </a14:m>
                <a:r>
                  <a:rPr lang="en-US" altLang="en-US" sz="2800" dirty="0"/>
                  <a:t>.</a:t>
                </a:r>
              </a:p>
            </p:txBody>
          </p:sp>
        </mc:Choice>
        <mc:Fallback xmlns="">
          <p:sp>
            <p:nvSpPr>
              <p:cNvPr id="61" name="TextBox 60"/>
              <p:cNvSpPr txBox="1">
                <a:spLocks noRot="1" noChangeAspect="1" noMove="1" noResize="1" noEditPoints="1" noAdjustHandles="1" noChangeArrowheads="1" noChangeShapeType="1" noTextEdit="1"/>
              </p:cNvSpPr>
              <p:nvPr/>
            </p:nvSpPr>
            <p:spPr>
              <a:xfrm>
                <a:off x="315492" y="1425842"/>
                <a:ext cx="8371307" cy="1986698"/>
              </a:xfrm>
              <a:prstGeom prst="rect">
                <a:avLst/>
              </a:prstGeom>
              <a:blipFill rotWithShape="0">
                <a:blip r:embed="rId3"/>
                <a:stretch>
                  <a:fillRect l="-1529" t="-3067" r="-2039" b="-5828"/>
                </a:stretch>
              </a:blipFill>
            </p:spPr>
            <p:txBody>
              <a:bodyPr/>
              <a:lstStyle/>
              <a:p>
                <a:r>
                  <a:rPr lang="en-SG">
                    <a:noFill/>
                  </a:rPr>
                  <a:t> </a:t>
                </a:r>
              </a:p>
            </p:txBody>
          </p:sp>
        </mc:Fallback>
      </mc:AlternateContent>
      <p:sp>
        <p:nvSpPr>
          <p:cNvPr id="62" name="TextBox 61"/>
          <p:cNvSpPr txBox="1"/>
          <p:nvPr/>
        </p:nvSpPr>
        <p:spPr>
          <a:xfrm>
            <a:off x="567523" y="3637817"/>
            <a:ext cx="5763126" cy="954107"/>
          </a:xfrm>
          <a:prstGeom prst="rect">
            <a:avLst/>
          </a:prstGeom>
          <a:solidFill>
            <a:schemeClr val="accent4">
              <a:lumMod val="40000"/>
              <a:lumOff val="60000"/>
            </a:schemeClr>
          </a:solidFill>
        </p:spPr>
        <p:txBody>
          <a:bodyPr wrap="square" rtlCol="0">
            <a:spAutoFit/>
          </a:bodyPr>
          <a:lstStyle/>
          <a:p>
            <a:r>
              <a:rPr lang="en-US" altLang="en-US" sz="2800" dirty="0"/>
              <a:t>According to Theorem 9.2.3, </a:t>
            </a:r>
          </a:p>
          <a:p>
            <a:r>
              <a:rPr lang="en-US" altLang="en-US" sz="2800" dirty="0"/>
              <a:t>	</a:t>
            </a:r>
            <a:r>
              <a:rPr lang="en-US" altLang="en-US" sz="2800" i="1" dirty="0"/>
              <a:t>P</a:t>
            </a:r>
            <a:r>
              <a:rPr lang="en-US" altLang="en-US" sz="2800" dirty="0"/>
              <a:t>(4, 2) = 4!/(4-2)! = 4!/2! = 12</a:t>
            </a:r>
          </a:p>
        </p:txBody>
      </p:sp>
      <p:grpSp>
        <p:nvGrpSpPr>
          <p:cNvPr id="9" name="Group 8"/>
          <p:cNvGrpSpPr/>
          <p:nvPr/>
        </p:nvGrpSpPr>
        <p:grpSpPr>
          <a:xfrm>
            <a:off x="6932734" y="3277080"/>
            <a:ext cx="1754066" cy="2123658"/>
            <a:chOff x="6932734" y="3277080"/>
            <a:chExt cx="1754066" cy="2123658"/>
          </a:xfrm>
        </p:grpSpPr>
        <p:sp>
          <p:nvSpPr>
            <p:cNvPr id="3" name="TextBox 2"/>
            <p:cNvSpPr txBox="1"/>
            <p:nvPr/>
          </p:nvSpPr>
          <p:spPr>
            <a:xfrm>
              <a:off x="6932734" y="3277080"/>
              <a:ext cx="1033097" cy="2123658"/>
            </a:xfrm>
            <a:prstGeom prst="rect">
              <a:avLst/>
            </a:prstGeom>
            <a:solidFill>
              <a:schemeClr val="accent4">
                <a:lumMod val="40000"/>
                <a:lumOff val="60000"/>
              </a:schemeClr>
            </a:solidFill>
          </p:spPr>
          <p:txBody>
            <a:bodyPr wrap="square" rtlCol="0">
              <a:spAutoFit/>
            </a:bodyPr>
            <a:lstStyle/>
            <a:p>
              <a:r>
                <a:rPr lang="en-SG" sz="2200" dirty="0"/>
                <a:t>(0, 1),</a:t>
              </a:r>
            </a:p>
            <a:p>
              <a:r>
                <a:rPr lang="en-SG" sz="2200" dirty="0"/>
                <a:t>(0, 2),</a:t>
              </a:r>
            </a:p>
            <a:p>
              <a:r>
                <a:rPr lang="en-SG" sz="2200" dirty="0"/>
                <a:t>(0, 3),</a:t>
              </a:r>
            </a:p>
            <a:p>
              <a:r>
                <a:rPr lang="en-SG" sz="2200" dirty="0"/>
                <a:t>(1, 2),</a:t>
              </a:r>
            </a:p>
            <a:p>
              <a:r>
                <a:rPr lang="en-SG" sz="2200" dirty="0"/>
                <a:t>(1, 3).</a:t>
              </a:r>
            </a:p>
            <a:p>
              <a:r>
                <a:rPr lang="en-SG" sz="2200" dirty="0"/>
                <a:t>(2, 3),</a:t>
              </a:r>
            </a:p>
          </p:txBody>
        </p:sp>
        <p:sp>
          <p:nvSpPr>
            <p:cNvPr id="63" name="TextBox 62"/>
            <p:cNvSpPr txBox="1"/>
            <p:nvPr/>
          </p:nvSpPr>
          <p:spPr>
            <a:xfrm>
              <a:off x="7809768" y="3277080"/>
              <a:ext cx="877032" cy="2123658"/>
            </a:xfrm>
            <a:prstGeom prst="rect">
              <a:avLst/>
            </a:prstGeom>
            <a:solidFill>
              <a:schemeClr val="accent4">
                <a:lumMod val="40000"/>
                <a:lumOff val="60000"/>
              </a:schemeClr>
            </a:solidFill>
          </p:spPr>
          <p:txBody>
            <a:bodyPr wrap="square" rtlCol="0">
              <a:spAutoFit/>
            </a:bodyPr>
            <a:lstStyle/>
            <a:p>
              <a:r>
                <a:rPr lang="en-SG" sz="2200" dirty="0"/>
                <a:t>(1, 0),</a:t>
              </a:r>
            </a:p>
            <a:p>
              <a:r>
                <a:rPr lang="en-SG" sz="2200" dirty="0"/>
                <a:t>(2, 0),</a:t>
              </a:r>
            </a:p>
            <a:p>
              <a:r>
                <a:rPr lang="en-SG" sz="2200" dirty="0"/>
                <a:t>(3, 0),</a:t>
              </a:r>
            </a:p>
            <a:p>
              <a:r>
                <a:rPr lang="en-SG" sz="2200" dirty="0"/>
                <a:t>(2, 1),</a:t>
              </a:r>
            </a:p>
            <a:p>
              <a:r>
                <a:rPr lang="en-SG" sz="2200" dirty="0"/>
                <a:t>(3, 1).</a:t>
              </a:r>
            </a:p>
            <a:p>
              <a:r>
                <a:rPr lang="en-SG" sz="2200" dirty="0"/>
                <a:t>(3, 2)</a:t>
              </a:r>
            </a:p>
          </p:txBody>
        </p:sp>
      </p:grpSp>
      <p:sp>
        <p:nvSpPr>
          <p:cNvPr id="64" name="TextBox 63"/>
          <p:cNvSpPr txBox="1"/>
          <p:nvPr/>
        </p:nvSpPr>
        <p:spPr>
          <a:xfrm>
            <a:off x="567523" y="4804772"/>
            <a:ext cx="5890427" cy="830997"/>
          </a:xfrm>
          <a:prstGeom prst="rect">
            <a:avLst/>
          </a:prstGeom>
          <a:solidFill>
            <a:schemeClr val="accent5">
              <a:lumMod val="20000"/>
              <a:lumOff val="80000"/>
            </a:schemeClr>
          </a:solidFill>
        </p:spPr>
        <p:txBody>
          <a:bodyPr wrap="square" rtlCol="0">
            <a:spAutoFit/>
          </a:bodyPr>
          <a:lstStyle/>
          <a:p>
            <a:r>
              <a:rPr lang="en-US" altLang="en-US" sz="2400" dirty="0"/>
              <a:t>The construction of a 2-permutation of {0, 1, 2, 3} can be thought of comprising two steps:</a:t>
            </a:r>
          </a:p>
        </p:txBody>
      </p:sp>
      <p:sp>
        <p:nvSpPr>
          <p:cNvPr id="65" name="TextBox 64"/>
          <p:cNvSpPr txBox="1"/>
          <p:nvPr/>
        </p:nvSpPr>
        <p:spPr>
          <a:xfrm>
            <a:off x="567523" y="5613586"/>
            <a:ext cx="7185613" cy="830997"/>
          </a:xfrm>
          <a:prstGeom prst="rect">
            <a:avLst/>
          </a:prstGeom>
          <a:solidFill>
            <a:schemeClr val="accent5">
              <a:lumMod val="20000"/>
              <a:lumOff val="80000"/>
            </a:schemeClr>
          </a:solidFill>
          <a:ln>
            <a:noFill/>
          </a:ln>
        </p:spPr>
        <p:txBody>
          <a:bodyPr wrap="square" rtlCol="0">
            <a:spAutoFit/>
          </a:bodyPr>
          <a:lstStyle/>
          <a:p>
            <a:r>
              <a:rPr lang="en-US" altLang="en-US" sz="2400" b="1" dirty="0"/>
              <a:t>Step 1: </a:t>
            </a:r>
            <a:r>
              <a:rPr lang="en-US" altLang="en-US" sz="2400" dirty="0"/>
              <a:t>Choose a subset of 2 elements from {0, 1, 2, 3}.</a:t>
            </a:r>
          </a:p>
          <a:p>
            <a:r>
              <a:rPr lang="en-US" altLang="en-US" sz="2400" b="1" dirty="0"/>
              <a:t>Step 2: </a:t>
            </a:r>
            <a:r>
              <a:rPr lang="en-US" altLang="en-US" sz="2400" dirty="0"/>
              <a:t>Choose an ordering for the 2-element subset.</a:t>
            </a:r>
          </a:p>
        </p:txBody>
      </p:sp>
    </p:spTree>
    <p:extLst>
      <p:ext uri="{BB962C8B-B14F-4D97-AF65-F5344CB8AC3E}">
        <p14:creationId xmlns:p14="http://schemas.microsoft.com/office/powerpoint/2010/main" val="30048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dissolve">
                                      <p:cBhvr>
                                        <p:cTn id="17" dur="500"/>
                                        <p:tgtEl>
                                          <p:spTgt spid="6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dissolve">
                                      <p:cBhvr>
                                        <p:cTn id="2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4" grpId="0" animBg="1"/>
      <p:bldP spid="6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79143"/>
            <a:ext cx="8616553" cy="86995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that a randomly chosen person who tests positive for the disease actually has the disease?</a:t>
            </a:r>
          </a:p>
        </p:txBody>
      </p:sp>
      <p:sp>
        <p:nvSpPr>
          <p:cNvPr id="2" name="TextBox 1"/>
          <p:cNvSpPr txBox="1"/>
          <p:nvPr/>
        </p:nvSpPr>
        <p:spPr>
          <a:xfrm>
            <a:off x="332424" y="2692124"/>
            <a:ext cx="8182926" cy="461665"/>
          </a:xfrm>
          <a:prstGeom prst="rect">
            <a:avLst/>
          </a:prstGeom>
          <a:noFill/>
        </p:spPr>
        <p:txBody>
          <a:bodyPr wrap="square" rtlCol="0">
            <a:spAutoFit/>
          </a:bodyPr>
          <a:lstStyle/>
          <a:p>
            <a:r>
              <a:rPr lang="en-SG" sz="2400" dirty="0"/>
              <a:t>By Bayes’ Theorem,</a:t>
            </a:r>
          </a:p>
        </p:txBody>
      </p:sp>
      <mc:AlternateContent xmlns:mc="http://schemas.openxmlformats.org/markup-compatibility/2006" xmlns:a14="http://schemas.microsoft.com/office/drawing/2010/main">
        <mc:Choice Requires="a14">
          <p:sp>
            <p:nvSpPr>
              <p:cNvPr id="16" name="TextBox 15"/>
              <p:cNvSpPr txBox="1"/>
              <p:nvPr/>
            </p:nvSpPr>
            <p:spPr>
              <a:xfrm>
                <a:off x="1270861" y="3016178"/>
                <a:ext cx="6602278"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e>
                          <m:r>
                            <a:rPr lang="en-SG" sz="2400" b="0" i="1" smtClean="0">
                              <a:latin typeface="Cambria Math" panose="02040503050406030204" pitchFamily="18" charset="0"/>
                            </a:rPr>
                            <m:t>𝐴</m:t>
                          </m:r>
                        </m:e>
                      </m:d>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𝑃</m:t>
                          </m:r>
                          <m:r>
                            <a:rPr lang="en-SG" sz="2400" b="0" i="1" smtClean="0">
                              <a:latin typeface="Cambria Math" panose="02040503050406030204" pitchFamily="18" charset="0"/>
                            </a:rPr>
                            <m:t>(</m:t>
                          </m:r>
                          <m:r>
                            <a:rPr lang="en-SG" sz="2400" b="0" i="1" smtClean="0">
                              <a:latin typeface="Cambria Math" panose="02040503050406030204" pitchFamily="18" charset="0"/>
                            </a:rPr>
                            <m:t>𝐴</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270861" y="3016178"/>
                <a:ext cx="6602278" cy="861326"/>
              </a:xfrm>
              <a:prstGeom prst="rect">
                <a:avLst/>
              </a:prstGeom>
              <a:blipFill rotWithShape="0">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293749" y="3995111"/>
                <a:ext cx="5648090"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(0.99)</m:t>
                          </m:r>
                          <m:r>
                            <a:rPr lang="en-SG" sz="2400" b="0" i="1" smtClean="0">
                              <a:latin typeface="Cambria Math" panose="02040503050406030204" pitchFamily="18" charset="0"/>
                              <a:ea typeface="Cambria Math" panose="02040503050406030204" pitchFamily="18" charset="0"/>
                            </a:rPr>
                            <m:t>∙(0.005)</m:t>
                          </m:r>
                        </m:num>
                        <m:den>
                          <m:r>
                            <a:rPr lang="en-SG" sz="2400" i="1">
                              <a:latin typeface="Cambria Math" panose="02040503050406030204" pitchFamily="18" charset="0"/>
                            </a:rPr>
                            <m:t>(0.99)</m:t>
                          </m:r>
                          <m:r>
                            <a:rPr lang="en-SG" sz="2400" i="1">
                              <a:latin typeface="Cambria Math" panose="02040503050406030204" pitchFamily="18" charset="0"/>
                              <a:ea typeface="Cambria Math" panose="02040503050406030204" pitchFamily="18" charset="0"/>
                            </a:rPr>
                            <m:t>∙(0.005)</m:t>
                          </m:r>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rPr>
                            <m:t>(0.</m:t>
                          </m:r>
                          <m:r>
                            <a:rPr lang="en-SG" sz="2400" b="0" i="1" smtClean="0">
                              <a:latin typeface="Cambria Math" panose="02040503050406030204" pitchFamily="18" charset="0"/>
                            </a:rPr>
                            <m:t>03</m:t>
                          </m:r>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∙(0.</m:t>
                          </m:r>
                          <m:r>
                            <a:rPr lang="en-SG" sz="2400" b="0" i="1" smtClean="0">
                              <a:latin typeface="Cambria Math" panose="02040503050406030204" pitchFamily="18" charset="0"/>
                              <a:ea typeface="Cambria Math" panose="02040503050406030204" pitchFamily="18" charset="0"/>
                            </a:rPr>
                            <m:t>99</m:t>
                          </m:r>
                          <m:r>
                            <a:rPr lang="en-SG" sz="2400" i="1">
                              <a:latin typeface="Cambria Math" panose="02040503050406030204" pitchFamily="18" charset="0"/>
                              <a:ea typeface="Cambria Math" panose="02040503050406030204" pitchFamily="18" charset="0"/>
                            </a:rPr>
                            <m:t>5)</m:t>
                          </m:r>
                        </m:den>
                      </m:f>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293749" y="3995111"/>
                <a:ext cx="5648090" cy="861326"/>
              </a:xfrm>
              <a:prstGeom prst="rect">
                <a:avLst/>
              </a:prstGeom>
              <a:blipFill rotWithShape="0">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293749" y="4971523"/>
                <a:ext cx="34406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≅0.1422 ≅</m:t>
                      </m:r>
                      <m:r>
                        <a:rPr lang="en-SG" sz="2400" b="1" i="1" smtClean="0">
                          <a:solidFill>
                            <a:srgbClr val="0000FF"/>
                          </a:solidFill>
                          <a:latin typeface="Cambria Math" panose="02040503050406030204" pitchFamily="18" charset="0"/>
                          <a:ea typeface="Cambria Math" panose="02040503050406030204" pitchFamily="18" charset="0"/>
                        </a:rPr>
                        <m:t>𝟏𝟒</m:t>
                      </m:r>
                      <m:r>
                        <a:rPr lang="en-SG" sz="2400" b="1" i="1" smtClean="0">
                          <a:solidFill>
                            <a:srgbClr val="0000FF"/>
                          </a:solidFill>
                          <a:latin typeface="Cambria Math" panose="02040503050406030204" pitchFamily="18" charset="0"/>
                          <a:ea typeface="Cambria Math" panose="02040503050406030204" pitchFamily="18" charset="0"/>
                        </a:rPr>
                        <m:t>.</m:t>
                      </m:r>
                      <m:r>
                        <a:rPr lang="en-SG" sz="2400" b="1" i="1" smtClean="0">
                          <a:solidFill>
                            <a:srgbClr val="0000FF"/>
                          </a:solidFill>
                          <a:latin typeface="Cambria Math" panose="02040503050406030204" pitchFamily="18" charset="0"/>
                          <a:ea typeface="Cambria Math" panose="02040503050406030204" pitchFamily="18" charset="0"/>
                        </a:rPr>
                        <m:t>𝟐</m:t>
                      </m:r>
                      <m:r>
                        <a:rPr lang="en-SG" sz="2400" b="1" i="1" smtClean="0">
                          <a:solidFill>
                            <a:srgbClr val="0000FF"/>
                          </a:solidFill>
                          <a:latin typeface="Cambria Math" panose="02040503050406030204" pitchFamily="18" charset="0"/>
                          <a:ea typeface="Cambria Math" panose="02040503050406030204" pitchFamily="18" charset="0"/>
                        </a:rPr>
                        <m:t>%</m:t>
                      </m:r>
                    </m:oMath>
                  </m:oMathPara>
                </a14:m>
                <a:endParaRPr lang="en-SG"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293749" y="4971523"/>
                <a:ext cx="3440624" cy="461665"/>
              </a:xfrm>
              <a:prstGeom prst="rect">
                <a:avLst/>
              </a:prstGeom>
              <a:blipFill rotWithShape="1">
                <a:blip r:embed="rId5"/>
                <a:stretch>
                  <a:fillRect/>
                </a:stretch>
              </a:blipFill>
            </p:spPr>
            <p:txBody>
              <a:bodyPr/>
              <a:lstStyle/>
              <a:p>
                <a:r>
                  <a:rPr lang="en-US">
                    <a:noFill/>
                  </a:rPr>
                  <a:t> </a:t>
                </a:r>
              </a:p>
            </p:txBody>
          </p:sp>
        </mc:Fallback>
      </mc:AlternateContent>
      <p:sp>
        <p:nvSpPr>
          <p:cNvPr id="22" name="TextBox 21"/>
          <p:cNvSpPr txBox="1"/>
          <p:nvPr/>
        </p:nvSpPr>
        <p:spPr>
          <a:xfrm>
            <a:off x="332424" y="5548274"/>
            <a:ext cx="8182926" cy="830997"/>
          </a:xfrm>
          <a:prstGeom prst="rect">
            <a:avLst/>
          </a:prstGeom>
          <a:noFill/>
        </p:spPr>
        <p:txBody>
          <a:bodyPr wrap="square" rtlCol="0">
            <a:spAutoFit/>
          </a:bodyPr>
          <a:lstStyle/>
          <a:p>
            <a:r>
              <a:rPr lang="en-US" altLang="en-US" sz="2400" dirty="0"/>
              <a:t>Thus the probability that a person with a positive test result actually has the disease is approximately 14.2%</a:t>
            </a:r>
            <a:r>
              <a:rPr lang="en-SG" altLang="en-US" sz="2400" dirty="0"/>
              <a:t>.</a:t>
            </a:r>
            <a:endParaRPr lang="en-SG" sz="2400" dirty="0"/>
          </a:p>
        </p:txBody>
      </p:sp>
      <p:sp>
        <p:nvSpPr>
          <p:cNvPr id="23" name="Oval 2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5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1"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79143"/>
            <a:ext cx="8616553" cy="86995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that a randomly chosen person </a:t>
            </a:r>
            <a:r>
              <a:rPr lang="en-US" sz="2400" dirty="0"/>
              <a:t>who tests negative for the disease does not indeed have the disease</a:t>
            </a:r>
            <a:r>
              <a:rPr lang="en-US" altLang="en-US" sz="2400" dirty="0"/>
              <a:t>?</a:t>
            </a:r>
          </a:p>
        </p:txBody>
      </p:sp>
      <p:sp>
        <p:nvSpPr>
          <p:cNvPr id="2" name="TextBox 1"/>
          <p:cNvSpPr txBox="1"/>
          <p:nvPr/>
        </p:nvSpPr>
        <p:spPr>
          <a:xfrm>
            <a:off x="332424" y="2692124"/>
            <a:ext cx="8182926" cy="461665"/>
          </a:xfrm>
          <a:prstGeom prst="rect">
            <a:avLst/>
          </a:prstGeom>
          <a:noFill/>
        </p:spPr>
        <p:txBody>
          <a:bodyPr wrap="square" rtlCol="0">
            <a:spAutoFit/>
          </a:bodyPr>
          <a:lstStyle/>
          <a:p>
            <a:r>
              <a:rPr lang="en-SG" sz="2400" dirty="0"/>
              <a:t>By Bayes’ Theorem,</a:t>
            </a:r>
          </a:p>
        </p:txBody>
      </p:sp>
      <mc:AlternateContent xmlns:mc="http://schemas.openxmlformats.org/markup-compatibility/2006" xmlns:a14="http://schemas.microsoft.com/office/drawing/2010/main">
        <mc:Choice Requires="a14">
          <p:sp>
            <p:nvSpPr>
              <p:cNvPr id="16" name="TextBox 15"/>
              <p:cNvSpPr txBox="1"/>
              <p:nvPr/>
            </p:nvSpPr>
            <p:spPr>
              <a:xfrm>
                <a:off x="1270861" y="3016178"/>
                <a:ext cx="6602278" cy="9446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e>
                        <m:e>
                          <m:acc>
                            <m:accPr>
                              <m:chr m:val="̅"/>
                              <m:ctrlPr>
                                <a:rPr lang="en-SG" sz="2400" b="0" i="1" smtClean="0">
                                  <a:latin typeface="Cambria Math" panose="02040503050406030204" pitchFamily="18" charset="0"/>
                                </a:rPr>
                              </m:ctrlPr>
                            </m:accPr>
                            <m:e>
                              <m:r>
                                <a:rPr lang="en-US" sz="2400" b="0" i="1" smtClean="0">
                                  <a:latin typeface="Cambria Math" panose="02040503050406030204" pitchFamily="18" charset="0"/>
                                </a:rPr>
                                <m:t>𝐴</m:t>
                              </m:r>
                            </m:e>
                          </m:acc>
                        </m:e>
                      </m:d>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𝑃</m:t>
                          </m:r>
                          <m:r>
                            <a:rPr lang="en-SG" sz="2400" b="0" i="1" smtClean="0">
                              <a:latin typeface="Cambria Math" panose="02040503050406030204" pitchFamily="18" charset="0"/>
                            </a:rPr>
                            <m:t>(</m:t>
                          </m:r>
                          <m:acc>
                            <m:accPr>
                              <m:chr m:val="̅"/>
                              <m:ctrlPr>
                                <a:rPr lang="en-SG" sz="2400" b="0" i="1" smtClean="0">
                                  <a:latin typeface="Cambria Math" panose="02040503050406030204" pitchFamily="18" charset="0"/>
                                </a:rPr>
                              </m:ctrlPr>
                            </m:accPr>
                            <m:e>
                              <m:r>
                                <a:rPr lang="en-US" sz="2400" b="0" i="1" smtClean="0">
                                  <a:latin typeface="Cambria Math" panose="02040503050406030204" pitchFamily="18" charset="0"/>
                                </a:rPr>
                                <m:t>𝐴</m:t>
                              </m:r>
                            </m:e>
                          </m:acc>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acc>
                                <m:accPr>
                                  <m:chr m:val="̅"/>
                                  <m:ctrlPr>
                                    <a:rPr lang="en-SG" sz="2400" b="0" i="1" smtClean="0">
                                      <a:latin typeface="Cambria Math" panose="02040503050406030204" pitchFamily="18" charset="0"/>
                                    </a:rPr>
                                  </m:ctrlPr>
                                </m:accPr>
                                <m:e>
                                  <m:r>
                                    <a:rPr lang="en-US" sz="2400" b="0" i="1" smtClean="0">
                                      <a:latin typeface="Cambria Math" panose="02040503050406030204" pitchFamily="18" charset="0"/>
                                    </a:rPr>
                                    <m:t>𝐴</m:t>
                                  </m:r>
                                </m:e>
                              </m:acc>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acc>
                            <m:accPr>
                              <m:chr m:val="̅"/>
                              <m:ctrlPr>
                                <a:rPr lang="en-SG"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𝐴</m:t>
                              </m:r>
                            </m:e>
                          </m:acc>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270861" y="3016178"/>
                <a:ext cx="6602278" cy="94461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293749" y="3995111"/>
                <a:ext cx="5648090"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(0.97)∙(</m:t>
                          </m:r>
                          <m:r>
                            <a:rPr lang="en-SG" sz="2400" b="0" i="1" smtClean="0">
                              <a:latin typeface="Cambria Math" panose="02040503050406030204" pitchFamily="18" charset="0"/>
                              <a:ea typeface="Cambria Math" panose="02040503050406030204" pitchFamily="18" charset="0"/>
                            </a:rPr>
                            <m:t>0.995)</m:t>
                          </m:r>
                        </m:num>
                        <m:den>
                          <m:r>
                            <a:rPr lang="en-SG" sz="2400" i="1">
                              <a:latin typeface="Cambria Math" panose="02040503050406030204" pitchFamily="18" charset="0"/>
                            </a:rPr>
                            <m:t>(0.</m:t>
                          </m:r>
                          <m:r>
                            <a:rPr lang="en-SG" sz="2400" b="0" i="1" smtClean="0">
                              <a:latin typeface="Cambria Math" panose="02040503050406030204" pitchFamily="18" charset="0"/>
                            </a:rPr>
                            <m:t>01</m:t>
                          </m:r>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∙(0.</m:t>
                          </m:r>
                          <m:r>
                            <a:rPr lang="en-SG" sz="2400" b="0" i="1" smtClean="0">
                              <a:latin typeface="Cambria Math" panose="02040503050406030204" pitchFamily="18" charset="0"/>
                              <a:ea typeface="Cambria Math" panose="02040503050406030204" pitchFamily="18" charset="0"/>
                            </a:rPr>
                            <m:t>00</m:t>
                          </m:r>
                          <m:r>
                            <a:rPr lang="en-SG" sz="2400" i="1">
                              <a:latin typeface="Cambria Math" panose="02040503050406030204" pitchFamily="18" charset="0"/>
                              <a:ea typeface="Cambria Math" panose="02040503050406030204" pitchFamily="18" charset="0"/>
                            </a:rPr>
                            <m:t>5)+(</m:t>
                          </m:r>
                          <m:r>
                            <a:rPr lang="en-SG" sz="2400" i="1">
                              <a:latin typeface="Cambria Math" panose="02040503050406030204" pitchFamily="18" charset="0"/>
                            </a:rPr>
                            <m:t>0.</m:t>
                          </m:r>
                          <m:r>
                            <a:rPr lang="en-SG" sz="2400" b="0" i="1" smtClean="0">
                              <a:latin typeface="Cambria Math" panose="02040503050406030204" pitchFamily="18" charset="0"/>
                            </a:rPr>
                            <m:t>97</m:t>
                          </m:r>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∙(0.</m:t>
                          </m:r>
                          <m:r>
                            <a:rPr lang="en-SG" sz="2400" b="0" i="1" smtClean="0">
                              <a:latin typeface="Cambria Math" panose="02040503050406030204" pitchFamily="18" charset="0"/>
                              <a:ea typeface="Cambria Math" panose="02040503050406030204" pitchFamily="18" charset="0"/>
                            </a:rPr>
                            <m:t>99</m:t>
                          </m:r>
                          <m:r>
                            <a:rPr lang="en-SG" sz="2400" i="1">
                              <a:latin typeface="Cambria Math" panose="02040503050406030204" pitchFamily="18" charset="0"/>
                              <a:ea typeface="Cambria Math" panose="02040503050406030204" pitchFamily="18" charset="0"/>
                            </a:rPr>
                            <m:t>5)</m:t>
                          </m:r>
                        </m:den>
                      </m:f>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293749" y="3995111"/>
                <a:ext cx="5648090" cy="861326"/>
              </a:xfrm>
              <a:prstGeom prst="rect">
                <a:avLst/>
              </a:prstGeom>
              <a:blipFill rotWithShape="0">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62574" y="5001937"/>
                <a:ext cx="37226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≅0.999948 ≅</m:t>
                      </m:r>
                      <m:r>
                        <a:rPr lang="en-SG" sz="2400" b="1" i="1" smtClean="0">
                          <a:solidFill>
                            <a:srgbClr val="0000FF"/>
                          </a:solidFill>
                          <a:latin typeface="Cambria Math" panose="02040503050406030204" pitchFamily="18" charset="0"/>
                          <a:ea typeface="Cambria Math" panose="02040503050406030204" pitchFamily="18" charset="0"/>
                        </a:rPr>
                        <m:t>𝟗𝟗</m:t>
                      </m:r>
                      <m:r>
                        <a:rPr lang="en-SG" sz="2400" b="1" i="1" smtClean="0">
                          <a:solidFill>
                            <a:srgbClr val="0000FF"/>
                          </a:solidFill>
                          <a:latin typeface="Cambria Math" panose="02040503050406030204" pitchFamily="18" charset="0"/>
                          <a:ea typeface="Cambria Math" panose="02040503050406030204" pitchFamily="18" charset="0"/>
                        </a:rPr>
                        <m:t>.</m:t>
                      </m:r>
                      <m:r>
                        <a:rPr lang="en-SG" sz="2400" b="1" i="1" smtClean="0">
                          <a:solidFill>
                            <a:srgbClr val="0000FF"/>
                          </a:solidFill>
                          <a:latin typeface="Cambria Math" panose="02040503050406030204" pitchFamily="18" charset="0"/>
                          <a:ea typeface="Cambria Math" panose="02040503050406030204" pitchFamily="18" charset="0"/>
                        </a:rPr>
                        <m:t>𝟗𝟗𝟓</m:t>
                      </m:r>
                      <m:r>
                        <a:rPr lang="en-SG" sz="2400" b="1" i="1" smtClean="0">
                          <a:solidFill>
                            <a:srgbClr val="0000FF"/>
                          </a:solidFill>
                          <a:latin typeface="Cambria Math" panose="02040503050406030204" pitchFamily="18" charset="0"/>
                          <a:ea typeface="Cambria Math" panose="02040503050406030204" pitchFamily="18" charset="0"/>
                        </a:rPr>
                        <m:t>%</m:t>
                      </m:r>
                    </m:oMath>
                  </m:oMathPara>
                </a14:m>
                <a:endParaRPr lang="en-SG"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562574" y="5001937"/>
                <a:ext cx="3722625" cy="461665"/>
              </a:xfrm>
              <a:prstGeom prst="rect">
                <a:avLst/>
              </a:prstGeom>
              <a:blipFill rotWithShape="1">
                <a:blip r:embed="rId5"/>
                <a:stretch>
                  <a:fillRect b="-1333"/>
                </a:stretch>
              </a:blipFill>
            </p:spPr>
            <p:txBody>
              <a:bodyPr/>
              <a:lstStyle/>
              <a:p>
                <a:r>
                  <a:rPr lang="en-US">
                    <a:noFill/>
                  </a:rPr>
                  <a:t> </a:t>
                </a:r>
              </a:p>
            </p:txBody>
          </p:sp>
        </mc:Fallback>
      </mc:AlternateContent>
      <p:sp>
        <p:nvSpPr>
          <p:cNvPr id="22" name="TextBox 21"/>
          <p:cNvSpPr txBox="1"/>
          <p:nvPr/>
        </p:nvSpPr>
        <p:spPr>
          <a:xfrm>
            <a:off x="332424" y="5548274"/>
            <a:ext cx="8182926" cy="830997"/>
          </a:xfrm>
          <a:prstGeom prst="rect">
            <a:avLst/>
          </a:prstGeom>
          <a:noFill/>
        </p:spPr>
        <p:txBody>
          <a:bodyPr wrap="square" rtlCol="0">
            <a:spAutoFit/>
          </a:bodyPr>
          <a:lstStyle/>
          <a:p>
            <a:r>
              <a:rPr lang="en-US" altLang="en-US" sz="2400" dirty="0"/>
              <a:t>Thus the probability that a person with a negative test result  does not have the disease is approximately 99.995%</a:t>
            </a:r>
            <a:r>
              <a:rPr lang="en-SG" altLang="en-US" sz="2400" dirty="0"/>
              <a:t>.</a:t>
            </a:r>
            <a:endParaRPr lang="en-SG" sz="2400" dirty="0"/>
          </a:p>
        </p:txBody>
      </p:sp>
      <p:sp>
        <p:nvSpPr>
          <p:cNvPr id="23" name="Oval 2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8742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1"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Independent Events</a:t>
            </a:r>
            <a:endParaRPr lang="en-SG" sz="2000" dirty="0">
              <a:solidFill>
                <a:schemeClr val="bg1"/>
              </a:solidFill>
            </a:endParaRPr>
          </a:p>
        </p:txBody>
      </p:sp>
      <p:sp>
        <p:nvSpPr>
          <p:cNvPr id="30" name="Rectangle 3"/>
          <p:cNvSpPr txBox="1">
            <a:spLocks noChangeArrowheads="1"/>
          </p:cNvSpPr>
          <p:nvPr/>
        </p:nvSpPr>
        <p:spPr>
          <a:xfrm>
            <a:off x="193980" y="1457790"/>
            <a:ext cx="8616553" cy="14932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200" i="1" dirty="0"/>
              <a:t>A</a:t>
            </a:r>
            <a:r>
              <a:rPr lang="en-US" altLang="en-US" sz="2200" dirty="0"/>
              <a:t> is the event that a head is obtained on the first toss and </a:t>
            </a:r>
            <a:r>
              <a:rPr lang="en-US" altLang="en-US" sz="2200" i="1" dirty="0"/>
              <a:t>B</a:t>
            </a:r>
            <a:r>
              <a:rPr lang="en-US" altLang="en-US" sz="2200" dirty="0"/>
              <a:t> is the event that a head is obtained on the second toss, then if the coin is tossed randomly both times, events </a:t>
            </a:r>
            <a:r>
              <a:rPr lang="en-US" altLang="en-US" sz="2200" i="1" dirty="0"/>
              <a:t>A</a:t>
            </a:r>
            <a:r>
              <a:rPr lang="en-US" altLang="en-US" sz="2200" dirty="0"/>
              <a:t> and </a:t>
            </a:r>
            <a:r>
              <a:rPr lang="en-US" altLang="en-US" sz="2200" i="1" dirty="0"/>
              <a:t>B</a:t>
            </a:r>
            <a:r>
              <a:rPr lang="en-US" altLang="en-US" sz="2200" dirty="0"/>
              <a:t> should be </a:t>
            </a:r>
            <a:r>
              <a:rPr lang="en-US" altLang="en-US" sz="2200" b="1" i="1" dirty="0">
                <a:solidFill>
                  <a:srgbClr val="0000FF"/>
                </a:solidFill>
              </a:rPr>
              <a:t>independent</a:t>
            </a:r>
            <a:r>
              <a:rPr lang="en-US" altLang="en-US" sz="2200" b="1" dirty="0"/>
              <a:t> </a:t>
            </a:r>
            <a:r>
              <a:rPr lang="en-US" altLang="en-US" sz="2200" dirty="0"/>
              <a:t>in the sense that </a:t>
            </a:r>
            <a:r>
              <a:rPr lang="en-US" altLang="en-US" sz="2200" i="1" dirty="0">
                <a:solidFill>
                  <a:srgbClr val="C00000"/>
                </a:solidFill>
              </a:rPr>
              <a:t>P</a:t>
            </a:r>
            <a:r>
              <a:rPr lang="en-US" altLang="en-US" sz="2200" dirty="0">
                <a:solidFill>
                  <a:srgbClr val="C00000"/>
                </a:solidFill>
              </a:rPr>
              <a:t>(</a:t>
            </a:r>
            <a:r>
              <a:rPr lang="en-US" altLang="en-US" sz="2200" i="1" dirty="0">
                <a:solidFill>
                  <a:srgbClr val="C00000"/>
                </a:solidFill>
              </a:rPr>
              <a:t>A</a:t>
            </a:r>
            <a:r>
              <a:rPr lang="en-US" altLang="en-US" sz="2200" dirty="0">
                <a:solidFill>
                  <a:srgbClr val="C00000"/>
                </a:solidFill>
              </a:rPr>
              <a:t>|</a:t>
            </a:r>
            <a:r>
              <a:rPr lang="en-US" altLang="en-US" sz="2200" i="1" dirty="0">
                <a:solidFill>
                  <a:srgbClr val="C00000"/>
                </a:solidFill>
              </a:rPr>
              <a:t>B</a:t>
            </a:r>
            <a:r>
              <a:rPr lang="en-US" altLang="en-US" sz="2200" dirty="0">
                <a:solidFill>
                  <a:srgbClr val="C00000"/>
                </a:solidFill>
              </a:rPr>
              <a:t>) = </a:t>
            </a:r>
            <a:r>
              <a:rPr lang="en-US" altLang="en-US" sz="2200" i="1" dirty="0">
                <a:solidFill>
                  <a:srgbClr val="C00000"/>
                </a:solidFill>
              </a:rPr>
              <a:t>P</a:t>
            </a:r>
            <a:r>
              <a:rPr lang="en-US" altLang="en-US" sz="2200" dirty="0">
                <a:solidFill>
                  <a:srgbClr val="C00000"/>
                </a:solidFill>
              </a:rPr>
              <a:t>(</a:t>
            </a:r>
            <a:r>
              <a:rPr lang="en-US" altLang="en-US" sz="2200" i="1" dirty="0">
                <a:solidFill>
                  <a:srgbClr val="C00000"/>
                </a:solidFill>
              </a:rPr>
              <a:t>A</a:t>
            </a:r>
            <a:r>
              <a:rPr lang="en-US" altLang="en-US" sz="2200" dirty="0">
                <a:solidFill>
                  <a:srgbClr val="C00000"/>
                </a:solidFill>
              </a:rPr>
              <a:t>)</a:t>
            </a:r>
            <a:r>
              <a:rPr lang="en-US" altLang="en-US" sz="2200" dirty="0"/>
              <a:t> and </a:t>
            </a:r>
            <a:r>
              <a:rPr lang="en-US" altLang="en-US" sz="2200" i="1" dirty="0">
                <a:solidFill>
                  <a:srgbClr val="C00000"/>
                </a:solidFill>
              </a:rPr>
              <a:t>P</a:t>
            </a:r>
            <a:r>
              <a:rPr lang="en-US" altLang="en-US" sz="2200" dirty="0">
                <a:solidFill>
                  <a:srgbClr val="C00000"/>
                </a:solidFill>
              </a:rPr>
              <a:t>(</a:t>
            </a:r>
            <a:r>
              <a:rPr lang="en-US" altLang="en-US" sz="2200" i="1" dirty="0">
                <a:solidFill>
                  <a:srgbClr val="C00000"/>
                </a:solidFill>
              </a:rPr>
              <a:t>B</a:t>
            </a:r>
            <a:r>
              <a:rPr lang="en-US" altLang="en-US" sz="2200" dirty="0">
                <a:solidFill>
                  <a:srgbClr val="C00000"/>
                </a:solidFill>
              </a:rPr>
              <a:t>|</a:t>
            </a:r>
            <a:r>
              <a:rPr lang="en-US" altLang="en-US" sz="2200" i="1" dirty="0">
                <a:solidFill>
                  <a:srgbClr val="C00000"/>
                </a:solidFill>
              </a:rPr>
              <a:t>A</a:t>
            </a:r>
            <a:r>
              <a:rPr lang="en-US" altLang="en-US" sz="2200" dirty="0">
                <a:solidFill>
                  <a:srgbClr val="C00000"/>
                </a:solidFill>
              </a:rPr>
              <a:t>) = </a:t>
            </a:r>
            <a:r>
              <a:rPr lang="en-US" altLang="en-US" sz="2200" i="1" dirty="0">
                <a:solidFill>
                  <a:srgbClr val="C00000"/>
                </a:solidFill>
              </a:rPr>
              <a:t>P</a:t>
            </a:r>
            <a:r>
              <a:rPr lang="en-US" altLang="en-US" sz="2200" dirty="0">
                <a:solidFill>
                  <a:srgbClr val="C00000"/>
                </a:solidFill>
              </a:rPr>
              <a:t>(</a:t>
            </a:r>
            <a:r>
              <a:rPr lang="en-US" altLang="en-US" sz="2200" i="1" dirty="0">
                <a:solidFill>
                  <a:srgbClr val="C00000"/>
                </a:solidFill>
              </a:rPr>
              <a:t>B</a:t>
            </a:r>
            <a:r>
              <a:rPr lang="en-US" altLang="en-US" sz="2200" dirty="0">
                <a:solidFill>
                  <a:srgbClr val="C00000"/>
                </a:solidFill>
              </a:rPr>
              <a:t>)</a:t>
            </a:r>
            <a:r>
              <a:rPr lang="en-US" altLang="en-US" sz="2200" dirty="0"/>
              <a:t>.</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93520" y="2951018"/>
            <a:ext cx="8756041" cy="5336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200" dirty="0"/>
              <a:t>Observe that:</a:t>
            </a:r>
          </a:p>
        </p:txBody>
      </p:sp>
      <p:sp>
        <p:nvSpPr>
          <p:cNvPr id="21" name="Rectangle 3"/>
          <p:cNvSpPr txBox="1">
            <a:spLocks noChangeArrowheads="1"/>
          </p:cNvSpPr>
          <p:nvPr/>
        </p:nvSpPr>
        <p:spPr>
          <a:xfrm>
            <a:off x="324356" y="3365466"/>
            <a:ext cx="4932297" cy="93235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200" dirty="0"/>
              <a:t>If </a:t>
            </a:r>
            <a:r>
              <a:rPr lang="en-US" altLang="en-US" sz="2200" i="1" dirty="0"/>
              <a:t>P</a:t>
            </a:r>
            <a:r>
              <a:rPr lang="en-US" altLang="en-US" sz="2200" dirty="0"/>
              <a:t>(</a:t>
            </a:r>
            <a:r>
              <a:rPr lang="en-US" altLang="en-US" sz="2200" i="1" dirty="0"/>
              <a:t>B</a:t>
            </a:r>
            <a:r>
              <a:rPr lang="en-US" altLang="en-US" sz="2200" dirty="0"/>
              <a:t>) </a:t>
            </a:r>
            <a:r>
              <a:rPr lang="en-US" altLang="en-US" sz="2200" dirty="0">
                <a:sym typeface="Symbol" panose="05050102010706020507" pitchFamily="18" charset="2"/>
              </a:rPr>
              <a:t> 0 and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a:t>
            </a:r>
          </a:p>
          <a:p>
            <a:pPr marL="0" indent="0">
              <a:lnSpc>
                <a:spcPct val="100000"/>
              </a:lnSpc>
              <a:spcBef>
                <a:spcPts val="0"/>
              </a:spcBef>
              <a:spcAft>
                <a:spcPts val="600"/>
              </a:spcAft>
              <a:buNone/>
            </a:pPr>
            <a:r>
              <a:rPr lang="en-US" altLang="en-US" sz="2200" dirty="0">
                <a:sym typeface="Symbol" panose="05050102010706020507" pitchFamily="18" charset="2"/>
              </a:rPr>
              <a:t>then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a:t>
            </a:r>
            <a:endParaRPr lang="en-US" altLang="en-US" sz="2200" dirty="0"/>
          </a:p>
        </p:txBody>
      </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Rectangle 3">
            <a:extLst>
              <a:ext uri="{FF2B5EF4-FFF2-40B4-BE49-F238E27FC236}">
                <a16:creationId xmlns:a16="http://schemas.microsoft.com/office/drawing/2014/main" id="{52F10203-BE17-4DB2-A455-4255E6EDDE80}"/>
              </a:ext>
            </a:extLst>
          </p:cNvPr>
          <p:cNvSpPr txBox="1">
            <a:spLocks noChangeArrowheads="1"/>
          </p:cNvSpPr>
          <p:nvPr/>
        </p:nvSpPr>
        <p:spPr>
          <a:xfrm>
            <a:off x="5328640" y="3907822"/>
            <a:ext cx="3245643" cy="3899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200" dirty="0"/>
              <a:t>By the same argument,</a:t>
            </a:r>
          </a:p>
        </p:txBody>
      </p:sp>
      <p:sp>
        <p:nvSpPr>
          <p:cNvPr id="18" name="Rectangle 3">
            <a:extLst>
              <a:ext uri="{FF2B5EF4-FFF2-40B4-BE49-F238E27FC236}">
                <a16:creationId xmlns:a16="http://schemas.microsoft.com/office/drawing/2014/main" id="{FECF99C9-7B02-4F96-9F48-789821025604}"/>
              </a:ext>
            </a:extLst>
          </p:cNvPr>
          <p:cNvSpPr txBox="1">
            <a:spLocks noChangeArrowheads="1"/>
          </p:cNvSpPr>
          <p:nvPr/>
        </p:nvSpPr>
        <p:spPr>
          <a:xfrm>
            <a:off x="3795827" y="4339993"/>
            <a:ext cx="4932297" cy="93235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200" dirty="0"/>
              <a:t>If </a:t>
            </a:r>
            <a:r>
              <a:rPr lang="en-US" altLang="en-US" sz="2200" i="1" dirty="0"/>
              <a:t>P</a:t>
            </a:r>
            <a:r>
              <a:rPr lang="en-US" altLang="en-US" sz="2200" dirty="0"/>
              <a:t>(</a:t>
            </a:r>
            <a:r>
              <a:rPr lang="en-US" altLang="en-US" sz="2200" i="1" dirty="0"/>
              <a:t>A</a:t>
            </a:r>
            <a:r>
              <a:rPr lang="en-US" altLang="en-US" sz="2200" dirty="0"/>
              <a:t>) </a:t>
            </a:r>
            <a:r>
              <a:rPr lang="en-US" altLang="en-US" sz="2200" dirty="0">
                <a:sym typeface="Symbol" panose="05050102010706020507" pitchFamily="18" charset="2"/>
              </a:rPr>
              <a:t> 0 and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a:t>
            </a:r>
          </a:p>
          <a:p>
            <a:pPr marL="0" indent="0">
              <a:lnSpc>
                <a:spcPct val="100000"/>
              </a:lnSpc>
              <a:spcBef>
                <a:spcPts val="0"/>
              </a:spcBef>
              <a:spcAft>
                <a:spcPts val="600"/>
              </a:spcAft>
              <a:buNone/>
            </a:pPr>
            <a:r>
              <a:rPr lang="en-US" altLang="en-US" sz="2200" dirty="0">
                <a:sym typeface="Symbol" panose="05050102010706020507" pitchFamily="18" charset="2"/>
              </a:rPr>
              <a:t>then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a:t>
            </a:r>
            <a:endParaRPr lang="en-US" altLang="en-US" sz="2200" dirty="0"/>
          </a:p>
        </p:txBody>
      </p:sp>
      <p:pic>
        <p:nvPicPr>
          <p:cNvPr id="3" name="Picture 2">
            <a:extLst>
              <a:ext uri="{FF2B5EF4-FFF2-40B4-BE49-F238E27FC236}">
                <a16:creationId xmlns:a16="http://schemas.microsoft.com/office/drawing/2014/main" id="{C2F03F23-5EC6-448C-969C-6486682204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9005" y="721942"/>
            <a:ext cx="750556" cy="750556"/>
          </a:xfrm>
          <a:prstGeom prst="rect">
            <a:avLst/>
          </a:prstGeom>
        </p:spPr>
      </p:pic>
      <p:sp>
        <p:nvSpPr>
          <p:cNvPr id="24" name="Rectangle 3">
            <a:extLst>
              <a:ext uri="{FF2B5EF4-FFF2-40B4-BE49-F238E27FC236}">
                <a16:creationId xmlns:a16="http://schemas.microsoft.com/office/drawing/2014/main" id="{9DD03339-3A36-48C7-BC16-87E6EF58F801}"/>
              </a:ext>
            </a:extLst>
          </p:cNvPr>
          <p:cNvSpPr txBox="1">
            <a:spLocks noChangeArrowheads="1"/>
          </p:cNvSpPr>
          <p:nvPr/>
        </p:nvSpPr>
        <p:spPr>
          <a:xfrm>
            <a:off x="193520" y="4964426"/>
            <a:ext cx="1899433" cy="4635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200" dirty="0"/>
              <a:t>Conversely,</a:t>
            </a:r>
          </a:p>
        </p:txBody>
      </p:sp>
      <p:sp>
        <p:nvSpPr>
          <p:cNvPr id="25" name="Rectangle 3">
            <a:extLst>
              <a:ext uri="{FF2B5EF4-FFF2-40B4-BE49-F238E27FC236}">
                <a16:creationId xmlns:a16="http://schemas.microsoft.com/office/drawing/2014/main" id="{2CE7CA23-80E8-43BD-83A4-0C5445EB53CE}"/>
              </a:ext>
            </a:extLst>
          </p:cNvPr>
          <p:cNvSpPr txBox="1">
            <a:spLocks noChangeArrowheads="1"/>
          </p:cNvSpPr>
          <p:nvPr/>
        </p:nvSpPr>
        <p:spPr>
          <a:xfrm>
            <a:off x="554319" y="5390927"/>
            <a:ext cx="6664549" cy="502141"/>
          </a:xfrm>
          <a:prstGeom prst="rect">
            <a:avLst/>
          </a:prstGeom>
          <a:solidFill>
            <a:schemeClr val="accent6">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200" dirty="0">
                <a:sym typeface="Symbol" panose="05050102010706020507" pitchFamily="18" charset="2"/>
              </a:rPr>
              <a:t>If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and </a:t>
            </a:r>
            <a:r>
              <a:rPr lang="en-US" altLang="en-US" sz="2200" i="1" dirty="0"/>
              <a:t>P</a:t>
            </a:r>
            <a:r>
              <a:rPr lang="en-US" altLang="en-US" sz="2200" dirty="0"/>
              <a:t>(</a:t>
            </a:r>
            <a:r>
              <a:rPr lang="en-US" altLang="en-US" sz="2200" i="1" dirty="0"/>
              <a:t>A</a:t>
            </a:r>
            <a:r>
              <a:rPr lang="en-US" altLang="en-US" sz="2200" dirty="0"/>
              <a:t>) </a:t>
            </a:r>
            <a:r>
              <a:rPr lang="en-US" altLang="en-US" sz="2200" dirty="0">
                <a:sym typeface="Symbol" panose="05050102010706020507" pitchFamily="18" charset="2"/>
              </a:rPr>
              <a:t> 0, then</a:t>
            </a:r>
            <a:r>
              <a:rPr lang="en-US" altLang="en-US" sz="2200" dirty="0"/>
              <a:t>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a:t>
            </a:r>
          </a:p>
        </p:txBody>
      </p:sp>
      <p:sp>
        <p:nvSpPr>
          <p:cNvPr id="26" name="Rectangle 3">
            <a:extLst>
              <a:ext uri="{FF2B5EF4-FFF2-40B4-BE49-F238E27FC236}">
                <a16:creationId xmlns:a16="http://schemas.microsoft.com/office/drawing/2014/main" id="{1C60C411-B84A-4D64-AF6E-17B639860D6F}"/>
              </a:ext>
            </a:extLst>
          </p:cNvPr>
          <p:cNvSpPr txBox="1">
            <a:spLocks noChangeArrowheads="1"/>
          </p:cNvSpPr>
          <p:nvPr/>
        </p:nvSpPr>
        <p:spPr>
          <a:xfrm>
            <a:off x="554319" y="6024112"/>
            <a:ext cx="6664550" cy="480597"/>
          </a:xfrm>
          <a:prstGeom prst="rect">
            <a:avLst/>
          </a:prstGeom>
          <a:solidFill>
            <a:schemeClr val="accent6">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200" dirty="0">
                <a:sym typeface="Symbol" panose="05050102010706020507" pitchFamily="18" charset="2"/>
              </a:rPr>
              <a:t>If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and </a:t>
            </a:r>
            <a:r>
              <a:rPr lang="en-US" altLang="en-US" sz="2200" i="1" dirty="0"/>
              <a:t>P</a:t>
            </a:r>
            <a:r>
              <a:rPr lang="en-US" altLang="en-US" sz="2200" dirty="0"/>
              <a:t>(</a:t>
            </a:r>
            <a:r>
              <a:rPr lang="en-US" altLang="en-US" sz="2200" i="1" dirty="0"/>
              <a:t>B</a:t>
            </a:r>
            <a:r>
              <a:rPr lang="en-US" altLang="en-US" sz="2200" dirty="0"/>
              <a:t>) </a:t>
            </a:r>
            <a:r>
              <a:rPr lang="en-US" altLang="en-US" sz="2200" dirty="0">
                <a:sym typeface="Symbol" panose="05050102010706020507" pitchFamily="18" charset="2"/>
              </a:rPr>
              <a:t> 0, then</a:t>
            </a:r>
            <a:r>
              <a:rPr lang="en-US" altLang="en-US" sz="2200" dirty="0"/>
              <a:t>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P</a:t>
            </a:r>
            <a:r>
              <a:rPr lang="en-US" altLang="en-US" sz="2200" dirty="0">
                <a:sym typeface="Symbol" panose="05050102010706020507" pitchFamily="18" charset="2"/>
              </a:rPr>
              <a:t>(</a:t>
            </a:r>
            <a:r>
              <a:rPr lang="en-US" altLang="en-US" sz="2200" i="1" dirty="0">
                <a:sym typeface="Symbol" panose="05050102010706020507" pitchFamily="18" charset="2"/>
              </a:rPr>
              <a:t>A</a:t>
            </a:r>
            <a:r>
              <a:rPr lang="en-US" altLang="en-US" sz="2200" dirty="0">
                <a:sym typeface="Symbol" panose="05050102010706020507" pitchFamily="18" charset="2"/>
              </a:rPr>
              <a:t>).</a:t>
            </a:r>
          </a:p>
        </p:txBody>
      </p:sp>
    </p:spTree>
    <p:extLst>
      <p:ext uri="{BB962C8B-B14F-4D97-AF65-F5344CB8AC3E}">
        <p14:creationId xmlns:p14="http://schemas.microsoft.com/office/powerpoint/2010/main" val="88591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dissolve">
                                      <p:cBhvr>
                                        <p:cTn id="29" dur="500"/>
                                        <p:tgtEl>
                                          <p:spTgt spid="25"/>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dissolve">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17" grpId="0"/>
      <p:bldP spid="18" grpId="0" animBg="1"/>
      <p:bldP spid="24" grpId="0"/>
      <p:bldP spid="25" grpId="0" animBg="1"/>
      <p:bldP spid="2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18942"/>
            <a:ext cx="8616553" cy="1294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Thus, for convenience and to eliminate the requirement that the probabilities be nonzero, we use the following product formula to define independent events.</a:t>
            </a:r>
          </a:p>
        </p:txBody>
      </p:sp>
      <p:grpSp>
        <p:nvGrpSpPr>
          <p:cNvPr id="18" name="Group 17"/>
          <p:cNvGrpSpPr/>
          <p:nvPr/>
        </p:nvGrpSpPr>
        <p:grpSpPr>
          <a:xfrm>
            <a:off x="966854" y="2929055"/>
            <a:ext cx="7176411" cy="1983907"/>
            <a:chOff x="993228" y="4598517"/>
            <a:chExt cx="7176411" cy="1983907"/>
          </a:xfrm>
        </p:grpSpPr>
        <p:sp>
          <p:nvSpPr>
            <p:cNvPr id="22" name="Rectangle 21"/>
            <p:cNvSpPr/>
            <p:nvPr/>
          </p:nvSpPr>
          <p:spPr>
            <a:xfrm>
              <a:off x="993228" y="4598517"/>
              <a:ext cx="7176411" cy="198390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542166" cy="461665"/>
            </a:xfrm>
            <a:prstGeom prst="rect">
              <a:avLst/>
            </a:prstGeom>
            <a:noFill/>
          </p:spPr>
          <p:txBody>
            <a:bodyPr wrap="square" rtlCol="0">
              <a:spAutoFit/>
            </a:bodyPr>
            <a:lstStyle/>
            <a:p>
              <a:r>
                <a:rPr lang="en-SG" sz="2400" dirty="0">
                  <a:solidFill>
                    <a:schemeClr val="bg1"/>
                  </a:solidFill>
                </a:rPr>
                <a:t>Definition: Independent Events</a:t>
              </a:r>
            </a:p>
          </p:txBody>
        </p:sp>
        <p:sp>
          <p:nvSpPr>
            <p:cNvPr id="25" name="TextBox 24"/>
            <p:cNvSpPr txBox="1"/>
            <p:nvPr/>
          </p:nvSpPr>
          <p:spPr>
            <a:xfrm>
              <a:off x="1109374" y="5193984"/>
              <a:ext cx="6925353" cy="1277273"/>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events in a sample space </a:t>
              </a:r>
              <a:r>
                <a:rPr lang="en-SG" sz="2400" i="1" dirty="0"/>
                <a:t>S</a:t>
              </a:r>
              <a:r>
                <a:rPr lang="en-SG" sz="2400" dirty="0"/>
                <a:t>, then </a:t>
              </a:r>
              <a:r>
                <a:rPr lang="en-SG" sz="2400" i="1" dirty="0"/>
                <a:t>A</a:t>
              </a:r>
              <a:r>
                <a:rPr lang="en-SG" sz="2400" dirty="0"/>
                <a:t> and </a:t>
              </a:r>
              <a:r>
                <a:rPr lang="en-SG" sz="2400" i="1" dirty="0"/>
                <a:t>B</a:t>
              </a:r>
              <a:r>
                <a:rPr lang="en-SG" sz="2400" dirty="0"/>
                <a:t> are </a:t>
              </a:r>
              <a:r>
                <a:rPr lang="en-SG" sz="2400" b="1" dirty="0"/>
                <a:t>independent</a:t>
              </a:r>
              <a:r>
                <a:rPr lang="en-SG" sz="2400" dirty="0"/>
                <a:t>, if and only if,</a:t>
              </a:r>
            </a:p>
            <a:p>
              <a:pPr>
                <a:spcAft>
                  <a:spcPts val="600"/>
                </a:spcAft>
                <a:tabLst>
                  <a:tab pos="1874838" algn="l"/>
                </a:tabLst>
              </a:pPr>
              <a:r>
                <a:rPr lang="en-US" altLang="en-US" sz="2400" dirty="0">
                  <a:sym typeface="Symbol" panose="05050102010706020507" pitchFamily="18" charset="2"/>
                </a:rPr>
                <a:t>	</a:t>
              </a:r>
              <a:r>
                <a:rPr lang="en-US" altLang="en-US" sz="2400" i="1" dirty="0">
                  <a:solidFill>
                    <a:srgbClr val="C00000"/>
                  </a:solidFill>
                  <a:sym typeface="Symbol" panose="05050102010706020507" pitchFamily="18" charset="2"/>
                </a:rPr>
                <a:t>P</a:t>
              </a:r>
              <a:r>
                <a:rPr lang="en-US" altLang="en-US" sz="2400" dirty="0">
                  <a:solidFill>
                    <a:srgbClr val="C00000"/>
                  </a:solidFill>
                  <a:sym typeface="Symbol" panose="05050102010706020507" pitchFamily="18" charset="2"/>
                </a:rPr>
                <a:t>(</a:t>
              </a:r>
              <a:r>
                <a:rPr lang="en-US" altLang="en-US" sz="2400" i="1" dirty="0">
                  <a:solidFill>
                    <a:srgbClr val="C00000"/>
                  </a:solidFill>
                  <a:sym typeface="Symbol" panose="05050102010706020507" pitchFamily="18" charset="2"/>
                </a:rPr>
                <a:t>A</a:t>
              </a:r>
              <a:r>
                <a:rPr lang="en-US" altLang="en-US" sz="2400" dirty="0">
                  <a:solidFill>
                    <a:srgbClr val="C00000"/>
                  </a:solidFill>
                  <a:sym typeface="Symbol" panose="05050102010706020507" pitchFamily="18" charset="2"/>
                </a:rPr>
                <a:t>  </a:t>
              </a:r>
              <a:r>
                <a:rPr lang="en-US" altLang="en-US" sz="2400" i="1" dirty="0">
                  <a:solidFill>
                    <a:srgbClr val="C00000"/>
                  </a:solidFill>
                  <a:sym typeface="Symbol" panose="05050102010706020507" pitchFamily="18" charset="2"/>
                </a:rPr>
                <a:t>B</a:t>
              </a:r>
              <a:r>
                <a:rPr lang="en-US" altLang="en-US" sz="2400" dirty="0">
                  <a:solidFill>
                    <a:srgbClr val="C00000"/>
                  </a:solidFill>
                  <a:sym typeface="Symbol" panose="05050102010706020507" pitchFamily="18" charset="2"/>
                </a:rPr>
                <a:t>) = </a:t>
              </a:r>
              <a:r>
                <a:rPr lang="en-US" altLang="en-US" sz="2400" i="1" dirty="0">
                  <a:solidFill>
                    <a:srgbClr val="C00000"/>
                  </a:solidFill>
                  <a:sym typeface="Symbol" panose="05050102010706020507" pitchFamily="18" charset="2"/>
                </a:rPr>
                <a:t>P</a:t>
              </a:r>
              <a:r>
                <a:rPr lang="en-US" altLang="en-US" sz="2400" dirty="0">
                  <a:solidFill>
                    <a:srgbClr val="C00000"/>
                  </a:solidFill>
                  <a:sym typeface="Symbol" panose="05050102010706020507" pitchFamily="18" charset="2"/>
                </a:rPr>
                <a:t>(</a:t>
              </a:r>
              <a:r>
                <a:rPr lang="en-US" altLang="en-US" sz="2400" i="1" dirty="0">
                  <a:solidFill>
                    <a:srgbClr val="C00000"/>
                  </a:solidFill>
                  <a:sym typeface="Symbol" panose="05050102010706020507" pitchFamily="18" charset="2"/>
                </a:rPr>
                <a:t>A</a:t>
              </a:r>
              <a:r>
                <a:rPr lang="en-US" altLang="en-US" sz="2400" dirty="0">
                  <a:solidFill>
                    <a:srgbClr val="C00000"/>
                  </a:solidFill>
                  <a:sym typeface="Symbol" panose="05050102010706020507" pitchFamily="18" charset="2"/>
                </a:rPr>
                <a:t>)  </a:t>
              </a:r>
              <a:r>
                <a:rPr lang="en-US" altLang="en-US" sz="2400" i="1" dirty="0">
                  <a:solidFill>
                    <a:srgbClr val="C00000"/>
                  </a:solidFill>
                  <a:sym typeface="Symbol" panose="05050102010706020507" pitchFamily="18" charset="2"/>
                </a:rPr>
                <a:t>P</a:t>
              </a:r>
              <a:r>
                <a:rPr lang="en-US" altLang="en-US" sz="2400" dirty="0">
                  <a:solidFill>
                    <a:srgbClr val="C00000"/>
                  </a:solidFill>
                  <a:sym typeface="Symbol" panose="05050102010706020507" pitchFamily="18" charset="2"/>
                </a:rPr>
                <a:t>(</a:t>
              </a:r>
              <a:r>
                <a:rPr lang="en-US" altLang="en-US" sz="2400" i="1" dirty="0">
                  <a:solidFill>
                    <a:srgbClr val="C00000"/>
                  </a:solidFill>
                  <a:sym typeface="Symbol" panose="05050102010706020507" pitchFamily="18" charset="2"/>
                </a:rPr>
                <a:t>B</a:t>
              </a:r>
              <a:r>
                <a:rPr lang="en-US" altLang="en-US" sz="2400" dirty="0">
                  <a:solidFill>
                    <a:srgbClr val="C00000"/>
                  </a:solidFill>
                  <a:sym typeface="Symbol" panose="05050102010706020507" pitchFamily="18" charset="2"/>
                </a:rPr>
                <a:t>)</a:t>
              </a:r>
              <a:endParaRPr lang="en-SG" sz="2400" dirty="0">
                <a:solidFill>
                  <a:srgbClr val="C00000"/>
                </a:solidFill>
              </a:endParaRPr>
            </a:p>
          </p:txBody>
        </p:sp>
      </p:grpSp>
      <p:sp>
        <p:nvSpPr>
          <p:cNvPr id="17" name="Oval 1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14079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551960"/>
            <a:ext cx="8616553" cy="27050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coin is loaded so that the probability of heads is 0.6. Suppose the coin is tossed twice. Although the probability of heads is greater than the probability of tails, there is no reason to believe that whether the coin lands heads or tails on one toss will affect whether it lands heads or tails on the other toss. Thus it is reasonable to assume that the results of the tosses are independent.</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19 – Computing Probabilities of Intersections of Two Independent Events</a:t>
            </a:r>
          </a:p>
        </p:txBody>
      </p:sp>
      <p:sp>
        <p:nvSpPr>
          <p:cNvPr id="21" name="Rectangle 3"/>
          <p:cNvSpPr txBox="1">
            <a:spLocks noChangeArrowheads="1"/>
          </p:cNvSpPr>
          <p:nvPr/>
        </p:nvSpPr>
        <p:spPr>
          <a:xfrm>
            <a:off x="332425" y="4187738"/>
            <a:ext cx="6765800"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two heads?</a:t>
            </a:r>
          </a:p>
        </p:txBody>
      </p:sp>
      <p:sp>
        <p:nvSpPr>
          <p:cNvPr id="26" name="Rectangle 3"/>
          <p:cNvSpPr txBox="1">
            <a:spLocks noChangeArrowheads="1"/>
          </p:cNvSpPr>
          <p:nvPr/>
        </p:nvSpPr>
        <p:spPr>
          <a:xfrm>
            <a:off x="332425" y="4699407"/>
            <a:ext cx="6765800"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one head?</a:t>
            </a:r>
          </a:p>
        </p:txBody>
      </p:sp>
      <p:sp>
        <p:nvSpPr>
          <p:cNvPr id="28" name="Rectangle 3"/>
          <p:cNvSpPr txBox="1">
            <a:spLocks noChangeArrowheads="1"/>
          </p:cNvSpPr>
          <p:nvPr/>
        </p:nvSpPr>
        <p:spPr>
          <a:xfrm>
            <a:off x="332424" y="5202415"/>
            <a:ext cx="6765801"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3"/>
            </a:pPr>
            <a:r>
              <a:rPr lang="en-US" altLang="en-US" sz="2400" dirty="0"/>
              <a:t>What is the probability of obtaining no heads?</a:t>
            </a:r>
          </a:p>
        </p:txBody>
      </p:sp>
      <p:sp>
        <p:nvSpPr>
          <p:cNvPr id="30" name="Rectangle 3"/>
          <p:cNvSpPr txBox="1">
            <a:spLocks noChangeArrowheads="1"/>
          </p:cNvSpPr>
          <p:nvPr/>
        </p:nvSpPr>
        <p:spPr>
          <a:xfrm>
            <a:off x="332425" y="5772657"/>
            <a:ext cx="7819684"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4"/>
            </a:pPr>
            <a:r>
              <a:rPr lang="en-US" altLang="en-US" sz="2400" dirty="0"/>
              <a:t>What is the probability of obtaining at least one head?</a:t>
            </a: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8271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8" grpId="0"/>
      <p:bldP spid="3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551960"/>
            <a:ext cx="8616553" cy="2705085"/>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Sample space </a:t>
            </a:r>
            <a:r>
              <a:rPr lang="en-US" altLang="en-US" sz="2400" i="1" dirty="0"/>
              <a:t>S</a:t>
            </a:r>
            <a:r>
              <a:rPr lang="en-US" altLang="en-US" sz="2400" dirty="0"/>
              <a:t> consists of the 4 outcomes {HH, HT, TH, TT} which are not equally likely.</a:t>
            </a:r>
          </a:p>
          <a:p>
            <a:pPr marL="0" indent="0">
              <a:lnSpc>
                <a:spcPct val="100000"/>
              </a:lnSpc>
              <a:spcBef>
                <a:spcPts val="0"/>
              </a:spcBef>
              <a:spcAft>
                <a:spcPts val="600"/>
              </a:spcAft>
              <a:buNone/>
            </a:pPr>
            <a:r>
              <a:rPr lang="en-US" altLang="en-US" sz="2400" dirty="0"/>
              <a:t>Let</a:t>
            </a:r>
          </a:p>
          <a:p>
            <a:pPr marL="357188">
              <a:lnSpc>
                <a:spcPct val="100000"/>
              </a:lnSpc>
              <a:spcBef>
                <a:spcPts val="0"/>
              </a:spcBef>
              <a:spcAft>
                <a:spcPts val="600"/>
              </a:spcAft>
              <a:buFont typeface="Wingdings" panose="05000000000000000000" pitchFamily="2" charset="2"/>
              <a:buChar char="§"/>
            </a:pPr>
            <a:r>
              <a:rPr lang="en-US" altLang="en-US" sz="2400" i="1" dirty="0"/>
              <a:t>E</a:t>
            </a:r>
            <a:r>
              <a:rPr lang="en-US" altLang="en-US" sz="2400" dirty="0"/>
              <a:t> be the event that a head is obtained on the first toss</a:t>
            </a:r>
          </a:p>
          <a:p>
            <a:pPr marL="357188">
              <a:lnSpc>
                <a:spcPct val="100000"/>
              </a:lnSpc>
              <a:spcBef>
                <a:spcPts val="0"/>
              </a:spcBef>
              <a:spcAft>
                <a:spcPts val="600"/>
              </a:spcAft>
              <a:buFont typeface="Wingdings" panose="05000000000000000000" pitchFamily="2" charset="2"/>
              <a:buChar char="§"/>
            </a:pPr>
            <a:r>
              <a:rPr lang="en-US" altLang="en-US" sz="2400" i="1" dirty="0"/>
              <a:t>F</a:t>
            </a:r>
            <a:r>
              <a:rPr lang="en-US" altLang="en-US" sz="2400" dirty="0"/>
              <a:t> be the event that a head is obtained on the second toss</a:t>
            </a:r>
          </a:p>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E</a:t>
            </a:r>
            <a:r>
              <a:rPr lang="en-US" altLang="en-US" sz="2400" dirty="0"/>
              <a:t>) = </a:t>
            </a:r>
            <a:r>
              <a:rPr lang="en-US" altLang="en-US" sz="2400" i="1" dirty="0"/>
              <a:t>P</a:t>
            </a:r>
            <a:r>
              <a:rPr lang="en-US" altLang="en-US" sz="2400" dirty="0"/>
              <a:t>(</a:t>
            </a:r>
            <a:r>
              <a:rPr lang="en-US" altLang="en-US" sz="2400" i="1" dirty="0"/>
              <a:t>F</a:t>
            </a:r>
            <a:r>
              <a:rPr lang="en-US" altLang="en-US" sz="2400" dirty="0"/>
              <a:t>) = 0.6.</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19 – Computing Probabilities of Intersections of Two Independent Events</a:t>
            </a:r>
          </a:p>
        </p:txBody>
      </p:sp>
      <p:sp>
        <p:nvSpPr>
          <p:cNvPr id="13" name="Oval 1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4" name="Oval 1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25402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Rectangle 3"/>
              <p:cNvSpPr txBox="1">
                <a:spLocks noChangeArrowheads="1"/>
              </p:cNvSpPr>
              <p:nvPr/>
            </p:nvSpPr>
            <p:spPr>
              <a:xfrm>
                <a:off x="332424" y="2331371"/>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(two heads) = </a:t>
                </a:r>
                <a14:m>
                  <m:oMath xmlns:m="http://schemas.openxmlformats.org/officeDocument/2006/math">
                    <m:r>
                      <a:rPr lang="en-US" altLang="en-US" sz="2400" b="0" i="1" smtClean="0">
                        <a:latin typeface="Cambria Math" panose="02040503050406030204" pitchFamily="18" charset="0"/>
                        <a:sym typeface="Symbol" panose="05050102010706020507" pitchFamily="18" charset="2"/>
                      </a:rPr>
                      <m:t>𝑃</m:t>
                    </m:r>
                    <m:r>
                      <a:rPr lang="en-US" altLang="en-US" sz="2400" b="0" i="1" smtClean="0">
                        <a:latin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sym typeface="Symbol" panose="05050102010706020507" pitchFamily="18" charset="2"/>
                      </a:rPr>
                      <m:t>𝐸</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𝐹</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sym typeface="Symbol" panose="05050102010706020507" pitchFamily="18" charset="2"/>
                  </a:rPr>
                  <a:t> = </a:t>
                </a:r>
                <a14:m>
                  <m:oMath xmlns:m="http://schemas.openxmlformats.org/officeDocument/2006/math">
                    <m:r>
                      <a:rPr lang="en-US" altLang="en-US" sz="2400" b="0" i="1" smtClean="0">
                        <a:latin typeface="Cambria Math" panose="02040503050406030204" pitchFamily="18" charset="0"/>
                        <a:sym typeface="Symbol" panose="05050102010706020507" pitchFamily="18" charset="2"/>
                      </a:rPr>
                      <m:t>𝑃</m:t>
                    </m:r>
                    <m:r>
                      <a:rPr lang="en-US" altLang="en-US" sz="2400" b="0" i="1" smtClean="0">
                        <a:latin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sym typeface="Symbol" panose="05050102010706020507" pitchFamily="18" charset="2"/>
                      </a:rPr>
                      <m:t>𝐸</m:t>
                    </m:r>
                    <m:r>
                      <a:rPr lang="en-US" altLang="en-US" sz="2400" b="0" i="1" smtClean="0">
                        <a:latin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𝑃</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𝐹</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sym typeface="Symbol" panose="05050102010706020507" pitchFamily="18" charset="2"/>
                  </a:rPr>
                  <a:t> = (0.6)(0.6) = 0.36 = </a:t>
                </a:r>
                <a:r>
                  <a:rPr lang="en-US" altLang="en-US" sz="2400" b="1" dirty="0">
                    <a:solidFill>
                      <a:srgbClr val="0000FF"/>
                    </a:solidFill>
                    <a:sym typeface="Symbol" panose="05050102010706020507" pitchFamily="18" charset="2"/>
                  </a:rPr>
                  <a:t>36%</a:t>
                </a:r>
                <a:endParaRPr lang="en-US" altLang="en-US" sz="2400" b="1" dirty="0">
                  <a:solidFill>
                    <a:srgbClr val="0000FF"/>
                  </a:solidFill>
                </a:endParaRPr>
              </a:p>
            </p:txBody>
          </p:sp>
        </mc:Choice>
        <mc:Fallback xmlns="">
          <p:sp>
            <p:nvSpPr>
              <p:cNvPr id="20" name="Rectangle 3"/>
              <p:cNvSpPr txBox="1">
                <a:spLocks noRot="1" noChangeAspect="1" noMove="1" noResize="1" noEditPoints="1" noAdjustHandles="1" noChangeArrowheads="1" noChangeShapeType="1" noTextEdit="1"/>
              </p:cNvSpPr>
              <p:nvPr/>
            </p:nvSpPr>
            <p:spPr>
              <a:xfrm>
                <a:off x="332424" y="2331371"/>
                <a:ext cx="8616553" cy="597809"/>
              </a:xfrm>
              <a:prstGeom prst="rect">
                <a:avLst/>
              </a:prstGeom>
              <a:blipFill>
                <a:blip r:embed="rId3"/>
                <a:stretch>
                  <a:fillRect l="-1132" t="-8081"/>
                </a:stretch>
              </a:blipFill>
            </p:spPr>
            <p:txBody>
              <a:bodyPr/>
              <a:lstStyle/>
              <a:p>
                <a:r>
                  <a:rPr lang="en-US">
                    <a:noFill/>
                  </a:rPr>
                  <a:t> </a:t>
                </a:r>
              </a:p>
            </p:txBody>
          </p:sp>
        </mc:Fallback>
      </mc:AlternateContent>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19 – Computing Probabilities of Intersections of Two Independent Events</a:t>
            </a:r>
          </a:p>
        </p:txBody>
      </p:sp>
      <p:sp>
        <p:nvSpPr>
          <p:cNvPr id="13" name="Rectangle 3"/>
          <p:cNvSpPr txBox="1">
            <a:spLocks noChangeArrowheads="1"/>
          </p:cNvSpPr>
          <p:nvPr/>
        </p:nvSpPr>
        <p:spPr>
          <a:xfrm>
            <a:off x="409917" y="1699039"/>
            <a:ext cx="6874286"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two heads?</a:t>
            </a:r>
          </a:p>
        </p:txBody>
      </p:sp>
      <p:sp>
        <p:nvSpPr>
          <p:cNvPr id="14" name="Rectangle 3"/>
          <p:cNvSpPr txBox="1">
            <a:spLocks noChangeArrowheads="1"/>
          </p:cNvSpPr>
          <p:nvPr/>
        </p:nvSpPr>
        <p:spPr>
          <a:xfrm>
            <a:off x="409916" y="2991270"/>
            <a:ext cx="6874287" cy="503008"/>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one head?</a:t>
            </a:r>
          </a:p>
        </p:txBody>
      </p:sp>
      <mc:AlternateContent xmlns:mc="http://schemas.openxmlformats.org/markup-compatibility/2006" xmlns:a14="http://schemas.microsoft.com/office/drawing/2010/main">
        <mc:Choice Requires="a14">
          <p:sp>
            <p:nvSpPr>
              <p:cNvPr id="15" name="Rectangle 3"/>
              <p:cNvSpPr txBox="1">
                <a:spLocks noChangeArrowheads="1"/>
              </p:cNvSpPr>
              <p:nvPr/>
            </p:nvSpPr>
            <p:spPr>
              <a:xfrm>
                <a:off x="332424" y="3556368"/>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(one head) = </a:t>
                </a:r>
                <a14:m>
                  <m:oMath xmlns:m="http://schemas.openxmlformats.org/officeDocument/2006/math">
                    <m:r>
                      <a:rPr lang="en-US" altLang="en-US" sz="2400" b="0" i="1" smtClean="0">
                        <a:latin typeface="Cambria Math" panose="02040503050406030204" pitchFamily="18" charset="0"/>
                      </a:rPr>
                      <m:t>𝑃</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𝐸</m:t>
                    </m:r>
                    <m:r>
                      <a:rPr lang="en-US" altLang="en-US" sz="2400" b="0" i="1" smtClean="0">
                        <a:latin typeface="Cambria Math" panose="02040503050406030204" pitchFamily="18" charset="0"/>
                        <a:ea typeface="Cambria Math" panose="02040503050406030204" pitchFamily="18" charset="0"/>
                      </a:rPr>
                      <m:t>∩</m:t>
                    </m:r>
                    <m:acc>
                      <m:accPr>
                        <m:chr m:val="̅"/>
                        <m:ctrlPr>
                          <a:rPr lang="en-US" altLang="en-US" sz="2400" b="0" i="1" smtClean="0">
                            <a:latin typeface="Cambria Math" panose="02040503050406030204" pitchFamily="18" charset="0"/>
                            <a:ea typeface="Cambria Math" panose="02040503050406030204" pitchFamily="18" charset="0"/>
                          </a:rPr>
                        </m:ctrlPr>
                      </m:accPr>
                      <m:e>
                        <m:r>
                          <a:rPr lang="en-US" altLang="en-US" sz="2400" b="0" i="1" smtClean="0">
                            <a:latin typeface="Cambria Math" panose="02040503050406030204" pitchFamily="18" charset="0"/>
                            <a:ea typeface="Cambria Math" panose="02040503050406030204" pitchFamily="18" charset="0"/>
                          </a:rPr>
                          <m:t>𝐹</m:t>
                        </m:r>
                      </m:e>
                    </m:acc>
                    <m:r>
                      <a:rPr lang="en-US" altLang="en-US" sz="2400" b="0" i="1" smtClean="0">
                        <a:latin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m:t>
                    </m:r>
                    <m:acc>
                      <m:accPr>
                        <m:chr m:val="̅"/>
                        <m:ctrlPr>
                          <a:rPr lang="en-US" altLang="en-US" sz="2400" b="0" i="1" smtClean="0">
                            <a:latin typeface="Cambria Math" panose="02040503050406030204" pitchFamily="18" charset="0"/>
                            <a:ea typeface="Cambria Math" panose="02040503050406030204" pitchFamily="18" charset="0"/>
                          </a:rPr>
                        </m:ctrlPr>
                      </m:accPr>
                      <m:e>
                        <m:r>
                          <a:rPr lang="en-US" altLang="en-US" sz="2400" b="0" i="1" smtClean="0">
                            <a:latin typeface="Cambria Math" panose="02040503050406030204" pitchFamily="18" charset="0"/>
                            <a:ea typeface="Cambria Math" panose="02040503050406030204" pitchFamily="18" charset="0"/>
                          </a:rPr>
                          <m:t>𝐸</m:t>
                        </m:r>
                      </m:e>
                    </m:acc>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𝐹</m:t>
                    </m:r>
                    <m:r>
                      <a:rPr lang="en-US" altLang="en-US" sz="2400" b="0" i="1" smtClean="0">
                        <a:latin typeface="Cambria Math" panose="02040503050406030204" pitchFamily="18" charset="0"/>
                        <a:ea typeface="Cambria Math" panose="02040503050406030204" pitchFamily="18" charset="0"/>
                      </a:rPr>
                      <m:t>))</m:t>
                    </m:r>
                  </m:oMath>
                </a14:m>
                <a:r>
                  <a:rPr lang="en-US" altLang="en-US" sz="2400" dirty="0">
                    <a:sym typeface="Symbol" panose="05050102010706020507" pitchFamily="18" charset="2"/>
                  </a:rPr>
                  <a:t> = </a:t>
                </a:r>
                <a14:m>
                  <m:oMath xmlns:m="http://schemas.openxmlformats.org/officeDocument/2006/math">
                    <m:r>
                      <a:rPr lang="en-US" altLang="en-US" sz="2400" b="0" i="1" smtClean="0">
                        <a:latin typeface="Cambria Math" panose="02040503050406030204" pitchFamily="18" charset="0"/>
                        <a:sym typeface="Symbol" panose="05050102010706020507" pitchFamily="18" charset="2"/>
                      </a:rPr>
                      <m:t>𝑃</m:t>
                    </m:r>
                    <m:d>
                      <m:dPr>
                        <m:ctrlPr>
                          <a:rPr lang="en-US" altLang="en-US" sz="2400" b="0" i="1" smtClean="0">
                            <a:latin typeface="Cambria Math" panose="02040503050406030204" pitchFamily="18" charset="0"/>
                            <a:sym typeface="Symbol" panose="05050102010706020507" pitchFamily="18" charset="2"/>
                          </a:rPr>
                        </m:ctrlPr>
                      </m:dPr>
                      <m:e>
                        <m:r>
                          <a:rPr lang="en-US" altLang="en-US" sz="2400" b="0" i="1" smtClean="0">
                            <a:latin typeface="Cambria Math" panose="02040503050406030204" pitchFamily="18" charset="0"/>
                            <a:sym typeface="Symbol" panose="05050102010706020507" pitchFamily="18" charset="2"/>
                          </a:rPr>
                          <m:t>𝐸</m:t>
                        </m:r>
                      </m:e>
                    </m:d>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𝑃</m:t>
                    </m:r>
                    <m:d>
                      <m:dPr>
                        <m:ctrlP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ctrlPr>
                      </m:dPr>
                      <m:e>
                        <m:acc>
                          <m:accPr>
                            <m:chr m:val="̅"/>
                            <m:ctrlP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ctrlPr>
                          </m:accPr>
                          <m:e>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𝐹</m:t>
                            </m:r>
                          </m:e>
                        </m:acc>
                      </m:e>
                    </m:d>
                    <m:r>
                      <a:rPr lang="en-US" altLang="en-US" sz="2400" b="0" i="1" smtClean="0">
                        <a:latin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sym typeface="Symbol" panose="05050102010706020507" pitchFamily="18" charset="2"/>
                      </a:rPr>
                      <m:t>𝑃</m:t>
                    </m:r>
                    <m:r>
                      <a:rPr lang="en-US" altLang="en-US" sz="2400" b="0" i="1" smtClean="0">
                        <a:latin typeface="Cambria Math" panose="02040503050406030204" pitchFamily="18" charset="0"/>
                        <a:sym typeface="Symbol" panose="05050102010706020507" pitchFamily="18" charset="2"/>
                      </a:rPr>
                      <m:t>(</m:t>
                    </m:r>
                    <m:acc>
                      <m:accPr>
                        <m:chr m:val="̅"/>
                        <m:ctrlPr>
                          <a:rPr lang="en-US" altLang="en-US" sz="2400" b="0" i="1" smtClean="0">
                            <a:latin typeface="Cambria Math" panose="02040503050406030204" pitchFamily="18" charset="0"/>
                            <a:sym typeface="Symbol" panose="05050102010706020507" pitchFamily="18" charset="2"/>
                          </a:rPr>
                        </m:ctrlPr>
                      </m:accPr>
                      <m:e>
                        <m:r>
                          <a:rPr lang="en-US" altLang="en-US" sz="2400" b="0" i="1" smtClean="0">
                            <a:latin typeface="Cambria Math" panose="02040503050406030204" pitchFamily="18" charset="0"/>
                            <a:sym typeface="Symbol" panose="05050102010706020507" pitchFamily="18" charset="2"/>
                          </a:rPr>
                          <m:t>𝐸</m:t>
                        </m:r>
                      </m:e>
                    </m:acc>
                    <m:r>
                      <a:rPr lang="en-US" altLang="en-US" sz="2400" b="0" i="1" smtClean="0">
                        <a:latin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𝑃</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𝐹</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sym typeface="Symbol" panose="05050102010706020507" pitchFamily="18" charset="2"/>
                  </a:rPr>
                  <a:t>  </a:t>
                </a:r>
                <a:endParaRPr lang="en-US" altLang="en-US" sz="2400" dirty="0"/>
              </a:p>
            </p:txBody>
          </p:sp>
        </mc:Choice>
        <mc:Fallback xmlns="">
          <p:sp>
            <p:nvSpPr>
              <p:cNvPr id="15" name="Rectangle 3"/>
              <p:cNvSpPr txBox="1">
                <a:spLocks noRot="1" noChangeAspect="1" noMove="1" noResize="1" noEditPoints="1" noAdjustHandles="1" noChangeArrowheads="1" noChangeShapeType="1" noTextEdit="1"/>
              </p:cNvSpPr>
              <p:nvPr/>
            </p:nvSpPr>
            <p:spPr>
              <a:xfrm>
                <a:off x="332424" y="3556368"/>
                <a:ext cx="8616553" cy="597809"/>
              </a:xfrm>
              <a:prstGeom prst="rect">
                <a:avLst/>
              </a:prstGeom>
              <a:blipFill>
                <a:blip r:embed="rId4"/>
                <a:stretch>
                  <a:fillRect l="-1132" t="-8163"/>
                </a:stretch>
              </a:blipFill>
            </p:spPr>
            <p:txBody>
              <a:bodyPr/>
              <a:lstStyle/>
              <a:p>
                <a:r>
                  <a:rPr lang="en-US">
                    <a:noFill/>
                  </a:rPr>
                  <a:t> </a:t>
                </a:r>
              </a:p>
            </p:txBody>
          </p:sp>
        </mc:Fallback>
      </mc:AlternateContent>
      <p:sp>
        <p:nvSpPr>
          <p:cNvPr id="16" name="Rectangle 3"/>
          <p:cNvSpPr txBox="1">
            <a:spLocks noChangeArrowheads="1"/>
          </p:cNvSpPr>
          <p:nvPr/>
        </p:nvSpPr>
        <p:spPr>
          <a:xfrm>
            <a:off x="1884849" y="4012607"/>
            <a:ext cx="5186468"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 (0.6)(0.4) + (0.4)(0.6) = 0.48 = </a:t>
            </a:r>
            <a:r>
              <a:rPr lang="en-US" altLang="en-US" sz="2400" b="1" dirty="0">
                <a:solidFill>
                  <a:srgbClr val="0000FF"/>
                </a:solidFill>
                <a:sym typeface="Symbol" panose="05050102010706020507" pitchFamily="18" charset="2"/>
              </a:rPr>
              <a:t>48%</a:t>
            </a:r>
            <a:endParaRPr lang="en-US" altLang="en-US" sz="2400" b="1" dirty="0">
              <a:solidFill>
                <a:srgbClr val="0000FF"/>
              </a:solidFill>
            </a:endParaRPr>
          </a:p>
        </p:txBody>
      </p:sp>
      <p:sp>
        <p:nvSpPr>
          <p:cNvPr id="18" name="Rectangle 3"/>
          <p:cNvSpPr txBox="1">
            <a:spLocks noChangeArrowheads="1"/>
          </p:cNvSpPr>
          <p:nvPr/>
        </p:nvSpPr>
        <p:spPr>
          <a:xfrm>
            <a:off x="409916" y="4731363"/>
            <a:ext cx="6874287" cy="503008"/>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3"/>
            </a:pPr>
            <a:r>
              <a:rPr lang="en-US" altLang="en-US" sz="2400" dirty="0"/>
              <a:t>What is the probability of obtaining no heads?</a:t>
            </a:r>
          </a:p>
        </p:txBody>
      </p:sp>
      <p:sp>
        <p:nvSpPr>
          <p:cNvPr id="21" name="Rectangle 3"/>
          <p:cNvSpPr txBox="1">
            <a:spLocks noChangeArrowheads="1"/>
          </p:cNvSpPr>
          <p:nvPr/>
        </p:nvSpPr>
        <p:spPr>
          <a:xfrm>
            <a:off x="324356" y="5370639"/>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(no heads) =</a:t>
            </a:r>
            <a:endParaRPr lang="en-US" altLang="en-US" sz="2400" b="1" dirty="0">
              <a:solidFill>
                <a:srgbClr val="0000FF"/>
              </a:solidFill>
            </a:endParaRPr>
          </a:p>
        </p:txBody>
      </p:sp>
      <p:sp>
        <p:nvSpPr>
          <p:cNvPr id="22" name="TextBox 21"/>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 name="TextBox 1"/>
              <p:cNvSpPr txBox="1"/>
              <p:nvPr/>
            </p:nvSpPr>
            <p:spPr>
              <a:xfrm>
                <a:off x="2086415" y="5370639"/>
                <a:ext cx="6428935" cy="461665"/>
              </a:xfrm>
              <a:prstGeom prst="rect">
                <a:avLst/>
              </a:prstGeom>
              <a:noFill/>
            </p:spPr>
            <p:txBody>
              <a:bodyPr wrap="square" rtlCol="0">
                <a:spAutoFit/>
              </a:bodyPr>
              <a:lstStyle/>
              <a:p>
                <a14:m>
                  <m:oMath xmlns:m="http://schemas.openxmlformats.org/officeDocument/2006/math">
                    <m:r>
                      <a:rPr lang="en-US" altLang="en-US" sz="2400" b="0" i="1" smtClean="0">
                        <a:latin typeface="Cambria Math" panose="02040503050406030204" pitchFamily="18" charset="0"/>
                      </a:rPr>
                      <m:t>𝑃</m:t>
                    </m:r>
                    <m:r>
                      <a:rPr lang="en-US" altLang="en-US" sz="2400" b="0" i="1" smtClean="0">
                        <a:latin typeface="Cambria Math" panose="02040503050406030204" pitchFamily="18" charset="0"/>
                      </a:rPr>
                      <m:t>(</m:t>
                    </m:r>
                    <m:acc>
                      <m:accPr>
                        <m:chr m:val="̅"/>
                        <m:ctrlPr>
                          <a:rPr lang="en-US" altLang="en-US" sz="2400" b="0" i="1" smtClean="0">
                            <a:latin typeface="Cambria Math" panose="02040503050406030204" pitchFamily="18" charset="0"/>
                          </a:rPr>
                        </m:ctrlPr>
                      </m:accPr>
                      <m:e>
                        <m:r>
                          <a:rPr lang="en-US" altLang="en-US" sz="2400" b="0" i="1" smtClean="0">
                            <a:latin typeface="Cambria Math" panose="02040503050406030204" pitchFamily="18" charset="0"/>
                          </a:rPr>
                          <m:t>𝐸</m:t>
                        </m:r>
                      </m:e>
                    </m:acc>
                    <m:r>
                      <a:rPr lang="en-US" altLang="en-US" sz="2400" b="0" i="1" smtClean="0">
                        <a:latin typeface="Cambria Math" panose="02040503050406030204" pitchFamily="18" charset="0"/>
                        <a:ea typeface="Cambria Math" panose="02040503050406030204" pitchFamily="18" charset="0"/>
                      </a:rPr>
                      <m:t>∩</m:t>
                    </m:r>
                    <m:acc>
                      <m:accPr>
                        <m:chr m:val="̅"/>
                        <m:ctrlPr>
                          <a:rPr lang="en-US" altLang="en-US" sz="2400" b="0" i="1" smtClean="0">
                            <a:latin typeface="Cambria Math" panose="02040503050406030204" pitchFamily="18" charset="0"/>
                            <a:ea typeface="Cambria Math" panose="02040503050406030204" pitchFamily="18" charset="0"/>
                          </a:rPr>
                        </m:ctrlPr>
                      </m:accPr>
                      <m:e>
                        <m:r>
                          <a:rPr lang="en-US" altLang="en-US" sz="2400" b="0" i="1" smtClean="0">
                            <a:latin typeface="Cambria Math" panose="02040503050406030204" pitchFamily="18" charset="0"/>
                            <a:ea typeface="Cambria Math" panose="02040503050406030204" pitchFamily="18" charset="0"/>
                          </a:rPr>
                          <m:t>𝐹</m:t>
                        </m:r>
                      </m:e>
                    </m:acc>
                    <m:r>
                      <a:rPr lang="en-US" altLang="en-US" sz="2400" b="0" i="1" smtClean="0">
                        <a:latin typeface="Cambria Math" panose="02040503050406030204" pitchFamily="18" charset="0"/>
                      </a:rPr>
                      <m:t>)</m:t>
                    </m:r>
                  </m:oMath>
                </a14:m>
                <a:r>
                  <a:rPr lang="en-US" altLang="en-US" sz="2400" dirty="0">
                    <a:sym typeface="Symbol" panose="05050102010706020507" pitchFamily="18" charset="2"/>
                  </a:rPr>
                  <a:t> = </a:t>
                </a:r>
                <a14:m>
                  <m:oMath xmlns:m="http://schemas.openxmlformats.org/officeDocument/2006/math">
                    <m:r>
                      <a:rPr lang="en-US" altLang="en-US" sz="2400" b="0" i="1" smtClean="0">
                        <a:latin typeface="Cambria Math" panose="02040503050406030204" pitchFamily="18" charset="0"/>
                        <a:sym typeface="Symbol" panose="05050102010706020507" pitchFamily="18" charset="2"/>
                      </a:rPr>
                      <m:t>𝑃</m:t>
                    </m:r>
                    <m:r>
                      <a:rPr lang="en-US" altLang="en-US" sz="2400" b="0" i="1" smtClean="0">
                        <a:latin typeface="Cambria Math" panose="02040503050406030204" pitchFamily="18" charset="0"/>
                        <a:sym typeface="Symbol" panose="05050102010706020507" pitchFamily="18" charset="2"/>
                      </a:rPr>
                      <m:t>(</m:t>
                    </m:r>
                    <m:acc>
                      <m:accPr>
                        <m:chr m:val="̅"/>
                        <m:ctrlPr>
                          <a:rPr lang="en-US" altLang="en-US" sz="2400" b="0" i="1" smtClean="0">
                            <a:latin typeface="Cambria Math" panose="02040503050406030204" pitchFamily="18" charset="0"/>
                            <a:sym typeface="Symbol" panose="05050102010706020507" pitchFamily="18" charset="2"/>
                          </a:rPr>
                        </m:ctrlPr>
                      </m:accPr>
                      <m:e>
                        <m:r>
                          <a:rPr lang="en-US" altLang="en-US" sz="2400" b="0" i="1" smtClean="0">
                            <a:latin typeface="Cambria Math" panose="02040503050406030204" pitchFamily="18" charset="0"/>
                            <a:sym typeface="Symbol" panose="05050102010706020507" pitchFamily="18" charset="2"/>
                          </a:rPr>
                          <m:t>𝐸</m:t>
                        </m:r>
                      </m:e>
                    </m:acc>
                    <m:r>
                      <a:rPr lang="en-US" altLang="en-US" sz="2400" b="0" i="1" smtClean="0">
                        <a:latin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𝑃</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acc>
                      <m:accPr>
                        <m:chr m:val="̅"/>
                        <m:ctrlP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ctrlPr>
                      </m:accPr>
                      <m:e>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𝐹</m:t>
                        </m:r>
                      </m:e>
                    </m:acc>
                    <m:r>
                      <a:rPr lang="en-US" altLang="en-US" sz="2400" b="0" i="1" smtClean="0">
                        <a:latin typeface="Cambria Math" panose="02040503050406030204" pitchFamily="18" charset="0"/>
                        <a:sym typeface="Symbol" panose="05050102010706020507" pitchFamily="18" charset="2"/>
                      </a:rPr>
                      <m:t>)</m:t>
                    </m:r>
                  </m:oMath>
                </a14:m>
                <a:r>
                  <a:rPr lang="en-US" altLang="en-US" sz="2400" dirty="0">
                    <a:sym typeface="Symbol" panose="05050102010706020507" pitchFamily="18" charset="2"/>
                  </a:rPr>
                  <a:t> = (0.4)(0.4) = 0.16 = </a:t>
                </a:r>
                <a:r>
                  <a:rPr lang="en-US" altLang="en-US" sz="2400" b="1" dirty="0">
                    <a:solidFill>
                      <a:srgbClr val="0000FF"/>
                    </a:solidFill>
                    <a:sym typeface="Symbol" panose="05050102010706020507" pitchFamily="18" charset="2"/>
                  </a:rPr>
                  <a:t>16% </a:t>
                </a:r>
                <a:endParaRPr lang="en-US" altLang="en-US" sz="2400" b="1" dirty="0">
                  <a:solidFill>
                    <a:srgbClr val="0000FF"/>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086415" y="5370639"/>
                <a:ext cx="6428935" cy="461665"/>
              </a:xfrm>
              <a:prstGeom prst="rect">
                <a:avLst/>
              </a:prstGeom>
              <a:blipFill>
                <a:blip r:embed="rId5"/>
                <a:stretch>
                  <a:fillRect l="-190" t="-10526" b="-28947"/>
                </a:stretch>
              </a:blipFill>
            </p:spPr>
            <p:txBody>
              <a:bodyPr/>
              <a:lstStyle/>
              <a:p>
                <a:r>
                  <a:rPr lang="en-US">
                    <a:noFill/>
                  </a:rPr>
                  <a:t> </a:t>
                </a:r>
              </a:p>
            </p:txBody>
          </p:sp>
        </mc:Fallback>
      </mc:AlternateContent>
      <p:sp>
        <p:nvSpPr>
          <p:cNvPr id="23" name="Oval 22"/>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9607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animBg="1"/>
      <p:bldP spid="15" grpId="0"/>
      <p:bldP spid="16" grpId="0"/>
      <p:bldP spid="18" grpId="0" animBg="1"/>
      <p:bldP spid="21" grpId="0"/>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5" y="2433881"/>
            <a:ext cx="2007820"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Method 1:</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19 – Computing Probabilities of Intersections of Two Independent Events</a:t>
            </a:r>
          </a:p>
        </p:txBody>
      </p:sp>
      <p:sp>
        <p:nvSpPr>
          <p:cNvPr id="13" name="Rectangle 3"/>
          <p:cNvSpPr txBox="1">
            <a:spLocks noChangeArrowheads="1"/>
          </p:cNvSpPr>
          <p:nvPr/>
        </p:nvSpPr>
        <p:spPr>
          <a:xfrm>
            <a:off x="409917" y="1699039"/>
            <a:ext cx="7649202"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4"/>
            </a:pPr>
            <a:r>
              <a:rPr lang="en-US" altLang="en-US" sz="2400" dirty="0"/>
              <a:t>What is the probability of obtaining at least one head?</a:t>
            </a:r>
          </a:p>
        </p:txBody>
      </p:sp>
      <p:sp>
        <p:nvSpPr>
          <p:cNvPr id="15" name="Rectangle 3"/>
          <p:cNvSpPr txBox="1">
            <a:spLocks noChangeArrowheads="1"/>
          </p:cNvSpPr>
          <p:nvPr/>
        </p:nvSpPr>
        <p:spPr>
          <a:xfrm>
            <a:off x="332424" y="2868332"/>
            <a:ext cx="8616553" cy="551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least one head) = </a:t>
            </a:r>
            <a:r>
              <a:rPr lang="en-US" altLang="en-US" sz="2400" i="1" dirty="0"/>
              <a:t>P</a:t>
            </a:r>
            <a:r>
              <a:rPr lang="en-US" altLang="en-US" sz="2400" dirty="0"/>
              <a:t>(one head</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(two heads) = 0.48 + 0.36 </a:t>
            </a:r>
            <a:endParaRPr lang="en-US" altLang="en-US" sz="2400" dirty="0"/>
          </a:p>
        </p:txBody>
      </p:sp>
      <p:sp>
        <p:nvSpPr>
          <p:cNvPr id="16" name="Rectangle 3"/>
          <p:cNvSpPr txBox="1">
            <a:spLocks noChangeArrowheads="1"/>
          </p:cNvSpPr>
          <p:nvPr/>
        </p:nvSpPr>
        <p:spPr>
          <a:xfrm>
            <a:off x="2868791" y="3261675"/>
            <a:ext cx="2090667"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 0.84 = </a:t>
            </a:r>
            <a:r>
              <a:rPr lang="en-US" altLang="en-US" sz="2400" b="1" dirty="0">
                <a:solidFill>
                  <a:srgbClr val="0000FF"/>
                </a:solidFill>
                <a:sym typeface="Symbol" panose="05050102010706020507" pitchFamily="18" charset="2"/>
              </a:rPr>
              <a:t>84%</a:t>
            </a:r>
            <a:endParaRPr lang="en-US" altLang="en-US" sz="2400" b="1" dirty="0">
              <a:solidFill>
                <a:srgbClr val="0000FF"/>
              </a:solidFill>
            </a:endParaRPr>
          </a:p>
        </p:txBody>
      </p:sp>
      <p:sp>
        <p:nvSpPr>
          <p:cNvPr id="22" name="Rectangle 3"/>
          <p:cNvSpPr txBox="1">
            <a:spLocks noChangeArrowheads="1"/>
          </p:cNvSpPr>
          <p:nvPr/>
        </p:nvSpPr>
        <p:spPr>
          <a:xfrm>
            <a:off x="332425" y="3728390"/>
            <a:ext cx="2007820"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Method 2:</a:t>
            </a:r>
          </a:p>
        </p:txBody>
      </p:sp>
      <p:sp>
        <p:nvSpPr>
          <p:cNvPr id="23" name="Rectangle 3"/>
          <p:cNvSpPr txBox="1">
            <a:spLocks noChangeArrowheads="1"/>
          </p:cNvSpPr>
          <p:nvPr/>
        </p:nvSpPr>
        <p:spPr>
          <a:xfrm>
            <a:off x="332424" y="4162841"/>
            <a:ext cx="8616553" cy="551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least one head) = 1 – </a:t>
            </a:r>
            <a:r>
              <a:rPr lang="en-US" altLang="en-US" sz="2400" i="1" dirty="0"/>
              <a:t>P</a:t>
            </a:r>
            <a:r>
              <a:rPr lang="en-US" altLang="en-US" sz="2400" dirty="0"/>
              <a:t>(no </a:t>
            </a:r>
            <a:r>
              <a:rPr lang="en-US" altLang="en-US" sz="2400" dirty="0">
                <a:sym typeface="Symbol" panose="05050102010706020507" pitchFamily="18" charset="2"/>
              </a:rPr>
              <a:t>heads) = 1 – 0.16 = 0.84 = </a:t>
            </a:r>
            <a:r>
              <a:rPr lang="en-US" altLang="en-US" sz="2400" b="1" dirty="0">
                <a:solidFill>
                  <a:srgbClr val="0000FF"/>
                </a:solidFill>
                <a:sym typeface="Symbol" panose="05050102010706020507" pitchFamily="18" charset="2"/>
              </a:rPr>
              <a:t>84%</a:t>
            </a:r>
            <a:endParaRPr lang="en-US" altLang="en-US" sz="2400" b="1" dirty="0">
              <a:solidFill>
                <a:srgbClr val="0000FF"/>
              </a:solidFill>
            </a:endParaRP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83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16" grpId="0"/>
      <p:bldP spid="22" grpId="0"/>
      <p:bldP spid="2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Pairwise Independent/Mutually Independent</a:t>
            </a:r>
          </a:p>
        </p:txBody>
      </p:sp>
      <p:sp>
        <p:nvSpPr>
          <p:cNvPr id="13" name="Rectangle 3"/>
          <p:cNvSpPr txBox="1">
            <a:spLocks noChangeArrowheads="1"/>
          </p:cNvSpPr>
          <p:nvPr/>
        </p:nvSpPr>
        <p:spPr>
          <a:xfrm>
            <a:off x="409917" y="1602480"/>
            <a:ext cx="7649202" cy="860496"/>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We say three events </a:t>
            </a:r>
            <a:r>
              <a:rPr lang="en-US" altLang="en-US" sz="2400" i="1" dirty="0"/>
              <a:t>A</a:t>
            </a:r>
            <a:r>
              <a:rPr lang="en-US" altLang="en-US" sz="2400" dirty="0"/>
              <a:t>, </a:t>
            </a:r>
            <a:r>
              <a:rPr lang="en-US" altLang="en-US" sz="2400" i="1" dirty="0"/>
              <a:t>B</a:t>
            </a:r>
            <a:r>
              <a:rPr lang="en-US" altLang="en-US" sz="2400" dirty="0"/>
              <a:t>, and </a:t>
            </a:r>
            <a:r>
              <a:rPr lang="en-US" altLang="en-US" sz="2400" i="1" dirty="0"/>
              <a:t>C</a:t>
            </a:r>
            <a:r>
              <a:rPr lang="en-US" altLang="en-US" sz="2400" dirty="0"/>
              <a:t> are </a:t>
            </a:r>
            <a:r>
              <a:rPr lang="en-US" altLang="en-US" sz="2400" i="1" dirty="0"/>
              <a:t>pairwise independent</a:t>
            </a:r>
            <a:r>
              <a:rPr lang="en-US" altLang="en-US" sz="2400" dirty="0"/>
              <a:t> if, and only if,</a:t>
            </a:r>
          </a:p>
        </p:txBody>
      </p:sp>
      <p:sp>
        <p:nvSpPr>
          <p:cNvPr id="15" name="Rectangle 3"/>
          <p:cNvSpPr txBox="1">
            <a:spLocks noChangeArrowheads="1"/>
          </p:cNvSpPr>
          <p:nvPr/>
        </p:nvSpPr>
        <p:spPr>
          <a:xfrm>
            <a:off x="332425" y="4077923"/>
            <a:ext cx="8182926" cy="12011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Events can be pairwise independent without satisfying the condition </a:t>
            </a:r>
            <a:br>
              <a:rPr lang="en-US" altLang="en-US" sz="2400" dirty="0"/>
            </a:br>
            <a:r>
              <a:rPr lang="en-US" altLang="en-US" sz="2400" i="1" dirty="0"/>
              <a:t>P</a:t>
            </a:r>
            <a:r>
              <a:rPr lang="en-US" altLang="en-US" sz="2400" dirty="0"/>
              <a:t>(</a:t>
            </a:r>
            <a:r>
              <a:rPr lang="en-US" altLang="en-US" sz="2400" i="1" dirty="0"/>
              <a:t>A</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B</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C</a:t>
            </a:r>
            <a:r>
              <a:rPr lang="en-US" altLang="en-US" sz="2400" dirty="0"/>
              <a:t>) =</a:t>
            </a:r>
            <a:r>
              <a:rPr lang="en-US" altLang="en-US" sz="2400" i="1" dirty="0"/>
              <a:t> P</a:t>
            </a:r>
            <a:r>
              <a:rPr lang="en-US" altLang="en-US" sz="2400" dirty="0"/>
              <a:t>(</a:t>
            </a:r>
            <a:r>
              <a:rPr lang="en-US" altLang="en-US" sz="2400" i="1" dirty="0"/>
              <a:t>A</a:t>
            </a:r>
            <a:r>
              <a:rPr lang="en-US" altLang="en-US" sz="2400" dirty="0"/>
              <a:t>)</a:t>
            </a:r>
            <a:r>
              <a:rPr lang="en-US" altLang="en-US" sz="2000" b="1" dirty="0">
                <a:sym typeface="Wingdings 2" panose="05020102010507070707" pitchFamily="18" charset="2"/>
              </a:rPr>
              <a:t> </a:t>
            </a:r>
            <a:r>
              <a:rPr lang="en-US" altLang="en-US" sz="2000" dirty="0">
                <a:sym typeface="Wingdings 2" panose="05020102010507070707" pitchFamily="18" charset="2"/>
              </a:rPr>
              <a:t></a:t>
            </a:r>
            <a:r>
              <a:rPr lang="en-US" altLang="en-US" sz="2000" b="1" dirty="0">
                <a:sym typeface="Wingdings 2" panose="05020102010507070707" pitchFamily="18" charset="2"/>
              </a:rPr>
              <a:t> </a:t>
            </a:r>
            <a:r>
              <a:rPr lang="en-US" altLang="en-US" sz="2400" i="1" dirty="0"/>
              <a:t>P</a:t>
            </a:r>
            <a:r>
              <a:rPr lang="en-US" altLang="en-US" sz="2400" dirty="0"/>
              <a:t>(</a:t>
            </a:r>
            <a:r>
              <a:rPr lang="en-US" altLang="en-US" sz="2400" i="1" dirty="0"/>
              <a:t>B</a:t>
            </a:r>
            <a:r>
              <a:rPr lang="en-US" altLang="en-US" sz="2400" dirty="0"/>
              <a:t>)</a:t>
            </a:r>
            <a:r>
              <a:rPr lang="en-US" altLang="en-US" sz="2000" b="1" dirty="0">
                <a:sym typeface="Wingdings 2" panose="05020102010507070707" pitchFamily="18" charset="2"/>
              </a:rPr>
              <a:t> </a:t>
            </a:r>
            <a:r>
              <a:rPr lang="en-US" altLang="en-US" sz="2000" dirty="0">
                <a:sym typeface="Wingdings 2" panose="05020102010507070707" pitchFamily="18" charset="2"/>
              </a:rPr>
              <a:t></a:t>
            </a:r>
            <a:r>
              <a:rPr lang="en-US" altLang="en-US" sz="2000" b="1" dirty="0">
                <a:sym typeface="Wingdings 2" panose="05020102010507070707" pitchFamily="18" charset="2"/>
              </a:rPr>
              <a:t> </a:t>
            </a:r>
            <a:r>
              <a:rPr lang="en-US" altLang="en-US" sz="2400" i="1" dirty="0"/>
              <a:t>P</a:t>
            </a:r>
            <a:r>
              <a:rPr lang="en-US" altLang="en-US" sz="2400" dirty="0"/>
              <a:t>(</a:t>
            </a:r>
            <a:r>
              <a:rPr lang="en-US" altLang="en-US" sz="2400" i="1" dirty="0"/>
              <a:t>C</a:t>
            </a:r>
            <a:r>
              <a:rPr lang="en-US" altLang="en-US" sz="2400" dirty="0"/>
              <a:t>).</a:t>
            </a:r>
          </a:p>
        </p:txBody>
      </p:sp>
      <p:sp>
        <p:nvSpPr>
          <p:cNvPr id="23" name="Rectangle 3"/>
          <p:cNvSpPr txBox="1">
            <a:spLocks noChangeArrowheads="1"/>
          </p:cNvSpPr>
          <p:nvPr/>
        </p:nvSpPr>
        <p:spPr>
          <a:xfrm>
            <a:off x="332425" y="5340535"/>
            <a:ext cx="7277244" cy="1157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Conversely, they can satisfy the condition </a:t>
            </a:r>
            <a:br>
              <a:rPr lang="en-US" altLang="en-US" sz="2400" dirty="0"/>
            </a:br>
            <a:r>
              <a:rPr lang="en-US" altLang="en-US" sz="2400" i="1" dirty="0"/>
              <a:t>P</a:t>
            </a:r>
            <a:r>
              <a:rPr lang="en-US" altLang="en-US" sz="2400" dirty="0"/>
              <a:t>(</a:t>
            </a:r>
            <a:r>
              <a:rPr lang="en-US" altLang="en-US" sz="2400" i="1" dirty="0"/>
              <a:t>A</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B</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C</a:t>
            </a:r>
            <a:r>
              <a:rPr lang="en-US" altLang="en-US" sz="2400" dirty="0"/>
              <a:t>) = </a:t>
            </a:r>
            <a:r>
              <a:rPr lang="en-US" altLang="en-US" sz="2400" i="1" dirty="0"/>
              <a:t>P</a:t>
            </a:r>
            <a:r>
              <a:rPr lang="en-US" altLang="en-US" sz="2400" dirty="0"/>
              <a:t>(</a:t>
            </a:r>
            <a:r>
              <a:rPr lang="en-US" altLang="en-US" sz="2400" i="1" dirty="0"/>
              <a:t>A</a:t>
            </a:r>
            <a:r>
              <a:rPr lang="en-US" altLang="en-US" sz="2400" dirty="0"/>
              <a:t>)</a:t>
            </a:r>
            <a:r>
              <a:rPr lang="en-US" altLang="en-US" sz="2000" b="1" dirty="0"/>
              <a:t> </a:t>
            </a:r>
            <a:r>
              <a:rPr lang="en-US" altLang="en-US" sz="2000" dirty="0">
                <a:sym typeface="Wingdings 2" panose="05020102010507070707" pitchFamily="18" charset="2"/>
              </a:rPr>
              <a:t></a:t>
            </a:r>
            <a:r>
              <a:rPr lang="en-US" altLang="en-US" sz="2400" b="1" dirty="0">
                <a:sym typeface="Wingdings 2" panose="05020102010507070707" pitchFamily="18" charset="2"/>
              </a:rPr>
              <a:t> </a:t>
            </a:r>
            <a:r>
              <a:rPr lang="en-US" altLang="en-US" sz="2400" i="1" dirty="0"/>
              <a:t>P</a:t>
            </a:r>
            <a:r>
              <a:rPr lang="en-US" altLang="en-US" sz="2400" dirty="0"/>
              <a:t>(</a:t>
            </a:r>
            <a:r>
              <a:rPr lang="en-US" altLang="en-US" sz="2400" i="1" dirty="0"/>
              <a:t>B</a:t>
            </a:r>
            <a:r>
              <a:rPr lang="en-US" altLang="en-US" sz="2400" dirty="0"/>
              <a:t>)</a:t>
            </a:r>
            <a:r>
              <a:rPr lang="en-US" altLang="en-US" sz="2000" dirty="0">
                <a:sym typeface="Wingdings 2" panose="05020102010507070707" pitchFamily="18" charset="2"/>
              </a:rPr>
              <a:t>  </a:t>
            </a:r>
            <a:r>
              <a:rPr lang="en-US" altLang="en-US" sz="2400" i="1" dirty="0"/>
              <a:t>P</a:t>
            </a:r>
            <a:r>
              <a:rPr lang="en-US" altLang="en-US" sz="2400" dirty="0"/>
              <a:t>(</a:t>
            </a:r>
            <a:r>
              <a:rPr lang="en-US" altLang="en-US" sz="2400" i="1" dirty="0"/>
              <a:t>C</a:t>
            </a:r>
            <a:r>
              <a:rPr lang="en-US" altLang="en-US" sz="2400" dirty="0"/>
              <a:t>) without being pairwise independent.</a:t>
            </a:r>
          </a:p>
        </p:txBody>
      </p:sp>
      <p:grpSp>
        <p:nvGrpSpPr>
          <p:cNvPr id="2" name="Group 1"/>
          <p:cNvGrpSpPr/>
          <p:nvPr/>
        </p:nvGrpSpPr>
        <p:grpSpPr>
          <a:xfrm>
            <a:off x="567523" y="2536556"/>
            <a:ext cx="7491596" cy="1278322"/>
            <a:chOff x="567523" y="2536556"/>
            <a:chExt cx="7491596" cy="1278322"/>
          </a:xfrm>
        </p:grpSpPr>
        <p:sp>
          <p:nvSpPr>
            <p:cNvPr id="20" name="Rectangle 3"/>
            <p:cNvSpPr txBox="1">
              <a:spLocks noChangeArrowheads="1"/>
            </p:cNvSpPr>
            <p:nvPr/>
          </p:nvSpPr>
          <p:spPr>
            <a:xfrm>
              <a:off x="567523" y="2536556"/>
              <a:ext cx="2947152" cy="597809"/>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US" altLang="en-US" sz="2400" i="1" dirty="0"/>
            </a:p>
          </p:txBody>
        </p:sp>
        <p:sp>
          <p:nvSpPr>
            <p:cNvPr id="18" name="Rectangle 3"/>
            <p:cNvSpPr txBox="1">
              <a:spLocks noChangeArrowheads="1"/>
            </p:cNvSpPr>
            <p:nvPr/>
          </p:nvSpPr>
          <p:spPr>
            <a:xfrm>
              <a:off x="3985784" y="2536556"/>
              <a:ext cx="2947152" cy="597809"/>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endParaRPr lang="en-US" altLang="en-US" sz="2400" i="1" dirty="0"/>
            </a:p>
          </p:txBody>
        </p:sp>
        <p:sp>
          <p:nvSpPr>
            <p:cNvPr id="24" name="Rectangle 3"/>
            <p:cNvSpPr txBox="1">
              <a:spLocks noChangeArrowheads="1"/>
            </p:cNvSpPr>
            <p:nvPr/>
          </p:nvSpPr>
          <p:spPr>
            <a:xfrm>
              <a:off x="567523" y="3217069"/>
              <a:ext cx="2947152" cy="597809"/>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B</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endParaRPr lang="en-US" altLang="en-US" sz="2400" i="1" dirty="0"/>
            </a:p>
          </p:txBody>
        </p:sp>
        <p:sp>
          <p:nvSpPr>
            <p:cNvPr id="25" name="Rectangle 3"/>
            <p:cNvSpPr txBox="1">
              <a:spLocks noChangeArrowheads="1"/>
            </p:cNvSpPr>
            <p:nvPr/>
          </p:nvSpPr>
          <p:spPr>
            <a:xfrm>
              <a:off x="3552232" y="2536556"/>
              <a:ext cx="395995" cy="58301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t>
              </a:r>
            </a:p>
          </p:txBody>
        </p:sp>
        <p:sp>
          <p:nvSpPr>
            <p:cNvPr id="26" name="Rectangle 3"/>
            <p:cNvSpPr txBox="1">
              <a:spLocks noChangeArrowheads="1"/>
            </p:cNvSpPr>
            <p:nvPr/>
          </p:nvSpPr>
          <p:spPr>
            <a:xfrm>
              <a:off x="6987599" y="2536556"/>
              <a:ext cx="1071520" cy="58301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and</a:t>
              </a:r>
            </a:p>
          </p:txBody>
        </p:sp>
      </p:grpSp>
      <p:sp>
        <p:nvSpPr>
          <p:cNvPr id="21" name="Oval 20"/>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40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Rectangle 3"/>
          <p:cNvSpPr txBox="1">
            <a:spLocks noChangeArrowheads="1"/>
          </p:cNvSpPr>
          <p:nvPr/>
        </p:nvSpPr>
        <p:spPr>
          <a:xfrm>
            <a:off x="409917" y="1099057"/>
            <a:ext cx="7649202" cy="860496"/>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Four conditions must be included in the definition of independence for three events</a:t>
            </a:r>
          </a:p>
        </p:txBody>
      </p:sp>
      <p:grpSp>
        <p:nvGrpSpPr>
          <p:cNvPr id="21" name="Group 20"/>
          <p:cNvGrpSpPr/>
          <p:nvPr/>
        </p:nvGrpSpPr>
        <p:grpSpPr>
          <a:xfrm>
            <a:off x="324356" y="2055991"/>
            <a:ext cx="8447685" cy="4203922"/>
            <a:chOff x="350730" y="4598517"/>
            <a:chExt cx="8447685" cy="4203922"/>
          </a:xfrm>
        </p:grpSpPr>
        <p:sp>
          <p:nvSpPr>
            <p:cNvPr id="22" name="Rectangle 21"/>
            <p:cNvSpPr/>
            <p:nvPr/>
          </p:nvSpPr>
          <p:spPr>
            <a:xfrm>
              <a:off x="350730" y="4598517"/>
              <a:ext cx="8447685" cy="420392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p:cNvSpPr/>
            <p:nvPr/>
          </p:nvSpPr>
          <p:spPr>
            <a:xfrm>
              <a:off x="350730" y="4598517"/>
              <a:ext cx="844768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93897" y="4645644"/>
              <a:ext cx="7947827" cy="461665"/>
            </a:xfrm>
            <a:prstGeom prst="rect">
              <a:avLst/>
            </a:prstGeom>
            <a:noFill/>
          </p:spPr>
          <p:txBody>
            <a:bodyPr wrap="square" rtlCol="0">
              <a:spAutoFit/>
            </a:bodyPr>
            <a:lstStyle/>
            <a:p>
              <a:r>
                <a:rPr lang="en-SG" sz="2400" dirty="0">
                  <a:solidFill>
                    <a:schemeClr val="bg1"/>
                  </a:solidFill>
                </a:rPr>
                <a:t>Definition: Pairwise Independent and Mutually Independent</a:t>
              </a:r>
            </a:p>
          </p:txBody>
        </p:sp>
        <p:sp>
          <p:nvSpPr>
            <p:cNvPr id="31" name="TextBox 30"/>
            <p:cNvSpPr txBox="1"/>
            <p:nvPr/>
          </p:nvSpPr>
          <p:spPr>
            <a:xfrm>
              <a:off x="503129" y="5193984"/>
              <a:ext cx="8186797" cy="1569660"/>
            </a:xfrm>
            <a:prstGeom prst="rect">
              <a:avLst/>
            </a:prstGeom>
            <a:noFill/>
          </p:spPr>
          <p:txBody>
            <a:bodyPr wrap="square" rtlCol="0">
              <a:spAutoFit/>
            </a:bodyPr>
            <a:lstStyle/>
            <a:p>
              <a:pPr>
                <a:spcAft>
                  <a:spcPts val="600"/>
                </a:spcAft>
              </a:pPr>
              <a:r>
                <a:rPr lang="en-SG" sz="2400" dirty="0"/>
                <a:t>Let </a:t>
              </a:r>
              <a:r>
                <a:rPr lang="en-SG" sz="2400" i="1" dirty="0"/>
                <a:t>A</a:t>
              </a:r>
              <a:r>
                <a:rPr lang="en-SG" sz="2400" dirty="0"/>
                <a:t>, </a:t>
              </a:r>
              <a:r>
                <a:rPr lang="en-SG" sz="2400" i="1" dirty="0"/>
                <a:t>B</a:t>
              </a:r>
              <a:r>
                <a:rPr lang="en-SG" sz="2400" dirty="0"/>
                <a:t> and </a:t>
              </a:r>
              <a:r>
                <a:rPr lang="en-SG" sz="2400" i="1" dirty="0"/>
                <a:t>C</a:t>
              </a:r>
              <a:r>
                <a:rPr lang="en-SG" sz="2400" dirty="0"/>
                <a:t> be events in a sample space </a:t>
              </a:r>
              <a:r>
                <a:rPr lang="en-SG" sz="2400" i="1" dirty="0"/>
                <a:t>S</a:t>
              </a:r>
              <a:r>
                <a:rPr lang="en-SG" sz="2400" dirty="0"/>
                <a:t>. </a:t>
              </a:r>
              <a:r>
                <a:rPr lang="en-SG" sz="2400" i="1" dirty="0"/>
                <a:t>A</a:t>
              </a:r>
              <a:r>
                <a:rPr lang="en-SG" sz="2400" dirty="0"/>
                <a:t> , </a:t>
              </a:r>
              <a:r>
                <a:rPr lang="en-SG" sz="2400" i="1" dirty="0"/>
                <a:t>B</a:t>
              </a:r>
              <a:r>
                <a:rPr lang="en-SG" sz="2400" dirty="0"/>
                <a:t> and </a:t>
              </a:r>
              <a:r>
                <a:rPr lang="en-SG" sz="2400" i="1" dirty="0"/>
                <a:t>C</a:t>
              </a:r>
              <a:r>
                <a:rPr lang="en-SG" sz="2400" dirty="0"/>
                <a:t> are </a:t>
              </a:r>
              <a:r>
                <a:rPr lang="en-SG" sz="2400" b="1" dirty="0"/>
                <a:t>pairwise independent</a:t>
              </a:r>
              <a:r>
                <a:rPr lang="en-SG" sz="2400" dirty="0"/>
                <a:t>, if and only if, they satisfy conditions 1 – 3 below. They are </a:t>
              </a:r>
              <a:r>
                <a:rPr lang="en-SG" sz="2400" b="1" dirty="0"/>
                <a:t>mutually independent </a:t>
              </a:r>
              <a:r>
                <a:rPr lang="en-SG" sz="2400" dirty="0"/>
                <a:t>if, and only if, they satisfy all four conditions below.</a:t>
              </a:r>
            </a:p>
          </p:txBody>
        </p:sp>
      </p:grpSp>
      <p:sp>
        <p:nvSpPr>
          <p:cNvPr id="33" name="TextBox 32"/>
          <p:cNvSpPr txBox="1"/>
          <p:nvPr/>
        </p:nvSpPr>
        <p:spPr>
          <a:xfrm>
            <a:off x="1313662" y="4190865"/>
            <a:ext cx="5939545" cy="1800493"/>
          </a:xfrm>
          <a:prstGeom prst="rect">
            <a:avLst/>
          </a:prstGeom>
          <a:noFill/>
        </p:spPr>
        <p:txBody>
          <a:bodyPr wrap="square" rtlCol="0">
            <a:spAutoFit/>
          </a:bodyPr>
          <a:lstStyle/>
          <a:p>
            <a:pPr marL="457200" indent="-457200">
              <a:spcAft>
                <a:spcPts val="600"/>
              </a:spcAft>
              <a:buFont typeface="+mj-lt"/>
              <a:buAutoNum type="arabicPeriod"/>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p>
          <a:p>
            <a:pPr marL="457200" indent="-457200">
              <a:spcAft>
                <a:spcPts val="600"/>
              </a:spcAft>
              <a:buFont typeface="+mj-lt"/>
              <a:buAutoNum type="arabicPeriod"/>
              <a:tabLst>
                <a:tab pos="1874838" algn="l"/>
              </a:tabLst>
            </a:pPr>
            <a:r>
              <a:rPr 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p>
          <a:p>
            <a:pPr marL="457200" indent="-457200">
              <a:spcAft>
                <a:spcPts val="600"/>
              </a:spcAft>
              <a:buFont typeface="+mj-lt"/>
              <a:buAutoNum type="arabicPeriod"/>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p>
          <a:p>
            <a:pPr marL="457200" indent="-457200">
              <a:spcAft>
                <a:spcPts val="600"/>
              </a:spcAft>
              <a:buFont typeface="+mj-lt"/>
              <a:buAutoNum type="arabicPeriod"/>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p>
        </p:txBody>
      </p:sp>
      <p:sp>
        <p:nvSpPr>
          <p:cNvPr id="18" name="Oval 17"/>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4289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46" name="Oval 4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TextBox 5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3 – Relationship between Permutations and Combinations</a:t>
            </a:r>
          </a:p>
        </p:txBody>
      </p:sp>
      <p:sp>
        <p:nvSpPr>
          <p:cNvPr id="61" name="TextBox 60"/>
          <p:cNvSpPr txBox="1"/>
          <p:nvPr/>
        </p:nvSpPr>
        <p:spPr>
          <a:xfrm>
            <a:off x="315492" y="1425842"/>
            <a:ext cx="8371307" cy="523220"/>
          </a:xfrm>
          <a:prstGeom prst="rect">
            <a:avLst/>
          </a:prstGeom>
          <a:noFill/>
        </p:spPr>
        <p:txBody>
          <a:bodyPr wrap="square" rtlCol="0">
            <a:spAutoFit/>
          </a:bodyPr>
          <a:lstStyle/>
          <a:p>
            <a:r>
              <a:rPr lang="en-SG" altLang="en-US" sz="2800" dirty="0"/>
              <a:t>This can be illustrated by the following possibility tree:</a:t>
            </a:r>
            <a:endParaRPr lang="en-US" altLang="en-US" sz="2800" dirty="0"/>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298" y="1979806"/>
            <a:ext cx="7366090" cy="41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1004666" y="6167775"/>
            <a:ext cx="7269354" cy="400110"/>
          </a:xfrm>
          <a:prstGeom prst="rect">
            <a:avLst/>
          </a:prstGeom>
          <a:noFill/>
        </p:spPr>
        <p:txBody>
          <a:bodyPr wrap="square" rtlCol="0">
            <a:spAutoFit/>
          </a:bodyPr>
          <a:lstStyle/>
          <a:p>
            <a:r>
              <a:rPr lang="en-SG" altLang="en-US" sz="2000" dirty="0"/>
              <a:t>Figure 9.5.1 Relationship between Permutations and Combinations</a:t>
            </a:r>
            <a:endParaRPr lang="en-US" altLang="en-US" sz="2000" dirty="0"/>
          </a:p>
        </p:txBody>
      </p:sp>
    </p:spTree>
    <p:extLst>
      <p:ext uri="{BB962C8B-B14F-4D97-AF65-F5344CB8AC3E}">
        <p14:creationId xmlns:p14="http://schemas.microsoft.com/office/powerpoint/2010/main" val="16084736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Rectangle 3"/>
          <p:cNvSpPr txBox="1">
            <a:spLocks noChangeArrowheads="1"/>
          </p:cNvSpPr>
          <p:nvPr/>
        </p:nvSpPr>
        <p:spPr>
          <a:xfrm>
            <a:off x="409917" y="1099056"/>
            <a:ext cx="7649202" cy="125668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 definition of mutual independence for any collection of </a:t>
            </a:r>
            <a:r>
              <a:rPr lang="en-US" altLang="en-US" sz="2400" i="1" dirty="0"/>
              <a:t>n</a:t>
            </a:r>
            <a:r>
              <a:rPr lang="en-US" altLang="en-US" sz="2400" dirty="0"/>
              <a:t> events with </a:t>
            </a:r>
            <a:r>
              <a:rPr lang="en-US" altLang="en-US" sz="2400" i="1" dirty="0"/>
              <a:t>n</a:t>
            </a:r>
            <a:r>
              <a:rPr lang="en-US" altLang="en-US" sz="2400" dirty="0"/>
              <a:t> </a:t>
            </a:r>
            <a:r>
              <a:rPr lang="en-US" altLang="en-US" sz="2400" b="1" dirty="0">
                <a:sym typeface="Symbol" panose="05050102010706020507" pitchFamily="18" charset="2"/>
              </a:rPr>
              <a:t> </a:t>
            </a:r>
            <a:r>
              <a:rPr lang="en-US" altLang="en-US" sz="2400" dirty="0"/>
              <a:t>2 generalizes the two definitions given previously.</a:t>
            </a:r>
          </a:p>
        </p:txBody>
      </p:sp>
      <p:grpSp>
        <p:nvGrpSpPr>
          <p:cNvPr id="21" name="Group 20"/>
          <p:cNvGrpSpPr/>
          <p:nvPr/>
        </p:nvGrpSpPr>
        <p:grpSpPr>
          <a:xfrm>
            <a:off x="324356" y="2355741"/>
            <a:ext cx="8447685" cy="2165127"/>
            <a:chOff x="350730" y="4598517"/>
            <a:chExt cx="8447685" cy="2165127"/>
          </a:xfrm>
        </p:grpSpPr>
        <p:sp>
          <p:nvSpPr>
            <p:cNvPr id="22" name="Rectangle 21"/>
            <p:cNvSpPr/>
            <p:nvPr/>
          </p:nvSpPr>
          <p:spPr>
            <a:xfrm>
              <a:off x="350730" y="4598517"/>
              <a:ext cx="8447685" cy="216512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p:cNvSpPr/>
            <p:nvPr/>
          </p:nvSpPr>
          <p:spPr>
            <a:xfrm>
              <a:off x="350730" y="4598517"/>
              <a:ext cx="844768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93897" y="4645644"/>
              <a:ext cx="7947827" cy="461665"/>
            </a:xfrm>
            <a:prstGeom prst="rect">
              <a:avLst/>
            </a:prstGeom>
            <a:noFill/>
          </p:spPr>
          <p:txBody>
            <a:bodyPr wrap="square" rtlCol="0">
              <a:spAutoFit/>
            </a:bodyPr>
            <a:lstStyle/>
            <a:p>
              <a:r>
                <a:rPr lang="en-SG" sz="2400" dirty="0">
                  <a:solidFill>
                    <a:schemeClr val="bg1"/>
                  </a:solidFill>
                </a:rPr>
                <a:t>Definition: Mutually Independent</a:t>
              </a:r>
            </a:p>
          </p:txBody>
        </p:sp>
        <p:sp>
          <p:nvSpPr>
            <p:cNvPr id="31" name="TextBox 30"/>
            <p:cNvSpPr txBox="1"/>
            <p:nvPr/>
          </p:nvSpPr>
          <p:spPr>
            <a:xfrm>
              <a:off x="503129" y="5193984"/>
              <a:ext cx="8186797" cy="1569660"/>
            </a:xfrm>
            <a:prstGeom prst="rect">
              <a:avLst/>
            </a:prstGeom>
            <a:noFill/>
          </p:spPr>
          <p:txBody>
            <a:bodyPr wrap="square" rtlCol="0">
              <a:spAutoFit/>
            </a:bodyPr>
            <a:lstStyle/>
            <a:p>
              <a:pPr>
                <a:spcAft>
                  <a:spcPts val="600"/>
                </a:spcAft>
              </a:pPr>
              <a:r>
                <a:rPr lang="en-SG" sz="2400" dirty="0"/>
                <a:t>Events </a:t>
              </a:r>
              <a:r>
                <a:rPr lang="en-SG" sz="2400" i="1" dirty="0"/>
                <a:t>A</a:t>
              </a:r>
              <a:r>
                <a:rPr lang="en-SG" sz="2400" baseline="-25000" dirty="0"/>
                <a:t>1</a:t>
              </a:r>
              <a:r>
                <a:rPr lang="en-SG" sz="2400" dirty="0"/>
                <a:t>, </a:t>
              </a:r>
              <a:r>
                <a:rPr lang="en-SG" sz="2400" i="1" dirty="0"/>
                <a:t>A</a:t>
              </a:r>
              <a:r>
                <a:rPr lang="en-SG" sz="2400" baseline="-25000" dirty="0"/>
                <a:t>2</a:t>
              </a:r>
              <a:r>
                <a:rPr lang="en-SG" sz="2400" dirty="0"/>
                <a:t>, …, </a:t>
              </a:r>
              <a:r>
                <a:rPr lang="en-SG" sz="2400" i="1" dirty="0"/>
                <a:t>A</a:t>
              </a:r>
              <a:r>
                <a:rPr lang="en-SG" sz="2400" i="1" baseline="-25000" dirty="0"/>
                <a:t>n</a:t>
              </a:r>
              <a:r>
                <a:rPr lang="en-SG" sz="2400" dirty="0"/>
                <a:t> in a sample space </a:t>
              </a:r>
              <a:r>
                <a:rPr lang="en-SG" sz="2400" i="1" dirty="0"/>
                <a:t>S</a:t>
              </a:r>
              <a:r>
                <a:rPr lang="en-SG" sz="2400" dirty="0"/>
                <a:t> are </a:t>
              </a:r>
              <a:r>
                <a:rPr lang="en-SG" sz="2400" b="1" dirty="0"/>
                <a:t>mutually independent </a:t>
              </a:r>
              <a:r>
                <a:rPr lang="en-SG" sz="2400" dirty="0"/>
                <a:t>if, and only if, the probability of the intersection of any subset of the events is the product of the probabilities of the events in the subset.</a:t>
              </a:r>
            </a:p>
          </p:txBody>
        </p:sp>
      </p:grpSp>
      <p:sp>
        <p:nvSpPr>
          <p:cNvPr id="17" name="Oval 16"/>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19"/>
          <p:cNvSpPr/>
          <p:nvPr/>
        </p:nvSpPr>
        <p:spPr>
          <a:xfrm>
            <a:off x="1190198" y="4793666"/>
            <a:ext cx="6702476" cy="523220"/>
          </a:xfrm>
          <a:prstGeom prst="rect">
            <a:avLst/>
          </a:prstGeom>
        </p:spPr>
        <p:txBody>
          <a:bodyPr wrap="none">
            <a:spAutoFit/>
          </a:bodyPr>
          <a:lstStyle/>
          <a:p>
            <a:pPr>
              <a:spcAft>
                <a:spcPts val="600"/>
              </a:spcAft>
              <a:tabLst>
                <a:tab pos="1874838" algn="l"/>
              </a:tabLst>
            </a:pPr>
            <a:r>
              <a:rPr lang="en-US" altLang="en-US" sz="2800" i="1" dirty="0">
                <a:sym typeface="Symbol" panose="05050102010706020507" pitchFamily="18" charset="2"/>
              </a:rPr>
              <a:t>P</a:t>
            </a:r>
            <a:r>
              <a:rPr lang="en-US" altLang="en-US" sz="2800" dirty="0">
                <a:sym typeface="Symbol" panose="05050102010706020507" pitchFamily="18" charset="2"/>
              </a:rPr>
              <a:t>(</a:t>
            </a:r>
            <a:r>
              <a:rPr lang="en-US" altLang="en-US" sz="2800" i="1" dirty="0">
                <a:sym typeface="Symbol" panose="05050102010706020507" pitchFamily="18" charset="2"/>
              </a:rPr>
              <a:t>A</a:t>
            </a:r>
            <a:r>
              <a:rPr lang="en-US" altLang="en-US" sz="2800" baseline="-25000" dirty="0">
                <a:sym typeface="Symbol" panose="05050102010706020507" pitchFamily="18" charset="2"/>
              </a:rPr>
              <a:t>1</a:t>
            </a:r>
            <a:r>
              <a:rPr lang="en-US" altLang="en-US" sz="2800" dirty="0">
                <a:sym typeface="Symbol" panose="05050102010706020507" pitchFamily="18" charset="2"/>
              </a:rPr>
              <a:t>  </a:t>
            </a:r>
            <a:r>
              <a:rPr lang="en-US" altLang="en-US" sz="2800" i="1" dirty="0">
                <a:sym typeface="Symbol" panose="05050102010706020507" pitchFamily="18" charset="2"/>
              </a:rPr>
              <a:t>A</a:t>
            </a:r>
            <a:r>
              <a:rPr lang="en-US" altLang="en-US" sz="2800" baseline="-25000" dirty="0">
                <a:sym typeface="Symbol" panose="05050102010706020507" pitchFamily="18" charset="2"/>
              </a:rPr>
              <a:t>2</a:t>
            </a:r>
            <a:r>
              <a:rPr lang="en-US" altLang="en-US" sz="2800" i="1" dirty="0">
                <a:sym typeface="Symbol" panose="05050102010706020507" pitchFamily="18" charset="2"/>
              </a:rPr>
              <a:t> </a:t>
            </a:r>
            <a:r>
              <a:rPr lang="en-US" altLang="en-US" sz="2800" dirty="0">
                <a:sym typeface="Symbol" panose="05050102010706020507" pitchFamily="18" charset="2"/>
              </a:rPr>
              <a:t> …  </a:t>
            </a:r>
            <a:r>
              <a:rPr lang="en-US" altLang="en-US" sz="2800" i="1" dirty="0">
                <a:sym typeface="Symbol" panose="05050102010706020507" pitchFamily="18" charset="2"/>
              </a:rPr>
              <a:t>A</a:t>
            </a:r>
            <a:r>
              <a:rPr lang="en-US" altLang="en-US" sz="2800" i="1" baseline="-25000" dirty="0">
                <a:sym typeface="Symbol" panose="05050102010706020507" pitchFamily="18" charset="2"/>
              </a:rPr>
              <a:t>n</a:t>
            </a:r>
            <a:r>
              <a:rPr lang="en-US" altLang="en-US" sz="2800" dirty="0">
                <a:sym typeface="Symbol" panose="05050102010706020507" pitchFamily="18" charset="2"/>
              </a:rPr>
              <a:t>) = </a:t>
            </a:r>
            <a:r>
              <a:rPr lang="en-US" altLang="en-US" sz="2800" i="1" dirty="0">
                <a:sym typeface="Symbol" panose="05050102010706020507" pitchFamily="18" charset="2"/>
              </a:rPr>
              <a:t>P</a:t>
            </a:r>
            <a:r>
              <a:rPr lang="en-US" altLang="en-US" sz="2800" dirty="0">
                <a:sym typeface="Symbol" panose="05050102010706020507" pitchFamily="18" charset="2"/>
              </a:rPr>
              <a:t>(</a:t>
            </a:r>
            <a:r>
              <a:rPr lang="en-US" altLang="en-US" sz="2800" i="1" dirty="0">
                <a:sym typeface="Symbol" panose="05050102010706020507" pitchFamily="18" charset="2"/>
              </a:rPr>
              <a:t>A</a:t>
            </a:r>
            <a:r>
              <a:rPr lang="en-US" altLang="en-US" sz="2800" baseline="-25000" dirty="0">
                <a:sym typeface="Symbol" panose="05050102010706020507" pitchFamily="18" charset="2"/>
              </a:rPr>
              <a:t>1</a:t>
            </a:r>
            <a:r>
              <a:rPr lang="en-US" altLang="en-US" sz="2800" dirty="0">
                <a:sym typeface="Symbol" panose="05050102010706020507" pitchFamily="18" charset="2"/>
              </a:rPr>
              <a:t>)  </a:t>
            </a:r>
            <a:r>
              <a:rPr lang="en-US" altLang="en-US" sz="2800" i="1" dirty="0">
                <a:sym typeface="Symbol" panose="05050102010706020507" pitchFamily="18" charset="2"/>
              </a:rPr>
              <a:t>P</a:t>
            </a:r>
            <a:r>
              <a:rPr lang="en-US" altLang="en-US" sz="2800" dirty="0">
                <a:sym typeface="Symbol" panose="05050102010706020507" pitchFamily="18" charset="2"/>
              </a:rPr>
              <a:t>(</a:t>
            </a:r>
            <a:r>
              <a:rPr lang="en-US" altLang="en-US" sz="2800" i="1" dirty="0">
                <a:sym typeface="Symbol" panose="05050102010706020507" pitchFamily="18" charset="2"/>
              </a:rPr>
              <a:t>A</a:t>
            </a:r>
            <a:r>
              <a:rPr lang="en-US" altLang="en-US" sz="2800" baseline="-25000" dirty="0">
                <a:sym typeface="Symbol" panose="05050102010706020507" pitchFamily="18" charset="2"/>
              </a:rPr>
              <a:t>2</a:t>
            </a:r>
            <a:r>
              <a:rPr lang="en-US" altLang="en-US" sz="2800" dirty="0">
                <a:sym typeface="Symbol" panose="05050102010706020507" pitchFamily="18" charset="2"/>
              </a:rPr>
              <a:t>)  …  </a:t>
            </a:r>
            <a:r>
              <a:rPr lang="en-US" altLang="en-US" sz="2800" i="1" dirty="0">
                <a:sym typeface="Symbol" panose="05050102010706020507" pitchFamily="18" charset="2"/>
              </a:rPr>
              <a:t>P</a:t>
            </a:r>
            <a:r>
              <a:rPr lang="en-US" altLang="en-US" sz="2800" dirty="0">
                <a:sym typeface="Symbol" panose="05050102010706020507" pitchFamily="18" charset="2"/>
              </a:rPr>
              <a:t>(</a:t>
            </a:r>
            <a:r>
              <a:rPr lang="en-US" altLang="en-US" sz="2800" i="1" dirty="0">
                <a:sym typeface="Symbol" panose="05050102010706020507" pitchFamily="18" charset="2"/>
              </a:rPr>
              <a:t>A</a:t>
            </a:r>
            <a:r>
              <a:rPr lang="en-US" altLang="en-US" sz="2800" i="1" baseline="-25000" dirty="0">
                <a:sym typeface="Symbol" panose="05050102010706020507" pitchFamily="18" charset="2"/>
              </a:rPr>
              <a:t>n</a:t>
            </a:r>
            <a:r>
              <a:rPr lang="en-US" altLang="en-US" sz="2800" dirty="0">
                <a:sym typeface="Symbol" panose="05050102010706020507" pitchFamily="18" charset="2"/>
              </a:rPr>
              <a:t>)</a:t>
            </a:r>
          </a:p>
        </p:txBody>
      </p:sp>
    </p:spTree>
    <p:extLst>
      <p:ext uri="{BB962C8B-B14F-4D97-AF65-F5344CB8AC3E}">
        <p14:creationId xmlns:p14="http://schemas.microsoft.com/office/powerpoint/2010/main" val="15870405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Rectangle 3"/>
          <p:cNvSpPr txBox="1">
            <a:spLocks noChangeArrowheads="1"/>
          </p:cNvSpPr>
          <p:nvPr/>
        </p:nvSpPr>
        <p:spPr>
          <a:xfrm>
            <a:off x="409916" y="1533009"/>
            <a:ext cx="8346625" cy="1551154"/>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a:t>A coin is loaded so that the probability of heads is 0.6 (and thus the probability of tails is 0.4). Suppose the coin is tossed ten times. As in Example 17, it is reasonable to assume that the results of the tosses are mutually independent</a:t>
            </a:r>
            <a:r>
              <a:rPr lang="en-US" altLang="en-US" sz="2400" dirty="0"/>
              <a:t>.</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20 – Tossing a Loaded Coin Ten Times</a:t>
            </a:r>
          </a:p>
        </p:txBody>
      </p:sp>
      <p:sp>
        <p:nvSpPr>
          <p:cNvPr id="18" name="Rectangle 3"/>
          <p:cNvSpPr txBox="1">
            <a:spLocks noChangeArrowheads="1"/>
          </p:cNvSpPr>
          <p:nvPr/>
        </p:nvSpPr>
        <p:spPr>
          <a:xfrm>
            <a:off x="324355" y="3084163"/>
            <a:ext cx="7688269"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eight heads?</a:t>
            </a:r>
          </a:p>
        </p:txBody>
      </p:sp>
      <p:sp>
        <p:nvSpPr>
          <p:cNvPr id="20" name="Rectangle 3"/>
          <p:cNvSpPr txBox="1">
            <a:spLocks noChangeArrowheads="1"/>
          </p:cNvSpPr>
          <p:nvPr/>
        </p:nvSpPr>
        <p:spPr>
          <a:xfrm>
            <a:off x="324356" y="3595832"/>
            <a:ext cx="7688268"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at least eight head?</a:t>
            </a:r>
          </a:p>
        </p:txBody>
      </p:sp>
      <p:sp>
        <p:nvSpPr>
          <p:cNvPr id="23" name="Rectangle 3"/>
          <p:cNvSpPr txBox="1">
            <a:spLocks noChangeArrowheads="1"/>
          </p:cNvSpPr>
          <p:nvPr/>
        </p:nvSpPr>
        <p:spPr>
          <a:xfrm>
            <a:off x="409916" y="4234955"/>
            <a:ext cx="8346625" cy="1251445"/>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For each </a:t>
            </a:r>
            <a:r>
              <a:rPr lang="en-US" altLang="en-US" sz="2400" i="1" dirty="0" err="1"/>
              <a:t>i</a:t>
            </a:r>
            <a:r>
              <a:rPr lang="en-US" altLang="en-US" sz="2400" dirty="0"/>
              <a:t> = 1, 2, . . . , 10, let </a:t>
            </a:r>
            <a:r>
              <a:rPr lang="en-US" altLang="en-US" sz="2400" i="1" dirty="0"/>
              <a:t>H</a:t>
            </a:r>
            <a:r>
              <a:rPr lang="en-US" altLang="en-US" sz="2400" i="1" baseline="-25000" dirty="0"/>
              <a:t>i</a:t>
            </a:r>
            <a:r>
              <a:rPr lang="en-US" altLang="en-US" sz="2400" dirty="0"/>
              <a:t> be the event that a head is obtained on the </a:t>
            </a:r>
            <a:r>
              <a:rPr lang="en-US" altLang="en-US" sz="2400" i="1" dirty="0" err="1"/>
              <a:t>i</a:t>
            </a:r>
            <a:r>
              <a:rPr lang="en-US" altLang="en-US" sz="800" i="1" dirty="0"/>
              <a:t> </a:t>
            </a:r>
            <a:r>
              <a:rPr lang="en-US" altLang="en-US" sz="2400" dirty="0" err="1"/>
              <a:t>th</a:t>
            </a:r>
            <a:r>
              <a:rPr lang="en-US" altLang="en-US" sz="2400" dirty="0"/>
              <a:t> toss, and let </a:t>
            </a:r>
            <a:r>
              <a:rPr lang="en-US" altLang="en-US" sz="2400" i="1" dirty="0" err="1"/>
              <a:t>T</a:t>
            </a:r>
            <a:r>
              <a:rPr lang="en-US" altLang="en-US" sz="2400" i="1" baseline="-25000" dirty="0" err="1"/>
              <a:t>i</a:t>
            </a:r>
            <a:r>
              <a:rPr lang="en-US" altLang="en-US" sz="2400" dirty="0"/>
              <a:t> be the event that a tail is obtained on the </a:t>
            </a:r>
            <a:r>
              <a:rPr lang="en-US" altLang="en-US" sz="2400" i="1" dirty="0" err="1"/>
              <a:t>i</a:t>
            </a:r>
            <a:r>
              <a:rPr lang="en-US" altLang="en-US" sz="800" i="1" dirty="0"/>
              <a:t> </a:t>
            </a:r>
            <a:r>
              <a:rPr lang="en-US" altLang="en-US" sz="2400" dirty="0" err="1"/>
              <a:t>th</a:t>
            </a:r>
            <a:r>
              <a:rPr lang="en-US" altLang="en-US" sz="2400" dirty="0"/>
              <a:t> toss.</a:t>
            </a:r>
          </a:p>
        </p:txBody>
      </p:sp>
      <p:sp>
        <p:nvSpPr>
          <p:cNvPr id="16" name="Oval 15"/>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530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20 – Tossing a Loaded Coin Ten Times</a:t>
            </a:r>
          </a:p>
        </p:txBody>
      </p:sp>
      <p:sp>
        <p:nvSpPr>
          <p:cNvPr id="23" name="Rectangle 3"/>
          <p:cNvSpPr txBox="1">
            <a:spLocks noChangeArrowheads="1"/>
          </p:cNvSpPr>
          <p:nvPr/>
        </p:nvSpPr>
        <p:spPr>
          <a:xfrm>
            <a:off x="409916" y="2227086"/>
            <a:ext cx="8346625" cy="173592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Suppose that the eight heads occur on the first eight tosses and that the remaining two tosses are tails. This </a:t>
            </a:r>
            <a:r>
              <a:rPr lang="pt-BR" altLang="en-US" sz="2400" dirty="0"/>
              <a:t>is the event</a:t>
            </a:r>
            <a:br>
              <a:rPr lang="pt-BR" altLang="en-US" sz="2400" dirty="0"/>
            </a:br>
            <a:r>
              <a:rPr lang="pt-BR" altLang="en-US" sz="2400" dirty="0"/>
              <a:t>      </a:t>
            </a:r>
            <a:r>
              <a:rPr lang="pt-BR" altLang="en-US" sz="2400" i="1" dirty="0"/>
              <a:t>H</a:t>
            </a:r>
            <a:r>
              <a:rPr lang="pt-BR" altLang="en-US" sz="2400" baseline="-25000" dirty="0"/>
              <a:t>1</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2</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3</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4</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5</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6</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7</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8</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T</a:t>
            </a:r>
            <a:r>
              <a:rPr lang="pt-BR" altLang="en-US" sz="2400" baseline="-25000" dirty="0"/>
              <a:t>9</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T</a:t>
            </a:r>
            <a:r>
              <a:rPr lang="pt-BR" altLang="en-US" sz="2400" baseline="-25000" dirty="0"/>
              <a:t>10</a:t>
            </a:r>
            <a:r>
              <a:rPr lang="pt-BR" altLang="en-US" sz="2400" dirty="0"/>
              <a:t>.</a:t>
            </a:r>
          </a:p>
          <a:p>
            <a:pPr marL="0" indent="0">
              <a:lnSpc>
                <a:spcPct val="100000"/>
              </a:lnSpc>
              <a:spcBef>
                <a:spcPts val="600"/>
              </a:spcBef>
              <a:buNone/>
            </a:pPr>
            <a:r>
              <a:rPr lang="pt-BR" altLang="en-US" sz="2400" dirty="0"/>
              <a:t>For simplicity, we </a:t>
            </a:r>
            <a:r>
              <a:rPr lang="en-US" altLang="en-US" sz="2400" dirty="0"/>
              <a:t>denote it as </a:t>
            </a:r>
            <a:r>
              <a:rPr lang="en-US" altLang="en-US" sz="2400" i="1" dirty="0"/>
              <a:t>HHHHHHHHTT</a:t>
            </a:r>
            <a:r>
              <a:rPr lang="en-US" altLang="en-US" sz="2400" dirty="0"/>
              <a:t>.</a:t>
            </a:r>
          </a:p>
          <a:p>
            <a:pPr marL="0" indent="0">
              <a:lnSpc>
                <a:spcPct val="100000"/>
              </a:lnSpc>
              <a:spcBef>
                <a:spcPts val="0"/>
              </a:spcBef>
              <a:buNone/>
            </a:pPr>
            <a:endParaRPr lang="en-US" altLang="en-US" sz="2400" dirty="0"/>
          </a:p>
        </p:txBody>
      </p:sp>
      <p:sp>
        <p:nvSpPr>
          <p:cNvPr id="21" name="Rectangle 3"/>
          <p:cNvSpPr txBox="1">
            <a:spLocks noChangeArrowheads="1"/>
          </p:cNvSpPr>
          <p:nvPr/>
        </p:nvSpPr>
        <p:spPr>
          <a:xfrm>
            <a:off x="398687" y="3963007"/>
            <a:ext cx="8346625" cy="92846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By definition of mutually independent events,</a:t>
            </a:r>
          </a:p>
          <a:p>
            <a:pPr marL="0" indent="0">
              <a:lnSpc>
                <a:spcPct val="100000"/>
              </a:lnSpc>
              <a:spcBef>
                <a:spcPts val="0"/>
              </a:spcBef>
              <a:spcAft>
                <a:spcPts val="600"/>
              </a:spcAft>
              <a:buNone/>
              <a:tabLst>
                <a:tab pos="1797050" algn="l"/>
              </a:tabLst>
            </a:pPr>
            <a:r>
              <a:rPr lang="en-US" altLang="en-US" sz="2400" dirty="0"/>
              <a:t>	</a:t>
            </a:r>
            <a:r>
              <a:rPr lang="en-US" altLang="en-US" sz="2400" i="1" dirty="0"/>
              <a:t>P</a:t>
            </a:r>
            <a:r>
              <a:rPr lang="en-US" altLang="en-US" sz="2400" dirty="0"/>
              <a:t>(</a:t>
            </a:r>
            <a:r>
              <a:rPr lang="en-US" altLang="en-US" sz="2400" i="1" dirty="0"/>
              <a:t>HHHHHHHHTT</a:t>
            </a:r>
            <a:r>
              <a:rPr lang="en-US" altLang="en-US" sz="2400" dirty="0"/>
              <a:t>) = (0.6)</a:t>
            </a:r>
            <a:r>
              <a:rPr lang="en-US" altLang="en-US" sz="2400" baseline="30000" dirty="0"/>
              <a:t>8</a:t>
            </a:r>
            <a:r>
              <a:rPr lang="en-US" altLang="en-US" sz="2400" dirty="0"/>
              <a:t>(0.4)</a:t>
            </a:r>
            <a:r>
              <a:rPr lang="en-US" altLang="en-US" sz="2400" baseline="30000" dirty="0"/>
              <a:t>2</a:t>
            </a:r>
          </a:p>
        </p:txBody>
      </p:sp>
      <p:sp>
        <p:nvSpPr>
          <p:cNvPr id="24" name="Rectangle 3"/>
          <p:cNvSpPr txBox="1">
            <a:spLocks noChangeArrowheads="1"/>
          </p:cNvSpPr>
          <p:nvPr/>
        </p:nvSpPr>
        <p:spPr>
          <a:xfrm>
            <a:off x="324355" y="1537468"/>
            <a:ext cx="7688269"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eight heads?</a:t>
            </a:r>
          </a:p>
        </p:txBody>
      </p:sp>
      <p:sp>
        <p:nvSpPr>
          <p:cNvPr id="15" name="Rectangle 3"/>
          <p:cNvSpPr txBox="1">
            <a:spLocks noChangeArrowheads="1"/>
          </p:cNvSpPr>
          <p:nvPr/>
        </p:nvSpPr>
        <p:spPr>
          <a:xfrm>
            <a:off x="398687" y="4943002"/>
            <a:ext cx="8346625" cy="135619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By commutative law for multiplication, if the eight heads occur on any other of the ten tosses, the same number is obtained. </a:t>
            </a:r>
            <a:r>
              <a:rPr lang="en-US" altLang="en-US" sz="2400" dirty="0" err="1"/>
              <a:t>Eg</a:t>
            </a:r>
            <a:r>
              <a:rPr lang="en-US" altLang="en-US" sz="2400" dirty="0"/>
              <a:t>:</a:t>
            </a:r>
          </a:p>
          <a:p>
            <a:pPr marL="0" indent="0">
              <a:lnSpc>
                <a:spcPct val="100000"/>
              </a:lnSpc>
              <a:spcBef>
                <a:spcPts val="0"/>
              </a:spcBef>
              <a:spcAft>
                <a:spcPts val="600"/>
              </a:spcAft>
              <a:buNone/>
              <a:tabLst>
                <a:tab pos="457200" algn="l"/>
              </a:tabLst>
            </a:pPr>
            <a:r>
              <a:rPr lang="en-US" altLang="en-US" sz="2400" dirty="0"/>
              <a:t>	</a:t>
            </a:r>
            <a:r>
              <a:rPr lang="en-US" altLang="en-US" sz="2400" i="1" dirty="0"/>
              <a:t>P</a:t>
            </a:r>
            <a:r>
              <a:rPr lang="en-US" altLang="en-US" sz="2400" dirty="0"/>
              <a:t>(</a:t>
            </a:r>
            <a:r>
              <a:rPr lang="en-US" altLang="en-US" sz="2400" i="1" dirty="0"/>
              <a:t>HHTHHHHHTH</a:t>
            </a:r>
            <a:r>
              <a:rPr lang="en-US" altLang="en-US" sz="2400" dirty="0"/>
              <a:t>) = (0.6)</a:t>
            </a:r>
            <a:r>
              <a:rPr lang="en-US" altLang="en-US" sz="2400" baseline="30000" dirty="0"/>
              <a:t>2</a:t>
            </a:r>
            <a:r>
              <a:rPr lang="en-US" altLang="en-US" sz="2400" dirty="0"/>
              <a:t>(0.4)(0.6)</a:t>
            </a:r>
            <a:r>
              <a:rPr lang="en-US" altLang="en-US" sz="2400" baseline="30000" dirty="0"/>
              <a:t>5</a:t>
            </a:r>
            <a:r>
              <a:rPr lang="en-US" altLang="en-US" sz="2400" dirty="0"/>
              <a:t>(0.4)(0.6)</a:t>
            </a:r>
            <a:r>
              <a:rPr lang="en-US" altLang="en-US" sz="2400" baseline="30000" dirty="0"/>
              <a:t> </a:t>
            </a:r>
            <a:r>
              <a:rPr lang="en-US" altLang="en-US" sz="2400" dirty="0"/>
              <a:t>= (0.6)</a:t>
            </a:r>
            <a:r>
              <a:rPr lang="en-US" altLang="en-US" sz="2400" baseline="30000" dirty="0"/>
              <a:t>8</a:t>
            </a:r>
            <a:r>
              <a:rPr lang="en-US" altLang="en-US" sz="2400" dirty="0"/>
              <a:t>(0.4)</a:t>
            </a:r>
            <a:r>
              <a:rPr lang="en-US" altLang="en-US" sz="2400" baseline="30000" dirty="0"/>
              <a:t>2</a:t>
            </a:r>
          </a:p>
        </p:txBody>
      </p:sp>
      <p:sp>
        <p:nvSpPr>
          <p:cNvPr id="16" name="Oval 15"/>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851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P spid="1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20 – Tossing a Loaded Coin Ten Times</a:t>
            </a:r>
          </a:p>
        </p:txBody>
      </p:sp>
      <mc:AlternateContent xmlns:mc="http://schemas.openxmlformats.org/markup-compatibility/2006" xmlns:a14="http://schemas.microsoft.com/office/drawing/2010/main">
        <mc:Choice Requires="a14">
          <p:sp>
            <p:nvSpPr>
              <p:cNvPr id="23" name="Rectangle 3"/>
              <p:cNvSpPr txBox="1">
                <a:spLocks noChangeArrowheads="1"/>
              </p:cNvSpPr>
              <p:nvPr/>
            </p:nvSpPr>
            <p:spPr>
              <a:xfrm>
                <a:off x="409916" y="2227086"/>
                <a:ext cx="8346625" cy="173592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Now there are as many different ways to obtain eight heads in ten tosses as there are subsets of eight elements (the toss numbers on which heads are obtained) that can be chosen from a set of ten elements. This number is </a:t>
                </a:r>
                <a14:m>
                  <m:oMath xmlns:m="http://schemas.openxmlformats.org/officeDocument/2006/math">
                    <m:d>
                      <m:dPr>
                        <m:ctrlPr>
                          <a:rPr lang="en-US" altLang="en-US" sz="2400" i="1" smtClean="0">
                            <a:latin typeface="Cambria Math" panose="02040503050406030204" pitchFamily="18" charset="0"/>
                          </a:rPr>
                        </m:ctrlPr>
                      </m:dPr>
                      <m:e>
                        <m:f>
                          <m:fPr>
                            <m:type m:val="noBar"/>
                            <m:ctrlPr>
                              <a:rPr lang="en-US" altLang="en-US" sz="2400" i="1" smtClean="0">
                                <a:latin typeface="Cambria Math" panose="02040503050406030204" pitchFamily="18" charset="0"/>
                              </a:rPr>
                            </m:ctrlPr>
                          </m:fPr>
                          <m:num>
                            <m:r>
                              <a:rPr lang="en-US" altLang="en-US" sz="2400" b="0" i="1" smtClean="0">
                                <a:latin typeface="Cambria Math"/>
                              </a:rPr>
                              <m:t>10</m:t>
                            </m:r>
                          </m:num>
                          <m:den>
                            <m:r>
                              <a:rPr lang="en-US" altLang="en-US" sz="2400" b="0" i="1" smtClean="0">
                                <a:latin typeface="Cambria Math"/>
                              </a:rPr>
                              <m:t>8</m:t>
                            </m:r>
                          </m:den>
                        </m:f>
                      </m:e>
                    </m:d>
                  </m:oMath>
                </a14:m>
                <a:r>
                  <a:rPr lang="en-US" altLang="en-US" sz="2400" dirty="0"/>
                  <a:t>.</a:t>
                </a:r>
              </a:p>
              <a:p>
                <a:pPr marL="0" indent="0">
                  <a:lnSpc>
                    <a:spcPct val="100000"/>
                  </a:lnSpc>
                  <a:spcBef>
                    <a:spcPts val="0"/>
                  </a:spcBef>
                  <a:buNone/>
                </a:pPr>
                <a:endParaRPr lang="en-US" altLang="en-US" sz="2400" dirty="0"/>
              </a:p>
            </p:txBody>
          </p:sp>
        </mc:Choice>
        <mc:Fallback xmlns="">
          <p:sp>
            <p:nvSpPr>
              <p:cNvPr id="23" name="Rectangle 3"/>
              <p:cNvSpPr txBox="1">
                <a:spLocks noRot="1" noChangeAspect="1" noMove="1" noResize="1" noEditPoints="1" noAdjustHandles="1" noChangeArrowheads="1" noChangeShapeType="1" noTextEdit="1"/>
              </p:cNvSpPr>
              <p:nvPr/>
            </p:nvSpPr>
            <p:spPr>
              <a:xfrm>
                <a:off x="409916" y="2227086"/>
                <a:ext cx="8346625" cy="1735921"/>
              </a:xfrm>
              <a:prstGeom prst="rect">
                <a:avLst/>
              </a:prstGeom>
              <a:blipFill rotWithShape="1">
                <a:blip r:embed="rId3"/>
                <a:stretch>
                  <a:fillRect l="-1096" t="-2807" r="-1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
              <p:cNvSpPr txBox="1">
                <a:spLocks noChangeArrowheads="1"/>
              </p:cNvSpPr>
              <p:nvPr/>
            </p:nvSpPr>
            <p:spPr>
              <a:xfrm>
                <a:off x="398687" y="3963007"/>
                <a:ext cx="8346625" cy="1142393"/>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Hence</a:t>
                </a:r>
              </a:p>
              <a:p>
                <a:pPr marL="0" indent="0">
                  <a:lnSpc>
                    <a:spcPct val="100000"/>
                  </a:lnSpc>
                  <a:spcBef>
                    <a:spcPts val="0"/>
                  </a:spcBef>
                  <a:spcAft>
                    <a:spcPts val="600"/>
                  </a:spcAft>
                  <a:buNone/>
                  <a:tabLst>
                    <a:tab pos="1797050" algn="l"/>
                  </a:tabLst>
                </a:pPr>
                <a:r>
                  <a:rPr lang="en-US" altLang="en-US" sz="2400" dirty="0"/>
                  <a:t>	</a:t>
                </a:r>
                <a:r>
                  <a:rPr lang="en-US" altLang="en-US" sz="2400" i="1" dirty="0"/>
                  <a:t>P</a:t>
                </a:r>
                <a:r>
                  <a:rPr lang="en-US" altLang="en-US" sz="2400" dirty="0"/>
                  <a:t>(eight heads)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i="1">
                                <a:latin typeface="Cambria Math"/>
                              </a:rPr>
                              <m:t>8</m:t>
                            </m:r>
                          </m:den>
                        </m:f>
                      </m:e>
                    </m:d>
                    <m:r>
                      <a:rPr lang="en-US" altLang="en-US" sz="2400" i="1">
                        <a:latin typeface="Cambria Math"/>
                      </a:rPr>
                      <m:t> </m:t>
                    </m:r>
                  </m:oMath>
                </a14:m>
                <a:r>
                  <a:rPr lang="en-US" altLang="en-US" sz="2400" dirty="0"/>
                  <a:t>(0.6)</a:t>
                </a:r>
                <a:r>
                  <a:rPr lang="en-US" altLang="en-US" sz="2400" baseline="30000" dirty="0"/>
                  <a:t>8</a:t>
                </a:r>
                <a:r>
                  <a:rPr lang="en-US" altLang="en-US" sz="2400" dirty="0"/>
                  <a:t>(0.4)</a:t>
                </a:r>
                <a:r>
                  <a:rPr lang="en-US" altLang="en-US" sz="2400" baseline="30000" dirty="0"/>
                  <a:t>2</a:t>
                </a:r>
              </a:p>
            </p:txBody>
          </p:sp>
        </mc:Choice>
        <mc:Fallback xmlns="">
          <p:sp>
            <p:nvSpPr>
              <p:cNvPr id="21" name="Rectangle 3"/>
              <p:cNvSpPr txBox="1">
                <a:spLocks noRot="1" noChangeAspect="1" noMove="1" noResize="1" noEditPoints="1" noAdjustHandles="1" noChangeArrowheads="1" noChangeShapeType="1" noTextEdit="1"/>
              </p:cNvSpPr>
              <p:nvPr/>
            </p:nvSpPr>
            <p:spPr>
              <a:xfrm>
                <a:off x="398687" y="3963007"/>
                <a:ext cx="8346625" cy="1142393"/>
              </a:xfrm>
              <a:prstGeom prst="rect">
                <a:avLst/>
              </a:prstGeom>
              <a:blipFill rotWithShape="1">
                <a:blip r:embed="rId4"/>
                <a:stretch>
                  <a:fillRect l="-1095" t="-4255"/>
                </a:stretch>
              </a:blipFill>
            </p:spPr>
            <p:txBody>
              <a:bodyPr/>
              <a:lstStyle/>
              <a:p>
                <a:r>
                  <a:rPr lang="en-US">
                    <a:noFill/>
                  </a:rPr>
                  <a:t> </a:t>
                </a:r>
              </a:p>
            </p:txBody>
          </p:sp>
        </mc:Fallback>
      </mc:AlternateContent>
      <p:sp>
        <p:nvSpPr>
          <p:cNvPr id="24" name="Rectangle 3"/>
          <p:cNvSpPr txBox="1">
            <a:spLocks noChangeArrowheads="1"/>
          </p:cNvSpPr>
          <p:nvPr/>
        </p:nvSpPr>
        <p:spPr>
          <a:xfrm>
            <a:off x="324355" y="1537468"/>
            <a:ext cx="7688269"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eight heads?</a:t>
            </a:r>
          </a:p>
        </p:txBody>
      </p:sp>
      <p:sp>
        <p:nvSpPr>
          <p:cNvPr id="15" name="Oval 14"/>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7803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20 – Tossing a Loaded Coin Ten Times</a:t>
            </a:r>
          </a:p>
        </p:txBody>
      </p:sp>
      <mc:AlternateContent xmlns:mc="http://schemas.openxmlformats.org/markup-compatibility/2006" xmlns:a14="http://schemas.microsoft.com/office/drawing/2010/main">
        <mc:Choice Requires="a14">
          <p:sp>
            <p:nvSpPr>
              <p:cNvPr id="23" name="Rectangle 3"/>
              <p:cNvSpPr txBox="1">
                <a:spLocks noChangeArrowheads="1"/>
              </p:cNvSpPr>
              <p:nvPr/>
            </p:nvSpPr>
            <p:spPr>
              <a:xfrm>
                <a:off x="409916" y="2163096"/>
                <a:ext cx="8346625" cy="173592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By similar reasoning,</a:t>
                </a:r>
              </a:p>
              <a:p>
                <a:pPr marL="0" indent="0">
                  <a:lnSpc>
                    <a:spcPct val="100000"/>
                  </a:lnSpc>
                  <a:spcBef>
                    <a:spcPts val="0"/>
                  </a:spcBef>
                  <a:buNone/>
                  <a:tabLst>
                    <a:tab pos="1371600" algn="l"/>
                  </a:tabLst>
                </a:pPr>
                <a:r>
                  <a:rPr lang="en-US" altLang="en-US" sz="2400" i="1" dirty="0"/>
                  <a:t>	P</a:t>
                </a:r>
                <a:r>
                  <a:rPr lang="en-US" altLang="en-US" sz="2400" dirty="0"/>
                  <a:t>(nine heads)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b="0" i="1" smtClean="0">
                                <a:latin typeface="Cambria Math"/>
                              </a:rPr>
                              <m:t>9</m:t>
                            </m:r>
                          </m:den>
                        </m:f>
                      </m:e>
                    </m:d>
                    <m:r>
                      <a:rPr lang="en-US" altLang="en-US" sz="2400" i="1">
                        <a:latin typeface="Cambria Math"/>
                      </a:rPr>
                      <m:t> </m:t>
                    </m:r>
                  </m:oMath>
                </a14:m>
                <a:r>
                  <a:rPr lang="en-US" altLang="en-US" sz="2400" dirty="0"/>
                  <a:t>(0.6)</a:t>
                </a:r>
                <a:r>
                  <a:rPr lang="en-US" altLang="en-US" sz="2400" baseline="30000" dirty="0"/>
                  <a:t>9</a:t>
                </a:r>
                <a:r>
                  <a:rPr lang="en-US" altLang="en-US" sz="2400" dirty="0"/>
                  <a:t>(0.4)</a:t>
                </a:r>
                <a:endParaRPr lang="en-US" altLang="en-US" sz="2400" baseline="30000" dirty="0"/>
              </a:p>
              <a:p>
                <a:pPr marL="0" indent="0">
                  <a:lnSpc>
                    <a:spcPct val="100000"/>
                  </a:lnSpc>
                  <a:spcBef>
                    <a:spcPts val="0"/>
                  </a:spcBef>
                  <a:buNone/>
                </a:pPr>
                <a:r>
                  <a:rPr lang="en-US" altLang="en-US" sz="2400" dirty="0"/>
                  <a:t>and</a:t>
                </a:r>
              </a:p>
              <a:p>
                <a:pPr marL="0" indent="0">
                  <a:lnSpc>
                    <a:spcPct val="100000"/>
                  </a:lnSpc>
                  <a:spcBef>
                    <a:spcPts val="0"/>
                  </a:spcBef>
                  <a:buNone/>
                  <a:tabLst>
                    <a:tab pos="1371600" algn="l"/>
                  </a:tabLst>
                </a:pPr>
                <a:r>
                  <a:rPr lang="en-US" altLang="en-US" sz="2400" i="1" dirty="0"/>
                  <a:t>	P</a:t>
                </a:r>
                <a:r>
                  <a:rPr lang="en-US" altLang="en-US" sz="2400" dirty="0"/>
                  <a:t>(ten heads)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b="0" i="1" smtClean="0">
                                <a:latin typeface="Cambria Math"/>
                              </a:rPr>
                              <m:t>10</m:t>
                            </m:r>
                          </m:den>
                        </m:f>
                      </m:e>
                    </m:d>
                    <m:r>
                      <a:rPr lang="en-US" altLang="en-US" sz="2400" i="1">
                        <a:latin typeface="Cambria Math"/>
                      </a:rPr>
                      <m:t> </m:t>
                    </m:r>
                  </m:oMath>
                </a14:m>
                <a:r>
                  <a:rPr lang="en-US" altLang="en-US" sz="2400" dirty="0"/>
                  <a:t>(0.6)</a:t>
                </a:r>
                <a:r>
                  <a:rPr lang="en-US" altLang="en-US" sz="2400" baseline="30000" dirty="0"/>
                  <a:t>10</a:t>
                </a:r>
                <a:endParaRPr lang="en-US" altLang="en-US" sz="2400" dirty="0"/>
              </a:p>
              <a:p>
                <a:pPr marL="0" indent="0">
                  <a:lnSpc>
                    <a:spcPct val="100000"/>
                  </a:lnSpc>
                  <a:spcBef>
                    <a:spcPts val="0"/>
                  </a:spcBef>
                  <a:buNone/>
                </a:pPr>
                <a:endParaRPr lang="en-US" altLang="en-US" sz="2400" dirty="0"/>
              </a:p>
            </p:txBody>
          </p:sp>
        </mc:Choice>
        <mc:Fallback xmlns="">
          <p:sp>
            <p:nvSpPr>
              <p:cNvPr id="23" name="Rectangle 3"/>
              <p:cNvSpPr txBox="1">
                <a:spLocks noRot="1" noChangeAspect="1" noMove="1" noResize="1" noEditPoints="1" noAdjustHandles="1" noChangeArrowheads="1" noChangeShapeType="1" noTextEdit="1"/>
              </p:cNvSpPr>
              <p:nvPr/>
            </p:nvSpPr>
            <p:spPr>
              <a:xfrm>
                <a:off x="409916" y="2163096"/>
                <a:ext cx="8346625" cy="1735921"/>
              </a:xfrm>
              <a:prstGeom prst="rect">
                <a:avLst/>
              </a:prstGeom>
              <a:blipFill rotWithShape="1">
                <a:blip r:embed="rId3"/>
                <a:stretch>
                  <a:fillRect l="-1096" t="-2807" b="-4211"/>
                </a:stretch>
              </a:blipFill>
            </p:spPr>
            <p:txBody>
              <a:bodyPr/>
              <a:lstStyle/>
              <a:p>
                <a:r>
                  <a:rPr lang="en-US">
                    <a:noFill/>
                  </a:rPr>
                  <a:t> </a:t>
                </a:r>
              </a:p>
            </p:txBody>
          </p:sp>
        </mc:Fallback>
      </mc:AlternateContent>
      <p:sp>
        <p:nvSpPr>
          <p:cNvPr id="24" name="Rectangle 3"/>
          <p:cNvSpPr txBox="1">
            <a:spLocks noChangeArrowheads="1"/>
          </p:cNvSpPr>
          <p:nvPr/>
        </p:nvSpPr>
        <p:spPr>
          <a:xfrm>
            <a:off x="324355" y="1537468"/>
            <a:ext cx="7688269"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at least eight heads?</a:t>
            </a:r>
          </a:p>
        </p:txBody>
      </p:sp>
      <mc:AlternateContent xmlns:mc="http://schemas.openxmlformats.org/markup-compatibility/2006" xmlns:a14="http://schemas.microsoft.com/office/drawing/2010/main">
        <mc:Choice Requires="a14">
          <p:sp>
            <p:nvSpPr>
              <p:cNvPr id="15" name="Rectangle 3"/>
              <p:cNvSpPr txBox="1">
                <a:spLocks noChangeArrowheads="1"/>
              </p:cNvSpPr>
              <p:nvPr/>
            </p:nvSpPr>
            <p:spPr>
              <a:xfrm>
                <a:off x="409916" y="3772507"/>
                <a:ext cx="8346625" cy="1904393"/>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Therefore,</a:t>
                </a:r>
              </a:p>
              <a:p>
                <a:pPr marL="0" indent="0">
                  <a:lnSpc>
                    <a:spcPct val="100000"/>
                  </a:lnSpc>
                  <a:spcBef>
                    <a:spcPts val="0"/>
                  </a:spcBef>
                  <a:spcAft>
                    <a:spcPts val="600"/>
                  </a:spcAft>
                  <a:buNone/>
                  <a:tabLst>
                    <a:tab pos="457200" algn="l"/>
                  </a:tabLst>
                </a:pPr>
                <a:r>
                  <a:rPr lang="en-US" altLang="en-US" sz="2400" i="1" dirty="0"/>
                  <a:t>	P</a:t>
                </a:r>
                <a:r>
                  <a:rPr lang="en-US" altLang="en-US" sz="2400" dirty="0"/>
                  <a:t>(at least 8 heads) = </a:t>
                </a:r>
                <a:r>
                  <a:rPr lang="en-US" altLang="en-US" sz="2400" i="1" dirty="0"/>
                  <a:t>P</a:t>
                </a:r>
                <a:r>
                  <a:rPr lang="en-US" altLang="en-US" sz="2400" dirty="0"/>
                  <a:t>(8 heads) +</a:t>
                </a:r>
                <a:r>
                  <a:rPr lang="en-US" altLang="en-US" sz="2400" i="1" dirty="0"/>
                  <a:t> P</a:t>
                </a:r>
                <a:r>
                  <a:rPr lang="en-US" altLang="en-US" sz="2400" dirty="0"/>
                  <a:t>(9 heads) +</a:t>
                </a:r>
                <a:r>
                  <a:rPr lang="en-US" altLang="en-US" sz="2400" i="1" dirty="0"/>
                  <a:t> P</a:t>
                </a:r>
                <a:r>
                  <a:rPr lang="en-US" altLang="en-US" sz="2400" dirty="0"/>
                  <a:t>(10 heads) </a:t>
                </a:r>
              </a:p>
              <a:p>
                <a:pPr marL="0" indent="0">
                  <a:lnSpc>
                    <a:spcPct val="100000"/>
                  </a:lnSpc>
                  <a:spcBef>
                    <a:spcPts val="0"/>
                  </a:spcBef>
                  <a:spcAft>
                    <a:spcPts val="600"/>
                  </a:spcAft>
                  <a:buNone/>
                  <a:tabLst>
                    <a:tab pos="914400" algn="l"/>
                  </a:tabLst>
                </a:pPr>
                <a:r>
                  <a:rPr lang="en-US" altLang="en-US" sz="2400" dirty="0"/>
                  <a:t>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i="1">
                                <a:latin typeface="Cambria Math"/>
                              </a:rPr>
                              <m:t>8</m:t>
                            </m:r>
                          </m:den>
                        </m:f>
                      </m:e>
                    </m:d>
                    <m:r>
                      <a:rPr lang="en-US" altLang="en-US" sz="2400" i="1">
                        <a:latin typeface="Cambria Math"/>
                      </a:rPr>
                      <m:t> </m:t>
                    </m:r>
                  </m:oMath>
                </a14:m>
                <a:r>
                  <a:rPr lang="en-US" altLang="en-US" sz="2400" dirty="0"/>
                  <a:t>(0.6)</a:t>
                </a:r>
                <a:r>
                  <a:rPr lang="en-US" altLang="en-US" sz="2400" baseline="30000" dirty="0"/>
                  <a:t>8</a:t>
                </a:r>
                <a:r>
                  <a:rPr lang="en-US" altLang="en-US" sz="2400" dirty="0"/>
                  <a:t>(0.4)</a:t>
                </a:r>
                <a:r>
                  <a:rPr lang="en-US" altLang="en-US" sz="2400" baseline="30000" dirty="0"/>
                  <a:t>2</a:t>
                </a:r>
                <a:r>
                  <a:rPr lang="en-US" altLang="en-US" sz="2400" dirty="0"/>
                  <a:t>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b="0" i="1" smtClean="0">
                                <a:latin typeface="Cambria Math"/>
                              </a:rPr>
                              <m:t>9</m:t>
                            </m:r>
                          </m:den>
                        </m:f>
                      </m:e>
                    </m:d>
                    <m:r>
                      <a:rPr lang="en-US" altLang="en-US" sz="2400" i="1">
                        <a:latin typeface="Cambria Math"/>
                      </a:rPr>
                      <m:t> </m:t>
                    </m:r>
                  </m:oMath>
                </a14:m>
                <a:r>
                  <a:rPr lang="en-US" altLang="en-US" sz="2400" dirty="0"/>
                  <a:t>(0.6)</a:t>
                </a:r>
                <a:r>
                  <a:rPr lang="en-US" altLang="en-US" sz="2400" baseline="30000" dirty="0"/>
                  <a:t>9</a:t>
                </a:r>
                <a:r>
                  <a:rPr lang="en-US" altLang="en-US" sz="2400" dirty="0"/>
                  <a:t>(0.4)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i="1">
                                <a:latin typeface="Cambria Math"/>
                              </a:rPr>
                              <m:t>10</m:t>
                            </m:r>
                          </m:den>
                        </m:f>
                      </m:e>
                    </m:d>
                    <m:r>
                      <a:rPr lang="en-US" altLang="en-US" sz="2400" i="1">
                        <a:latin typeface="Cambria Math"/>
                      </a:rPr>
                      <m:t> </m:t>
                    </m:r>
                  </m:oMath>
                </a14:m>
                <a:r>
                  <a:rPr lang="en-US" altLang="en-US" sz="2400" dirty="0"/>
                  <a:t>(0.6)</a:t>
                </a:r>
                <a:r>
                  <a:rPr lang="en-US" altLang="en-US" sz="2400" baseline="30000" dirty="0"/>
                  <a:t>10</a:t>
                </a:r>
              </a:p>
              <a:p>
                <a:pPr marL="0" indent="0">
                  <a:lnSpc>
                    <a:spcPct val="100000"/>
                  </a:lnSpc>
                  <a:spcBef>
                    <a:spcPts val="0"/>
                  </a:spcBef>
                  <a:spcAft>
                    <a:spcPts val="600"/>
                  </a:spcAft>
                  <a:buNone/>
                </a:pPr>
                <a:r>
                  <a:rPr lang="en-US" altLang="en-US" sz="2400" dirty="0"/>
                  <a:t>	</a:t>
                </a:r>
                <a14:m>
                  <m:oMath xmlns:m="http://schemas.openxmlformats.org/officeDocument/2006/math">
                    <m:r>
                      <a:rPr lang="en-US" altLang="en-US" sz="2400" i="1" smtClean="0">
                        <a:latin typeface="Cambria Math"/>
                        <a:ea typeface="Cambria Math"/>
                      </a:rPr>
                      <m:t>≅</m:t>
                    </m:r>
                  </m:oMath>
                </a14:m>
                <a:r>
                  <a:rPr lang="en-US" altLang="en-US" sz="2400" dirty="0"/>
                  <a:t> 0.167 = </a:t>
                </a:r>
                <a:r>
                  <a:rPr lang="en-US" altLang="en-US" sz="2400" b="1" dirty="0">
                    <a:solidFill>
                      <a:srgbClr val="0000FF"/>
                    </a:solidFill>
                  </a:rPr>
                  <a:t>16.7%</a:t>
                </a:r>
              </a:p>
            </p:txBody>
          </p:sp>
        </mc:Choice>
        <mc:Fallback xmlns="">
          <p:sp>
            <p:nvSpPr>
              <p:cNvPr id="15" name="Rectangle 3"/>
              <p:cNvSpPr txBox="1">
                <a:spLocks noRot="1" noChangeAspect="1" noMove="1" noResize="1" noEditPoints="1" noAdjustHandles="1" noChangeArrowheads="1" noChangeShapeType="1" noTextEdit="1"/>
              </p:cNvSpPr>
              <p:nvPr/>
            </p:nvSpPr>
            <p:spPr>
              <a:xfrm>
                <a:off x="409916" y="3772507"/>
                <a:ext cx="8346625" cy="1904393"/>
              </a:xfrm>
              <a:prstGeom prst="rect">
                <a:avLst/>
              </a:prstGeom>
              <a:blipFill rotWithShape="1">
                <a:blip r:embed="rId4"/>
                <a:stretch>
                  <a:fillRect l="-1096" t="-2564"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622694" y="5676900"/>
                <a:ext cx="6832600" cy="775340"/>
              </a:xfrm>
              <a:prstGeom prst="rect">
                <a:avLst/>
              </a:prstGeom>
              <a:solidFill>
                <a:schemeClr val="accent1">
                  <a:lumMod val="20000"/>
                  <a:lumOff val="80000"/>
                </a:schemeClr>
              </a:solidFill>
            </p:spPr>
            <p:txBody>
              <a:bodyPr wrap="square" rtlCol="0">
                <a:spAutoFit/>
              </a:bodyPr>
              <a:lstStyle/>
              <a:p>
                <a:r>
                  <a:rPr lang="en-US" sz="2000" dirty="0"/>
                  <a:t>Probabilities of the form </a:t>
                </a:r>
                <a14:m>
                  <m:oMath xmlns:m="http://schemas.openxmlformats.org/officeDocument/2006/math">
                    <m:d>
                      <m:dPr>
                        <m:ctrlPr>
                          <a:rPr lang="en-US" sz="2000" i="1" smtClean="0">
                            <a:latin typeface="Cambria Math" panose="02040503050406030204" pitchFamily="18" charset="0"/>
                          </a:rPr>
                        </m:ctrlPr>
                      </m:dPr>
                      <m:e>
                        <m:f>
                          <m:fPr>
                            <m:type m:val="noBar"/>
                            <m:ctrlPr>
                              <a:rPr lang="en-US" sz="2000" i="1" smtClean="0">
                                <a:latin typeface="Cambria Math" panose="02040503050406030204" pitchFamily="18" charset="0"/>
                              </a:rPr>
                            </m:ctrlPr>
                          </m:fPr>
                          <m:num>
                            <m:r>
                              <a:rPr lang="en-US" sz="2000" b="0" i="1" smtClean="0">
                                <a:latin typeface="Cambria Math"/>
                              </a:rPr>
                              <m:t>𝑛</m:t>
                            </m:r>
                          </m:num>
                          <m:den>
                            <m:r>
                              <a:rPr lang="en-US" sz="2000" b="0" i="1" smtClean="0">
                                <a:latin typeface="Cambria Math"/>
                              </a:rPr>
                              <m:t>𝑘</m:t>
                            </m:r>
                          </m:den>
                        </m:f>
                      </m:e>
                    </m:d>
                    <m:sSup>
                      <m:sSupPr>
                        <m:ctrlPr>
                          <a:rPr lang="en-US" sz="2000" i="1" smtClean="0">
                            <a:latin typeface="Cambria Math" panose="02040503050406030204" pitchFamily="18" charset="0"/>
                          </a:rPr>
                        </m:ctrlPr>
                      </m:sSupPr>
                      <m:e>
                        <m:r>
                          <a:rPr lang="en-US" sz="2000" b="0" i="1" smtClean="0">
                            <a:latin typeface="Cambria Math"/>
                          </a:rPr>
                          <m:t>𝑝</m:t>
                        </m:r>
                      </m:e>
                      <m:sup>
                        <m:r>
                          <a:rPr lang="en-US" sz="2000" b="0" i="1" smtClean="0">
                            <a:latin typeface="Cambria Math"/>
                          </a:rPr>
                          <m:t>𝑛</m:t>
                        </m:r>
                        <m:r>
                          <a:rPr lang="en-US" sz="2000" b="0" i="1" smtClean="0">
                            <a:latin typeface="Cambria Math"/>
                          </a:rPr>
                          <m:t>−</m:t>
                        </m:r>
                        <m:r>
                          <a:rPr lang="en-US" sz="2000" b="0" i="1" smtClean="0">
                            <a:latin typeface="Cambria Math"/>
                          </a:rPr>
                          <m:t>𝑘</m:t>
                        </m:r>
                      </m:sup>
                    </m:sSup>
                    <m:sSup>
                      <m:sSupPr>
                        <m:ctrlPr>
                          <a:rPr lang="en-US" sz="2000" i="1" smtClean="0">
                            <a:latin typeface="Cambria Math" panose="02040503050406030204" pitchFamily="18" charset="0"/>
                          </a:rPr>
                        </m:ctrlPr>
                      </m:sSupPr>
                      <m:e>
                        <m:r>
                          <a:rPr lang="en-US" sz="2000" b="0" i="1" smtClean="0">
                            <a:latin typeface="Cambria Math"/>
                          </a:rPr>
                          <m:t>(1−</m:t>
                        </m:r>
                        <m:r>
                          <a:rPr lang="en-US" sz="2000" b="0" i="1" smtClean="0">
                            <a:latin typeface="Cambria Math"/>
                          </a:rPr>
                          <m:t>𝑝</m:t>
                        </m:r>
                        <m:r>
                          <a:rPr lang="en-US" sz="2000" b="0" i="1" smtClean="0">
                            <a:latin typeface="Cambria Math"/>
                          </a:rPr>
                          <m:t>)</m:t>
                        </m:r>
                      </m:e>
                      <m:sup>
                        <m:r>
                          <a:rPr lang="en-US" sz="2000" b="0" i="1" smtClean="0">
                            <a:latin typeface="Cambria Math"/>
                          </a:rPr>
                          <m:t>𝑘</m:t>
                        </m:r>
                      </m:sup>
                    </m:sSup>
                  </m:oMath>
                </a14:m>
                <a:r>
                  <a:rPr lang="en-US" sz="2000" dirty="0"/>
                  <a:t> , where </a:t>
                </a:r>
                <a14:m>
                  <m:oMath xmlns:m="http://schemas.openxmlformats.org/officeDocument/2006/math">
                    <m:r>
                      <a:rPr lang="en-US" sz="2000" b="0" i="1" smtClean="0">
                        <a:latin typeface="Cambria Math"/>
                      </a:rPr>
                      <m:t>0</m:t>
                    </m:r>
                    <m:r>
                      <a:rPr lang="en-US" sz="2000" b="0" i="1" smtClean="0">
                        <a:latin typeface="Cambria Math"/>
                        <a:ea typeface="Cambria Math"/>
                      </a:rPr>
                      <m:t>≤</m:t>
                    </m:r>
                    <m:r>
                      <a:rPr lang="en-US" sz="2000" b="0" i="1" smtClean="0">
                        <a:latin typeface="Cambria Math"/>
                        <a:ea typeface="Cambria Math"/>
                      </a:rPr>
                      <m:t>𝑝</m:t>
                    </m:r>
                    <m:r>
                      <a:rPr lang="en-US" sz="2000" b="0" i="1" smtClean="0">
                        <a:latin typeface="Cambria Math"/>
                        <a:ea typeface="Cambria Math"/>
                      </a:rPr>
                      <m:t>≤1</m:t>
                    </m:r>
                  </m:oMath>
                </a14:m>
                <a:r>
                  <a:rPr lang="en-US" sz="2000" dirty="0"/>
                  <a:t>, are called </a:t>
                </a:r>
                <a:r>
                  <a:rPr lang="en-US" sz="2000" b="1" dirty="0"/>
                  <a:t>binomial probabilities</a:t>
                </a:r>
                <a:r>
                  <a:rPr lang="en-US" sz="20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622694" y="5676900"/>
                <a:ext cx="6832600" cy="775340"/>
              </a:xfrm>
              <a:prstGeom prst="rect">
                <a:avLst/>
              </a:prstGeom>
              <a:blipFill rotWithShape="1">
                <a:blip r:embed="rId5"/>
                <a:stretch>
                  <a:fillRect l="-892" t="-787" b="-11811"/>
                </a:stretch>
              </a:blipFill>
            </p:spPr>
            <p:txBody>
              <a:bodyPr/>
              <a:lstStyle/>
              <a:p>
                <a:r>
                  <a:rPr lang="en-US">
                    <a:noFill/>
                  </a:rPr>
                  <a:t> </a:t>
                </a:r>
              </a:p>
            </p:txBody>
          </p:sp>
        </mc:Fallback>
      </mc:AlternateContent>
      <p:sp>
        <p:nvSpPr>
          <p:cNvPr id="16" name="Oval 15"/>
          <p:cNvSpPr/>
          <p:nvPr/>
        </p:nvSpPr>
        <p:spPr>
          <a:xfrm>
            <a:off x="629156" y="30083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29359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7896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85</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week’s lectures</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2984" y="254239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Graphs and Trees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974" y="3624780"/>
            <a:ext cx="6096000" cy="2400300"/>
          </a:xfrm>
          <a:prstGeom prst="rect">
            <a:avLst/>
          </a:prstGeom>
        </p:spPr>
      </p:pic>
    </p:spTree>
    <p:extLst>
      <p:ext uri="{BB962C8B-B14F-4D97-AF65-F5344CB8AC3E}">
        <p14:creationId xmlns:p14="http://schemas.microsoft.com/office/powerpoint/2010/main" val="1404968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86</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mc:AlternateContent xmlns:mc="http://schemas.openxmlformats.org/markup-compatibility/2006" xmlns:a14="http://schemas.microsoft.com/office/drawing/2010/main">
        <mc:Choice Requires="a14">
          <p:sp>
            <p:nvSpPr>
              <p:cNvPr id="35" name="Rectangle 3"/>
              <p:cNvSpPr txBox="1">
                <a:spLocks noChangeArrowheads="1"/>
              </p:cNvSpPr>
              <p:nvPr/>
            </p:nvSpPr>
            <p:spPr>
              <a:xfrm>
                <a:off x="457200" y="1702357"/>
                <a:ext cx="8229600" cy="1185674"/>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The number of ways to perform step 1 is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SG" altLang="en-US" b="0" i="1" smtClean="0">
                                <a:latin typeface="Cambria Math" panose="02040503050406030204" pitchFamily="18" charset="0"/>
                              </a:rPr>
                              <m:t>4</m:t>
                            </m:r>
                          </m:num>
                          <m:den>
                            <m:r>
                              <a:rPr lang="en-SG" altLang="en-US" b="0" i="1" smtClean="0">
                                <a:latin typeface="Cambria Math" panose="02040503050406030204" pitchFamily="18" charset="0"/>
                              </a:rPr>
                              <m:t>2</m:t>
                            </m:r>
                          </m:den>
                        </m:f>
                      </m:e>
                    </m:d>
                  </m:oMath>
                </a14:m>
                <a:r>
                  <a:rPr lang="en-US" altLang="en-US" dirty="0"/>
                  <a:t>.</a:t>
                </a:r>
              </a:p>
              <a:p>
                <a:pPr marL="0" indent="0">
                  <a:lnSpc>
                    <a:spcPct val="100000"/>
                  </a:lnSpc>
                  <a:spcBef>
                    <a:spcPts val="600"/>
                  </a:spcBef>
                  <a:buNone/>
                </a:pPr>
                <a:r>
                  <a:rPr lang="en-US" altLang="en-US" dirty="0"/>
                  <a:t>The number of ways to perform step 2 is 2!</a:t>
                </a:r>
              </a:p>
            </p:txBody>
          </p:sp>
        </mc:Choice>
        <mc:Fallback xmlns="">
          <p:sp>
            <p:nvSpPr>
              <p:cNvPr id="35" name="Rectangle 3"/>
              <p:cNvSpPr txBox="1">
                <a:spLocks noRot="1" noChangeAspect="1" noMove="1" noResize="1" noEditPoints="1" noAdjustHandles="1" noChangeArrowheads="1" noChangeShapeType="1" noTextEdit="1"/>
              </p:cNvSpPr>
              <p:nvPr/>
            </p:nvSpPr>
            <p:spPr>
              <a:xfrm>
                <a:off x="457200" y="1702357"/>
                <a:ext cx="8229600" cy="1185674"/>
              </a:xfrm>
              <a:prstGeom prst="rect">
                <a:avLst/>
              </a:prstGeom>
              <a:blipFill rotWithShape="0">
                <a:blip r:embed="rId3"/>
                <a:stretch>
                  <a:fillRect l="-1481" t="-4103" b="-3590"/>
                </a:stretch>
              </a:blipFill>
            </p:spPr>
            <p:txBody>
              <a:bodyPr/>
              <a:lstStyle/>
              <a:p>
                <a:r>
                  <a:rPr lang="en-SG">
                    <a:noFill/>
                  </a:rPr>
                  <a:t> </a:t>
                </a:r>
              </a:p>
            </p:txBody>
          </p:sp>
        </mc:Fallback>
      </mc:AlternateContent>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3 – Relationship between Permutations and Combinations</a:t>
            </a:r>
          </a:p>
        </p:txBody>
      </p:sp>
      <p:sp>
        <p:nvSpPr>
          <p:cNvPr id="34" name="Oval 3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Rectangle 3"/>
          <p:cNvSpPr txBox="1">
            <a:spLocks noChangeArrowheads="1"/>
          </p:cNvSpPr>
          <p:nvPr/>
        </p:nvSpPr>
        <p:spPr>
          <a:xfrm>
            <a:off x="457200" y="2888031"/>
            <a:ext cx="8229600" cy="663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altLang="en-US" dirty="0"/>
              <a:t>Hence,</a:t>
            </a:r>
            <a:endParaRPr lang="en-US" altLang="en-US" dirty="0"/>
          </a:p>
        </p:txBody>
      </p:sp>
      <mc:AlternateContent xmlns:mc="http://schemas.openxmlformats.org/markup-compatibility/2006" xmlns:a14="http://schemas.microsoft.com/office/drawing/2010/main">
        <mc:Choice Requires="a14">
          <p:sp>
            <p:nvSpPr>
              <p:cNvPr id="3" name="TextBox 2"/>
              <p:cNvSpPr txBox="1"/>
              <p:nvPr/>
            </p:nvSpPr>
            <p:spPr>
              <a:xfrm>
                <a:off x="2727205" y="3246736"/>
                <a:ext cx="3303270" cy="608628"/>
              </a:xfrm>
              <a:prstGeom prst="rect">
                <a:avLst/>
              </a:prstGeom>
              <a:solidFill>
                <a:srgbClr val="0070C0"/>
              </a:solidFill>
            </p:spPr>
            <p:txBody>
              <a:bodyPr wrap="square" rtlCol="0">
                <a:spAutoFit/>
              </a:bodyPr>
              <a:lstStyle/>
              <a:p>
                <a:pPr algn="ctr"/>
                <a:r>
                  <a:rPr lang="en-SG" sz="2800" i="1" dirty="0">
                    <a:solidFill>
                      <a:schemeClr val="bg1">
                        <a:lumMod val="95000"/>
                      </a:schemeClr>
                    </a:solidFill>
                  </a:rPr>
                  <a:t>P</a:t>
                </a:r>
                <a:r>
                  <a:rPr lang="en-SG" sz="2800" dirty="0">
                    <a:solidFill>
                      <a:schemeClr val="bg1">
                        <a:lumMod val="95000"/>
                      </a:schemeClr>
                    </a:solidFill>
                  </a:rPr>
                  <a:t>(4, 2) = </a:t>
                </a:r>
                <a14:m>
                  <m:oMath xmlns:m="http://schemas.openxmlformats.org/officeDocument/2006/math">
                    <m:d>
                      <m:dPr>
                        <m:ctrlPr>
                          <a:rPr lang="en-SG" sz="2800" i="1" smtClean="0">
                            <a:solidFill>
                              <a:schemeClr val="bg1">
                                <a:lumMod val="95000"/>
                              </a:schemeClr>
                            </a:solidFill>
                            <a:latin typeface="Cambria Math" panose="02040503050406030204" pitchFamily="18" charset="0"/>
                          </a:rPr>
                        </m:ctrlPr>
                      </m:dPr>
                      <m:e>
                        <m:f>
                          <m:fPr>
                            <m:type m:val="noBar"/>
                            <m:ctrlPr>
                              <a:rPr lang="en-SG" sz="2800" i="1" smtClean="0">
                                <a:solidFill>
                                  <a:schemeClr val="bg1">
                                    <a:lumMod val="95000"/>
                                  </a:schemeClr>
                                </a:solidFill>
                                <a:latin typeface="Cambria Math" panose="02040503050406030204" pitchFamily="18" charset="0"/>
                              </a:rPr>
                            </m:ctrlPr>
                          </m:fPr>
                          <m:num>
                            <m:r>
                              <a:rPr lang="en-SG" sz="2800" b="0" i="1" smtClean="0">
                                <a:solidFill>
                                  <a:schemeClr val="bg1">
                                    <a:lumMod val="95000"/>
                                  </a:schemeClr>
                                </a:solidFill>
                                <a:latin typeface="Cambria Math" panose="02040503050406030204" pitchFamily="18" charset="0"/>
                              </a:rPr>
                              <m:t>4</m:t>
                            </m:r>
                          </m:num>
                          <m:den>
                            <m:r>
                              <a:rPr lang="en-SG" sz="2800" b="0" i="1" smtClean="0">
                                <a:solidFill>
                                  <a:schemeClr val="bg1">
                                    <a:lumMod val="95000"/>
                                  </a:schemeClr>
                                </a:solidFill>
                                <a:latin typeface="Cambria Math" panose="02040503050406030204" pitchFamily="18" charset="0"/>
                              </a:rPr>
                              <m:t>2</m:t>
                            </m:r>
                          </m:den>
                        </m:f>
                      </m:e>
                    </m:d>
                  </m:oMath>
                </a14:m>
                <a:r>
                  <a:rPr lang="en-SG" sz="2800" dirty="0">
                    <a:solidFill>
                      <a:schemeClr val="bg1">
                        <a:lumMod val="95000"/>
                      </a:schemeClr>
                    </a:solidFill>
                    <a:sym typeface="Symbol" panose="05050102010706020507" pitchFamily="18" charset="2"/>
                  </a:rPr>
                  <a:t> 2!</a:t>
                </a:r>
                <a:r>
                  <a:rPr lang="en-SG" sz="2800" dirty="0">
                    <a:solidFill>
                      <a:schemeClr val="bg1">
                        <a:lumMod val="95000"/>
                      </a:schemeClr>
                    </a:solidFill>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2727205" y="3246736"/>
                <a:ext cx="3303270" cy="608628"/>
              </a:xfrm>
              <a:prstGeom prst="rect">
                <a:avLst/>
              </a:prstGeom>
              <a:blipFill>
                <a:blip r:embed="rId4"/>
                <a:stretch>
                  <a:fillRect t="-6061"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745809" y="4040758"/>
                <a:ext cx="3303270" cy="1039515"/>
              </a:xfrm>
              <a:prstGeom prst="rect">
                <a:avLst/>
              </a:prstGeom>
              <a:solidFill>
                <a:srgbClr val="0070C0"/>
              </a:solidFill>
            </p:spPr>
            <p:txBody>
              <a:bodyPr wrap="square" rtlCol="0">
                <a:spAutoFit/>
              </a:bodyPr>
              <a:lstStyle/>
              <a:p>
                <a:pPr algn="ctr"/>
                <a14:m>
                  <m:oMath xmlns:m="http://schemas.openxmlformats.org/officeDocument/2006/math">
                    <m:d>
                      <m:dPr>
                        <m:ctrlPr>
                          <a:rPr lang="en-SG" sz="2800" i="1" smtClean="0">
                            <a:solidFill>
                              <a:schemeClr val="bg1">
                                <a:lumMod val="95000"/>
                              </a:schemeClr>
                            </a:solidFill>
                            <a:latin typeface="Cambria Math" panose="02040503050406030204" pitchFamily="18" charset="0"/>
                          </a:rPr>
                        </m:ctrlPr>
                      </m:dPr>
                      <m:e>
                        <m:f>
                          <m:fPr>
                            <m:type m:val="noBar"/>
                            <m:ctrlPr>
                              <a:rPr lang="en-SG" sz="2800" i="1" smtClean="0">
                                <a:solidFill>
                                  <a:schemeClr val="bg1">
                                    <a:lumMod val="95000"/>
                                  </a:schemeClr>
                                </a:solidFill>
                                <a:latin typeface="Cambria Math" panose="02040503050406030204" pitchFamily="18" charset="0"/>
                              </a:rPr>
                            </m:ctrlPr>
                          </m:fPr>
                          <m:num>
                            <m:r>
                              <a:rPr lang="en-SG" sz="2800" b="0" i="1" smtClean="0">
                                <a:solidFill>
                                  <a:schemeClr val="bg1">
                                    <a:lumMod val="95000"/>
                                  </a:schemeClr>
                                </a:solidFill>
                                <a:latin typeface="Cambria Math" panose="02040503050406030204" pitchFamily="18" charset="0"/>
                              </a:rPr>
                              <m:t>4</m:t>
                            </m:r>
                          </m:num>
                          <m:den>
                            <m:r>
                              <a:rPr lang="en-SG" sz="2800" b="0" i="1" smtClean="0">
                                <a:solidFill>
                                  <a:schemeClr val="bg1">
                                    <a:lumMod val="95000"/>
                                  </a:schemeClr>
                                </a:solidFill>
                                <a:latin typeface="Cambria Math" panose="02040503050406030204" pitchFamily="18" charset="0"/>
                              </a:rPr>
                              <m:t>2</m:t>
                            </m:r>
                          </m:den>
                        </m:f>
                      </m:e>
                    </m:d>
                  </m:oMath>
                </a14:m>
                <a:r>
                  <a:rPr lang="en-SG" sz="2800" dirty="0">
                    <a:solidFill>
                      <a:schemeClr val="bg1">
                        <a:lumMod val="95000"/>
                      </a:schemeClr>
                    </a:solidFill>
                    <a:sym typeface="Symbol" panose="05050102010706020507" pitchFamily="18" charset="2"/>
                  </a:rPr>
                  <a:t> = </a:t>
                </a:r>
                <a:r>
                  <a:rPr lang="en-SG" sz="2800" i="1" dirty="0">
                    <a:solidFill>
                      <a:schemeClr val="bg1">
                        <a:lumMod val="95000"/>
                      </a:schemeClr>
                    </a:solidFill>
                  </a:rPr>
                  <a:t>P</a:t>
                </a:r>
                <a:r>
                  <a:rPr lang="en-SG" sz="2800" dirty="0">
                    <a:solidFill>
                      <a:schemeClr val="bg1">
                        <a:lumMod val="95000"/>
                      </a:schemeClr>
                    </a:solidFill>
                  </a:rPr>
                  <a:t>(4, 2) / </a:t>
                </a:r>
                <a:r>
                  <a:rPr lang="en-SG" sz="2800" dirty="0">
                    <a:solidFill>
                      <a:schemeClr val="bg1">
                        <a:lumMod val="95000"/>
                      </a:schemeClr>
                    </a:solidFill>
                    <a:sym typeface="Symbol" panose="05050102010706020507" pitchFamily="18" charset="2"/>
                  </a:rPr>
                  <a:t>2! </a:t>
                </a:r>
              </a:p>
              <a:p>
                <a:pPr algn="ctr"/>
                <a:r>
                  <a:rPr lang="en-SG" sz="2800" dirty="0">
                    <a:solidFill>
                      <a:schemeClr val="bg1">
                        <a:lumMod val="95000"/>
                      </a:schemeClr>
                    </a:solidFill>
                    <a:sym typeface="Symbol" panose="05050102010706020507" pitchFamily="18" charset="2"/>
                  </a:rPr>
                  <a:t>= 12 / 2 = 6</a:t>
                </a:r>
                <a:r>
                  <a:rPr lang="en-SG" sz="2800" dirty="0">
                    <a:solidFill>
                      <a:schemeClr val="bg1">
                        <a:lumMod val="95000"/>
                      </a:schemeClr>
                    </a:solidFill>
                  </a:rPr>
                  <a:t> </a:t>
                </a:r>
              </a:p>
            </p:txBody>
          </p:sp>
        </mc:Choice>
        <mc:Fallback xmlns="">
          <p:sp>
            <p:nvSpPr>
              <p:cNvPr id="52" name="TextBox 51"/>
              <p:cNvSpPr txBox="1">
                <a:spLocks noRot="1" noChangeAspect="1" noMove="1" noResize="1" noEditPoints="1" noAdjustHandles="1" noChangeArrowheads="1" noChangeShapeType="1" noTextEdit="1"/>
              </p:cNvSpPr>
              <p:nvPr/>
            </p:nvSpPr>
            <p:spPr>
              <a:xfrm>
                <a:off x="2745809" y="4040758"/>
                <a:ext cx="3303270" cy="1039515"/>
              </a:xfrm>
              <a:prstGeom prst="rect">
                <a:avLst/>
              </a:prstGeom>
              <a:blipFill>
                <a:blip r:embed="rId5"/>
                <a:stretch>
                  <a:fillRect t="-1765" b="-15882"/>
                </a:stretch>
              </a:blipFill>
            </p:spPr>
            <p:txBody>
              <a:bodyPr/>
              <a:lstStyle/>
              <a:p>
                <a:r>
                  <a:rPr lang="en-US">
                    <a:noFill/>
                  </a:rPr>
                  <a:t> </a:t>
                </a:r>
              </a:p>
            </p:txBody>
          </p:sp>
        </mc:Fallback>
      </mc:AlternateContent>
    </p:spTree>
    <p:extLst>
      <p:ext uri="{BB962C8B-B14F-4D97-AF65-F5344CB8AC3E}">
        <p14:creationId xmlns:p14="http://schemas.microsoft.com/office/powerpoint/2010/main" val="17604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12200</TotalTime>
  <Words>10119</Words>
  <Application>Microsoft Office PowerPoint</Application>
  <PresentationFormat>On-screen Show (4:3)</PresentationFormat>
  <Paragraphs>1034</Paragraphs>
  <Slides>86</Slides>
  <Notes>86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Calibri Light</vt:lpstr>
      <vt:lpstr>Cambria Math</vt:lpstr>
      <vt:lpstr>Wingdings</vt:lpstr>
      <vt:lpstr>Office Theme</vt:lpstr>
      <vt:lpstr>Lecture #11: Counting and Probability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Tuck-Choy Aaron TAN</cp:lastModifiedBy>
  <cp:revision>999</cp:revision>
  <cp:lastPrinted>2019-10-24T23:06:32Z</cp:lastPrinted>
  <dcterms:created xsi:type="dcterms:W3CDTF">2015-07-25T11:08:36Z</dcterms:created>
  <dcterms:modified xsi:type="dcterms:W3CDTF">2022-10-03T00:49:33Z</dcterms:modified>
</cp:coreProperties>
</file>