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540" r:id="rId3"/>
    <p:sldId id="257" r:id="rId4"/>
    <p:sldId id="536" r:id="rId5"/>
    <p:sldId id="531" r:id="rId6"/>
    <p:sldId id="428" r:id="rId7"/>
    <p:sldId id="423" r:id="rId8"/>
    <p:sldId id="431" r:id="rId9"/>
    <p:sldId id="278" r:id="rId10"/>
    <p:sldId id="425" r:id="rId11"/>
    <p:sldId id="426" r:id="rId12"/>
    <p:sldId id="427" r:id="rId13"/>
    <p:sldId id="432" r:id="rId14"/>
    <p:sldId id="433" r:id="rId15"/>
    <p:sldId id="434" r:id="rId16"/>
    <p:sldId id="440" r:id="rId17"/>
    <p:sldId id="441" r:id="rId18"/>
    <p:sldId id="435" r:id="rId19"/>
    <p:sldId id="436" r:id="rId20"/>
    <p:sldId id="437" r:id="rId21"/>
    <p:sldId id="537" r:id="rId22"/>
    <p:sldId id="439" r:id="rId23"/>
    <p:sldId id="442" r:id="rId24"/>
    <p:sldId id="443" r:id="rId25"/>
    <p:sldId id="444" r:id="rId26"/>
    <p:sldId id="541" r:id="rId27"/>
    <p:sldId id="445" r:id="rId28"/>
    <p:sldId id="446" r:id="rId29"/>
    <p:sldId id="447" r:id="rId30"/>
    <p:sldId id="538" r:id="rId31"/>
    <p:sldId id="451" r:id="rId32"/>
    <p:sldId id="452" r:id="rId33"/>
    <p:sldId id="453" r:id="rId34"/>
    <p:sldId id="456" r:id="rId35"/>
    <p:sldId id="458" r:id="rId36"/>
    <p:sldId id="459" r:id="rId37"/>
    <p:sldId id="460" r:id="rId38"/>
    <p:sldId id="461" r:id="rId39"/>
    <p:sldId id="463" r:id="rId40"/>
    <p:sldId id="464" r:id="rId41"/>
    <p:sldId id="465" r:id="rId42"/>
    <p:sldId id="468" r:id="rId43"/>
    <p:sldId id="470" r:id="rId44"/>
    <p:sldId id="467" r:id="rId45"/>
    <p:sldId id="471" r:id="rId46"/>
    <p:sldId id="473" r:id="rId47"/>
    <p:sldId id="474" r:id="rId48"/>
    <p:sldId id="475" r:id="rId49"/>
    <p:sldId id="477" r:id="rId50"/>
    <p:sldId id="478" r:id="rId51"/>
    <p:sldId id="539" r:id="rId52"/>
    <p:sldId id="480" r:id="rId53"/>
    <p:sldId id="484" r:id="rId54"/>
    <p:sldId id="485" r:id="rId55"/>
    <p:sldId id="486" r:id="rId56"/>
    <p:sldId id="487" r:id="rId57"/>
    <p:sldId id="488" r:id="rId58"/>
    <p:sldId id="489" r:id="rId59"/>
    <p:sldId id="490" r:id="rId60"/>
    <p:sldId id="491" r:id="rId61"/>
    <p:sldId id="492" r:id="rId62"/>
    <p:sldId id="494" r:id="rId63"/>
    <p:sldId id="500" r:id="rId64"/>
    <p:sldId id="501" r:id="rId65"/>
    <p:sldId id="503" r:id="rId66"/>
    <p:sldId id="504" r:id="rId67"/>
    <p:sldId id="505" r:id="rId68"/>
    <p:sldId id="506" r:id="rId69"/>
    <p:sldId id="507" r:id="rId70"/>
    <p:sldId id="509" r:id="rId71"/>
    <p:sldId id="511" r:id="rId72"/>
    <p:sldId id="512" r:id="rId73"/>
    <p:sldId id="513" r:id="rId74"/>
    <p:sldId id="515" r:id="rId75"/>
    <p:sldId id="516" r:id="rId76"/>
    <p:sldId id="517" r:id="rId77"/>
    <p:sldId id="518" r:id="rId78"/>
    <p:sldId id="519" r:id="rId79"/>
    <p:sldId id="535" r:id="rId80"/>
    <p:sldId id="522" r:id="rId81"/>
    <p:sldId id="523" r:id="rId82"/>
    <p:sldId id="520" r:id="rId83"/>
    <p:sldId id="533" r:id="rId84"/>
    <p:sldId id="532" r:id="rId85"/>
    <p:sldId id="534" r:id="rId86"/>
    <p:sldId id="335" r:id="rId87"/>
    <p:sldId id="337" r:id="rId88"/>
  </p:sldIdLst>
  <p:sldSz cx="9144000" cy="6858000" type="screen4x3"/>
  <p:notesSz cx="6858000"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33"/>
    <a:srgbClr val="006600"/>
    <a:srgbClr val="000099"/>
    <a:srgbClr val="B8CCE4"/>
    <a:srgbClr val="B7CCE5"/>
    <a:srgbClr val="B4C5E8"/>
    <a:srgbClr val="B5CFE7"/>
    <a:srgbClr val="B4D3E8"/>
    <a:srgbClr val="45A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autoAdjust="0"/>
    <p:restoredTop sz="94434" autoAdjust="0"/>
  </p:normalViewPr>
  <p:slideViewPr>
    <p:cSldViewPr snapToGrid="0">
      <p:cViewPr>
        <p:scale>
          <a:sx n="50" d="100"/>
          <a:sy n="50" d="100"/>
        </p:scale>
        <p:origin x="1056" y="22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10.1 Graphs: Definitions and Basic Properties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Introduction, Basic Terminology</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10.2 Trails, Paths, and Circuits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Definitions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The Concept of Degree</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10.3 Matrix Representations of Graphs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Matrices and Directed Graphs; Matrices and Undirected Graphs</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006E8510-316B-458A-9BC1-17759118BF14}">
      <dgm:prSet/>
      <dgm:spPr/>
      <dgm:t>
        <a:bodyPr/>
        <a:lstStyle/>
        <a:p>
          <a:r>
            <a:rPr lang="en-US" dirty="0"/>
            <a:t>Matrix Multiplication</a:t>
          </a:r>
        </a:p>
      </dgm:t>
    </dgm:pt>
    <dgm:pt modelId="{8FEFC947-AA13-46EC-AFCC-4DF9015A334C}" type="parTrans" cxnId="{98BDDB71-FCB7-4F0E-8D9A-0C86EAA96634}">
      <dgm:prSet/>
      <dgm:spPr/>
      <dgm:t>
        <a:bodyPr/>
        <a:lstStyle/>
        <a:p>
          <a:endParaRPr lang="en-US"/>
        </a:p>
      </dgm:t>
    </dgm:pt>
    <dgm:pt modelId="{12DBC6C4-6545-4405-8502-19BB0F51EC30}" type="sibTrans" cxnId="{98BDDB71-FCB7-4F0E-8D9A-0C86EAA96634}">
      <dgm:prSet/>
      <dgm:spPr/>
      <dgm:t>
        <a:bodyPr/>
        <a:lstStyle/>
        <a:p>
          <a:endParaRPr lang="en-US"/>
        </a:p>
      </dgm:t>
    </dgm:pt>
    <dgm:pt modelId="{2D8D9A42-2405-4335-884B-C3A72D7CC801}">
      <dgm:prSet phldrT="[Text]"/>
      <dgm:spPr/>
      <dgm:t>
        <a:bodyPr/>
        <a:lstStyle/>
        <a:p>
          <a:r>
            <a:rPr lang="en-US" dirty="0"/>
            <a:t>Special Graphs</a:t>
          </a:r>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513376AC-F911-466A-AF77-B3B83300D97C}">
      <dgm:prSet phldrT="[Text]"/>
      <dgm:spPr/>
      <dgm:t>
        <a:bodyPr/>
        <a:lstStyle/>
        <a:p>
          <a:r>
            <a:rPr lang="en-US" dirty="0"/>
            <a:t>Connectedness</a:t>
          </a:r>
        </a:p>
      </dgm:t>
    </dgm:pt>
    <dgm:pt modelId="{D96E67FB-A814-4199-A025-E244EA2891F1}" type="parTrans" cxnId="{DAA0EC1F-B54A-458A-BFD6-5CECADAA6A99}">
      <dgm:prSet/>
      <dgm:spPr/>
      <dgm:t>
        <a:bodyPr/>
        <a:lstStyle/>
        <a:p>
          <a:endParaRPr lang="en-US"/>
        </a:p>
      </dgm:t>
    </dgm:pt>
    <dgm:pt modelId="{9C1CA4E9-589C-40EA-AEB1-B706BAE076E8}" type="sibTrans" cxnId="{DAA0EC1F-B54A-458A-BFD6-5CECADAA6A99}">
      <dgm:prSet/>
      <dgm:spPr/>
      <dgm:t>
        <a:bodyPr/>
        <a:lstStyle/>
        <a:p>
          <a:endParaRPr lang="en-US"/>
        </a:p>
      </dgm:t>
    </dgm:pt>
    <dgm:pt modelId="{E7354E7E-C81A-4E85-82A5-AAB1B9BDF023}">
      <dgm:prSet phldrT="[Text]"/>
      <dgm:spPr/>
      <dgm:t>
        <a:bodyPr/>
        <a:lstStyle/>
        <a:p>
          <a:r>
            <a:rPr lang="en-US" dirty="0"/>
            <a:t>Euler Circuits and Hamiltonian Circuits</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ADF55BF1-2207-42EA-A91F-034F42C917E8}">
      <dgm:prSet/>
      <dgm:spPr/>
      <dgm:t>
        <a:bodyPr/>
        <a:lstStyle/>
        <a:p>
          <a:r>
            <a:rPr lang="en-US" dirty="0"/>
            <a:t>10.4 </a:t>
          </a:r>
          <a:r>
            <a:rPr lang="en-US" dirty="0" err="1"/>
            <a:t>Isomorphisms</a:t>
          </a:r>
          <a:r>
            <a:rPr lang="en-US" dirty="0"/>
            <a:t> of Graphs/Planar Graphs</a:t>
          </a:r>
        </a:p>
      </dgm:t>
    </dgm:pt>
    <dgm:pt modelId="{8CEA65A1-908D-43B2-9575-B9F965EB3642}" type="parTrans" cxnId="{12DAC10A-5BBE-4B7C-8B1A-5FB174599222}">
      <dgm:prSet/>
      <dgm:spPr/>
      <dgm:t>
        <a:bodyPr/>
        <a:lstStyle/>
        <a:p>
          <a:endParaRPr lang="en-US"/>
        </a:p>
      </dgm:t>
    </dgm:pt>
    <dgm:pt modelId="{08B1E362-BBA7-4F5A-8FEF-54F78AFED0E5}" type="sibTrans" cxnId="{12DAC10A-5BBE-4B7C-8B1A-5FB174599222}">
      <dgm:prSet/>
      <dgm:spPr/>
      <dgm:t>
        <a:bodyPr/>
        <a:lstStyle/>
        <a:p>
          <a:endParaRPr lang="en-US"/>
        </a:p>
      </dgm:t>
    </dgm:pt>
    <dgm:pt modelId="{4659FB8F-1A94-4457-B691-4E237DF460A1}">
      <dgm:prSet/>
      <dgm:spPr/>
      <dgm:t>
        <a:bodyPr/>
        <a:lstStyle/>
        <a:p>
          <a:r>
            <a:rPr lang="en-US" dirty="0"/>
            <a:t>Definition of Graph Isomorphism</a:t>
          </a:r>
        </a:p>
      </dgm:t>
    </dgm:pt>
    <dgm:pt modelId="{B69E66DD-2FE8-446C-B1E6-A48C36DEC71E}" type="parTrans" cxnId="{130FBD5F-C80C-4A75-9F49-A9BDD40BEC33}">
      <dgm:prSet/>
      <dgm:spPr/>
      <dgm:t>
        <a:bodyPr/>
        <a:lstStyle/>
        <a:p>
          <a:endParaRPr lang="en-US"/>
        </a:p>
      </dgm:t>
    </dgm:pt>
    <dgm:pt modelId="{AE1921D4-B128-4F31-AC73-13214B1F561F}" type="sibTrans" cxnId="{130FBD5F-C80C-4A75-9F49-A9BDD40BEC33}">
      <dgm:prSet/>
      <dgm:spPr/>
      <dgm:t>
        <a:bodyPr/>
        <a:lstStyle/>
        <a:p>
          <a:endParaRPr lang="en-US"/>
        </a:p>
      </dgm:t>
    </dgm:pt>
    <dgm:pt modelId="{95CD2D8F-24ED-4649-B9BB-4845120C7F92}">
      <dgm:prSet/>
      <dgm:spPr/>
      <dgm:t>
        <a:bodyPr/>
        <a:lstStyle/>
        <a:p>
          <a:r>
            <a:rPr lang="en-US" dirty="0"/>
            <a:t>Counting Walks of Length </a:t>
          </a:r>
          <a:r>
            <a:rPr lang="en-US" i="1" dirty="0"/>
            <a:t>N</a:t>
          </a:r>
        </a:p>
      </dgm:t>
    </dgm:pt>
    <dgm:pt modelId="{FE0B1F3C-082E-494B-B9F0-63E27915F9DE}" type="parTrans" cxnId="{C80521BC-6064-44A5-BF0A-32B061957880}">
      <dgm:prSet/>
      <dgm:spPr/>
      <dgm:t>
        <a:bodyPr/>
        <a:lstStyle/>
        <a:p>
          <a:endParaRPr lang="en-US"/>
        </a:p>
      </dgm:t>
    </dgm:pt>
    <dgm:pt modelId="{67903AFD-6ED0-4FD0-995C-F22B4B0BA1D4}" type="sibTrans" cxnId="{C80521BC-6064-44A5-BF0A-32B061957880}">
      <dgm:prSet/>
      <dgm:spPr/>
      <dgm:t>
        <a:bodyPr/>
        <a:lstStyle/>
        <a:p>
          <a:endParaRPr lang="en-US"/>
        </a:p>
      </dgm:t>
    </dgm:pt>
    <dgm:pt modelId="{E44CF0E9-B22D-47A6-876F-85F15DAB66B1}">
      <dgm:prSet/>
      <dgm:spPr/>
      <dgm:t>
        <a:bodyPr/>
        <a:lstStyle/>
        <a:p>
          <a:r>
            <a:rPr lang="en-US" dirty="0"/>
            <a:t>Planar Graphs and Euler’s Formula</a:t>
          </a:r>
        </a:p>
      </dgm:t>
    </dgm:pt>
    <dgm:pt modelId="{7175CDB4-43FA-4C4C-BC47-6C7D844238FC}" type="parTrans" cxnId="{E9052062-D10C-4E0C-8F8E-2632903D4A8C}">
      <dgm:prSet/>
      <dgm:spPr/>
      <dgm:t>
        <a:bodyPr/>
        <a:lstStyle/>
        <a:p>
          <a:endParaRPr lang="en-US"/>
        </a:p>
      </dgm:t>
    </dgm:pt>
    <dgm:pt modelId="{AA6F5681-2A1D-4691-A53A-A18F3837C6EF}" type="sibTrans" cxnId="{E9052062-D10C-4E0C-8F8E-2632903D4A8C}">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pt>
    <dgm:pt modelId="{EC610065-CFB3-4CEF-BC1D-8B50BDA86689}" type="pres">
      <dgm:prSet presAssocID="{7F3EE7F4-5CF1-432E-A16A-EF1709181AEB}" presName="parentText" presStyleLbl="node1" presStyleIdx="0" presStyleCnt="4">
        <dgm:presLayoutVars>
          <dgm:chMax val="0"/>
          <dgm:bulletEnabled val="1"/>
        </dgm:presLayoutVars>
      </dgm:prSet>
      <dgm:spPr/>
    </dgm:pt>
    <dgm:pt modelId="{48C4D8D6-E7FC-4E3C-9F84-84133BB46313}" type="pres">
      <dgm:prSet presAssocID="{7F3EE7F4-5CF1-432E-A16A-EF1709181AEB}" presName="childText" presStyleLbl="revTx" presStyleIdx="0" presStyleCnt="4" custScaleY="112927">
        <dgm:presLayoutVars>
          <dgm:bulletEnabled val="1"/>
        </dgm:presLayoutVars>
      </dgm:prSet>
      <dgm:spPr/>
    </dgm:pt>
    <dgm:pt modelId="{2309305B-C855-4771-85E1-9B59415FD537}" type="pres">
      <dgm:prSet presAssocID="{90250D92-EAF1-4F2C-B772-CC48C11D0311}" presName="parentText" presStyleLbl="node1" presStyleIdx="1" presStyleCnt="4">
        <dgm:presLayoutVars>
          <dgm:chMax val="0"/>
          <dgm:bulletEnabled val="1"/>
        </dgm:presLayoutVars>
      </dgm:prSet>
      <dgm:spPr/>
    </dgm:pt>
    <dgm:pt modelId="{A6170852-CD95-4A25-B089-D6B307265438}" type="pres">
      <dgm:prSet presAssocID="{90250D92-EAF1-4F2C-B772-CC48C11D0311}" presName="childText" presStyleLbl="revTx" presStyleIdx="1" presStyleCnt="4">
        <dgm:presLayoutVars>
          <dgm:bulletEnabled val="1"/>
        </dgm:presLayoutVars>
      </dgm:prSet>
      <dgm:spPr/>
    </dgm:pt>
    <dgm:pt modelId="{D6C6CA5C-623B-4113-8558-EECF5C4AA422}" type="pres">
      <dgm:prSet presAssocID="{27BD6DE6-A64E-4D10-9273-68986977416E}" presName="parentText" presStyleLbl="node1" presStyleIdx="2" presStyleCnt="4">
        <dgm:presLayoutVars>
          <dgm:chMax val="0"/>
          <dgm:bulletEnabled val="1"/>
        </dgm:presLayoutVars>
      </dgm:prSet>
      <dgm:spPr/>
    </dgm:pt>
    <dgm:pt modelId="{F3B6B158-1AE0-4D8B-A702-A8715E021A2A}" type="pres">
      <dgm:prSet presAssocID="{27BD6DE6-A64E-4D10-9273-68986977416E}" presName="childText" presStyleLbl="revTx" presStyleIdx="2" presStyleCnt="4">
        <dgm:presLayoutVars>
          <dgm:bulletEnabled val="1"/>
        </dgm:presLayoutVars>
      </dgm:prSet>
      <dgm:spPr/>
    </dgm:pt>
    <dgm:pt modelId="{9F2421E4-D361-44A0-AC25-766C29141420}" type="pres">
      <dgm:prSet presAssocID="{ADF55BF1-2207-42EA-A91F-034F42C917E8}" presName="parentText" presStyleLbl="node1" presStyleIdx="3" presStyleCnt="4">
        <dgm:presLayoutVars>
          <dgm:chMax val="0"/>
          <dgm:bulletEnabled val="1"/>
        </dgm:presLayoutVars>
      </dgm:prSet>
      <dgm:spPr/>
    </dgm:pt>
    <dgm:pt modelId="{6BF239D3-1E4A-4916-8D52-AB44EC718AE2}" type="pres">
      <dgm:prSet presAssocID="{ADF55BF1-2207-42EA-A91F-034F42C917E8}" presName="childText" presStyleLbl="revTx" presStyleIdx="3" presStyleCnt="4">
        <dgm:presLayoutVars>
          <dgm:bulletEnabled val="1"/>
        </dgm:presLayoutVars>
      </dgm:prSet>
      <dgm:spPr/>
    </dgm:pt>
  </dgm:ptLst>
  <dgm:cxnLst>
    <dgm:cxn modelId="{2136FC02-1A38-4D50-9B50-1D929A0065DF}" type="presOf" srcId="{6F84F787-5F99-452F-AD9B-0BD6125B0C3D}" destId="{85DAB027-F54C-44DC-BDBE-232ED77CC6C1}" srcOrd="0" destOrd="0"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31F10C05-64EB-4924-B8E0-6160CF825C6F}" srcId="{90250D92-EAF1-4F2C-B772-CC48C11D0311}" destId="{4F0349F7-7124-4645-B7CB-EE5C90341F93}" srcOrd="0" destOrd="0" parTransId="{0768AB17-249D-4D7B-9E2E-F1DF4E858B00}" sibTransId="{81FB1A49-7F85-4AFF-A847-F85C470A74AF}"/>
    <dgm:cxn modelId="{12DAC10A-5BBE-4B7C-8B1A-5FB174599222}" srcId="{6F84F787-5F99-452F-AD9B-0BD6125B0C3D}" destId="{ADF55BF1-2207-42EA-A91F-034F42C917E8}" srcOrd="3" destOrd="0" parTransId="{8CEA65A1-908D-43B2-9575-B9F965EB3642}" sibTransId="{08B1E362-BBA7-4F5A-8FEF-54F78AFED0E5}"/>
    <dgm:cxn modelId="{C67DED16-DFE3-4362-B047-3E4F92774CCA}" type="presOf" srcId="{27BD6DE6-A64E-4D10-9273-68986977416E}" destId="{D6C6CA5C-623B-4113-8558-EECF5C4AA422}" srcOrd="0" destOrd="0" presId="urn:microsoft.com/office/officeart/2005/8/layout/vList2"/>
    <dgm:cxn modelId="{DAA0EC1F-B54A-458A-BFD6-5CECADAA6A99}" srcId="{90250D92-EAF1-4F2C-B772-CC48C11D0311}" destId="{513376AC-F911-466A-AF77-B3B83300D97C}" srcOrd="1" destOrd="0" parTransId="{D96E67FB-A814-4199-A025-E244EA2891F1}" sibTransId="{9C1CA4E9-589C-40EA-AEB1-B706BAE076E8}"/>
    <dgm:cxn modelId="{ADF04E26-3543-49A5-891B-9FB1EF73CB6D}" type="presOf" srcId="{90250D92-EAF1-4F2C-B772-CC48C11D0311}" destId="{2309305B-C855-4771-85E1-9B59415FD537}" srcOrd="0" destOrd="0" presId="urn:microsoft.com/office/officeart/2005/8/layout/vList2"/>
    <dgm:cxn modelId="{146DCE2C-A628-44CF-B44C-1DCBDDA8C9FF}" type="presOf" srcId="{B0FCDD16-8224-4E79-ABF5-87D73043DDA9}" destId="{F3B6B158-1AE0-4D8B-A702-A8715E021A2A}" srcOrd="0" destOrd="0" presId="urn:microsoft.com/office/officeart/2005/8/layout/vList2"/>
    <dgm:cxn modelId="{6F23DA36-7B3D-49C1-A92A-2ABB35452CFA}" type="presOf" srcId="{E44CF0E9-B22D-47A6-876F-85F15DAB66B1}" destId="{6BF239D3-1E4A-4916-8D52-AB44EC718AE2}" srcOrd="0" destOrd="1" presId="urn:microsoft.com/office/officeart/2005/8/layout/vList2"/>
    <dgm:cxn modelId="{3224313E-18F2-4B88-9256-F2E22589FFC6}" type="presOf" srcId="{2D8D9A42-2405-4335-884B-C3A72D7CC801}" destId="{48C4D8D6-E7FC-4E3C-9F84-84133BB46313}" srcOrd="0" destOrd="1" presId="urn:microsoft.com/office/officeart/2005/8/layout/vList2"/>
    <dgm:cxn modelId="{130FBD5F-C80C-4A75-9F49-A9BDD40BEC33}" srcId="{ADF55BF1-2207-42EA-A91F-034F42C917E8}" destId="{4659FB8F-1A94-4457-B691-4E237DF460A1}" srcOrd="0" destOrd="0" parTransId="{B69E66DD-2FE8-446C-B1E6-A48C36DEC71E}" sibTransId="{AE1921D4-B128-4F31-AC73-13214B1F561F}"/>
    <dgm:cxn modelId="{BA1EED61-5785-4913-87C2-607BB9D65C7A}" srcId="{7F3EE7F4-5CF1-432E-A16A-EF1709181AEB}" destId="{31D8F70D-89DF-4EF2-95ED-23355DFA290D}" srcOrd="0" destOrd="0" parTransId="{4118F54B-9884-43E0-B07A-843CD0E5ADB0}" sibTransId="{D8AC031E-BB32-4D50-AFAA-EC4C772735F0}"/>
    <dgm:cxn modelId="{E9052062-D10C-4E0C-8F8E-2632903D4A8C}" srcId="{ADF55BF1-2207-42EA-A91F-034F42C917E8}" destId="{E44CF0E9-B22D-47A6-876F-85F15DAB66B1}" srcOrd="1" destOrd="0" parTransId="{7175CDB4-43FA-4C4C-BC47-6C7D844238FC}" sibTransId="{AA6F5681-2A1D-4691-A53A-A18F3837C6EF}"/>
    <dgm:cxn modelId="{70AB6647-3A78-43D4-8A43-B8D4236CF243}" type="presOf" srcId="{7F3EE7F4-5CF1-432E-A16A-EF1709181AEB}" destId="{EC610065-CFB3-4CEF-BC1D-8B50BDA86689}" srcOrd="0" destOrd="0" presId="urn:microsoft.com/office/officeart/2005/8/layout/vList2"/>
    <dgm:cxn modelId="{166D8B67-85AE-45D7-ACB9-CBE3BEC1229A}" type="presOf" srcId="{95CD2D8F-24ED-4649-B9BB-4845120C7F92}" destId="{F3B6B158-1AE0-4D8B-A702-A8715E021A2A}" srcOrd="0" destOrd="2" presId="urn:microsoft.com/office/officeart/2005/8/layout/vList2"/>
    <dgm:cxn modelId="{33337F50-DB0A-4847-897E-2FAED68E64FC}" type="presOf" srcId="{513376AC-F911-466A-AF77-B3B83300D97C}" destId="{A6170852-CD95-4A25-B089-D6B307265438}" srcOrd="0" destOrd="1" presId="urn:microsoft.com/office/officeart/2005/8/layout/vList2"/>
    <dgm:cxn modelId="{98BDDB71-FCB7-4F0E-8D9A-0C86EAA96634}" srcId="{27BD6DE6-A64E-4D10-9273-68986977416E}" destId="{006E8510-316B-458A-9BC1-17759118BF14}" srcOrd="1" destOrd="0" parTransId="{8FEFC947-AA13-46EC-AFCC-4DF9015A334C}" sibTransId="{12DBC6C4-6545-4405-8502-19BB0F51EC30}"/>
    <dgm:cxn modelId="{2A5FD477-05DE-4899-AF3C-CE5A5DE45842}" type="presOf" srcId="{4659FB8F-1A94-4457-B691-4E237DF460A1}" destId="{6BF239D3-1E4A-4916-8D52-AB44EC718AE2}" srcOrd="0" destOrd="0" presId="urn:microsoft.com/office/officeart/2005/8/layout/vList2"/>
    <dgm:cxn modelId="{BA674E7E-F7A3-4076-A293-1A4DF7219686}" srcId="{7F3EE7F4-5CF1-432E-A16A-EF1709181AEB}" destId="{2D8D9A42-2405-4335-884B-C3A72D7CC801}" srcOrd="1" destOrd="0" parTransId="{7C74206E-2C73-4D28-A60F-E32A8C5F2EB6}" sibTransId="{5538DDC9-A4BB-453A-AA0B-762D8DC7EDEC}"/>
    <dgm:cxn modelId="{0683B28B-0359-4C00-AFF0-3ABD3553A471}" srcId="{7F3EE7F4-5CF1-432E-A16A-EF1709181AEB}" destId="{58A43B6F-DE60-4DF8-8397-0C3A8E3D1E67}" srcOrd="2" destOrd="0" parTransId="{578542A2-45F1-4006-9AB5-FFA68462A556}" sibTransId="{8A6C530E-7229-4411-8939-E9774EA8157D}"/>
    <dgm:cxn modelId="{B238C78B-E8BC-42F7-AD62-AC8EB13D3320}" srcId="{90250D92-EAF1-4F2C-B772-CC48C11D0311}" destId="{E7354E7E-C81A-4E85-82A5-AAB1B9BDF023}" srcOrd="2" destOrd="0" parTransId="{3714DFBC-D870-4277-A7A8-1EF2708045F6}" sibTransId="{72362CD0-47C8-4D1C-BBBC-394965B03426}"/>
    <dgm:cxn modelId="{661B999A-FF09-4914-83EC-9752A0B6DFBA}" type="presOf" srcId="{E7354E7E-C81A-4E85-82A5-AAB1B9BDF023}" destId="{A6170852-CD95-4A25-B089-D6B307265438}" srcOrd="0" destOrd="2" presId="urn:microsoft.com/office/officeart/2005/8/layout/vList2"/>
    <dgm:cxn modelId="{876AFEAD-EA67-4CF9-A983-954E585CF568}" type="presOf" srcId="{006E8510-316B-458A-9BC1-17759118BF14}" destId="{F3B6B158-1AE0-4D8B-A702-A8715E021A2A}" srcOrd="0" destOrd="1" presId="urn:microsoft.com/office/officeart/2005/8/layout/vList2"/>
    <dgm:cxn modelId="{A32B1BB6-92B0-4366-B170-A5AE63E07314}" type="presOf" srcId="{31D8F70D-89DF-4EF2-95ED-23355DFA290D}" destId="{48C4D8D6-E7FC-4E3C-9F84-84133BB46313}" srcOrd="0" destOrd="0"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C80521BC-6064-44A5-BF0A-32B061957880}" srcId="{27BD6DE6-A64E-4D10-9273-68986977416E}" destId="{95CD2D8F-24ED-4649-B9BB-4845120C7F92}" srcOrd="2" destOrd="0" parTransId="{FE0B1F3C-082E-494B-B9F0-63E27915F9DE}" sibTransId="{67903AFD-6ED0-4FD0-995C-F22B4B0BA1D4}"/>
    <dgm:cxn modelId="{AF0007C4-DDEA-4E0C-9924-8AFC19D30F0F}" srcId="{6F84F787-5F99-452F-AD9B-0BD6125B0C3D}" destId="{7F3EE7F4-5CF1-432E-A16A-EF1709181AEB}" srcOrd="0" destOrd="0" parTransId="{41F9131A-82C0-45B3-84EB-25C445DFB798}" sibTransId="{C7FB9F7D-C9D7-4F24-801C-51D68C64976A}"/>
    <dgm:cxn modelId="{C8A05AC8-8A6F-42B8-B263-CC04FAB91599}" type="presOf" srcId="{ADF55BF1-2207-42EA-A91F-034F42C917E8}" destId="{9F2421E4-D361-44A0-AC25-766C29141420}" srcOrd="0" destOrd="0" presId="urn:microsoft.com/office/officeart/2005/8/layout/vList2"/>
    <dgm:cxn modelId="{833E3FE2-BEBC-4C7F-823A-35867F1A1DDB}" type="presOf" srcId="{58A43B6F-DE60-4DF8-8397-0C3A8E3D1E67}" destId="{48C4D8D6-E7FC-4E3C-9F84-84133BB46313}" srcOrd="0" destOrd="2" presId="urn:microsoft.com/office/officeart/2005/8/layout/vList2"/>
    <dgm:cxn modelId="{51167CE3-784F-425F-A2AD-3FD898503C36}" srcId="{27BD6DE6-A64E-4D10-9273-68986977416E}" destId="{B0FCDD16-8224-4E79-ABF5-87D73043DDA9}" srcOrd="0" destOrd="0" parTransId="{5B57E8F0-FB3F-4C32-A79D-441557C8A19F}" sibTransId="{3C59DC4E-D43D-487F-83AF-054B96DF5732}"/>
    <dgm:cxn modelId="{6F1A20F1-9292-4C19-B26E-38E2F0663A85}" type="presOf" srcId="{4F0349F7-7124-4645-B7CB-EE5C90341F93}" destId="{A6170852-CD95-4A25-B089-D6B307265438}" srcOrd="0" destOrd="0"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 modelId="{1D622E4A-A044-4385-B002-4942E6980DA2}" type="presParOf" srcId="{85DAB027-F54C-44DC-BDBE-232ED77CC6C1}" destId="{D6C6CA5C-623B-4113-8558-EECF5C4AA422}" srcOrd="4" destOrd="0" presId="urn:microsoft.com/office/officeart/2005/8/layout/vList2"/>
    <dgm:cxn modelId="{087399B7-70E3-4319-89C2-2EC91A2A66D0}" type="presParOf" srcId="{85DAB027-F54C-44DC-BDBE-232ED77CC6C1}" destId="{F3B6B158-1AE0-4D8B-A702-A8715E021A2A}" srcOrd="5" destOrd="0" presId="urn:microsoft.com/office/officeart/2005/8/layout/vList2"/>
    <dgm:cxn modelId="{90A66B4E-20E8-47BF-BB1C-BD7B23FBEC4B}" type="presParOf" srcId="{85DAB027-F54C-44DC-BDBE-232ED77CC6C1}" destId="{9F2421E4-D361-44A0-AC25-766C29141420}" srcOrd="6" destOrd="0" presId="urn:microsoft.com/office/officeart/2005/8/layout/vList2"/>
    <dgm:cxn modelId="{DF136F26-20D1-4B70-B7C5-387777F012B3}" type="presParOf" srcId="{85DAB027-F54C-44DC-BDBE-232ED77CC6C1}" destId="{6BF239D3-1E4A-4916-8D52-AB44EC718AE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26470"/>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10.1 Graphs: Definitions and Basic Properties</a:t>
          </a:r>
        </a:p>
      </dsp:txBody>
      <dsp:txXfrm>
        <a:off x="24588" y="51058"/>
        <a:ext cx="7930142" cy="454509"/>
      </dsp:txXfrm>
    </dsp:sp>
    <dsp:sp modelId="{48C4D8D6-E7FC-4E3C-9F84-84133BB46313}">
      <dsp:nvSpPr>
        <dsp:cNvPr id="0" name=""/>
        <dsp:cNvSpPr/>
      </dsp:nvSpPr>
      <dsp:spPr>
        <a:xfrm>
          <a:off x="0" y="530155"/>
          <a:ext cx="7979318" cy="93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Introduction, Basic Terminology</a:t>
          </a:r>
        </a:p>
        <a:p>
          <a:pPr marL="171450" lvl="1" indent="-171450" algn="l" defTabSz="711200">
            <a:lnSpc>
              <a:spcPct val="90000"/>
            </a:lnSpc>
            <a:spcBef>
              <a:spcPct val="0"/>
            </a:spcBef>
            <a:spcAft>
              <a:spcPct val="20000"/>
            </a:spcAft>
            <a:buChar char="•"/>
          </a:pPr>
          <a:r>
            <a:rPr lang="en-US" sz="1600" kern="1200" dirty="0"/>
            <a:t>Special Graphs</a:t>
          </a:r>
        </a:p>
        <a:p>
          <a:pPr marL="171450" lvl="1" indent="-171450" algn="l" defTabSz="711200">
            <a:lnSpc>
              <a:spcPct val="90000"/>
            </a:lnSpc>
            <a:spcBef>
              <a:spcPct val="0"/>
            </a:spcBef>
            <a:spcAft>
              <a:spcPct val="20000"/>
            </a:spcAft>
            <a:buChar char="•"/>
          </a:pPr>
          <a:r>
            <a:rPr lang="en-US" sz="1600" kern="1200" dirty="0"/>
            <a:t>The Concept of Degree</a:t>
          </a:r>
        </a:p>
      </dsp:txBody>
      <dsp:txXfrm>
        <a:off x="0" y="530155"/>
        <a:ext cx="7979318" cy="932697"/>
      </dsp:txXfrm>
    </dsp:sp>
    <dsp:sp modelId="{2309305B-C855-4771-85E1-9B59415FD537}">
      <dsp:nvSpPr>
        <dsp:cNvPr id="0" name=""/>
        <dsp:cNvSpPr/>
      </dsp:nvSpPr>
      <dsp:spPr>
        <a:xfrm>
          <a:off x="0" y="146285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10.2 Trails, Paths, and Circuits</a:t>
          </a:r>
        </a:p>
      </dsp:txBody>
      <dsp:txXfrm>
        <a:off x="24588" y="1487441"/>
        <a:ext cx="7930142" cy="454509"/>
      </dsp:txXfrm>
    </dsp:sp>
    <dsp:sp modelId="{A6170852-CD95-4A25-B089-D6B307265438}">
      <dsp:nvSpPr>
        <dsp:cNvPr id="0" name=""/>
        <dsp:cNvSpPr/>
      </dsp:nvSpPr>
      <dsp:spPr>
        <a:xfrm>
          <a:off x="0" y="1966538"/>
          <a:ext cx="7979318"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Definitions</a:t>
          </a:r>
        </a:p>
        <a:p>
          <a:pPr marL="171450" lvl="1" indent="-171450" algn="l" defTabSz="711200">
            <a:lnSpc>
              <a:spcPct val="90000"/>
            </a:lnSpc>
            <a:spcBef>
              <a:spcPct val="0"/>
            </a:spcBef>
            <a:spcAft>
              <a:spcPct val="20000"/>
            </a:spcAft>
            <a:buChar char="•"/>
          </a:pPr>
          <a:r>
            <a:rPr lang="en-US" sz="1600" kern="1200" dirty="0"/>
            <a:t>Connectedness</a:t>
          </a:r>
        </a:p>
        <a:p>
          <a:pPr marL="171450" lvl="1" indent="-171450" algn="l" defTabSz="711200">
            <a:lnSpc>
              <a:spcPct val="90000"/>
            </a:lnSpc>
            <a:spcBef>
              <a:spcPct val="0"/>
            </a:spcBef>
            <a:spcAft>
              <a:spcPct val="20000"/>
            </a:spcAft>
            <a:buChar char="•"/>
          </a:pPr>
          <a:r>
            <a:rPr lang="en-US" sz="1600" kern="1200" dirty="0"/>
            <a:t>Euler Circuits and Hamiltonian Circuits</a:t>
          </a:r>
        </a:p>
      </dsp:txBody>
      <dsp:txXfrm>
        <a:off x="0" y="1966538"/>
        <a:ext cx="7979318" cy="825930"/>
      </dsp:txXfrm>
    </dsp:sp>
    <dsp:sp modelId="{D6C6CA5C-623B-4113-8558-EECF5C4AA422}">
      <dsp:nvSpPr>
        <dsp:cNvPr id="0" name=""/>
        <dsp:cNvSpPr/>
      </dsp:nvSpPr>
      <dsp:spPr>
        <a:xfrm>
          <a:off x="0" y="2792468"/>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10.3 Matrix Representations of Graphs	</a:t>
          </a:r>
        </a:p>
      </dsp:txBody>
      <dsp:txXfrm>
        <a:off x="24588" y="2817056"/>
        <a:ext cx="7930142" cy="454509"/>
      </dsp:txXfrm>
    </dsp:sp>
    <dsp:sp modelId="{F3B6B158-1AE0-4D8B-A702-A8715E021A2A}">
      <dsp:nvSpPr>
        <dsp:cNvPr id="0" name=""/>
        <dsp:cNvSpPr/>
      </dsp:nvSpPr>
      <dsp:spPr>
        <a:xfrm>
          <a:off x="0" y="3296153"/>
          <a:ext cx="7979318"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Matrices and Directed Graphs; Matrices and Undirected Graphs</a:t>
          </a:r>
        </a:p>
        <a:p>
          <a:pPr marL="171450" lvl="1" indent="-171450" algn="l" defTabSz="711200">
            <a:lnSpc>
              <a:spcPct val="90000"/>
            </a:lnSpc>
            <a:spcBef>
              <a:spcPct val="0"/>
            </a:spcBef>
            <a:spcAft>
              <a:spcPct val="20000"/>
            </a:spcAft>
            <a:buChar char="•"/>
          </a:pPr>
          <a:r>
            <a:rPr lang="en-US" sz="1600" kern="1200" dirty="0"/>
            <a:t>Matrix Multiplication</a:t>
          </a:r>
        </a:p>
        <a:p>
          <a:pPr marL="171450" lvl="1" indent="-171450" algn="l" defTabSz="711200">
            <a:lnSpc>
              <a:spcPct val="90000"/>
            </a:lnSpc>
            <a:spcBef>
              <a:spcPct val="0"/>
            </a:spcBef>
            <a:spcAft>
              <a:spcPct val="20000"/>
            </a:spcAft>
            <a:buChar char="•"/>
          </a:pPr>
          <a:r>
            <a:rPr lang="en-US" sz="1600" kern="1200" dirty="0"/>
            <a:t>Counting Walks of Length </a:t>
          </a:r>
          <a:r>
            <a:rPr lang="en-US" sz="1600" i="1" kern="1200" dirty="0"/>
            <a:t>N</a:t>
          </a:r>
        </a:p>
      </dsp:txBody>
      <dsp:txXfrm>
        <a:off x="0" y="3296153"/>
        <a:ext cx="7979318" cy="825930"/>
      </dsp:txXfrm>
    </dsp:sp>
    <dsp:sp modelId="{9F2421E4-D361-44A0-AC25-766C29141420}">
      <dsp:nvSpPr>
        <dsp:cNvPr id="0" name=""/>
        <dsp:cNvSpPr/>
      </dsp:nvSpPr>
      <dsp:spPr>
        <a:xfrm>
          <a:off x="0" y="4122083"/>
          <a:ext cx="797931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10.4 </a:t>
          </a:r>
          <a:r>
            <a:rPr lang="en-US" sz="2100" kern="1200" dirty="0" err="1"/>
            <a:t>Isomorphisms</a:t>
          </a:r>
          <a:r>
            <a:rPr lang="en-US" sz="2100" kern="1200" dirty="0"/>
            <a:t> of Graphs/Planar Graphs</a:t>
          </a:r>
        </a:p>
      </dsp:txBody>
      <dsp:txXfrm>
        <a:off x="24588" y="4146671"/>
        <a:ext cx="7930142" cy="454509"/>
      </dsp:txXfrm>
    </dsp:sp>
    <dsp:sp modelId="{6BF239D3-1E4A-4916-8D52-AB44EC718AE2}">
      <dsp:nvSpPr>
        <dsp:cNvPr id="0" name=""/>
        <dsp:cNvSpPr/>
      </dsp:nvSpPr>
      <dsp:spPr>
        <a:xfrm>
          <a:off x="0" y="4625768"/>
          <a:ext cx="7979318"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Definition of Graph Isomorphism</a:t>
          </a:r>
        </a:p>
        <a:p>
          <a:pPr marL="171450" lvl="1" indent="-171450" algn="l" defTabSz="711200">
            <a:lnSpc>
              <a:spcPct val="90000"/>
            </a:lnSpc>
            <a:spcBef>
              <a:spcPct val="0"/>
            </a:spcBef>
            <a:spcAft>
              <a:spcPct val="20000"/>
            </a:spcAft>
            <a:buChar char="•"/>
          </a:pPr>
          <a:r>
            <a:rPr lang="en-US" sz="1600" kern="1200" dirty="0"/>
            <a:t>Planar Graphs and Euler’s Formula</a:t>
          </a:r>
        </a:p>
      </dsp:txBody>
      <dsp:txXfrm>
        <a:off x="0" y="4625768"/>
        <a:ext cx="7979318"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534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1"/>
            <a:ext cx="2971800" cy="495348"/>
          </a:xfrm>
          <a:prstGeom prst="rect">
            <a:avLst/>
          </a:prstGeom>
        </p:spPr>
        <p:txBody>
          <a:bodyPr vert="horz" lIns="91440" tIns="45720" rIns="91440" bIns="45720" rtlCol="0"/>
          <a:lstStyle>
            <a:lvl1pPr algn="r">
              <a:defRPr sz="1200"/>
            </a:lvl1pPr>
          </a:lstStyle>
          <a:p>
            <a:fld id="{E9AF87D3-6609-4895-8881-950251D61054}" type="datetimeFigureOut">
              <a:rPr lang="en-SG" smtClean="0"/>
              <a:t>13/10/2022</a:t>
            </a:fld>
            <a:endParaRPr lang="en-SG" dirty="0"/>
          </a:p>
        </p:txBody>
      </p:sp>
      <p:sp>
        <p:nvSpPr>
          <p:cNvPr id="4" name="Slide Image Placeholder 3"/>
          <p:cNvSpPr>
            <a:spLocks noGrp="1" noRot="1" noChangeAspect="1"/>
          </p:cNvSpPr>
          <p:nvPr>
            <p:ph type="sldImg" idx="2"/>
          </p:nvPr>
        </p:nvSpPr>
        <p:spPr>
          <a:xfrm>
            <a:off x="1208088" y="1235075"/>
            <a:ext cx="4441825" cy="3330575"/>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751219"/>
            <a:ext cx="548640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377320"/>
            <a:ext cx="2971800" cy="49534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9377320"/>
            <a:ext cx="2971800" cy="49534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42654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416741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61049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78789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30380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331498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978550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71154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365324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1999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2187207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357539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87576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74894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77787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89160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4207247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801493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2088005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190715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740936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82180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317597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241842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151102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4102068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606900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800993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352101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393717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3990753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2834610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927119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801878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2286897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33243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30494645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9635773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40508454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6601029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7456351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27077578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6629546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11267346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28660936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577615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1744122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30088984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55738" y="1155700"/>
            <a:ext cx="4160837" cy="3119438"/>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13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8904293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6685593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4169167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25763415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4553247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7942490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27898612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8088" y="1235075"/>
            <a:ext cx="4441825" cy="333057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63020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13/10/2022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13/10/2022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13/10/2022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13/10/2022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13/10/2022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13/10/2022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31.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notesSlide" Target="../notesSlides/notesSlide33.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30.png"/><Relationship Id="rId7" Type="http://schemas.openxmlformats.org/officeDocument/2006/relationships/image" Target="../media/image520.png"/><Relationship Id="rId2" Type="http://schemas.openxmlformats.org/officeDocument/2006/relationships/notesSlide" Target="../notesSlides/notesSlide45.xml"/><Relationship Id="rId1" Type="http://schemas.openxmlformats.org/officeDocument/2006/relationships/slideLayout" Target="../slideLayouts/slideLayout2.xml"/><Relationship Id="rId10" Type="http://schemas.openxmlformats.org/officeDocument/2006/relationships/image" Target="../media/image550.png"/><Relationship Id="rId9" Type="http://schemas.openxmlformats.org/officeDocument/2006/relationships/image" Target="../media/image54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7.jp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7.jpg"/><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7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01.png"/></Relationships>
</file>

<file path=ppt/slides/_rels/slide6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6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image" Target="../media/image75.png"/><Relationship Id="rId4" Type="http://schemas.openxmlformats.org/officeDocument/2006/relationships/image" Target="../media/image74.png"/></Relationships>
</file>

<file path=ppt/slides/_rels/slide63.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80.png"/></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69.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980.png"/><Relationship Id="rId5" Type="http://schemas.openxmlformats.org/officeDocument/2006/relationships/image" Target="../media/image97.png"/><Relationship Id="rId4" Type="http://schemas.openxmlformats.org/officeDocument/2006/relationships/image" Target="../media/image98.png"/></Relationships>
</file>

<file path=ppt/slides/_rels/slide7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01.png"/></Relationships>
</file>

<file path=ppt/slides/_rels/slide79.xml.rels><?xml version="1.0" encoding="UTF-8" standalone="yes"?>
<Relationships xmlns="http://schemas.openxmlformats.org/package/2006/relationships"><Relationship Id="rId3" Type="http://schemas.openxmlformats.org/officeDocument/2006/relationships/image" Target="../media/image1011.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9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3.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81.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00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1071.png"/><Relationship Id="rId5" Type="http://schemas.openxmlformats.org/officeDocument/2006/relationships/image" Target="../media/image1061.png"/><Relationship Id="rId4" Type="http://schemas.openxmlformats.org/officeDocument/2006/relationships/image" Target="../media/image1051.png"/></Relationships>
</file>

<file path=ppt/slides/_rels/slide84.xml.rels><?xml version="1.0" encoding="UTF-8" standalone="yes"?>
<Relationships xmlns="http://schemas.openxmlformats.org/package/2006/relationships"><Relationship Id="rId8" Type="http://schemas.openxmlformats.org/officeDocument/2006/relationships/image" Target="../media/image1050.png"/><Relationship Id="rId3" Type="http://schemas.openxmlformats.org/officeDocument/2006/relationships/image" Target="../media/image1000.png"/><Relationship Id="rId7" Type="http://schemas.openxmlformats.org/officeDocument/2006/relationships/image" Target="../media/image104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030.png"/><Relationship Id="rId5" Type="http://schemas.openxmlformats.org/officeDocument/2006/relationships/image" Target="../media/image1020.png"/><Relationship Id="rId4" Type="http://schemas.openxmlformats.org/officeDocument/2006/relationships/image" Target="../media/image1010.png"/></Relationships>
</file>

<file path=ppt/slides/_rels/slide8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0.png"/><Relationship Id="rId7" Type="http://schemas.openxmlformats.org/officeDocument/2006/relationships/image" Target="../media/image110.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0.png"/><Relationship Id="rId4" Type="http://schemas.openxmlformats.org/officeDocument/2006/relationships/image" Target="../media/image1070.png"/></Relationships>
</file>

<file path=ppt/slides/_rels/slide8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9"/>
            <a:ext cx="6858000" cy="809782"/>
          </a:xfrm>
        </p:spPr>
        <p:txBody>
          <a:bodyPr>
            <a:normAutofit/>
          </a:bodyPr>
          <a:lstStyle/>
          <a:p>
            <a:r>
              <a:rPr lang="en-SG" sz="3300" dirty="0"/>
              <a:t>Aaron Tan</a:t>
            </a:r>
            <a:endParaRPr lang="en-SG"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rPr>
              <a:t>Lecture #12: </a:t>
            </a:r>
            <a:r>
              <a:rPr lang="en-SG" sz="3000" dirty="0">
                <a:solidFill>
                  <a:schemeClr val="bg1"/>
                </a:solidFill>
                <a:latin typeface="+mn-lt"/>
              </a:rPr>
              <a:t>Graphs</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Introduction</a:t>
            </a:r>
            <a:r>
              <a:rPr lang="en-SG" sz="1200" dirty="0">
                <a:solidFill>
                  <a:schemeClr val="accent4">
                    <a:lumMod val="60000"/>
                    <a:lumOff val="40000"/>
                  </a:schemeClr>
                </a:solidFill>
              </a:rPr>
              <a:t>	</a:t>
            </a:r>
            <a:r>
              <a:rPr lang="en-SG" sz="1200" dirty="0">
                <a:solidFill>
                  <a:schemeClr val="bg1"/>
                </a:solidFill>
              </a:rPr>
              <a:t>	Trails, Paths, and Circuits	Matrix Representations	Isomorphism and Planar Graphs</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22" name="Oval 2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 name="TextBox 6">
            <a:extLst>
              <a:ext uri="{FF2B5EF4-FFF2-40B4-BE49-F238E27FC236}">
                <a16:creationId xmlns:a16="http://schemas.microsoft.com/office/drawing/2014/main" id="{90EAA05D-D570-861C-589B-AE47E26FF9DA}"/>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a:t>AY2022/23 Semester 1</a:t>
            </a:r>
            <a:endParaRPr lang="en-SG"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a:p>
            <a:pPr>
              <a:tabLst>
                <a:tab pos="201216" algn="l"/>
              </a:tabLst>
            </a:pP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519" y="2290621"/>
            <a:ext cx="6513062" cy="4065730"/>
          </a:xfrm>
          <a:prstGeom prst="rect">
            <a:avLst/>
          </a:prstGeom>
        </p:spPr>
      </p:pic>
      <p:sp>
        <p:nvSpPr>
          <p:cNvPr id="43" name="TextBox 42"/>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209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77" name="TextBox 76"/>
          <p:cNvSpPr txBox="1"/>
          <p:nvPr/>
        </p:nvSpPr>
        <p:spPr>
          <a:xfrm>
            <a:off x="369738" y="1612027"/>
            <a:ext cx="8145611" cy="3862596"/>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800" dirty="0">
                <a:solidFill>
                  <a:srgbClr val="C00000"/>
                </a:solidFill>
              </a:rPr>
              <a:t>Four-Colour Conjecture</a:t>
            </a:r>
          </a:p>
          <a:p>
            <a:pPr marL="800100" lvl="1" indent="-342900">
              <a:spcAft>
                <a:spcPts val="600"/>
              </a:spcAft>
              <a:buFont typeface="Wingdings" panose="05000000000000000000" pitchFamily="2" charset="2"/>
              <a:buChar char="§"/>
            </a:pPr>
            <a:r>
              <a:rPr lang="en-SG" sz="2400" dirty="0"/>
              <a:t>Proposed by </a:t>
            </a:r>
            <a:r>
              <a:rPr lang="en-SG" sz="2400" dirty="0">
                <a:solidFill>
                  <a:srgbClr val="0000FF"/>
                </a:solidFill>
              </a:rPr>
              <a:t>Guthrie</a:t>
            </a:r>
            <a:r>
              <a:rPr lang="en-SG" sz="2400" dirty="0"/>
              <a:t> in 1852, who conjectured that…</a:t>
            </a:r>
          </a:p>
          <a:p>
            <a:pPr marL="800100" lvl="1" indent="-342900">
              <a:spcAft>
                <a:spcPts val="600"/>
              </a:spcAft>
              <a:buFont typeface="Wingdings" panose="05000000000000000000" pitchFamily="2" charset="2"/>
              <a:buChar char="§"/>
            </a:pPr>
            <a:r>
              <a:rPr lang="en-SG" sz="2400" dirty="0">
                <a:solidFill>
                  <a:srgbClr val="0000FF"/>
                </a:solidFill>
              </a:rPr>
              <a:t>Four colours are sufficient to colour any map in a plane, such that regions that share a common boundary do not share the same colour.</a:t>
            </a:r>
          </a:p>
          <a:p>
            <a:pPr marL="800100" lvl="1" indent="-342900">
              <a:spcAft>
                <a:spcPts val="600"/>
              </a:spcAft>
              <a:buFont typeface="Wingdings" panose="05000000000000000000" pitchFamily="2" charset="2"/>
              <a:buChar char="§"/>
            </a:pPr>
            <a:r>
              <a:rPr lang="en-SG" sz="2400" dirty="0"/>
              <a:t>Many false proofs since then.</a:t>
            </a:r>
          </a:p>
          <a:p>
            <a:pPr marL="800100" lvl="1" indent="-342900">
              <a:spcAft>
                <a:spcPts val="600"/>
              </a:spcAft>
              <a:buFont typeface="Wingdings" panose="05000000000000000000" pitchFamily="2" charset="2"/>
              <a:buChar char="§"/>
            </a:pPr>
            <a:r>
              <a:rPr lang="en-SG" sz="2400" dirty="0"/>
              <a:t>Finally proved by Appel and Haken in 1977, with the help of computer.</a:t>
            </a:r>
          </a:p>
          <a:p>
            <a:pPr marL="800100" lvl="1" indent="-342900">
              <a:spcAft>
                <a:spcPts val="600"/>
              </a:spcAft>
              <a:buFont typeface="Wingdings" panose="05000000000000000000" pitchFamily="2" charset="2"/>
              <a:buChar char="§"/>
            </a:pPr>
            <a:r>
              <a:rPr lang="en-SG" sz="2400" dirty="0"/>
              <a:t>Robertson et al. provided another proof in 1996.</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2589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476756" y="2210055"/>
            <a:ext cx="1676008" cy="2806379"/>
            <a:chOff x="522139" y="3549972"/>
            <a:chExt cx="1676008" cy="280637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9" y="3549972"/>
              <a:ext cx="1620036" cy="2160048"/>
            </a:xfrm>
            <a:prstGeom prst="rect">
              <a:avLst/>
            </a:prstGeom>
          </p:spPr>
        </p:pic>
        <p:sp>
          <p:nvSpPr>
            <p:cNvPr id="3" name="TextBox 2"/>
            <p:cNvSpPr txBox="1"/>
            <p:nvPr/>
          </p:nvSpPr>
          <p:spPr>
            <a:xfrm>
              <a:off x="522139" y="5710020"/>
              <a:ext cx="1676008" cy="646331"/>
            </a:xfrm>
            <a:prstGeom prst="rect">
              <a:avLst/>
            </a:prstGeom>
            <a:noFill/>
          </p:spPr>
          <p:txBody>
            <a:bodyPr wrap="square" rtlCol="0">
              <a:spAutoFit/>
            </a:bodyPr>
            <a:lstStyle/>
            <a:p>
              <a:r>
                <a:rPr lang="en-SG" dirty="0"/>
                <a:t>Example of a 4-coloured map.</a:t>
              </a:r>
            </a:p>
          </p:txBody>
        </p:sp>
      </p:grpSp>
      <p:grpSp>
        <p:nvGrpSpPr>
          <p:cNvPr id="7" name="Group 6"/>
          <p:cNvGrpSpPr/>
          <p:nvPr/>
        </p:nvGrpSpPr>
        <p:grpSpPr>
          <a:xfrm>
            <a:off x="2346793" y="1455307"/>
            <a:ext cx="6582376" cy="3561127"/>
            <a:chOff x="2381420" y="1679142"/>
            <a:chExt cx="6582376" cy="3561127"/>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952"/>
            <a:stretch/>
          </p:blipFill>
          <p:spPr>
            <a:xfrm>
              <a:off x="2381420" y="1679142"/>
              <a:ext cx="6582376" cy="3191795"/>
            </a:xfrm>
            <a:prstGeom prst="rect">
              <a:avLst/>
            </a:prstGeom>
          </p:spPr>
        </p:pic>
        <p:sp>
          <p:nvSpPr>
            <p:cNvPr id="43" name="TextBox 42"/>
            <p:cNvSpPr txBox="1"/>
            <p:nvPr/>
          </p:nvSpPr>
          <p:spPr>
            <a:xfrm>
              <a:off x="4124345" y="4870937"/>
              <a:ext cx="3096526" cy="369332"/>
            </a:xfrm>
            <a:prstGeom prst="rect">
              <a:avLst/>
            </a:prstGeom>
            <a:noFill/>
          </p:spPr>
          <p:txBody>
            <a:bodyPr wrap="square" rtlCol="0">
              <a:spAutoFit/>
            </a:bodyPr>
            <a:lstStyle/>
            <a:p>
              <a:pPr algn="ctr"/>
              <a:r>
                <a:rPr lang="en-SG" dirty="0"/>
                <a:t>World map with 4 colours.</a:t>
              </a:r>
            </a:p>
          </p:txBody>
        </p:sp>
      </p:grpSp>
      <p:sp>
        <p:nvSpPr>
          <p:cNvPr id="44" name="TextBox 43"/>
          <p:cNvSpPr txBox="1"/>
          <p:nvPr/>
        </p:nvSpPr>
        <p:spPr>
          <a:xfrm>
            <a:off x="2549370" y="5175934"/>
            <a:ext cx="5512589" cy="1354217"/>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400" dirty="0"/>
              <a:t>But this is a map, not a graph!</a:t>
            </a:r>
          </a:p>
          <a:p>
            <a:pPr marL="342900" indent="-342900">
              <a:spcAft>
                <a:spcPts val="600"/>
              </a:spcAft>
              <a:buFont typeface="Wingdings" panose="05000000000000000000" pitchFamily="2" charset="2"/>
              <a:buChar char="§"/>
            </a:pPr>
            <a:r>
              <a:rPr lang="en-SG" sz="2400" dirty="0"/>
              <a:t>However, we can model it as a graph.</a:t>
            </a:r>
          </a:p>
          <a:p>
            <a:pPr marL="342900" indent="-342900">
              <a:spcAft>
                <a:spcPts val="600"/>
              </a:spcAft>
              <a:buFont typeface="Wingdings" panose="05000000000000000000" pitchFamily="2" charset="2"/>
              <a:buChar char="§"/>
            </a:pPr>
            <a:r>
              <a:rPr lang="en-SG" sz="2400" dirty="0"/>
              <a:t>But what is a graph?</a:t>
            </a:r>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1863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p:cNvSpPr txBox="1"/>
          <p:nvPr/>
        </p:nvSpPr>
        <p:spPr>
          <a:xfrm>
            <a:off x="3968063" y="1451960"/>
            <a:ext cx="4854661" cy="523220"/>
          </a:xfrm>
          <a:prstGeom prst="rect">
            <a:avLst/>
          </a:prstGeom>
          <a:noFill/>
        </p:spPr>
        <p:txBody>
          <a:bodyPr wrap="square" rtlCol="0">
            <a:spAutoFit/>
          </a:bodyPr>
          <a:lstStyle/>
          <a:p>
            <a:r>
              <a:rPr lang="en-SG" sz="2800" dirty="0">
                <a:solidFill>
                  <a:srgbClr val="000099"/>
                </a:solidFill>
              </a:rPr>
              <a:t>Map Colouring Problem</a:t>
            </a:r>
          </a:p>
        </p:txBody>
      </p:sp>
      <p:sp>
        <p:nvSpPr>
          <p:cNvPr id="45" name="TextBox 44"/>
          <p:cNvSpPr txBox="1"/>
          <p:nvPr/>
        </p:nvSpPr>
        <p:spPr>
          <a:xfrm>
            <a:off x="3943769" y="2032042"/>
            <a:ext cx="4854661" cy="4385816"/>
          </a:xfrm>
          <a:prstGeom prst="rect">
            <a:avLst/>
          </a:prstGeom>
          <a:noFill/>
        </p:spPr>
        <p:txBody>
          <a:bodyPr wrap="square" rtlCol="0">
            <a:spAutoFit/>
          </a:bodyPr>
          <a:lstStyle/>
          <a:p>
            <a:pPr>
              <a:spcAft>
                <a:spcPts val="600"/>
              </a:spcAft>
            </a:pPr>
            <a:r>
              <a:rPr lang="en-SG" sz="2400" dirty="0"/>
              <a:t>Solve it as a graph problem.</a:t>
            </a:r>
          </a:p>
          <a:p>
            <a:pPr>
              <a:spcAft>
                <a:spcPts val="600"/>
              </a:spcAft>
            </a:pPr>
            <a:r>
              <a:rPr lang="en-SG" sz="2400" dirty="0"/>
              <a:t>Draw a graph in which the vertices represent the states, with every edge joining two vertices represents the states sharing a common border.</a:t>
            </a:r>
          </a:p>
          <a:p>
            <a:pPr>
              <a:spcAft>
                <a:spcPts val="600"/>
              </a:spcAft>
            </a:pPr>
            <a:r>
              <a:rPr lang="en-SG" sz="2400" dirty="0"/>
              <a:t>Such two vertices cannot be coloured with the same colour.</a:t>
            </a:r>
          </a:p>
          <a:p>
            <a:pPr>
              <a:spcAft>
                <a:spcPts val="600"/>
              </a:spcAft>
            </a:pPr>
            <a:r>
              <a:rPr lang="en-SG" sz="2400" dirty="0"/>
              <a:t>A </a:t>
            </a:r>
            <a:r>
              <a:rPr lang="en-SG" sz="2400" b="1" dirty="0">
                <a:solidFill>
                  <a:srgbClr val="0000FF"/>
                </a:solidFill>
              </a:rPr>
              <a:t>vertex colouring </a:t>
            </a:r>
            <a:r>
              <a:rPr lang="en-SG" sz="2400" dirty="0"/>
              <a:t>of a graph is an </a:t>
            </a:r>
            <a:r>
              <a:rPr lang="en-SG" sz="2400" dirty="0">
                <a:solidFill>
                  <a:srgbClr val="C00000"/>
                </a:solidFill>
              </a:rPr>
              <a:t>assignment of colours to vertices </a:t>
            </a:r>
            <a:r>
              <a:rPr lang="en-SG" sz="2400" dirty="0"/>
              <a:t>so that </a:t>
            </a:r>
            <a:r>
              <a:rPr lang="en-SG" sz="2400" dirty="0">
                <a:solidFill>
                  <a:srgbClr val="C00000"/>
                </a:solidFill>
              </a:rPr>
              <a:t>no two adjacent vertices have the same colour</a:t>
            </a:r>
            <a:r>
              <a:rPr lang="en-SG" sz="2400" dirty="0"/>
              <a:t>.</a:t>
            </a:r>
          </a:p>
        </p:txBody>
      </p:sp>
      <p:sp>
        <p:nvSpPr>
          <p:cNvPr id="46" name="Oval 4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80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65" name="Group 164"/>
          <p:cNvGrpSpPr/>
          <p:nvPr/>
        </p:nvGrpSpPr>
        <p:grpSpPr>
          <a:xfrm>
            <a:off x="4143586" y="1832403"/>
            <a:ext cx="4643535" cy="4267355"/>
            <a:chOff x="4143586" y="1832403"/>
            <a:chExt cx="4643535" cy="4267355"/>
          </a:xfrm>
        </p:grpSpPr>
        <p:grpSp>
          <p:nvGrpSpPr>
            <p:cNvPr id="10" name="Group 9"/>
            <p:cNvGrpSpPr/>
            <p:nvPr/>
          </p:nvGrpSpPr>
          <p:grpSpPr>
            <a:xfrm>
              <a:off x="5272636" y="1972293"/>
              <a:ext cx="639321" cy="537913"/>
              <a:chOff x="4982633" y="2017070"/>
              <a:chExt cx="639321" cy="537913"/>
            </a:xfrm>
          </p:grpSpPr>
          <p:sp>
            <p:nvSpPr>
              <p:cNvPr id="8" name="Oval 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4999637" y="2101360"/>
                <a:ext cx="605312" cy="369332"/>
              </a:xfrm>
              <a:prstGeom prst="rect">
                <a:avLst/>
              </a:prstGeom>
              <a:noFill/>
            </p:spPr>
            <p:txBody>
              <a:bodyPr wrap="square" rtlCol="0">
                <a:spAutoFit/>
              </a:bodyPr>
              <a:lstStyle/>
              <a:p>
                <a:pPr algn="ctr"/>
                <a:r>
                  <a:rPr lang="en-SG" dirty="0" err="1"/>
                  <a:t>Ven</a:t>
                </a:r>
                <a:endParaRPr lang="en-SG" dirty="0"/>
              </a:p>
            </p:txBody>
          </p:sp>
        </p:grpSp>
        <p:grpSp>
          <p:nvGrpSpPr>
            <p:cNvPr id="46" name="Group 45"/>
            <p:cNvGrpSpPr/>
            <p:nvPr/>
          </p:nvGrpSpPr>
          <p:grpSpPr>
            <a:xfrm>
              <a:off x="6219081" y="1832403"/>
              <a:ext cx="639321" cy="537913"/>
              <a:chOff x="4982633" y="2017070"/>
              <a:chExt cx="639321" cy="537913"/>
            </a:xfrm>
          </p:grpSpPr>
          <p:sp>
            <p:nvSpPr>
              <p:cNvPr id="47" name="Oval 4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49" name="Group 48"/>
            <p:cNvGrpSpPr/>
            <p:nvPr/>
          </p:nvGrpSpPr>
          <p:grpSpPr>
            <a:xfrm>
              <a:off x="7148367" y="2047201"/>
              <a:ext cx="639321" cy="537913"/>
              <a:chOff x="4982633" y="2017070"/>
              <a:chExt cx="639321" cy="537913"/>
            </a:xfrm>
          </p:grpSpPr>
          <p:sp>
            <p:nvSpPr>
              <p:cNvPr id="50" name="Oval 49"/>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52" name="Group 51"/>
            <p:cNvGrpSpPr/>
            <p:nvPr/>
          </p:nvGrpSpPr>
          <p:grpSpPr>
            <a:xfrm>
              <a:off x="4542480" y="2585114"/>
              <a:ext cx="639321" cy="537913"/>
              <a:chOff x="4982633" y="2017070"/>
              <a:chExt cx="639321" cy="537913"/>
            </a:xfrm>
          </p:grpSpPr>
          <p:sp>
            <p:nvSpPr>
              <p:cNvPr id="53" name="Oval 5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55" name="Group 54"/>
            <p:cNvGrpSpPr/>
            <p:nvPr/>
          </p:nvGrpSpPr>
          <p:grpSpPr>
            <a:xfrm>
              <a:off x="4143586" y="3433797"/>
              <a:ext cx="639321" cy="537913"/>
              <a:chOff x="4982633" y="2017070"/>
              <a:chExt cx="639321" cy="537913"/>
            </a:xfrm>
          </p:grpSpPr>
          <p:sp>
            <p:nvSpPr>
              <p:cNvPr id="56" name="Oval 55"/>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4999637" y="2101360"/>
                <a:ext cx="605312" cy="369332"/>
              </a:xfrm>
              <a:prstGeom prst="rect">
                <a:avLst/>
              </a:prstGeom>
              <a:noFill/>
            </p:spPr>
            <p:txBody>
              <a:bodyPr wrap="square" rtlCol="0">
                <a:spAutoFit/>
              </a:bodyPr>
              <a:lstStyle/>
              <a:p>
                <a:pPr algn="ctr"/>
                <a:r>
                  <a:rPr lang="en-SG" dirty="0" err="1"/>
                  <a:t>Ecu</a:t>
                </a:r>
                <a:endParaRPr lang="en-SG" dirty="0"/>
              </a:p>
            </p:txBody>
          </p:sp>
        </p:grpSp>
        <p:grpSp>
          <p:nvGrpSpPr>
            <p:cNvPr id="58" name="Group 57"/>
            <p:cNvGrpSpPr/>
            <p:nvPr/>
          </p:nvGrpSpPr>
          <p:grpSpPr>
            <a:xfrm>
              <a:off x="7845145" y="2652862"/>
              <a:ext cx="639321" cy="537913"/>
              <a:chOff x="4982633" y="2017070"/>
              <a:chExt cx="639321" cy="537913"/>
            </a:xfrm>
          </p:grpSpPr>
          <p:sp>
            <p:nvSpPr>
              <p:cNvPr id="59" name="Oval 5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4999637" y="2101360"/>
                <a:ext cx="605312" cy="369332"/>
              </a:xfrm>
              <a:prstGeom prst="rect">
                <a:avLst/>
              </a:prstGeom>
              <a:noFill/>
            </p:spPr>
            <p:txBody>
              <a:bodyPr wrap="square" rtlCol="0">
                <a:spAutoFit/>
              </a:bodyPr>
              <a:lstStyle/>
              <a:p>
                <a:pPr algn="ctr"/>
                <a:r>
                  <a:rPr lang="en-SG" dirty="0" err="1"/>
                  <a:t>Fre</a:t>
                </a:r>
                <a:endParaRPr lang="en-SG" dirty="0"/>
              </a:p>
            </p:txBody>
          </p:sp>
        </p:grpSp>
        <p:grpSp>
          <p:nvGrpSpPr>
            <p:cNvPr id="61" name="Group 60"/>
            <p:cNvGrpSpPr/>
            <p:nvPr/>
          </p:nvGrpSpPr>
          <p:grpSpPr>
            <a:xfrm>
              <a:off x="6312513" y="3159728"/>
              <a:ext cx="639321" cy="537913"/>
              <a:chOff x="4982633" y="2017070"/>
              <a:chExt cx="639321" cy="537913"/>
            </a:xfrm>
          </p:grpSpPr>
          <p:sp>
            <p:nvSpPr>
              <p:cNvPr id="62" name="Oval 61"/>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64" name="Group 63"/>
            <p:cNvGrpSpPr/>
            <p:nvPr/>
          </p:nvGrpSpPr>
          <p:grpSpPr>
            <a:xfrm>
              <a:off x="4952975" y="3961884"/>
              <a:ext cx="639321" cy="537913"/>
              <a:chOff x="4982633" y="2017070"/>
              <a:chExt cx="639321" cy="537913"/>
            </a:xfrm>
          </p:grpSpPr>
          <p:sp>
            <p:nvSpPr>
              <p:cNvPr id="65" name="Oval 6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67" name="Group 66"/>
            <p:cNvGrpSpPr/>
            <p:nvPr/>
          </p:nvGrpSpPr>
          <p:grpSpPr>
            <a:xfrm>
              <a:off x="5869390" y="4247673"/>
              <a:ext cx="639321" cy="537913"/>
              <a:chOff x="4982633" y="2017070"/>
              <a:chExt cx="639321" cy="537913"/>
            </a:xfrm>
          </p:grpSpPr>
          <p:sp>
            <p:nvSpPr>
              <p:cNvPr id="68" name="Oval 6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p:cNvSpPr txBox="1"/>
              <p:nvPr/>
            </p:nvSpPr>
            <p:spPr>
              <a:xfrm>
                <a:off x="4999637" y="2101360"/>
                <a:ext cx="605312" cy="369332"/>
              </a:xfrm>
              <a:prstGeom prst="rect">
                <a:avLst/>
              </a:prstGeom>
              <a:noFill/>
            </p:spPr>
            <p:txBody>
              <a:bodyPr wrap="square" rtlCol="0">
                <a:spAutoFit/>
              </a:bodyPr>
              <a:lstStyle/>
              <a:p>
                <a:pPr algn="ctr"/>
                <a:r>
                  <a:rPr lang="en-SG" dirty="0" err="1"/>
                  <a:t>Bol</a:t>
                </a:r>
                <a:endParaRPr lang="en-SG" dirty="0"/>
              </a:p>
            </p:txBody>
          </p:sp>
        </p:grpSp>
        <p:grpSp>
          <p:nvGrpSpPr>
            <p:cNvPr id="70" name="Group 69"/>
            <p:cNvGrpSpPr/>
            <p:nvPr/>
          </p:nvGrpSpPr>
          <p:grpSpPr>
            <a:xfrm>
              <a:off x="6886517" y="4278500"/>
              <a:ext cx="639321" cy="537913"/>
              <a:chOff x="4982633" y="2017070"/>
              <a:chExt cx="639321" cy="537913"/>
            </a:xfrm>
          </p:grpSpPr>
          <p:sp>
            <p:nvSpPr>
              <p:cNvPr id="71" name="Oval 7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73" name="Group 72"/>
            <p:cNvGrpSpPr/>
            <p:nvPr/>
          </p:nvGrpSpPr>
          <p:grpSpPr>
            <a:xfrm>
              <a:off x="7533528" y="5049552"/>
              <a:ext cx="639321" cy="537913"/>
              <a:chOff x="4982633" y="2017070"/>
              <a:chExt cx="639321" cy="537913"/>
            </a:xfrm>
          </p:grpSpPr>
          <p:sp>
            <p:nvSpPr>
              <p:cNvPr id="74" name="Oval 7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Box 74"/>
              <p:cNvSpPr txBox="1"/>
              <p:nvPr/>
            </p:nvSpPr>
            <p:spPr>
              <a:xfrm>
                <a:off x="4999637" y="2101360"/>
                <a:ext cx="605312" cy="369332"/>
              </a:xfrm>
              <a:prstGeom prst="rect">
                <a:avLst/>
              </a:prstGeom>
              <a:noFill/>
            </p:spPr>
            <p:txBody>
              <a:bodyPr wrap="square" rtlCol="0">
                <a:spAutoFit/>
              </a:bodyPr>
              <a:lstStyle/>
              <a:p>
                <a:pPr algn="ctr"/>
                <a:r>
                  <a:rPr lang="en-SG" dirty="0" err="1"/>
                  <a:t>Uru</a:t>
                </a:r>
                <a:endParaRPr lang="en-SG" dirty="0"/>
              </a:p>
            </p:txBody>
          </p:sp>
        </p:grpSp>
        <p:grpSp>
          <p:nvGrpSpPr>
            <p:cNvPr id="76" name="Group 75"/>
            <p:cNvGrpSpPr/>
            <p:nvPr/>
          </p:nvGrpSpPr>
          <p:grpSpPr>
            <a:xfrm>
              <a:off x="6009856" y="5381131"/>
              <a:ext cx="639321" cy="537913"/>
              <a:chOff x="4982633" y="2017070"/>
              <a:chExt cx="639321" cy="537913"/>
            </a:xfrm>
          </p:grpSpPr>
          <p:sp>
            <p:nvSpPr>
              <p:cNvPr id="77" name="Oval 7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TextBox 78"/>
              <p:cNvSpPr txBox="1"/>
              <p:nvPr/>
            </p:nvSpPr>
            <p:spPr>
              <a:xfrm>
                <a:off x="4999637" y="2101360"/>
                <a:ext cx="605312" cy="369332"/>
              </a:xfrm>
              <a:prstGeom prst="rect">
                <a:avLst/>
              </a:prstGeom>
              <a:noFill/>
            </p:spPr>
            <p:txBody>
              <a:bodyPr wrap="square" rtlCol="0">
                <a:spAutoFit/>
              </a:bodyPr>
              <a:lstStyle/>
              <a:p>
                <a:pPr algn="ctr"/>
                <a:r>
                  <a:rPr lang="en-SG" dirty="0" err="1"/>
                  <a:t>Arg</a:t>
                </a:r>
                <a:endParaRPr lang="en-SG" dirty="0"/>
              </a:p>
            </p:txBody>
          </p:sp>
        </p:grpSp>
        <p:grpSp>
          <p:nvGrpSpPr>
            <p:cNvPr id="80" name="Group 79"/>
            <p:cNvGrpSpPr/>
            <p:nvPr/>
          </p:nvGrpSpPr>
          <p:grpSpPr>
            <a:xfrm>
              <a:off x="4572000" y="5027885"/>
              <a:ext cx="639321" cy="537913"/>
              <a:chOff x="4982633" y="2017070"/>
              <a:chExt cx="639321" cy="537913"/>
            </a:xfrm>
          </p:grpSpPr>
          <p:sp>
            <p:nvSpPr>
              <p:cNvPr id="81" name="Oval 8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83" name="Group 82"/>
            <p:cNvGrpSpPr/>
            <p:nvPr/>
          </p:nvGrpSpPr>
          <p:grpSpPr>
            <a:xfrm>
              <a:off x="8147800" y="5561845"/>
              <a:ext cx="639321" cy="537913"/>
              <a:chOff x="4982633" y="2017070"/>
              <a:chExt cx="639321" cy="537913"/>
            </a:xfrm>
          </p:grpSpPr>
          <p:sp>
            <p:nvSpPr>
              <p:cNvPr id="84" name="Oval 8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TextBox 84"/>
              <p:cNvSpPr txBox="1"/>
              <p:nvPr/>
            </p:nvSpPr>
            <p:spPr>
              <a:xfrm>
                <a:off x="4999637" y="2101360"/>
                <a:ext cx="605312" cy="369332"/>
              </a:xfrm>
              <a:prstGeom prst="rect">
                <a:avLst/>
              </a:prstGeom>
              <a:noFill/>
            </p:spPr>
            <p:txBody>
              <a:bodyPr wrap="square" rtlCol="0">
                <a:spAutoFit/>
              </a:bodyPr>
              <a:lstStyle/>
              <a:p>
                <a:pPr algn="ctr"/>
                <a:r>
                  <a:rPr lang="en-SG" dirty="0" err="1"/>
                  <a:t>Fal</a:t>
                </a:r>
                <a:endParaRPr lang="en-SG" dirty="0"/>
              </a:p>
            </p:txBody>
          </p:sp>
        </p:grpSp>
        <p:cxnSp>
          <p:nvCxnSpPr>
            <p:cNvPr id="12" name="Straight Connector 11"/>
            <p:cNvCxnSpPr>
              <a:stCxn id="5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3"/>
              <a:endCxn id="56"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5"/>
              <a:endCxn id="6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3" idx="6"/>
              <a:endCxn id="62"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4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3"/>
              <a:endCxn id="51"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7" idx="4"/>
              <a:endCxn id="62"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0" idx="5"/>
              <a:endCxn id="5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0" idx="3"/>
              <a:endCxn id="62"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9" idx="2"/>
              <a:endCxn id="63"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6" idx="5"/>
              <a:endCxn id="6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5" idx="7"/>
              <a:endCxn id="62"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5"/>
              <a:endCxn id="69"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3"/>
              <a:endCxn id="81"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62"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2" idx="1"/>
              <a:endCxn id="68"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77" idx="0"/>
              <a:endCxn id="68"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68"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2" idx="3"/>
              <a:endCxn id="7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71" idx="3"/>
              <a:endCxn id="7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75" idx="1"/>
              <a:endCxn id="77" idx="6"/>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71" idx="0"/>
              <a:endCxn id="62"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Freeform 163"/>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7" name="Oval 16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37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dissolv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143586" y="1832403"/>
            <a:ext cx="4643535" cy="4267355"/>
            <a:chOff x="4143586" y="1832403"/>
            <a:chExt cx="4643535" cy="4267355"/>
          </a:xfrm>
        </p:grpSpPr>
        <p:grpSp>
          <p:nvGrpSpPr>
            <p:cNvPr id="10" name="Group 9"/>
            <p:cNvGrpSpPr/>
            <p:nvPr/>
          </p:nvGrpSpPr>
          <p:grpSpPr>
            <a:xfrm>
              <a:off x="5272636" y="1972293"/>
              <a:ext cx="639321" cy="537913"/>
              <a:chOff x="4982633" y="2017070"/>
              <a:chExt cx="639321" cy="537913"/>
            </a:xfrm>
          </p:grpSpPr>
          <p:sp>
            <p:nvSpPr>
              <p:cNvPr id="8" name="Oval 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4999637" y="2101360"/>
                <a:ext cx="605312" cy="369332"/>
              </a:xfrm>
              <a:prstGeom prst="rect">
                <a:avLst/>
              </a:prstGeom>
              <a:noFill/>
            </p:spPr>
            <p:txBody>
              <a:bodyPr wrap="square" rtlCol="0">
                <a:spAutoFit/>
              </a:bodyPr>
              <a:lstStyle/>
              <a:p>
                <a:pPr algn="ctr"/>
                <a:r>
                  <a:rPr lang="en-SG" dirty="0" err="1"/>
                  <a:t>Ven</a:t>
                </a:r>
                <a:endParaRPr lang="en-SG" dirty="0"/>
              </a:p>
            </p:txBody>
          </p:sp>
        </p:grpSp>
        <p:grpSp>
          <p:nvGrpSpPr>
            <p:cNvPr id="46" name="Group 45"/>
            <p:cNvGrpSpPr/>
            <p:nvPr/>
          </p:nvGrpSpPr>
          <p:grpSpPr>
            <a:xfrm>
              <a:off x="6219081" y="1832403"/>
              <a:ext cx="639321" cy="537913"/>
              <a:chOff x="4982633" y="2017070"/>
              <a:chExt cx="639321" cy="537913"/>
            </a:xfrm>
          </p:grpSpPr>
          <p:sp>
            <p:nvSpPr>
              <p:cNvPr id="47" name="Oval 46"/>
              <p:cNvSpPr/>
              <p:nvPr/>
            </p:nvSpPr>
            <p:spPr>
              <a:xfrm>
                <a:off x="4982633" y="2017070"/>
                <a:ext cx="639321" cy="53791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49" name="Group 48"/>
            <p:cNvGrpSpPr/>
            <p:nvPr/>
          </p:nvGrpSpPr>
          <p:grpSpPr>
            <a:xfrm>
              <a:off x="7148367" y="2047201"/>
              <a:ext cx="639321" cy="537913"/>
              <a:chOff x="4982633" y="2017070"/>
              <a:chExt cx="639321" cy="537913"/>
            </a:xfrm>
          </p:grpSpPr>
          <p:sp>
            <p:nvSpPr>
              <p:cNvPr id="50" name="Oval 49"/>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52" name="Group 51"/>
            <p:cNvGrpSpPr/>
            <p:nvPr/>
          </p:nvGrpSpPr>
          <p:grpSpPr>
            <a:xfrm>
              <a:off x="4542480" y="2585114"/>
              <a:ext cx="639321" cy="537913"/>
              <a:chOff x="4982633" y="2017070"/>
              <a:chExt cx="639321" cy="537913"/>
            </a:xfrm>
          </p:grpSpPr>
          <p:sp>
            <p:nvSpPr>
              <p:cNvPr id="53" name="Oval 5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55" name="Group 54"/>
            <p:cNvGrpSpPr/>
            <p:nvPr/>
          </p:nvGrpSpPr>
          <p:grpSpPr>
            <a:xfrm>
              <a:off x="4143586" y="3433797"/>
              <a:ext cx="639321" cy="537913"/>
              <a:chOff x="4982633" y="2017070"/>
              <a:chExt cx="639321" cy="537913"/>
            </a:xfrm>
          </p:grpSpPr>
          <p:sp>
            <p:nvSpPr>
              <p:cNvPr id="56" name="Oval 55"/>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4999637" y="2101360"/>
                <a:ext cx="605312" cy="369332"/>
              </a:xfrm>
              <a:prstGeom prst="rect">
                <a:avLst/>
              </a:prstGeom>
              <a:noFill/>
            </p:spPr>
            <p:txBody>
              <a:bodyPr wrap="square" rtlCol="0">
                <a:spAutoFit/>
              </a:bodyPr>
              <a:lstStyle/>
              <a:p>
                <a:pPr algn="ctr"/>
                <a:r>
                  <a:rPr lang="en-SG" dirty="0" err="1"/>
                  <a:t>Ecu</a:t>
                </a:r>
                <a:endParaRPr lang="en-SG" dirty="0"/>
              </a:p>
            </p:txBody>
          </p:sp>
        </p:grpSp>
        <p:grpSp>
          <p:nvGrpSpPr>
            <p:cNvPr id="58" name="Group 57"/>
            <p:cNvGrpSpPr/>
            <p:nvPr/>
          </p:nvGrpSpPr>
          <p:grpSpPr>
            <a:xfrm>
              <a:off x="7845145" y="2652862"/>
              <a:ext cx="639321" cy="537913"/>
              <a:chOff x="4982633" y="2017070"/>
              <a:chExt cx="639321" cy="537913"/>
            </a:xfrm>
          </p:grpSpPr>
          <p:sp>
            <p:nvSpPr>
              <p:cNvPr id="59" name="Oval 5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4999637" y="2101360"/>
                <a:ext cx="605312" cy="369332"/>
              </a:xfrm>
              <a:prstGeom prst="rect">
                <a:avLst/>
              </a:prstGeom>
              <a:noFill/>
            </p:spPr>
            <p:txBody>
              <a:bodyPr wrap="square" rtlCol="0">
                <a:spAutoFit/>
              </a:bodyPr>
              <a:lstStyle/>
              <a:p>
                <a:pPr algn="ctr"/>
                <a:r>
                  <a:rPr lang="en-SG" dirty="0" err="1"/>
                  <a:t>Fre</a:t>
                </a:r>
                <a:endParaRPr lang="en-SG" dirty="0"/>
              </a:p>
            </p:txBody>
          </p:sp>
        </p:grpSp>
        <p:grpSp>
          <p:nvGrpSpPr>
            <p:cNvPr id="61" name="Group 60"/>
            <p:cNvGrpSpPr/>
            <p:nvPr/>
          </p:nvGrpSpPr>
          <p:grpSpPr>
            <a:xfrm>
              <a:off x="6312513" y="3159728"/>
              <a:ext cx="639321" cy="537913"/>
              <a:chOff x="4982633" y="2017070"/>
              <a:chExt cx="639321" cy="537913"/>
            </a:xfrm>
          </p:grpSpPr>
          <p:sp>
            <p:nvSpPr>
              <p:cNvPr id="62" name="Oval 61"/>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64" name="Group 63"/>
            <p:cNvGrpSpPr/>
            <p:nvPr/>
          </p:nvGrpSpPr>
          <p:grpSpPr>
            <a:xfrm>
              <a:off x="4952975" y="3961884"/>
              <a:ext cx="639321" cy="537913"/>
              <a:chOff x="4982633" y="2017070"/>
              <a:chExt cx="639321" cy="537913"/>
            </a:xfrm>
          </p:grpSpPr>
          <p:sp>
            <p:nvSpPr>
              <p:cNvPr id="65" name="Oval 6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67" name="Group 66"/>
            <p:cNvGrpSpPr/>
            <p:nvPr/>
          </p:nvGrpSpPr>
          <p:grpSpPr>
            <a:xfrm>
              <a:off x="5869390" y="4247673"/>
              <a:ext cx="639321" cy="537913"/>
              <a:chOff x="4982633" y="2017070"/>
              <a:chExt cx="639321" cy="537913"/>
            </a:xfrm>
          </p:grpSpPr>
          <p:sp>
            <p:nvSpPr>
              <p:cNvPr id="68" name="Oval 6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p:cNvSpPr txBox="1"/>
              <p:nvPr/>
            </p:nvSpPr>
            <p:spPr>
              <a:xfrm>
                <a:off x="4999637" y="2101360"/>
                <a:ext cx="605312" cy="369332"/>
              </a:xfrm>
              <a:prstGeom prst="rect">
                <a:avLst/>
              </a:prstGeom>
              <a:noFill/>
            </p:spPr>
            <p:txBody>
              <a:bodyPr wrap="square" rtlCol="0">
                <a:spAutoFit/>
              </a:bodyPr>
              <a:lstStyle/>
              <a:p>
                <a:pPr algn="ctr"/>
                <a:r>
                  <a:rPr lang="en-SG" dirty="0" err="1"/>
                  <a:t>Bol</a:t>
                </a:r>
                <a:endParaRPr lang="en-SG" dirty="0"/>
              </a:p>
            </p:txBody>
          </p:sp>
        </p:grpSp>
        <p:grpSp>
          <p:nvGrpSpPr>
            <p:cNvPr id="70" name="Group 69"/>
            <p:cNvGrpSpPr/>
            <p:nvPr/>
          </p:nvGrpSpPr>
          <p:grpSpPr>
            <a:xfrm>
              <a:off x="6886517" y="4278500"/>
              <a:ext cx="639321" cy="537913"/>
              <a:chOff x="4982633" y="2017070"/>
              <a:chExt cx="639321" cy="537913"/>
            </a:xfrm>
          </p:grpSpPr>
          <p:sp>
            <p:nvSpPr>
              <p:cNvPr id="71" name="Oval 7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76" name="Group 75"/>
            <p:cNvGrpSpPr/>
            <p:nvPr/>
          </p:nvGrpSpPr>
          <p:grpSpPr>
            <a:xfrm>
              <a:off x="6009856" y="5381131"/>
              <a:ext cx="639321" cy="537913"/>
              <a:chOff x="4982633" y="2017070"/>
              <a:chExt cx="639321" cy="537913"/>
            </a:xfrm>
          </p:grpSpPr>
          <p:sp>
            <p:nvSpPr>
              <p:cNvPr id="77" name="Oval 7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TextBox 78"/>
              <p:cNvSpPr txBox="1"/>
              <p:nvPr/>
            </p:nvSpPr>
            <p:spPr>
              <a:xfrm>
                <a:off x="4999637" y="2101360"/>
                <a:ext cx="605312" cy="369332"/>
              </a:xfrm>
              <a:prstGeom prst="rect">
                <a:avLst/>
              </a:prstGeom>
              <a:noFill/>
            </p:spPr>
            <p:txBody>
              <a:bodyPr wrap="square" rtlCol="0">
                <a:spAutoFit/>
              </a:bodyPr>
              <a:lstStyle/>
              <a:p>
                <a:pPr algn="ctr"/>
                <a:r>
                  <a:rPr lang="en-SG" dirty="0" err="1"/>
                  <a:t>Arg</a:t>
                </a:r>
                <a:endParaRPr lang="en-SG" dirty="0"/>
              </a:p>
            </p:txBody>
          </p:sp>
        </p:grpSp>
        <p:grpSp>
          <p:nvGrpSpPr>
            <p:cNvPr id="80" name="Group 79"/>
            <p:cNvGrpSpPr/>
            <p:nvPr/>
          </p:nvGrpSpPr>
          <p:grpSpPr>
            <a:xfrm>
              <a:off x="4572000" y="5027885"/>
              <a:ext cx="639321" cy="537913"/>
              <a:chOff x="4982633" y="2017070"/>
              <a:chExt cx="639321" cy="537913"/>
            </a:xfrm>
          </p:grpSpPr>
          <p:sp>
            <p:nvSpPr>
              <p:cNvPr id="81" name="Oval 8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83" name="Group 82"/>
            <p:cNvGrpSpPr/>
            <p:nvPr/>
          </p:nvGrpSpPr>
          <p:grpSpPr>
            <a:xfrm>
              <a:off x="8147800" y="5561845"/>
              <a:ext cx="639321" cy="537913"/>
              <a:chOff x="4982633" y="2017070"/>
              <a:chExt cx="639321" cy="537913"/>
            </a:xfrm>
          </p:grpSpPr>
          <p:sp>
            <p:nvSpPr>
              <p:cNvPr id="84" name="Oval 8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TextBox 84"/>
              <p:cNvSpPr txBox="1"/>
              <p:nvPr/>
            </p:nvSpPr>
            <p:spPr>
              <a:xfrm>
                <a:off x="4999637" y="2101360"/>
                <a:ext cx="605312" cy="369332"/>
              </a:xfrm>
              <a:prstGeom prst="rect">
                <a:avLst/>
              </a:prstGeom>
              <a:noFill/>
            </p:spPr>
            <p:txBody>
              <a:bodyPr wrap="square" rtlCol="0">
                <a:spAutoFit/>
              </a:bodyPr>
              <a:lstStyle/>
              <a:p>
                <a:pPr algn="ctr"/>
                <a:r>
                  <a:rPr lang="en-SG" dirty="0" err="1"/>
                  <a:t>Fal</a:t>
                </a:r>
                <a:endParaRPr lang="en-SG" dirty="0"/>
              </a:p>
            </p:txBody>
          </p:sp>
        </p:grpSp>
        <p:cxnSp>
          <p:nvCxnSpPr>
            <p:cNvPr id="12" name="Straight Connector 11"/>
            <p:cNvCxnSpPr>
              <a:stCxn id="5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3"/>
              <a:endCxn id="56"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5"/>
              <a:endCxn id="6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3" idx="6"/>
              <a:endCxn id="62"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4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3"/>
              <a:endCxn id="51"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7" idx="4"/>
              <a:endCxn id="62"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0" idx="5"/>
              <a:endCxn id="5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0" idx="3"/>
              <a:endCxn id="62"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9" idx="2"/>
              <a:endCxn id="63"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6" idx="5"/>
              <a:endCxn id="6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5" idx="7"/>
              <a:endCxn id="62"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5"/>
              <a:endCxn id="69"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3"/>
              <a:endCxn id="81"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62"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2" idx="1"/>
              <a:endCxn id="68"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77" idx="0"/>
              <a:endCxn id="68"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68"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2" idx="3"/>
              <a:endCxn id="7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71" idx="3"/>
              <a:endCxn id="7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71" idx="0"/>
              <a:endCxn id="62"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Freeform 163"/>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Oval 131"/>
            <p:cNvSpPr/>
            <p:nvPr/>
          </p:nvSpPr>
          <p:spPr>
            <a:xfrm>
              <a:off x="7533528" y="5049552"/>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TextBox 133"/>
            <p:cNvSpPr txBox="1"/>
            <p:nvPr/>
          </p:nvSpPr>
          <p:spPr>
            <a:xfrm>
              <a:off x="7550532" y="5133842"/>
              <a:ext cx="605312" cy="369332"/>
            </a:xfrm>
            <a:prstGeom prst="rect">
              <a:avLst/>
            </a:prstGeom>
            <a:noFill/>
          </p:spPr>
          <p:txBody>
            <a:bodyPr wrap="square" rtlCol="0">
              <a:spAutoFit/>
            </a:bodyPr>
            <a:lstStyle/>
            <a:p>
              <a:pPr algn="ctr"/>
              <a:r>
                <a:rPr lang="en-SG" dirty="0" err="1"/>
                <a:t>Uru</a:t>
              </a:r>
              <a:endParaRPr lang="en-SG" dirty="0"/>
            </a:p>
          </p:txBody>
        </p:sp>
        <p:cxnSp>
          <p:nvCxnSpPr>
            <p:cNvPr id="135" name="Straight Connector 134"/>
            <p:cNvCxnSpPr>
              <a:stCxn id="134" idx="1"/>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70" name="TextBox 169"/>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71" name="Oval 17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891660" y="571363"/>
            <a:ext cx="3651837" cy="1200329"/>
          </a:xfrm>
          <a:prstGeom prst="rect">
            <a:avLst/>
          </a:prstGeom>
          <a:solidFill>
            <a:schemeClr val="accent1">
              <a:lumMod val="20000"/>
              <a:lumOff val="80000"/>
            </a:schemeClr>
          </a:solidFill>
        </p:spPr>
        <p:txBody>
          <a:bodyPr wrap="square" rtlCol="0">
            <a:spAutoFit/>
          </a:bodyPr>
          <a:lstStyle/>
          <a:p>
            <a:r>
              <a:rPr lang="en-US" dirty="0"/>
              <a:t>Try </a:t>
            </a:r>
            <a:r>
              <a:rPr lang="en-US" dirty="0" err="1"/>
              <a:t>colouring</a:t>
            </a:r>
            <a:r>
              <a:rPr lang="en-US" dirty="0"/>
              <a:t> the vertices so that no two adjacent vertices have the same </a:t>
            </a:r>
            <a:r>
              <a:rPr lang="en-US" dirty="0" err="1"/>
              <a:t>colour</a:t>
            </a:r>
            <a:r>
              <a:rPr lang="en-US" dirty="0"/>
              <a:t>, using the least number of </a:t>
            </a:r>
            <a:r>
              <a:rPr lang="en-US" dirty="0" err="1"/>
              <a:t>colours</a:t>
            </a:r>
            <a:r>
              <a:rPr lang="en-US" dirty="0"/>
              <a:t>.</a:t>
            </a:r>
            <a:endParaRPr lang="en-SG" dirty="0"/>
          </a:p>
        </p:txBody>
      </p:sp>
    </p:spTree>
    <p:extLst>
      <p:ext uri="{BB962C8B-B14F-4D97-AF65-F5344CB8AC3E}">
        <p14:creationId xmlns:p14="http://schemas.microsoft.com/office/powerpoint/2010/main" val="318918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sp>
        <p:nvSpPr>
          <p:cNvPr id="13" name="TextBox 12"/>
          <p:cNvSpPr txBox="1"/>
          <p:nvPr/>
        </p:nvSpPr>
        <p:spPr>
          <a:xfrm>
            <a:off x="324356" y="1419099"/>
            <a:ext cx="7075511" cy="1569660"/>
          </a:xfrm>
          <a:prstGeom prst="rect">
            <a:avLst/>
          </a:prstGeom>
          <a:noFill/>
        </p:spPr>
        <p:txBody>
          <a:bodyPr wrap="square" rtlCol="0">
            <a:spAutoFit/>
          </a:bodyPr>
          <a:lstStyle/>
          <a:p>
            <a:r>
              <a:rPr lang="en-SG" sz="2400" dirty="0"/>
              <a:t>You are your best friend’s wedding planner and you need to plan the seating arrangement for his 16 guests attending his wedding dinner. However, some of the guests cannot get along with some others.</a:t>
            </a:r>
          </a:p>
        </p:txBody>
      </p:sp>
      <p:sp>
        <p:nvSpPr>
          <p:cNvPr id="21" name="TextBox 20"/>
          <p:cNvSpPr txBox="1"/>
          <p:nvPr/>
        </p:nvSpPr>
        <p:spPr>
          <a:xfrm>
            <a:off x="481507" y="2966964"/>
            <a:ext cx="5345926" cy="3046988"/>
          </a:xfrm>
          <a:prstGeom prst="rect">
            <a:avLst/>
          </a:prstGeom>
          <a:solidFill>
            <a:schemeClr val="accent4">
              <a:lumMod val="60000"/>
              <a:lumOff val="40000"/>
            </a:schemeClr>
          </a:solidFill>
        </p:spPr>
        <p:txBody>
          <a:bodyPr wrap="square" rtlCol="0">
            <a:spAutoFit/>
          </a:bodyPr>
          <a:lstStyle/>
          <a:p>
            <a:pPr marL="285750" indent="-285750">
              <a:buFont typeface="Wingdings" panose="05000000000000000000" pitchFamily="2" charset="2"/>
              <a:buChar char="§"/>
            </a:pPr>
            <a:r>
              <a:rPr lang="en-SG" sz="2400" i="1" dirty="0"/>
              <a:t>A</a:t>
            </a:r>
            <a:r>
              <a:rPr lang="en-SG" sz="2400" dirty="0"/>
              <a:t> doesn’t get along with </a:t>
            </a:r>
            <a:r>
              <a:rPr lang="en-SG" sz="2400" i="1" dirty="0"/>
              <a:t>F</a:t>
            </a:r>
            <a:r>
              <a:rPr lang="en-SG" sz="2400" dirty="0"/>
              <a:t>, </a:t>
            </a:r>
            <a:r>
              <a:rPr lang="en-SG" sz="2400" i="1" dirty="0"/>
              <a:t>G</a:t>
            </a:r>
            <a:r>
              <a:rPr lang="en-SG" sz="2400" dirty="0"/>
              <a:t> or </a:t>
            </a:r>
            <a:r>
              <a:rPr lang="en-SG" sz="2400" i="1" dirty="0"/>
              <a:t>H</a:t>
            </a:r>
            <a:r>
              <a:rPr lang="en-SG" sz="2400" dirty="0"/>
              <a:t>.</a:t>
            </a:r>
          </a:p>
          <a:p>
            <a:pPr marL="285750" indent="-285750">
              <a:buFont typeface="Wingdings" panose="05000000000000000000" pitchFamily="2" charset="2"/>
              <a:buChar char="§"/>
            </a:pPr>
            <a:r>
              <a:rPr lang="en-SG" sz="2400" i="1" dirty="0"/>
              <a:t>B</a:t>
            </a:r>
            <a:r>
              <a:rPr lang="en-SG" sz="2400" dirty="0"/>
              <a:t> doesn’t get along with </a:t>
            </a:r>
            <a:r>
              <a:rPr lang="en-SG" sz="2400" i="1" dirty="0"/>
              <a:t>C</a:t>
            </a:r>
            <a:r>
              <a:rPr lang="en-SG" sz="2400" dirty="0"/>
              <a:t>, </a:t>
            </a:r>
            <a:r>
              <a:rPr lang="en-SG" sz="2400" i="1" dirty="0"/>
              <a:t>D</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C</a:t>
            </a:r>
            <a:r>
              <a:rPr lang="en-SG" sz="2400" dirty="0"/>
              <a:t> doesn’t get along with </a:t>
            </a:r>
            <a:r>
              <a:rPr lang="en-SG" sz="2400" i="1" dirty="0"/>
              <a:t>B</a:t>
            </a:r>
            <a:r>
              <a:rPr lang="en-SG" sz="2400" dirty="0"/>
              <a:t>, </a:t>
            </a:r>
            <a:r>
              <a:rPr lang="en-SG" sz="2400" i="1" dirty="0"/>
              <a:t>D</a:t>
            </a:r>
            <a:r>
              <a:rPr lang="en-SG" sz="2400" dirty="0"/>
              <a:t>, </a:t>
            </a:r>
            <a:r>
              <a:rPr lang="en-SG" sz="2400" i="1" dirty="0"/>
              <a:t>E</a:t>
            </a:r>
            <a:r>
              <a:rPr lang="en-SG" sz="2400" dirty="0"/>
              <a:t>, </a:t>
            </a:r>
            <a:r>
              <a:rPr lang="en-SG" sz="2400" i="1" dirty="0"/>
              <a:t>G</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D</a:t>
            </a:r>
            <a:r>
              <a:rPr lang="en-SG" sz="2400" dirty="0"/>
              <a:t> doesn’t get along with </a:t>
            </a:r>
            <a:r>
              <a:rPr lang="en-SG" sz="2400" i="1" dirty="0"/>
              <a:t>B</a:t>
            </a:r>
            <a:r>
              <a:rPr lang="en-SG" sz="2400" dirty="0"/>
              <a:t>, </a:t>
            </a:r>
            <a:r>
              <a:rPr lang="en-SG" sz="2400" i="1" dirty="0"/>
              <a:t>C</a:t>
            </a:r>
            <a:r>
              <a:rPr lang="en-SG" sz="2400" dirty="0"/>
              <a:t> or </a:t>
            </a:r>
            <a:r>
              <a:rPr lang="en-SG" sz="2400" i="1" dirty="0"/>
              <a:t>E</a:t>
            </a:r>
            <a:r>
              <a:rPr lang="en-SG" sz="2400" dirty="0"/>
              <a:t>.</a:t>
            </a:r>
            <a:endParaRPr lang="en-SG" sz="2400" i="1" dirty="0"/>
          </a:p>
          <a:p>
            <a:pPr marL="285750" indent="-285750">
              <a:buFont typeface="Wingdings" panose="05000000000000000000" pitchFamily="2" charset="2"/>
              <a:buChar char="§"/>
            </a:pPr>
            <a:r>
              <a:rPr lang="en-SG" sz="2400" i="1" dirty="0"/>
              <a:t>E</a:t>
            </a:r>
            <a:r>
              <a:rPr lang="en-SG" sz="2400" dirty="0"/>
              <a:t> doesn’t get along with </a:t>
            </a:r>
            <a:r>
              <a:rPr lang="en-SG" sz="2400" i="1" dirty="0"/>
              <a:t>C</a:t>
            </a:r>
            <a:r>
              <a:rPr lang="en-SG" sz="2400" dirty="0"/>
              <a:t>, </a:t>
            </a:r>
            <a:r>
              <a:rPr lang="en-SG" sz="2400" i="1" dirty="0"/>
              <a:t>D</a:t>
            </a:r>
            <a:r>
              <a:rPr lang="en-SG" sz="2400" dirty="0"/>
              <a:t>, </a:t>
            </a:r>
            <a:r>
              <a:rPr lang="en-SG" sz="2400" i="1" dirty="0"/>
              <a:t>F</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F</a:t>
            </a:r>
            <a:r>
              <a:rPr lang="en-SG" sz="2400" dirty="0"/>
              <a:t> doesn’t get along with </a:t>
            </a:r>
            <a:r>
              <a:rPr lang="en-SG" sz="2400" i="1" dirty="0"/>
              <a:t>A</a:t>
            </a:r>
            <a:r>
              <a:rPr lang="en-SG" sz="2400" dirty="0"/>
              <a:t>, </a:t>
            </a:r>
            <a:r>
              <a:rPr lang="en-SG" sz="2400" i="1" dirty="0"/>
              <a:t>E</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G</a:t>
            </a:r>
            <a:r>
              <a:rPr lang="en-SG" sz="2400" dirty="0"/>
              <a:t> doesn’t get along with </a:t>
            </a:r>
            <a:r>
              <a:rPr lang="en-SG" sz="2400" i="1" dirty="0"/>
              <a:t>A</a:t>
            </a:r>
            <a:r>
              <a:rPr lang="en-SG" sz="2400" dirty="0"/>
              <a:t>, </a:t>
            </a:r>
            <a:r>
              <a:rPr lang="en-SG" sz="2400" i="1" dirty="0"/>
              <a:t>C</a:t>
            </a:r>
            <a:r>
              <a:rPr lang="en-SG" sz="2400" dirty="0"/>
              <a:t>, </a:t>
            </a:r>
            <a:r>
              <a:rPr lang="en-SG" sz="2400" i="1" dirty="0"/>
              <a:t>E</a:t>
            </a:r>
            <a:r>
              <a:rPr lang="en-SG" sz="2400" dirty="0"/>
              <a:t> or </a:t>
            </a:r>
            <a:r>
              <a:rPr lang="en-SG" sz="2400" i="1" dirty="0"/>
              <a:t>F</a:t>
            </a:r>
            <a:r>
              <a:rPr lang="en-SG" sz="2400" dirty="0"/>
              <a:t>.</a:t>
            </a:r>
            <a:endParaRPr lang="en-SG" sz="2400" i="1" dirty="0"/>
          </a:p>
          <a:p>
            <a:pPr marL="285750" indent="-285750">
              <a:buFont typeface="Wingdings" panose="05000000000000000000" pitchFamily="2" charset="2"/>
              <a:buChar char="§"/>
            </a:pPr>
            <a:r>
              <a:rPr lang="en-SG" sz="2400" i="1" dirty="0"/>
              <a:t>H</a:t>
            </a:r>
            <a:r>
              <a:rPr lang="en-SG" sz="2400" dirty="0"/>
              <a:t> doesn’t get along with </a:t>
            </a:r>
            <a:r>
              <a:rPr lang="en-SG" sz="2400" i="1" dirty="0"/>
              <a:t>A</a:t>
            </a:r>
            <a:r>
              <a:rPr lang="en-SG" sz="2400" dirty="0"/>
              <a:t>, </a:t>
            </a:r>
            <a:r>
              <a:rPr lang="en-SG" sz="2400" i="1" dirty="0"/>
              <a:t>B</a:t>
            </a:r>
            <a:r>
              <a:rPr lang="en-SG" sz="2400" dirty="0"/>
              <a:t> or </a:t>
            </a:r>
            <a:r>
              <a:rPr lang="en-SG" sz="2400" i="1" dirty="0"/>
              <a:t>C</a:t>
            </a:r>
            <a:r>
              <a:rPr lang="en-SG" sz="2400" dirty="0"/>
              <a:t>.</a:t>
            </a:r>
            <a:endParaRPr lang="en-SG" sz="2400" i="1" dirty="0"/>
          </a:p>
        </p:txBody>
      </p:sp>
      <p:sp>
        <p:nvSpPr>
          <p:cNvPr id="150" name="TextBox 149"/>
          <p:cNvSpPr txBox="1"/>
          <p:nvPr/>
        </p:nvSpPr>
        <p:spPr>
          <a:xfrm>
            <a:off x="5938772" y="2966964"/>
            <a:ext cx="2922190" cy="2754600"/>
          </a:xfrm>
          <a:prstGeom prst="rect">
            <a:avLst/>
          </a:prstGeom>
          <a:noFill/>
        </p:spPr>
        <p:txBody>
          <a:bodyPr wrap="square" rtlCol="0">
            <a:spAutoFit/>
          </a:bodyPr>
          <a:lstStyle/>
          <a:p>
            <a:pPr>
              <a:spcAft>
                <a:spcPts val="600"/>
              </a:spcAft>
            </a:pPr>
            <a:r>
              <a:rPr lang="en-SG" sz="2400" dirty="0"/>
              <a:t>You don’t want to put guests who cannot get along with each other at the same table!</a:t>
            </a:r>
          </a:p>
          <a:p>
            <a:pPr>
              <a:spcAft>
                <a:spcPts val="600"/>
              </a:spcAft>
            </a:pPr>
            <a:r>
              <a:rPr lang="en-SG" sz="2400" dirty="0">
                <a:solidFill>
                  <a:srgbClr val="0000FF"/>
                </a:solidFill>
              </a:rPr>
              <a:t>How many tables do you need?</a:t>
            </a:r>
          </a:p>
        </p:txBody>
      </p:sp>
      <p:pic>
        <p:nvPicPr>
          <p:cNvPr id="165" name="Picture 1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171" name="Oval 17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987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dissolve">
                                      <p:cBhvr>
                                        <p:cTn id="1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21" name="TextBox 20"/>
          <p:cNvSpPr txBox="1"/>
          <p:nvPr/>
        </p:nvSpPr>
        <p:spPr>
          <a:xfrm>
            <a:off x="3092824" y="534475"/>
            <a:ext cx="4529992" cy="2554545"/>
          </a:xfrm>
          <a:prstGeom prst="rect">
            <a:avLst/>
          </a:prstGeom>
          <a:solidFill>
            <a:schemeClr val="accent4">
              <a:lumMod val="40000"/>
              <a:lumOff val="60000"/>
            </a:schemeClr>
          </a:solidFill>
        </p:spPr>
        <p:txBody>
          <a:bodyPr wrap="square" rtlCol="0">
            <a:spAutoFit/>
          </a:bodyPr>
          <a:lstStyle/>
          <a:p>
            <a:pPr marL="285750" indent="-285750">
              <a:buFont typeface="Wingdings" panose="05000000000000000000" pitchFamily="2" charset="2"/>
              <a:buChar char="§"/>
            </a:pPr>
            <a:r>
              <a:rPr lang="en-SG" sz="2000" i="1" dirty="0"/>
              <a:t>A</a:t>
            </a:r>
            <a:r>
              <a:rPr lang="en-SG" sz="2000" dirty="0"/>
              <a:t> doesn’t get along with </a:t>
            </a:r>
            <a:r>
              <a:rPr lang="en-SG" sz="2000" i="1" dirty="0"/>
              <a:t>F</a:t>
            </a:r>
            <a:r>
              <a:rPr lang="en-SG" sz="2000" dirty="0"/>
              <a:t>, </a:t>
            </a:r>
            <a:r>
              <a:rPr lang="en-SG" sz="2000" i="1" dirty="0"/>
              <a:t>G</a:t>
            </a:r>
            <a:r>
              <a:rPr lang="en-SG" sz="2000" dirty="0"/>
              <a:t> or </a:t>
            </a:r>
            <a:r>
              <a:rPr lang="en-SG" sz="2000" i="1" dirty="0"/>
              <a:t>H</a:t>
            </a:r>
            <a:r>
              <a:rPr lang="en-SG" sz="2000" dirty="0"/>
              <a:t>.</a:t>
            </a:r>
          </a:p>
          <a:p>
            <a:pPr marL="285750" indent="-285750">
              <a:buFont typeface="Wingdings" panose="05000000000000000000" pitchFamily="2" charset="2"/>
              <a:buChar char="§"/>
            </a:pPr>
            <a:r>
              <a:rPr lang="en-SG" sz="2000" i="1" dirty="0"/>
              <a:t>B</a:t>
            </a:r>
            <a:r>
              <a:rPr lang="en-SG" sz="2000" dirty="0"/>
              <a:t> doesn’t get along with </a:t>
            </a:r>
            <a:r>
              <a:rPr lang="en-SG" sz="2000" i="1" dirty="0"/>
              <a:t>C</a:t>
            </a:r>
            <a:r>
              <a:rPr lang="en-SG" sz="2000" dirty="0"/>
              <a:t>, </a:t>
            </a:r>
            <a:r>
              <a:rPr lang="en-SG" sz="2000" i="1" dirty="0"/>
              <a:t>D</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C</a:t>
            </a:r>
            <a:r>
              <a:rPr lang="en-SG" sz="2000" dirty="0"/>
              <a:t> doesn’t get along with </a:t>
            </a:r>
            <a:r>
              <a:rPr lang="en-SG" sz="2000" i="1" dirty="0"/>
              <a:t>B</a:t>
            </a:r>
            <a:r>
              <a:rPr lang="en-SG" sz="2000" dirty="0"/>
              <a:t>, </a:t>
            </a:r>
            <a:r>
              <a:rPr lang="en-SG" sz="2000" i="1" dirty="0"/>
              <a:t>D</a:t>
            </a:r>
            <a:r>
              <a:rPr lang="en-SG" sz="2000" dirty="0"/>
              <a:t>, </a:t>
            </a:r>
            <a:r>
              <a:rPr lang="en-SG" sz="2000" i="1" dirty="0"/>
              <a:t>E</a:t>
            </a:r>
            <a:r>
              <a:rPr lang="en-SG" sz="2000" dirty="0"/>
              <a:t>, </a:t>
            </a:r>
            <a:r>
              <a:rPr lang="en-SG" sz="2000" i="1" dirty="0"/>
              <a:t>G</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D</a:t>
            </a:r>
            <a:r>
              <a:rPr lang="en-SG" sz="2000" dirty="0"/>
              <a:t> doesn’t get along with </a:t>
            </a:r>
            <a:r>
              <a:rPr lang="en-SG" sz="2000" i="1" dirty="0"/>
              <a:t>B</a:t>
            </a:r>
            <a:r>
              <a:rPr lang="en-SG" sz="2000" dirty="0"/>
              <a:t>, </a:t>
            </a:r>
            <a:r>
              <a:rPr lang="en-SG" sz="2000" i="1" dirty="0"/>
              <a:t>C</a:t>
            </a:r>
            <a:r>
              <a:rPr lang="en-SG" sz="2000" dirty="0"/>
              <a:t> or </a:t>
            </a:r>
            <a:r>
              <a:rPr lang="en-SG" sz="2000" i="1" dirty="0"/>
              <a:t>E</a:t>
            </a:r>
            <a:r>
              <a:rPr lang="en-SG" sz="2000" dirty="0"/>
              <a:t>.</a:t>
            </a:r>
            <a:endParaRPr lang="en-SG" sz="2000" i="1" dirty="0"/>
          </a:p>
          <a:p>
            <a:pPr marL="285750" indent="-285750">
              <a:buFont typeface="Wingdings" panose="05000000000000000000" pitchFamily="2" charset="2"/>
              <a:buChar char="§"/>
            </a:pPr>
            <a:r>
              <a:rPr lang="en-SG" sz="2000" i="1" dirty="0"/>
              <a:t>E</a:t>
            </a:r>
            <a:r>
              <a:rPr lang="en-SG" sz="2000" dirty="0"/>
              <a:t> doesn’t get along with </a:t>
            </a:r>
            <a:r>
              <a:rPr lang="en-SG" sz="2000" i="1" dirty="0"/>
              <a:t>C</a:t>
            </a:r>
            <a:r>
              <a:rPr lang="en-SG" sz="2000" dirty="0"/>
              <a:t>, </a:t>
            </a:r>
            <a:r>
              <a:rPr lang="en-SG" sz="2000" i="1" dirty="0"/>
              <a:t>D</a:t>
            </a:r>
            <a:r>
              <a:rPr lang="en-SG" sz="2000" dirty="0"/>
              <a:t>, </a:t>
            </a:r>
            <a:r>
              <a:rPr lang="en-SG" sz="2000" i="1" dirty="0"/>
              <a:t>F</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F</a:t>
            </a:r>
            <a:r>
              <a:rPr lang="en-SG" sz="2000" dirty="0"/>
              <a:t> doesn’t get along with </a:t>
            </a:r>
            <a:r>
              <a:rPr lang="en-SG" sz="2000" i="1" dirty="0"/>
              <a:t>A</a:t>
            </a:r>
            <a:r>
              <a:rPr lang="en-SG" sz="2000" dirty="0"/>
              <a:t>, </a:t>
            </a:r>
            <a:r>
              <a:rPr lang="en-SG" sz="2000" i="1" dirty="0"/>
              <a:t>E</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G</a:t>
            </a:r>
            <a:r>
              <a:rPr lang="en-SG" sz="2000" dirty="0"/>
              <a:t> doesn’t get along with </a:t>
            </a:r>
            <a:r>
              <a:rPr lang="en-SG" sz="2000" i="1" dirty="0"/>
              <a:t>A</a:t>
            </a:r>
            <a:r>
              <a:rPr lang="en-SG" sz="2000" dirty="0"/>
              <a:t>, </a:t>
            </a:r>
            <a:r>
              <a:rPr lang="en-SG" sz="2000" i="1" dirty="0"/>
              <a:t>C</a:t>
            </a:r>
            <a:r>
              <a:rPr lang="en-SG" sz="2000" dirty="0"/>
              <a:t>, </a:t>
            </a:r>
            <a:r>
              <a:rPr lang="en-SG" sz="2000" i="1" dirty="0"/>
              <a:t>E</a:t>
            </a:r>
            <a:r>
              <a:rPr lang="en-SG" sz="2000" dirty="0"/>
              <a:t> or </a:t>
            </a:r>
            <a:r>
              <a:rPr lang="en-SG" sz="2000" i="1" dirty="0"/>
              <a:t>F</a:t>
            </a:r>
            <a:r>
              <a:rPr lang="en-SG" sz="2000" dirty="0"/>
              <a:t>.</a:t>
            </a:r>
            <a:endParaRPr lang="en-SG" sz="2000" i="1" dirty="0"/>
          </a:p>
          <a:p>
            <a:pPr marL="285750" indent="-285750">
              <a:buFont typeface="Wingdings" panose="05000000000000000000" pitchFamily="2" charset="2"/>
              <a:buChar char="§"/>
            </a:pPr>
            <a:r>
              <a:rPr lang="en-SG" sz="2000" i="1" dirty="0"/>
              <a:t>H</a:t>
            </a:r>
            <a:r>
              <a:rPr lang="en-SG" sz="2000" dirty="0"/>
              <a:t> doesn’t get along with </a:t>
            </a:r>
            <a:r>
              <a:rPr lang="en-SG" sz="2000" i="1" dirty="0"/>
              <a:t>A</a:t>
            </a:r>
            <a:r>
              <a:rPr lang="en-SG" sz="2000" dirty="0"/>
              <a:t>, </a:t>
            </a:r>
            <a:r>
              <a:rPr lang="en-SG" sz="2000" i="1" dirty="0"/>
              <a:t>B</a:t>
            </a:r>
            <a:r>
              <a:rPr lang="en-SG" sz="2000" dirty="0"/>
              <a:t> or </a:t>
            </a:r>
            <a:r>
              <a:rPr lang="en-SG" sz="2000" i="1" dirty="0"/>
              <a:t>C</a:t>
            </a:r>
            <a:r>
              <a:rPr lang="en-SG" sz="2000" dirty="0"/>
              <a:t>.</a:t>
            </a:r>
            <a:endParaRPr lang="en-SG" sz="2000" i="1" dirty="0"/>
          </a:p>
        </p:txBody>
      </p:sp>
      <p:pic>
        <p:nvPicPr>
          <p:cNvPr id="2" name="Picture 1"/>
          <p:cNvPicPr>
            <a:picLocks noChangeAspect="1"/>
          </p:cNvPicPr>
          <p:nvPr/>
        </p:nvPicPr>
        <p:blipFill rotWithShape="1">
          <a:blip r:embed="rId5"/>
          <a:srcRect l="3557" t="5163" r="68922" b="4356"/>
          <a:stretch/>
        </p:blipFill>
        <p:spPr>
          <a:xfrm>
            <a:off x="415123" y="4062205"/>
            <a:ext cx="2057064" cy="2249452"/>
          </a:xfrm>
          <a:prstGeom prst="rect">
            <a:avLst/>
          </a:prstGeom>
        </p:spPr>
      </p:pic>
      <p:sp>
        <p:nvSpPr>
          <p:cNvPr id="3" name="TextBox 2"/>
          <p:cNvSpPr txBox="1"/>
          <p:nvPr/>
        </p:nvSpPr>
        <p:spPr>
          <a:xfrm>
            <a:off x="255724" y="1600570"/>
            <a:ext cx="2691246" cy="2308324"/>
          </a:xfrm>
          <a:prstGeom prst="rect">
            <a:avLst/>
          </a:prstGeom>
          <a:noFill/>
        </p:spPr>
        <p:txBody>
          <a:bodyPr wrap="square" rtlCol="0">
            <a:spAutoFit/>
          </a:bodyPr>
          <a:lstStyle/>
          <a:p>
            <a:r>
              <a:rPr lang="en-SG" sz="2400" dirty="0"/>
              <a:t>Graph with vertices representing the guests, and an edge is drawn between two guests who don’t get along.</a:t>
            </a:r>
          </a:p>
        </p:txBody>
      </p:sp>
      <p:pic>
        <p:nvPicPr>
          <p:cNvPr id="45" name="Picture 44"/>
          <p:cNvPicPr>
            <a:picLocks noChangeAspect="1"/>
          </p:cNvPicPr>
          <p:nvPr/>
        </p:nvPicPr>
        <p:blipFill rotWithShape="1">
          <a:blip r:embed="rId5"/>
          <a:srcRect l="36946" t="4637" r="36126" b="4287"/>
          <a:stretch/>
        </p:blipFill>
        <p:spPr>
          <a:xfrm>
            <a:off x="3701368" y="4045233"/>
            <a:ext cx="2014599" cy="2266424"/>
          </a:xfrm>
          <a:prstGeom prst="rect">
            <a:avLst/>
          </a:prstGeom>
        </p:spPr>
      </p:pic>
      <p:sp>
        <p:nvSpPr>
          <p:cNvPr id="46" name="TextBox 45"/>
          <p:cNvSpPr txBox="1"/>
          <p:nvPr/>
        </p:nvSpPr>
        <p:spPr>
          <a:xfrm>
            <a:off x="2992353" y="3242331"/>
            <a:ext cx="3465597" cy="830997"/>
          </a:xfrm>
          <a:prstGeom prst="rect">
            <a:avLst/>
          </a:prstGeom>
          <a:noFill/>
        </p:spPr>
        <p:txBody>
          <a:bodyPr wrap="square" rtlCol="0">
            <a:spAutoFit/>
          </a:bodyPr>
          <a:lstStyle/>
          <a:p>
            <a:r>
              <a:rPr lang="en-SG" sz="2400" dirty="0"/>
              <a:t>Vertex colouring problem. 4 colours (4 tables)?</a:t>
            </a:r>
          </a:p>
        </p:txBody>
      </p:sp>
      <p:sp>
        <p:nvSpPr>
          <p:cNvPr id="48" name="TextBox 4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188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Other Vertex Colouring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aphicFrame>
        <p:nvGraphicFramePr>
          <p:cNvPr id="11" name="Table 10"/>
          <p:cNvGraphicFramePr>
            <a:graphicFrameLocks noGrp="1"/>
          </p:cNvGraphicFramePr>
          <p:nvPr>
            <p:extLst>
              <p:ext uri="{D42A27DB-BD31-4B8C-83A1-F6EECF244321}">
                <p14:modId xmlns:p14="http://schemas.microsoft.com/office/powerpoint/2010/main" val="1256880053"/>
              </p:ext>
            </p:extLst>
          </p:nvPr>
        </p:nvGraphicFramePr>
        <p:xfrm>
          <a:off x="122038" y="1571958"/>
          <a:ext cx="8784894" cy="4389120"/>
        </p:xfrm>
        <a:graphic>
          <a:graphicData uri="http://schemas.openxmlformats.org/drawingml/2006/table">
            <a:tbl>
              <a:tblPr firstRow="1" bandRow="1">
                <a:tableStyleId>{21E4AEA4-8DFA-4A89-87EB-49C32662AFE0}</a:tableStyleId>
              </a:tblPr>
              <a:tblGrid>
                <a:gridCol w="470629">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gridCol w="3166532">
                  <a:extLst>
                    <a:ext uri="{9D8B030D-6E8A-4147-A177-3AD203B41FA5}">
                      <a16:colId xmlns:a16="http://schemas.microsoft.com/office/drawing/2014/main" val="20003"/>
                    </a:ext>
                  </a:extLst>
                </a:gridCol>
              </a:tblGrid>
              <a:tr h="370840">
                <a:tc>
                  <a:txBody>
                    <a:bodyPr/>
                    <a:lstStyle/>
                    <a:p>
                      <a:endParaRPr lang="en-SG" sz="2400" dirty="0"/>
                    </a:p>
                  </a:txBody>
                  <a:tcPr/>
                </a:tc>
                <a:tc>
                  <a:txBody>
                    <a:bodyPr/>
                    <a:lstStyle/>
                    <a:p>
                      <a:r>
                        <a:rPr lang="en-SG" sz="2400" dirty="0"/>
                        <a:t>If the vertices represent…</a:t>
                      </a:r>
                    </a:p>
                  </a:txBody>
                  <a:tcPr/>
                </a:tc>
                <a:tc>
                  <a:txBody>
                    <a:bodyPr/>
                    <a:lstStyle/>
                    <a:p>
                      <a:r>
                        <a:rPr lang="en-SG" sz="2400" dirty="0"/>
                        <a:t>And</a:t>
                      </a:r>
                      <a:r>
                        <a:rPr lang="en-SG" sz="2400" baseline="0" dirty="0"/>
                        <a:t> t</a:t>
                      </a:r>
                      <a:r>
                        <a:rPr lang="en-SG" sz="2400" dirty="0"/>
                        <a:t>wo</a:t>
                      </a:r>
                      <a:r>
                        <a:rPr lang="en-SG" sz="2400" baseline="0" dirty="0"/>
                        <a:t> vertices are adjacent if ….</a:t>
                      </a:r>
                      <a:endParaRPr lang="en-SG" sz="2400" dirty="0"/>
                    </a:p>
                  </a:txBody>
                  <a:tcPr/>
                </a:tc>
                <a:tc>
                  <a:txBody>
                    <a:bodyPr/>
                    <a:lstStyle/>
                    <a:p>
                      <a:r>
                        <a:rPr lang="en-SG" sz="2400" dirty="0"/>
                        <a:t>Then a </a:t>
                      </a:r>
                      <a:r>
                        <a:rPr lang="en-SG" sz="2400" dirty="0">
                          <a:solidFill>
                            <a:srgbClr val="0000FF"/>
                          </a:solidFill>
                        </a:rPr>
                        <a:t>vertex colouring</a:t>
                      </a:r>
                      <a:r>
                        <a:rPr lang="en-SG" sz="2400" baseline="0" dirty="0">
                          <a:solidFill>
                            <a:srgbClr val="0000FF"/>
                          </a:solidFill>
                        </a:rPr>
                        <a:t> </a:t>
                      </a:r>
                      <a:r>
                        <a:rPr lang="en-SG" sz="2400" baseline="0" dirty="0"/>
                        <a:t>can be used to…</a:t>
                      </a:r>
                      <a:endParaRPr lang="en-SG" sz="2400" dirty="0"/>
                    </a:p>
                  </a:txBody>
                  <a:tcPr/>
                </a:tc>
                <a:extLst>
                  <a:ext uri="{0D108BD9-81ED-4DB2-BD59-A6C34878D82A}">
                    <a16:rowId xmlns:a16="http://schemas.microsoft.com/office/drawing/2014/main" val="10000"/>
                  </a:ext>
                </a:extLst>
              </a:tr>
              <a:tr h="370840">
                <a:tc>
                  <a:txBody>
                    <a:bodyPr/>
                    <a:lstStyle/>
                    <a:p>
                      <a:r>
                        <a:rPr lang="en-SG" sz="2400" dirty="0"/>
                        <a:t>1.</a:t>
                      </a:r>
                    </a:p>
                  </a:txBody>
                  <a:tcPr/>
                </a:tc>
                <a:tc>
                  <a:txBody>
                    <a:bodyPr/>
                    <a:lstStyle/>
                    <a:p>
                      <a:r>
                        <a:rPr lang="en-SG" sz="2400" dirty="0"/>
                        <a:t>classes,</a:t>
                      </a:r>
                    </a:p>
                  </a:txBody>
                  <a:tcPr/>
                </a:tc>
                <a:tc>
                  <a:txBody>
                    <a:bodyPr/>
                    <a:lstStyle/>
                    <a:p>
                      <a:r>
                        <a:rPr lang="en-SG" sz="2400" dirty="0"/>
                        <a:t>the corresponding</a:t>
                      </a:r>
                      <a:r>
                        <a:rPr lang="en-SG" sz="2400" baseline="0" dirty="0"/>
                        <a:t> classes have students in common, </a:t>
                      </a:r>
                      <a:endParaRPr lang="en-SG" sz="2400" dirty="0"/>
                    </a:p>
                  </a:txBody>
                  <a:tcPr/>
                </a:tc>
                <a:tc>
                  <a:txBody>
                    <a:bodyPr/>
                    <a:lstStyle/>
                    <a:p>
                      <a:r>
                        <a:rPr lang="en-SG" sz="2400" dirty="0"/>
                        <a:t>schedule classes.</a:t>
                      </a:r>
                    </a:p>
                  </a:txBody>
                  <a:tcPr/>
                </a:tc>
                <a:extLst>
                  <a:ext uri="{0D108BD9-81ED-4DB2-BD59-A6C34878D82A}">
                    <a16:rowId xmlns:a16="http://schemas.microsoft.com/office/drawing/2014/main" val="10001"/>
                  </a:ext>
                </a:extLst>
              </a:tr>
              <a:tr h="370840">
                <a:tc>
                  <a:txBody>
                    <a:bodyPr/>
                    <a:lstStyle/>
                    <a:p>
                      <a:r>
                        <a:rPr lang="en-SG" sz="2400" dirty="0"/>
                        <a:t>2.</a:t>
                      </a:r>
                    </a:p>
                  </a:txBody>
                  <a:tcPr/>
                </a:tc>
                <a:tc>
                  <a:txBody>
                    <a:bodyPr/>
                    <a:lstStyle/>
                    <a:p>
                      <a:r>
                        <a:rPr lang="en-SG" sz="2400" dirty="0"/>
                        <a:t>radio stations,</a:t>
                      </a:r>
                    </a:p>
                  </a:txBody>
                  <a:tcPr/>
                </a:tc>
                <a:tc>
                  <a:txBody>
                    <a:bodyPr/>
                    <a:lstStyle/>
                    <a:p>
                      <a:r>
                        <a:rPr lang="en-SG" sz="2400" dirty="0"/>
                        <a:t>the</a:t>
                      </a:r>
                      <a:r>
                        <a:rPr lang="en-SG" sz="2400" baseline="0" dirty="0"/>
                        <a:t> stations are close enough to interfere with each other,</a:t>
                      </a:r>
                      <a:endParaRPr lang="en-SG" sz="2400" dirty="0"/>
                    </a:p>
                  </a:txBody>
                  <a:tcPr/>
                </a:tc>
                <a:tc>
                  <a:txBody>
                    <a:bodyPr/>
                    <a:lstStyle/>
                    <a:p>
                      <a:r>
                        <a:rPr lang="en-SG" sz="2400" dirty="0"/>
                        <a:t>assign non-interfering frequencies to the stations.</a:t>
                      </a:r>
                    </a:p>
                  </a:txBody>
                  <a:tcPr/>
                </a:tc>
                <a:extLst>
                  <a:ext uri="{0D108BD9-81ED-4DB2-BD59-A6C34878D82A}">
                    <a16:rowId xmlns:a16="http://schemas.microsoft.com/office/drawing/2014/main" val="10002"/>
                  </a:ext>
                </a:extLst>
              </a:tr>
              <a:tr h="370840">
                <a:tc>
                  <a:txBody>
                    <a:bodyPr/>
                    <a:lstStyle/>
                    <a:p>
                      <a:r>
                        <a:rPr lang="en-SG" sz="2400" dirty="0"/>
                        <a:t>3.</a:t>
                      </a:r>
                    </a:p>
                  </a:txBody>
                  <a:tcPr/>
                </a:tc>
                <a:tc>
                  <a:txBody>
                    <a:bodyPr/>
                    <a:lstStyle/>
                    <a:p>
                      <a:r>
                        <a:rPr lang="en-SG" sz="2400" dirty="0"/>
                        <a:t>traffic signals at an intersection,</a:t>
                      </a:r>
                    </a:p>
                  </a:txBody>
                  <a:tcPr/>
                </a:tc>
                <a:tc>
                  <a:txBody>
                    <a:bodyPr/>
                    <a:lstStyle/>
                    <a:p>
                      <a:r>
                        <a:rPr lang="en-SG" sz="2400" dirty="0"/>
                        <a:t>the corresponding</a:t>
                      </a:r>
                      <a:r>
                        <a:rPr lang="en-SG" sz="2400" baseline="0" dirty="0"/>
                        <a:t> signals cannot be green at the same time,</a:t>
                      </a:r>
                      <a:endParaRPr lang="en-SG" sz="2400" dirty="0"/>
                    </a:p>
                  </a:txBody>
                  <a:tcPr/>
                </a:tc>
                <a:tc>
                  <a:txBody>
                    <a:bodyPr/>
                    <a:lstStyle/>
                    <a:p>
                      <a:r>
                        <a:rPr lang="en-SG" sz="2400" dirty="0"/>
                        <a:t>designate sets of signals</a:t>
                      </a:r>
                      <a:r>
                        <a:rPr lang="en-SG" sz="2400" baseline="0" dirty="0"/>
                        <a:t> that can be green at the same time.</a:t>
                      </a:r>
                      <a:endParaRPr lang="en-SG" sz="2400" dirty="0"/>
                    </a:p>
                  </a:txBody>
                  <a:tcPr/>
                </a:tc>
                <a:extLst>
                  <a:ext uri="{0D108BD9-81ED-4DB2-BD59-A6C34878D82A}">
                    <a16:rowId xmlns:a16="http://schemas.microsoft.com/office/drawing/2014/main" val="10003"/>
                  </a:ext>
                </a:extLst>
              </a:tr>
            </a:tbl>
          </a:graphicData>
        </a:graphic>
      </p:graphicFrame>
      <p:sp>
        <p:nvSpPr>
          <p:cNvPr id="150" name="Oval 1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2060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Simple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734241"/>
            <a:chOff x="993228" y="4598516"/>
            <a:chExt cx="8250519" cy="1734241"/>
          </a:xfrm>
        </p:grpSpPr>
        <p:sp>
          <p:nvSpPr>
            <p:cNvPr id="46" name="Rectangle 45"/>
            <p:cNvSpPr/>
            <p:nvPr/>
          </p:nvSpPr>
          <p:spPr>
            <a:xfrm>
              <a:off x="993228" y="4598516"/>
              <a:ext cx="8250519" cy="173226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Simple Graph</a:t>
              </a:r>
            </a:p>
          </p:txBody>
        </p:sp>
        <p:sp>
          <p:nvSpPr>
            <p:cNvPr id="49" name="TextBox 48"/>
            <p:cNvSpPr txBox="1"/>
            <p:nvPr/>
          </p:nvSpPr>
          <p:spPr>
            <a:xfrm>
              <a:off x="1109374" y="5193984"/>
              <a:ext cx="7849400" cy="1138773"/>
            </a:xfrm>
            <a:prstGeom prst="rect">
              <a:avLst/>
            </a:prstGeom>
            <a:noFill/>
          </p:spPr>
          <p:txBody>
            <a:bodyPr wrap="square" rtlCol="0">
              <a:spAutoFit/>
            </a:bodyPr>
            <a:lstStyle/>
            <a:p>
              <a:pPr>
                <a:spcAft>
                  <a:spcPts val="600"/>
                </a:spcAft>
              </a:pPr>
              <a:r>
                <a:rPr lang="en-SG" sz="2400" dirty="0"/>
                <a:t>A </a:t>
              </a:r>
              <a:r>
                <a:rPr lang="en-SG" sz="2400" b="1" dirty="0"/>
                <a:t>simple graph</a:t>
              </a:r>
              <a:r>
                <a:rPr lang="en-SG" sz="2400" dirty="0"/>
                <a:t> is an undirected graph that does </a:t>
              </a:r>
              <a:r>
                <a:rPr lang="en-SG" sz="2400" u="sng" dirty="0"/>
                <a:t>not</a:t>
              </a:r>
              <a:r>
                <a:rPr lang="en-SG" sz="2400" dirty="0"/>
                <a:t> have any loops or parallel edges. </a:t>
              </a:r>
              <a:r>
                <a:rPr lang="en-SG" sz="2000" dirty="0"/>
                <a:t>(That is, there is at most one edge between each pair of distinct vertices.) </a:t>
              </a:r>
            </a:p>
          </p:txBody>
        </p:sp>
      </p:grpSp>
      <p:sp>
        <p:nvSpPr>
          <p:cNvPr id="56" name="Oval 5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97" name="Group 96"/>
          <p:cNvGrpSpPr/>
          <p:nvPr/>
        </p:nvGrpSpPr>
        <p:grpSpPr>
          <a:xfrm>
            <a:off x="672982" y="3592881"/>
            <a:ext cx="2036512" cy="1479110"/>
            <a:chOff x="672982" y="3592881"/>
            <a:chExt cx="2036512" cy="1479110"/>
          </a:xfrm>
        </p:grpSpPr>
        <p:sp>
          <p:nvSpPr>
            <p:cNvPr id="3" name="TextBox 2"/>
            <p:cNvSpPr txBox="1"/>
            <p:nvPr/>
          </p:nvSpPr>
          <p:spPr>
            <a:xfrm>
              <a:off x="672982" y="3592881"/>
              <a:ext cx="2036512" cy="461665"/>
            </a:xfrm>
            <a:prstGeom prst="rect">
              <a:avLst/>
            </a:prstGeom>
            <a:noFill/>
          </p:spPr>
          <p:txBody>
            <a:bodyPr wrap="square" rtlCol="0">
              <a:spAutoFit/>
            </a:bodyPr>
            <a:lstStyle/>
            <a:p>
              <a:r>
                <a:rPr lang="en-US" sz="2400" dirty="0"/>
                <a:t>Simple graph</a:t>
              </a:r>
              <a:endParaRPr lang="en-SG" sz="2400" dirty="0"/>
            </a:p>
          </p:txBody>
        </p:sp>
        <p:grpSp>
          <p:nvGrpSpPr>
            <p:cNvPr id="38" name="Group 37"/>
            <p:cNvGrpSpPr/>
            <p:nvPr/>
          </p:nvGrpSpPr>
          <p:grpSpPr>
            <a:xfrm>
              <a:off x="955960" y="4261104"/>
              <a:ext cx="1183334" cy="810887"/>
              <a:chOff x="841220" y="4261104"/>
              <a:chExt cx="1183334" cy="810887"/>
            </a:xfrm>
          </p:grpSpPr>
          <p:cxnSp>
            <p:nvCxnSpPr>
              <p:cNvPr id="92" name="Straight Connector 91"/>
              <p:cNvCxnSpPr>
                <a:endCxn id="60" idx="2"/>
              </p:cNvCxnSpPr>
              <p:nvPr/>
            </p:nvCxnSpPr>
            <p:spPr>
              <a:xfrm flipV="1">
                <a:off x="1020565" y="4315968"/>
                <a:ext cx="564315" cy="496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841220" y="4261104"/>
                <a:ext cx="1183334" cy="810887"/>
                <a:chOff x="841220" y="4261104"/>
                <a:chExt cx="1183334" cy="810887"/>
              </a:xfrm>
            </p:grpSpPr>
            <p:sp>
              <p:nvSpPr>
                <p:cNvPr id="7" name="Freeform 6"/>
                <p:cNvSpPr/>
                <p:nvPr/>
              </p:nvSpPr>
              <p:spPr>
                <a:xfrm>
                  <a:off x="841220" y="4361688"/>
                  <a:ext cx="128044" cy="649224"/>
                </a:xfrm>
                <a:custGeom>
                  <a:avLst/>
                  <a:gdLst>
                    <a:gd name="connsiteX0" fmla="*/ 118900 w 128044"/>
                    <a:gd name="connsiteY0" fmla="*/ 0 h 649224"/>
                    <a:gd name="connsiteX1" fmla="*/ 28 w 128044"/>
                    <a:gd name="connsiteY1" fmla="*/ 338328 h 649224"/>
                    <a:gd name="connsiteX2" fmla="*/ 128044 w 128044"/>
                    <a:gd name="connsiteY2" fmla="*/ 649224 h 649224"/>
                  </a:gdLst>
                  <a:ahLst/>
                  <a:cxnLst>
                    <a:cxn ang="0">
                      <a:pos x="connsiteX0" y="connsiteY0"/>
                    </a:cxn>
                    <a:cxn ang="0">
                      <a:pos x="connsiteX1" y="connsiteY1"/>
                    </a:cxn>
                    <a:cxn ang="0">
                      <a:pos x="connsiteX2" y="connsiteY2"/>
                    </a:cxn>
                  </a:cxnLst>
                  <a:rect l="l" t="t" r="r" b="b"/>
                  <a:pathLst>
                    <a:path w="128044" h="649224">
                      <a:moveTo>
                        <a:pt x="118900" y="0"/>
                      </a:moveTo>
                      <a:cubicBezTo>
                        <a:pt x="58702" y="115062"/>
                        <a:pt x="-1496" y="230124"/>
                        <a:pt x="28" y="338328"/>
                      </a:cubicBezTo>
                      <a:cubicBezTo>
                        <a:pt x="1552" y="446532"/>
                        <a:pt x="64798" y="547878"/>
                        <a:pt x="128044" y="649224"/>
                      </a:cubicBezTo>
                    </a:path>
                  </a:pathLst>
                </a:custGeom>
                <a:ln w="28575">
                  <a:solidFill>
                    <a:schemeClr val="accent1">
                      <a:lumMod val="7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SG"/>
                </a:p>
              </p:txBody>
            </p:sp>
            <p:cxnSp>
              <p:nvCxnSpPr>
                <p:cNvPr id="9" name="Straight Connector 8"/>
                <p:cNvCxnSpPr>
                  <a:stCxn id="6" idx="5"/>
                  <a:endCxn id="59" idx="1"/>
                </p:cNvCxnSpPr>
                <p:nvPr/>
              </p:nvCxnSpPr>
              <p:spPr>
                <a:xfrm>
                  <a:off x="1020565" y="4354763"/>
                  <a:ext cx="581723" cy="62356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919101" y="4261104"/>
                  <a:ext cx="1105453" cy="810887"/>
                  <a:chOff x="919101" y="4261104"/>
                  <a:chExt cx="1105453" cy="810887"/>
                </a:xfrm>
              </p:grpSpPr>
              <p:sp>
                <p:nvSpPr>
                  <p:cNvPr id="6" name="Oval 5"/>
                  <p:cNvSpPr/>
                  <p:nvPr/>
                </p:nvSpPr>
                <p:spPr>
                  <a:xfrm>
                    <a:off x="919101" y="4261104"/>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Oval 57"/>
                  <p:cNvSpPr/>
                  <p:nvPr/>
                </p:nvSpPr>
                <p:spPr>
                  <a:xfrm>
                    <a:off x="933154" y="496226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Oval 58"/>
                  <p:cNvSpPr/>
                  <p:nvPr/>
                </p:nvSpPr>
                <p:spPr>
                  <a:xfrm>
                    <a:off x="1584880" y="496226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Oval 59"/>
                  <p:cNvSpPr/>
                  <p:nvPr/>
                </p:nvSpPr>
                <p:spPr>
                  <a:xfrm>
                    <a:off x="1584880" y="4261104"/>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p:cNvSpPr/>
                  <p:nvPr/>
                </p:nvSpPr>
                <p:spPr>
                  <a:xfrm>
                    <a:off x="1905682" y="4576572"/>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62" name="Straight Connector 61"/>
                <p:cNvCxnSpPr>
                  <a:stCxn id="61" idx="3"/>
                  <a:endCxn id="59" idx="7"/>
                </p:cNvCxnSpPr>
                <p:nvPr/>
              </p:nvCxnSpPr>
              <p:spPr>
                <a:xfrm flipH="1">
                  <a:off x="1686344" y="4670231"/>
                  <a:ext cx="236746" cy="30810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0" idx="4"/>
                  <a:endCxn id="59" idx="0"/>
                </p:cNvCxnSpPr>
                <p:nvPr/>
              </p:nvCxnSpPr>
              <p:spPr>
                <a:xfrm>
                  <a:off x="1644316" y="4370832"/>
                  <a:ext cx="0" cy="59143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98" name="Group 97"/>
          <p:cNvGrpSpPr/>
          <p:nvPr/>
        </p:nvGrpSpPr>
        <p:grpSpPr>
          <a:xfrm>
            <a:off x="3131267" y="3596635"/>
            <a:ext cx="2505212" cy="1685092"/>
            <a:chOff x="3131267" y="3596635"/>
            <a:chExt cx="2505212" cy="1685092"/>
          </a:xfrm>
        </p:grpSpPr>
        <p:sp>
          <p:nvSpPr>
            <p:cNvPr id="64" name="TextBox 63"/>
            <p:cNvSpPr txBox="1"/>
            <p:nvPr/>
          </p:nvSpPr>
          <p:spPr>
            <a:xfrm>
              <a:off x="3131267" y="3596635"/>
              <a:ext cx="2505212" cy="461665"/>
            </a:xfrm>
            <a:prstGeom prst="rect">
              <a:avLst/>
            </a:prstGeom>
            <a:noFill/>
          </p:spPr>
          <p:txBody>
            <a:bodyPr wrap="square" rtlCol="0">
              <a:spAutoFit/>
            </a:bodyPr>
            <a:lstStyle/>
            <a:p>
              <a:r>
                <a:rPr lang="en-US" sz="2400" dirty="0"/>
                <a:t>Non simple graph</a:t>
              </a:r>
              <a:endParaRPr lang="en-SG" sz="2400" dirty="0"/>
            </a:p>
          </p:txBody>
        </p:sp>
        <p:grpSp>
          <p:nvGrpSpPr>
            <p:cNvPr id="95" name="Group 94"/>
            <p:cNvGrpSpPr/>
            <p:nvPr/>
          </p:nvGrpSpPr>
          <p:grpSpPr>
            <a:xfrm>
              <a:off x="3792206" y="4233672"/>
              <a:ext cx="1183334" cy="1048055"/>
              <a:chOff x="3792206" y="4233672"/>
              <a:chExt cx="1183334" cy="1048055"/>
            </a:xfrm>
          </p:grpSpPr>
          <p:cxnSp>
            <p:nvCxnSpPr>
              <p:cNvPr id="93" name="Straight Connector 92"/>
              <p:cNvCxnSpPr/>
              <p:nvPr/>
            </p:nvCxnSpPr>
            <p:spPr>
              <a:xfrm flipV="1">
                <a:off x="3971551" y="4284782"/>
                <a:ext cx="564315" cy="496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792206" y="4233672"/>
                <a:ext cx="1183334" cy="1048055"/>
                <a:chOff x="3792206" y="4233672"/>
                <a:chExt cx="1183334" cy="1048055"/>
              </a:xfrm>
            </p:grpSpPr>
            <p:sp>
              <p:nvSpPr>
                <p:cNvPr id="18" name="Oval 17"/>
                <p:cNvSpPr/>
                <p:nvPr/>
              </p:nvSpPr>
              <p:spPr>
                <a:xfrm>
                  <a:off x="4490615" y="4989695"/>
                  <a:ext cx="246017" cy="29203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5" name="Group 64"/>
                <p:cNvGrpSpPr/>
                <p:nvPr/>
              </p:nvGrpSpPr>
              <p:grpSpPr>
                <a:xfrm>
                  <a:off x="3792206" y="4233672"/>
                  <a:ext cx="1183334" cy="810887"/>
                  <a:chOff x="841220" y="4261104"/>
                  <a:chExt cx="1183334" cy="810887"/>
                </a:xfrm>
              </p:grpSpPr>
              <p:sp>
                <p:nvSpPr>
                  <p:cNvPr id="66" name="Freeform 65"/>
                  <p:cNvSpPr/>
                  <p:nvPr/>
                </p:nvSpPr>
                <p:spPr>
                  <a:xfrm>
                    <a:off x="841220" y="4361688"/>
                    <a:ext cx="128044" cy="649224"/>
                  </a:xfrm>
                  <a:custGeom>
                    <a:avLst/>
                    <a:gdLst>
                      <a:gd name="connsiteX0" fmla="*/ 118900 w 128044"/>
                      <a:gd name="connsiteY0" fmla="*/ 0 h 649224"/>
                      <a:gd name="connsiteX1" fmla="*/ 28 w 128044"/>
                      <a:gd name="connsiteY1" fmla="*/ 338328 h 649224"/>
                      <a:gd name="connsiteX2" fmla="*/ 128044 w 128044"/>
                      <a:gd name="connsiteY2" fmla="*/ 649224 h 649224"/>
                    </a:gdLst>
                    <a:ahLst/>
                    <a:cxnLst>
                      <a:cxn ang="0">
                        <a:pos x="connsiteX0" y="connsiteY0"/>
                      </a:cxn>
                      <a:cxn ang="0">
                        <a:pos x="connsiteX1" y="connsiteY1"/>
                      </a:cxn>
                      <a:cxn ang="0">
                        <a:pos x="connsiteX2" y="connsiteY2"/>
                      </a:cxn>
                    </a:cxnLst>
                    <a:rect l="l" t="t" r="r" b="b"/>
                    <a:pathLst>
                      <a:path w="128044" h="649224">
                        <a:moveTo>
                          <a:pt x="118900" y="0"/>
                        </a:moveTo>
                        <a:cubicBezTo>
                          <a:pt x="58702" y="115062"/>
                          <a:pt x="-1496" y="230124"/>
                          <a:pt x="28" y="338328"/>
                        </a:cubicBezTo>
                        <a:cubicBezTo>
                          <a:pt x="1552" y="446532"/>
                          <a:pt x="64798" y="547878"/>
                          <a:pt x="128044" y="649224"/>
                        </a:cubicBezTo>
                      </a:path>
                    </a:pathLst>
                  </a:custGeom>
                  <a:ln w="28575">
                    <a:solidFill>
                      <a:schemeClr val="accent1">
                        <a:lumMod val="7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SG"/>
                  </a:p>
                </p:txBody>
              </p:sp>
              <p:cxnSp>
                <p:nvCxnSpPr>
                  <p:cNvPr id="67" name="Straight Connector 66"/>
                  <p:cNvCxnSpPr>
                    <a:stCxn id="71" idx="5"/>
                    <a:endCxn id="73" idx="1"/>
                  </p:cNvCxnSpPr>
                  <p:nvPr/>
                </p:nvCxnSpPr>
                <p:spPr>
                  <a:xfrm>
                    <a:off x="1020565" y="4354763"/>
                    <a:ext cx="581723" cy="62356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919101" y="4261104"/>
                    <a:ext cx="1105453" cy="810887"/>
                    <a:chOff x="919101" y="4261104"/>
                    <a:chExt cx="1105453" cy="810887"/>
                  </a:xfrm>
                </p:grpSpPr>
                <p:sp>
                  <p:nvSpPr>
                    <p:cNvPr id="71" name="Oval 70"/>
                    <p:cNvSpPr/>
                    <p:nvPr/>
                  </p:nvSpPr>
                  <p:spPr>
                    <a:xfrm>
                      <a:off x="919101" y="4261104"/>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Oval 71"/>
                    <p:cNvSpPr/>
                    <p:nvPr/>
                  </p:nvSpPr>
                  <p:spPr>
                    <a:xfrm>
                      <a:off x="933154" y="496226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Oval 72"/>
                    <p:cNvSpPr/>
                    <p:nvPr/>
                  </p:nvSpPr>
                  <p:spPr>
                    <a:xfrm>
                      <a:off x="1584880" y="496226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Oval 73"/>
                    <p:cNvSpPr/>
                    <p:nvPr/>
                  </p:nvSpPr>
                  <p:spPr>
                    <a:xfrm>
                      <a:off x="1584880" y="4261104"/>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1905682" y="4576572"/>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69" name="Straight Connector 68"/>
                  <p:cNvCxnSpPr>
                    <a:stCxn id="75" idx="3"/>
                    <a:endCxn id="73" idx="7"/>
                  </p:cNvCxnSpPr>
                  <p:nvPr/>
                </p:nvCxnSpPr>
                <p:spPr>
                  <a:xfrm flipH="1">
                    <a:off x="1686344" y="4670231"/>
                    <a:ext cx="236746" cy="3081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4" idx="4"/>
                    <a:endCxn id="73" idx="0"/>
                  </p:cNvCxnSpPr>
                  <p:nvPr/>
                </p:nvCxnSpPr>
                <p:spPr>
                  <a:xfrm>
                    <a:off x="1644316" y="4370832"/>
                    <a:ext cx="0" cy="59143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99" name="Group 98"/>
          <p:cNvGrpSpPr/>
          <p:nvPr/>
        </p:nvGrpSpPr>
        <p:grpSpPr>
          <a:xfrm>
            <a:off x="5986528" y="3592881"/>
            <a:ext cx="2505212" cy="1447924"/>
            <a:chOff x="5986528" y="3592881"/>
            <a:chExt cx="2505212" cy="1447924"/>
          </a:xfrm>
        </p:grpSpPr>
        <p:sp>
          <p:nvSpPr>
            <p:cNvPr id="76" name="TextBox 75"/>
            <p:cNvSpPr txBox="1"/>
            <p:nvPr/>
          </p:nvSpPr>
          <p:spPr>
            <a:xfrm>
              <a:off x="5986528" y="3592881"/>
              <a:ext cx="2505212" cy="461665"/>
            </a:xfrm>
            <a:prstGeom prst="rect">
              <a:avLst/>
            </a:prstGeom>
            <a:noFill/>
          </p:spPr>
          <p:txBody>
            <a:bodyPr wrap="square" rtlCol="0">
              <a:spAutoFit/>
            </a:bodyPr>
            <a:lstStyle/>
            <a:p>
              <a:r>
                <a:rPr lang="en-US" sz="2400" dirty="0"/>
                <a:t>Non simple graph</a:t>
              </a:r>
              <a:endParaRPr lang="en-SG" sz="2400" dirty="0"/>
            </a:p>
          </p:txBody>
        </p:sp>
        <p:grpSp>
          <p:nvGrpSpPr>
            <p:cNvPr id="96" name="Group 95"/>
            <p:cNvGrpSpPr/>
            <p:nvPr/>
          </p:nvGrpSpPr>
          <p:grpSpPr>
            <a:xfrm>
              <a:off x="6647467" y="4229918"/>
              <a:ext cx="1183334" cy="810887"/>
              <a:chOff x="6647467" y="4229918"/>
              <a:chExt cx="1183334" cy="810887"/>
            </a:xfrm>
          </p:grpSpPr>
          <p:cxnSp>
            <p:nvCxnSpPr>
              <p:cNvPr id="94" name="Straight Connector 93"/>
              <p:cNvCxnSpPr/>
              <p:nvPr/>
            </p:nvCxnSpPr>
            <p:spPr>
              <a:xfrm flipV="1">
                <a:off x="6833833" y="4284782"/>
                <a:ext cx="564315" cy="496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647467" y="4229918"/>
                <a:ext cx="1183334" cy="810887"/>
                <a:chOff x="6647467" y="4229918"/>
                <a:chExt cx="1183334" cy="810887"/>
              </a:xfrm>
            </p:grpSpPr>
            <p:grpSp>
              <p:nvGrpSpPr>
                <p:cNvPr id="21" name="Group 20"/>
                <p:cNvGrpSpPr/>
                <p:nvPr/>
              </p:nvGrpSpPr>
              <p:grpSpPr>
                <a:xfrm>
                  <a:off x="6647467" y="4323577"/>
                  <a:ext cx="1081870" cy="656149"/>
                  <a:chOff x="6647467" y="4323577"/>
                  <a:chExt cx="1081870" cy="656149"/>
                </a:xfrm>
              </p:grpSpPr>
              <p:sp>
                <p:nvSpPr>
                  <p:cNvPr id="81" name="Freeform 80"/>
                  <p:cNvSpPr/>
                  <p:nvPr/>
                </p:nvSpPr>
                <p:spPr>
                  <a:xfrm>
                    <a:off x="6647467" y="4330502"/>
                    <a:ext cx="128044" cy="649224"/>
                  </a:xfrm>
                  <a:custGeom>
                    <a:avLst/>
                    <a:gdLst>
                      <a:gd name="connsiteX0" fmla="*/ 118900 w 128044"/>
                      <a:gd name="connsiteY0" fmla="*/ 0 h 649224"/>
                      <a:gd name="connsiteX1" fmla="*/ 28 w 128044"/>
                      <a:gd name="connsiteY1" fmla="*/ 338328 h 649224"/>
                      <a:gd name="connsiteX2" fmla="*/ 128044 w 128044"/>
                      <a:gd name="connsiteY2" fmla="*/ 649224 h 649224"/>
                    </a:gdLst>
                    <a:ahLst/>
                    <a:cxnLst>
                      <a:cxn ang="0">
                        <a:pos x="connsiteX0" y="connsiteY0"/>
                      </a:cxn>
                      <a:cxn ang="0">
                        <a:pos x="connsiteX1" y="connsiteY1"/>
                      </a:cxn>
                      <a:cxn ang="0">
                        <a:pos x="connsiteX2" y="connsiteY2"/>
                      </a:cxn>
                    </a:cxnLst>
                    <a:rect l="l" t="t" r="r" b="b"/>
                    <a:pathLst>
                      <a:path w="128044" h="649224">
                        <a:moveTo>
                          <a:pt x="118900" y="0"/>
                        </a:moveTo>
                        <a:cubicBezTo>
                          <a:pt x="58702" y="115062"/>
                          <a:pt x="-1496" y="230124"/>
                          <a:pt x="28" y="338328"/>
                        </a:cubicBezTo>
                        <a:cubicBezTo>
                          <a:pt x="1552" y="446532"/>
                          <a:pt x="64798" y="547878"/>
                          <a:pt x="128044" y="649224"/>
                        </a:cubicBezTo>
                      </a:path>
                    </a:pathLst>
                  </a:custGeom>
                  <a:ln w="28575">
                    <a:solidFill>
                      <a:schemeClr val="accent1">
                        <a:lumMod val="7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SG"/>
                  </a:p>
                </p:txBody>
              </p:sp>
              <p:cxnSp>
                <p:nvCxnSpPr>
                  <p:cNvPr id="82" name="Straight Connector 81"/>
                  <p:cNvCxnSpPr>
                    <a:stCxn id="86" idx="5"/>
                    <a:endCxn id="88" idx="1"/>
                  </p:cNvCxnSpPr>
                  <p:nvPr/>
                </p:nvCxnSpPr>
                <p:spPr>
                  <a:xfrm>
                    <a:off x="6826812" y="4323577"/>
                    <a:ext cx="581723" cy="62356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3"/>
                    <a:endCxn id="88" idx="7"/>
                  </p:cNvCxnSpPr>
                  <p:nvPr/>
                </p:nvCxnSpPr>
                <p:spPr>
                  <a:xfrm flipH="1">
                    <a:off x="7492591" y="4639045"/>
                    <a:ext cx="236746" cy="3081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4"/>
                    <a:endCxn id="88" idx="0"/>
                  </p:cNvCxnSpPr>
                  <p:nvPr/>
                </p:nvCxnSpPr>
                <p:spPr>
                  <a:xfrm>
                    <a:off x="7450563" y="4339646"/>
                    <a:ext cx="0" cy="59143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flipH="1">
                    <a:off x="6800870" y="4328432"/>
                    <a:ext cx="128044" cy="649224"/>
                  </a:xfrm>
                  <a:custGeom>
                    <a:avLst/>
                    <a:gdLst>
                      <a:gd name="connsiteX0" fmla="*/ 118900 w 128044"/>
                      <a:gd name="connsiteY0" fmla="*/ 0 h 649224"/>
                      <a:gd name="connsiteX1" fmla="*/ 28 w 128044"/>
                      <a:gd name="connsiteY1" fmla="*/ 338328 h 649224"/>
                      <a:gd name="connsiteX2" fmla="*/ 128044 w 128044"/>
                      <a:gd name="connsiteY2" fmla="*/ 649224 h 649224"/>
                    </a:gdLst>
                    <a:ahLst/>
                    <a:cxnLst>
                      <a:cxn ang="0">
                        <a:pos x="connsiteX0" y="connsiteY0"/>
                      </a:cxn>
                      <a:cxn ang="0">
                        <a:pos x="connsiteX1" y="connsiteY1"/>
                      </a:cxn>
                      <a:cxn ang="0">
                        <a:pos x="connsiteX2" y="connsiteY2"/>
                      </a:cxn>
                    </a:cxnLst>
                    <a:rect l="l" t="t" r="r" b="b"/>
                    <a:pathLst>
                      <a:path w="128044" h="649224">
                        <a:moveTo>
                          <a:pt x="118900" y="0"/>
                        </a:moveTo>
                        <a:cubicBezTo>
                          <a:pt x="58702" y="115062"/>
                          <a:pt x="-1496" y="230124"/>
                          <a:pt x="28" y="338328"/>
                        </a:cubicBezTo>
                        <a:cubicBezTo>
                          <a:pt x="1552" y="446532"/>
                          <a:pt x="64798" y="547878"/>
                          <a:pt x="128044" y="649224"/>
                        </a:cubicBezTo>
                      </a:path>
                    </a:pathLst>
                  </a:custGeom>
                  <a:ln w="28575">
                    <a:solidFill>
                      <a:schemeClr val="accent1">
                        <a:lumMod val="7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SG"/>
                  </a:p>
                </p:txBody>
              </p:sp>
            </p:grpSp>
            <p:grpSp>
              <p:nvGrpSpPr>
                <p:cNvPr id="22" name="Group 21"/>
                <p:cNvGrpSpPr/>
                <p:nvPr/>
              </p:nvGrpSpPr>
              <p:grpSpPr>
                <a:xfrm>
                  <a:off x="6725348" y="4229918"/>
                  <a:ext cx="1105453" cy="810887"/>
                  <a:chOff x="6725348" y="4229918"/>
                  <a:chExt cx="1105453" cy="810887"/>
                </a:xfrm>
              </p:grpSpPr>
              <p:sp>
                <p:nvSpPr>
                  <p:cNvPr id="86" name="Oval 85"/>
                  <p:cNvSpPr/>
                  <p:nvPr/>
                </p:nvSpPr>
                <p:spPr>
                  <a:xfrm>
                    <a:off x="6725348" y="4229918"/>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Oval 86"/>
                  <p:cNvSpPr/>
                  <p:nvPr/>
                </p:nvSpPr>
                <p:spPr>
                  <a:xfrm>
                    <a:off x="6739401" y="4931077"/>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Oval 87"/>
                  <p:cNvSpPr/>
                  <p:nvPr/>
                </p:nvSpPr>
                <p:spPr>
                  <a:xfrm>
                    <a:off x="7391127" y="4931077"/>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Oval 88"/>
                  <p:cNvSpPr/>
                  <p:nvPr/>
                </p:nvSpPr>
                <p:spPr>
                  <a:xfrm>
                    <a:off x="7391127" y="4229918"/>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Oval 89"/>
                  <p:cNvSpPr/>
                  <p:nvPr/>
                </p:nvSpPr>
                <p:spPr>
                  <a:xfrm>
                    <a:off x="7711929" y="4545386"/>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grpSp>
    </p:spTree>
    <p:extLst>
      <p:ext uri="{BB962C8B-B14F-4D97-AF65-F5344CB8AC3E}">
        <p14:creationId xmlns:p14="http://schemas.microsoft.com/office/powerpoint/2010/main" val="1722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dissolv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10. Graphs and Trees</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1385361542"/>
              </p:ext>
            </p:extLst>
          </p:nvPr>
        </p:nvGraphicFramePr>
        <p:xfrm>
          <a:off x="567523" y="998375"/>
          <a:ext cx="7979318" cy="5206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 name="TextBox 46">
            <a:extLst>
              <a:ext uri="{FF2B5EF4-FFF2-40B4-BE49-F238E27FC236}">
                <a16:creationId xmlns:a16="http://schemas.microsoft.com/office/drawing/2014/main" id="{2F7849C3-455C-4E2C-AFB8-00C5134DC270}"/>
              </a:ext>
            </a:extLst>
          </p:cNvPr>
          <p:cNvSpPr txBox="1"/>
          <p:nvPr/>
        </p:nvSpPr>
        <p:spPr>
          <a:xfrm>
            <a:off x="567522" y="6192588"/>
            <a:ext cx="6966287" cy="400110"/>
          </a:xfrm>
          <a:prstGeom prst="rect">
            <a:avLst/>
          </a:prstGeom>
          <a:solidFill>
            <a:schemeClr val="accent4">
              <a:lumMod val="40000"/>
              <a:lumOff val="60000"/>
            </a:schemeClr>
          </a:solidFill>
        </p:spPr>
        <p:txBody>
          <a:bodyPr wrap="square" rtlCol="0">
            <a:spAutoFit/>
          </a:bodyPr>
          <a:lstStyle/>
          <a:p>
            <a:r>
              <a:rPr lang="en-US" sz="2000" dirty="0"/>
              <a:t>Reference: Epp’s Chapter 10 Graphs and Trees</a:t>
            </a:r>
          </a:p>
        </p:txBody>
      </p:sp>
      <p:sp>
        <p:nvSpPr>
          <p:cNvPr id="66" name="TextBox 65"/>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7" name="TextBox 66"/>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Introduction</a:t>
            </a:r>
            <a:r>
              <a:rPr lang="en-SG" sz="1200" dirty="0">
                <a:solidFill>
                  <a:schemeClr val="accent4">
                    <a:lumMod val="60000"/>
                    <a:lumOff val="40000"/>
                  </a:schemeClr>
                </a:solidFill>
              </a:rPr>
              <a:t>	</a:t>
            </a:r>
            <a:r>
              <a:rPr lang="en-SG" sz="1200" dirty="0">
                <a:solidFill>
                  <a:schemeClr val="bg1"/>
                </a:solidFill>
              </a:rPr>
              <a:t>	Trails, Paths, and Circuits	Matrix Representations	Isomorphism and Planar Graphs</a:t>
            </a:r>
            <a:endParaRPr lang="en-SG" sz="1050" dirty="0">
              <a:solidFill>
                <a:schemeClr val="bg1"/>
              </a:solidFill>
            </a:endParaRPr>
          </a:p>
        </p:txBody>
      </p:sp>
      <p:sp>
        <p:nvSpPr>
          <p:cNvPr id="68" name="Oval 6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0" name="Oval 69"/>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1" name="Oval 70"/>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2" name="Oval 71"/>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3" name="Oval 72"/>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4" name="Oval 73"/>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5" name="Oval 74"/>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Oval 75"/>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7" name="Oval 7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8" name="Oval 7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9" name="Oval 78"/>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0" name="Oval 7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1" name="Oval 8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2" name="Oval 8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3" name="Oval 82"/>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4" name="Oval 83"/>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85" name="Oval 84"/>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8972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Complete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795797"/>
            <a:chOff x="993228" y="4598516"/>
            <a:chExt cx="8250519" cy="1795797"/>
          </a:xfrm>
        </p:grpSpPr>
        <p:sp>
          <p:nvSpPr>
            <p:cNvPr id="46" name="Rectangle 45"/>
            <p:cNvSpPr/>
            <p:nvPr/>
          </p:nvSpPr>
          <p:spPr>
            <a:xfrm>
              <a:off x="993228" y="4598516"/>
              <a:ext cx="8250519" cy="179579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Complete Graph</a:t>
              </a:r>
            </a:p>
          </p:txBody>
        </p:sp>
        <p:sp>
          <p:nvSpPr>
            <p:cNvPr id="49" name="TextBox 48"/>
            <p:cNvSpPr txBox="1"/>
            <p:nvPr/>
          </p:nvSpPr>
          <p:spPr>
            <a:xfrm>
              <a:off x="1109373" y="5193984"/>
              <a:ext cx="8007195" cy="1200329"/>
            </a:xfrm>
            <a:prstGeom prst="rect">
              <a:avLst/>
            </a:prstGeom>
            <a:noFill/>
          </p:spPr>
          <p:txBody>
            <a:bodyPr wrap="square" rtlCol="0">
              <a:spAutoFit/>
            </a:bodyPr>
            <a:lstStyle/>
            <a:p>
              <a:pPr>
                <a:spcAft>
                  <a:spcPts val="600"/>
                </a:spcAft>
              </a:pPr>
              <a:r>
                <a:rPr lang="en-SG" sz="2400" dirty="0"/>
                <a:t>A </a:t>
              </a:r>
              <a:r>
                <a:rPr lang="en-SG" sz="2400" b="1" dirty="0"/>
                <a:t>complete graph</a:t>
              </a:r>
              <a:r>
                <a:rPr lang="en-SG" sz="2400" dirty="0"/>
                <a:t> on </a:t>
              </a:r>
              <a:r>
                <a:rPr lang="en-SG" sz="2400" b="1" i="1" dirty="0"/>
                <a:t>n </a:t>
              </a:r>
              <a:r>
                <a:rPr lang="en-SG" sz="2400" b="1" dirty="0"/>
                <a:t>vertices</a:t>
              </a:r>
              <a:r>
                <a:rPr lang="en-SG" sz="2400" dirty="0"/>
                <a:t>, </a:t>
              </a:r>
              <a:r>
                <a:rPr lang="en-SG" sz="2400" i="1" dirty="0"/>
                <a:t>n </a:t>
              </a:r>
              <a:r>
                <a:rPr lang="en-SG" sz="2400" dirty="0"/>
                <a:t>&gt; 0, denoted </a:t>
              </a:r>
              <a:r>
                <a:rPr lang="en-SG" sz="2400" b="1" i="1" dirty="0" err="1"/>
                <a:t>K</a:t>
              </a:r>
              <a:r>
                <a:rPr lang="en-SG" sz="2400" b="1" i="1" baseline="-25000" dirty="0" err="1"/>
                <a:t>n</a:t>
              </a:r>
              <a:r>
                <a:rPr lang="en-SG" sz="2400" dirty="0"/>
                <a:t>, is a simple graph with </a:t>
              </a:r>
              <a:r>
                <a:rPr lang="en-SG" sz="2400" i="1" dirty="0"/>
                <a:t>n</a:t>
              </a:r>
              <a:r>
                <a:rPr lang="en-SG" sz="2400" dirty="0"/>
                <a:t> vertices and exactly one edge connecting each pair of distinct vertices . </a:t>
              </a:r>
            </a:p>
          </p:txBody>
        </p:sp>
      </p:grpSp>
      <p:sp>
        <p:nvSpPr>
          <p:cNvPr id="54" name="TextBox 5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37" y="3765367"/>
            <a:ext cx="6127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495" y="3782830"/>
            <a:ext cx="1590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8170" y="3430004"/>
            <a:ext cx="16002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7604" y="3522080"/>
            <a:ext cx="1719262"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0" name="TextBox 59"/>
              <p:cNvSpPr txBox="1"/>
              <p:nvPr/>
            </p:nvSpPr>
            <p:spPr>
              <a:xfrm>
                <a:off x="6893303" y="3586814"/>
                <a:ext cx="1622047" cy="523220"/>
              </a:xfrm>
              <a:prstGeom prst="rect">
                <a:avLst/>
              </a:prstGeom>
              <a:solidFill>
                <a:schemeClr val="accent4">
                  <a:lumMod val="60000"/>
                  <a:lumOff val="40000"/>
                </a:schemeClr>
              </a:solidFill>
            </p:spPr>
            <p:txBody>
              <a:bodyPr wrap="square" rtlCol="0">
                <a:spAutoFit/>
              </a:bodyPr>
              <a:lstStyle/>
              <a:p>
                <a:r>
                  <a:rPr lang="en-SG" sz="2800" dirty="0"/>
                  <a:t>Draw </a:t>
                </a:r>
                <a14:m>
                  <m:oMath xmlns:m="http://schemas.openxmlformats.org/officeDocument/2006/math">
                    <m:r>
                      <a:rPr lang="en-SG" sz="2800" i="1" dirty="0" smtClean="0">
                        <a:latin typeface="Cambria Math" panose="02040503050406030204" pitchFamily="18" charset="0"/>
                      </a:rPr>
                      <m:t>𝐾</m:t>
                    </m:r>
                    <m:r>
                      <a:rPr lang="en-SG" sz="2800" i="1" baseline="-25000" dirty="0">
                        <a:latin typeface="Cambria Math" panose="02040503050406030204" pitchFamily="18" charset="0"/>
                      </a:rPr>
                      <m:t>5</m:t>
                    </m:r>
                  </m:oMath>
                </a14:m>
                <a:r>
                  <a:rPr lang="en-SG" sz="2800" dirty="0"/>
                  <a:t>.</a:t>
                </a:r>
              </a:p>
            </p:txBody>
          </p:sp>
        </mc:Choice>
        <mc:Fallback xmlns="">
          <p:sp>
            <p:nvSpPr>
              <p:cNvPr id="60" name="TextBox 59"/>
              <p:cNvSpPr txBox="1">
                <a:spLocks noRot="1" noChangeAspect="1" noMove="1" noResize="1" noEditPoints="1" noAdjustHandles="1" noChangeArrowheads="1" noChangeShapeType="1" noTextEdit="1"/>
              </p:cNvSpPr>
              <p:nvPr/>
            </p:nvSpPr>
            <p:spPr>
              <a:xfrm>
                <a:off x="6893303" y="3586814"/>
                <a:ext cx="1622047" cy="523220"/>
              </a:xfrm>
              <a:prstGeom prst="rect">
                <a:avLst/>
              </a:prstGeom>
              <a:blipFill>
                <a:blip r:embed="rId7"/>
                <a:stretch>
                  <a:fillRect l="-7895" t="-10465" b="-32558"/>
                </a:stretch>
              </a:blipFill>
            </p:spPr>
            <p:txBody>
              <a:bodyPr/>
              <a:lstStyle/>
              <a:p>
                <a:r>
                  <a:rPr lang="en-SG">
                    <a:noFill/>
                  </a:rPr>
                  <a:t> </a:t>
                </a:r>
              </a:p>
            </p:txBody>
          </p:sp>
        </mc:Fallback>
      </mc:AlternateContent>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51" name="TextBox 50"/>
              <p:cNvSpPr txBox="1"/>
              <p:nvPr/>
            </p:nvSpPr>
            <p:spPr>
              <a:xfrm>
                <a:off x="169656" y="5123776"/>
                <a:ext cx="4574332" cy="923330"/>
              </a:xfrm>
              <a:prstGeom prst="rect">
                <a:avLst/>
              </a:prstGeom>
              <a:solidFill>
                <a:schemeClr val="accent6">
                  <a:lumMod val="20000"/>
                  <a:lumOff val="80000"/>
                </a:schemeClr>
              </a:solidFill>
            </p:spPr>
            <p:txBody>
              <a:bodyPr wrap="square" rtlCol="0">
                <a:spAutoFit/>
              </a:bodyPr>
              <a:lstStyle/>
              <a:p>
                <a:r>
                  <a:rPr lang="en-US" dirty="0"/>
                  <a:t>Fun: The notation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𝑛</m:t>
                        </m:r>
                      </m:sub>
                    </m:sSub>
                  </m:oMath>
                </a14:m>
                <a:r>
                  <a:rPr lang="en-US" dirty="0"/>
                  <a:t> is </a:t>
                </a:r>
                <a:r>
                  <a:rPr lang="en-US" dirty="0" err="1"/>
                  <a:t>rumoured</a:t>
                </a:r>
                <a:r>
                  <a:rPr lang="en-US" dirty="0"/>
                  <a:t> to be used to </a:t>
                </a:r>
                <a:r>
                  <a:rPr lang="en-US" dirty="0" err="1"/>
                  <a:t>honour</a:t>
                </a:r>
                <a:r>
                  <a:rPr lang="en-US" dirty="0"/>
                  <a:t> the contributions of </a:t>
                </a:r>
                <a:r>
                  <a:rPr lang="en-US" dirty="0">
                    <a:solidFill>
                      <a:srgbClr val="0000FF"/>
                    </a:solidFill>
                  </a:rPr>
                  <a:t>Kazimierz </a:t>
                </a:r>
                <a:r>
                  <a:rPr lang="en-US" dirty="0" err="1">
                    <a:solidFill>
                      <a:srgbClr val="0000FF"/>
                    </a:solidFill>
                  </a:rPr>
                  <a:t>Kuratowski</a:t>
                </a:r>
                <a:r>
                  <a:rPr lang="en-US" dirty="0">
                    <a:solidFill>
                      <a:srgbClr val="0000FF"/>
                    </a:solidFill>
                  </a:rPr>
                  <a:t> </a:t>
                </a:r>
                <a:r>
                  <a:rPr lang="en-US" dirty="0"/>
                  <a:t>to graph theory.</a:t>
                </a:r>
                <a:endParaRPr lang="en-SG" dirty="0"/>
              </a:p>
            </p:txBody>
          </p:sp>
        </mc:Choice>
        <mc:Fallback xmlns="">
          <p:sp>
            <p:nvSpPr>
              <p:cNvPr id="51" name="TextBox 50"/>
              <p:cNvSpPr txBox="1">
                <a:spLocks noRot="1" noChangeAspect="1" noMove="1" noResize="1" noEditPoints="1" noAdjustHandles="1" noChangeArrowheads="1" noChangeShapeType="1" noTextEdit="1"/>
              </p:cNvSpPr>
              <p:nvPr/>
            </p:nvSpPr>
            <p:spPr>
              <a:xfrm>
                <a:off x="169656" y="5123776"/>
                <a:ext cx="4574332" cy="923330"/>
              </a:xfrm>
              <a:prstGeom prst="rect">
                <a:avLst/>
              </a:prstGeom>
              <a:blipFill>
                <a:blip r:embed="rId9"/>
                <a:stretch>
                  <a:fillRect l="-1200" t="-3974" b="-993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203824" y="5815910"/>
                <a:ext cx="3821975" cy="677108"/>
              </a:xfrm>
              <a:prstGeom prst="rect">
                <a:avLst/>
              </a:prstGeom>
              <a:solidFill>
                <a:schemeClr val="accent2">
                  <a:lumMod val="20000"/>
                  <a:lumOff val="80000"/>
                </a:schemeClr>
              </a:solidFill>
            </p:spPr>
            <p:txBody>
              <a:bodyPr wrap="square" rtlCol="0">
                <a:spAutoFit/>
              </a:bodyPr>
              <a:lstStyle/>
              <a:p>
                <a:r>
                  <a:rPr lang="en-US" dirty="0"/>
                  <a:t>Important fact: </a:t>
                </a:r>
              </a:p>
              <a:p>
                <a:r>
                  <a:rPr lang="en-US" sz="2000" dirty="0"/>
                  <a:t>How many edges are there in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203824" y="5815910"/>
                <a:ext cx="3821975" cy="677108"/>
              </a:xfrm>
              <a:prstGeom prst="rect">
                <a:avLst/>
              </a:prstGeom>
              <a:blipFill>
                <a:blip r:embed="rId10"/>
                <a:stretch>
                  <a:fillRect l="-1754" t="-4505" b="-15315"/>
                </a:stretch>
              </a:blipFill>
            </p:spPr>
            <p:txBody>
              <a:bodyPr/>
              <a:lstStyle/>
              <a:p>
                <a:r>
                  <a:rPr lang="en-SG">
                    <a:noFill/>
                  </a:rPr>
                  <a:t> </a:t>
                </a:r>
              </a:p>
            </p:txBody>
          </p:sp>
        </mc:Fallback>
      </mc:AlternateContent>
    </p:spTree>
    <p:extLst>
      <p:ext uri="{BB962C8B-B14F-4D97-AF65-F5344CB8AC3E}">
        <p14:creationId xmlns:p14="http://schemas.microsoft.com/office/powerpoint/2010/main" val="26731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dissolve">
                                      <p:cBhvr>
                                        <p:cTn id="11" dur="500"/>
                                        <p:tgtEl>
                                          <p:spTgt spid="5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dissolv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1"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Bipartite Graphs and Complete Bipartite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172400" y="1495533"/>
            <a:ext cx="6588406" cy="2165128"/>
            <a:chOff x="993229" y="4598516"/>
            <a:chExt cx="6588406" cy="2165128"/>
          </a:xfrm>
        </p:grpSpPr>
        <p:sp>
          <p:nvSpPr>
            <p:cNvPr id="46" name="Rectangle 45"/>
            <p:cNvSpPr/>
            <p:nvPr/>
          </p:nvSpPr>
          <p:spPr>
            <a:xfrm>
              <a:off x="993229" y="4598516"/>
              <a:ext cx="6588406" cy="216512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9" y="4598517"/>
              <a:ext cx="6588406"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Bipartite Graph</a:t>
              </a:r>
            </a:p>
          </p:txBody>
        </p:sp>
        <mc:AlternateContent xmlns:mc="http://schemas.openxmlformats.org/markup-compatibility/2006" xmlns:a14="http://schemas.microsoft.com/office/drawing/2010/main">
          <mc:Choice Requires="a14">
            <p:sp>
              <p:nvSpPr>
                <p:cNvPr id="49" name="TextBox 48"/>
                <p:cNvSpPr txBox="1"/>
                <p:nvPr/>
              </p:nvSpPr>
              <p:spPr>
                <a:xfrm>
                  <a:off x="1109374" y="5193984"/>
                  <a:ext cx="6385148" cy="1569660"/>
                </a:xfrm>
                <a:prstGeom prst="rect">
                  <a:avLst/>
                </a:prstGeom>
                <a:noFill/>
              </p:spPr>
              <p:txBody>
                <a:bodyPr wrap="square" rtlCol="0">
                  <a:spAutoFit/>
                </a:bodyPr>
                <a:lstStyle/>
                <a:p>
                  <a:pPr>
                    <a:spcAft>
                      <a:spcPts val="600"/>
                    </a:spcAft>
                  </a:pPr>
                  <a:r>
                    <a:rPr lang="en-SG" sz="2400" dirty="0"/>
                    <a:t>A </a:t>
                  </a:r>
                  <a:r>
                    <a:rPr lang="en-SG" sz="2400" b="1" dirty="0"/>
                    <a:t>bipartite graph</a:t>
                  </a:r>
                  <a:r>
                    <a:rPr lang="en-SG" sz="2400" dirty="0"/>
                    <a:t> (or </a:t>
                  </a:r>
                  <a:r>
                    <a:rPr lang="en-SG" sz="2400" dirty="0" err="1"/>
                    <a:t>bigraph</a:t>
                  </a:r>
                  <a:r>
                    <a:rPr lang="en-SG" sz="2400" dirty="0"/>
                    <a:t>) is a simple graph whose vertices can be divided into two disjoint sets </a:t>
                  </a:r>
                  <a14:m>
                    <m:oMath xmlns:m="http://schemas.openxmlformats.org/officeDocument/2006/math">
                      <m:r>
                        <a:rPr lang="en-SG" sz="2400" i="1" dirty="0" smtClean="0">
                          <a:latin typeface="Cambria Math" panose="02040503050406030204" pitchFamily="18" charset="0"/>
                        </a:rPr>
                        <m:t>𝑈</m:t>
                      </m:r>
                    </m:oMath>
                  </a14:m>
                  <a:r>
                    <a:rPr lang="en-SG" sz="2400" dirty="0"/>
                    <a:t> and </a:t>
                  </a:r>
                  <a14:m>
                    <m:oMath xmlns:m="http://schemas.openxmlformats.org/officeDocument/2006/math">
                      <m:r>
                        <a:rPr lang="en-SG" sz="2400" i="1" dirty="0" smtClean="0">
                          <a:latin typeface="Cambria Math" panose="02040503050406030204" pitchFamily="18" charset="0"/>
                        </a:rPr>
                        <m:t>𝑉</m:t>
                      </m:r>
                    </m:oMath>
                  </a14:m>
                  <a:r>
                    <a:rPr lang="en-SG" sz="2400" dirty="0"/>
                    <a:t> such that every edge connects a vertex in </a:t>
                  </a:r>
                  <a14:m>
                    <m:oMath xmlns:m="http://schemas.openxmlformats.org/officeDocument/2006/math">
                      <m:r>
                        <a:rPr lang="en-SG" sz="2400" i="1" dirty="0" smtClean="0">
                          <a:latin typeface="Cambria Math" panose="02040503050406030204" pitchFamily="18" charset="0"/>
                        </a:rPr>
                        <m:t>𝑈</m:t>
                      </m:r>
                    </m:oMath>
                  </a14:m>
                  <a:r>
                    <a:rPr lang="en-SG" sz="2400" dirty="0"/>
                    <a:t> to one in </a:t>
                  </a:r>
                  <a14:m>
                    <m:oMath xmlns:m="http://schemas.openxmlformats.org/officeDocument/2006/math">
                      <m:r>
                        <a:rPr lang="en-SG" sz="2400" i="1" dirty="0" smtClean="0">
                          <a:latin typeface="Cambria Math" panose="02040503050406030204" pitchFamily="18" charset="0"/>
                        </a:rPr>
                        <m:t>𝑉</m:t>
                      </m:r>
                    </m:oMath>
                  </a14:m>
                  <a:r>
                    <a:rPr lang="en-SG" sz="2400" dirty="0"/>
                    <a:t>.  </a:t>
                  </a:r>
                </a:p>
              </p:txBody>
            </p:sp>
          </mc:Choice>
          <mc:Fallback xmlns="">
            <p:sp>
              <p:nvSpPr>
                <p:cNvPr id="49" name="TextBox 48"/>
                <p:cNvSpPr txBox="1">
                  <a:spLocks noRot="1" noChangeAspect="1" noMove="1" noResize="1" noEditPoints="1" noAdjustHandles="1" noChangeArrowheads="1" noChangeShapeType="1" noTextEdit="1"/>
                </p:cNvSpPr>
                <p:nvPr/>
              </p:nvSpPr>
              <p:spPr>
                <a:xfrm>
                  <a:off x="1109374" y="5193984"/>
                  <a:ext cx="6385148" cy="1569660"/>
                </a:xfrm>
                <a:prstGeom prst="rect">
                  <a:avLst/>
                </a:prstGeom>
                <a:blipFill>
                  <a:blip r:embed="rId3"/>
                  <a:stretch>
                    <a:fillRect l="-1431" t="-3101" b="-7752"/>
                  </a:stretch>
                </a:blipFill>
              </p:spPr>
              <p:txBody>
                <a:bodyPr/>
                <a:lstStyle/>
                <a:p>
                  <a:r>
                    <a:rPr lang="en-SG">
                      <a:noFill/>
                    </a:rPr>
                    <a:t> </a:t>
                  </a:r>
                </a:p>
              </p:txBody>
            </p:sp>
          </mc:Fallback>
        </mc:AlternateContent>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68" name="Group 167"/>
          <p:cNvGrpSpPr/>
          <p:nvPr/>
        </p:nvGrpSpPr>
        <p:grpSpPr>
          <a:xfrm>
            <a:off x="7025799" y="3871051"/>
            <a:ext cx="1877288" cy="1094702"/>
            <a:chOff x="7025799" y="3715433"/>
            <a:chExt cx="1877288" cy="1094702"/>
          </a:xfrm>
        </p:grpSpPr>
        <mc:AlternateContent xmlns:mc="http://schemas.openxmlformats.org/markup-compatibility/2006" xmlns:a14="http://schemas.microsoft.com/office/drawing/2010/main">
          <mc:Choice Requires="a14">
            <p:sp>
              <p:nvSpPr>
                <p:cNvPr id="3" name="TextBox 2"/>
                <p:cNvSpPr txBox="1"/>
                <p:nvPr/>
              </p:nvSpPr>
              <p:spPr>
                <a:xfrm>
                  <a:off x="8181787" y="3956593"/>
                  <a:ext cx="721300" cy="47788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sz="2400" i="1" dirty="0" smtClean="0">
                                <a:latin typeface="Cambria Math" panose="02040503050406030204" pitchFamily="18" charset="0"/>
                              </a:rPr>
                            </m:ctrlPr>
                          </m:sSubPr>
                          <m:e>
                            <m:r>
                              <a:rPr lang="en-US" sz="2400" b="0" i="1" dirty="0" smtClean="0">
                                <a:latin typeface="Cambria Math" panose="02040503050406030204" pitchFamily="18" charset="0"/>
                              </a:rPr>
                              <m:t>𝐾</m:t>
                            </m:r>
                          </m:e>
                          <m:sub>
                            <m:r>
                              <a:rPr lang="en-US" sz="2400" b="0" i="1" dirty="0" smtClean="0">
                                <a:latin typeface="Cambria Math" panose="02040503050406030204" pitchFamily="18" charset="0"/>
                              </a:rPr>
                              <m:t>3,2</m:t>
                            </m:r>
                          </m:sub>
                        </m:sSub>
                      </m:oMath>
                    </m:oMathPara>
                  </a14:m>
                  <a:endParaRPr lang="en-SG" sz="2400" baseline="-25000" dirty="0"/>
                </a:p>
              </p:txBody>
            </p:sp>
          </mc:Choice>
          <mc:Fallback xmlns="">
            <p:sp>
              <p:nvSpPr>
                <p:cNvPr id="3" name="TextBox 2"/>
                <p:cNvSpPr txBox="1">
                  <a:spLocks noRot="1" noChangeAspect="1" noMove="1" noResize="1" noEditPoints="1" noAdjustHandles="1" noChangeArrowheads="1" noChangeShapeType="1" noTextEdit="1"/>
                </p:cNvSpPr>
                <p:nvPr/>
              </p:nvSpPr>
              <p:spPr>
                <a:xfrm>
                  <a:off x="8181787" y="3956593"/>
                  <a:ext cx="721300" cy="477888"/>
                </a:xfrm>
                <a:prstGeom prst="rect">
                  <a:avLst/>
                </a:prstGeom>
                <a:blipFill>
                  <a:blip r:embed="rId4"/>
                  <a:stretch>
                    <a:fillRect l="-2542"/>
                  </a:stretch>
                </a:blipFill>
              </p:spPr>
              <p:txBody>
                <a:bodyPr/>
                <a:lstStyle/>
                <a:p>
                  <a:r>
                    <a:rPr lang="en-SG">
                      <a:noFill/>
                    </a:rPr>
                    <a:t> </a:t>
                  </a:r>
                </a:p>
              </p:txBody>
            </p:sp>
          </mc:Fallback>
        </mc:AlternateContent>
        <p:grpSp>
          <p:nvGrpSpPr>
            <p:cNvPr id="129" name="Group 128"/>
            <p:cNvGrpSpPr/>
            <p:nvPr/>
          </p:nvGrpSpPr>
          <p:grpSpPr>
            <a:xfrm>
              <a:off x="7025799" y="3715433"/>
              <a:ext cx="1116952" cy="1094702"/>
              <a:chOff x="2367219" y="3511626"/>
              <a:chExt cx="1116952" cy="1234062"/>
            </a:xfrm>
          </p:grpSpPr>
          <p:cxnSp>
            <p:nvCxnSpPr>
              <p:cNvPr id="80" name="Straight Connector 79"/>
              <p:cNvCxnSpPr>
                <a:stCxn id="82" idx="5"/>
                <a:endCxn id="86" idx="3"/>
              </p:cNvCxnSpPr>
              <p:nvPr/>
            </p:nvCxnSpPr>
            <p:spPr>
              <a:xfrm>
                <a:off x="2468683" y="3605285"/>
                <a:ext cx="914024" cy="2331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2367219" y="3511626"/>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Oval 82"/>
              <p:cNvSpPr/>
              <p:nvPr/>
            </p:nvSpPr>
            <p:spPr>
              <a:xfrm>
                <a:off x="2367219" y="4065308"/>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p:cNvSpPr/>
              <p:nvPr/>
            </p:nvSpPr>
            <p:spPr>
              <a:xfrm>
                <a:off x="2367219" y="4635960"/>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p:cNvSpPr/>
              <p:nvPr/>
            </p:nvSpPr>
            <p:spPr>
              <a:xfrm>
                <a:off x="3365299" y="3744777"/>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Straight Connector 86"/>
              <p:cNvCxnSpPr>
                <a:stCxn id="86" idx="3"/>
                <a:endCxn id="85" idx="7"/>
              </p:cNvCxnSpPr>
              <p:nvPr/>
            </p:nvCxnSpPr>
            <p:spPr>
              <a:xfrm flipH="1">
                <a:off x="2468683" y="3838436"/>
                <a:ext cx="914024" cy="81359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6"/>
                <a:endCxn id="90" idx="2"/>
              </p:cNvCxnSpPr>
              <p:nvPr/>
            </p:nvCxnSpPr>
            <p:spPr>
              <a:xfrm flipV="1">
                <a:off x="2486091" y="4331441"/>
                <a:ext cx="879208" cy="35938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365299" y="4276577"/>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a:stCxn id="83" idx="6"/>
                <a:endCxn id="90" idx="2"/>
              </p:cNvCxnSpPr>
              <p:nvPr/>
            </p:nvCxnSpPr>
            <p:spPr>
              <a:xfrm>
                <a:off x="2486091" y="4120172"/>
                <a:ext cx="879208" cy="21126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6"/>
                <a:endCxn id="86" idx="3"/>
              </p:cNvCxnSpPr>
              <p:nvPr/>
            </p:nvCxnSpPr>
            <p:spPr>
              <a:xfrm flipV="1">
                <a:off x="2486091" y="3838436"/>
                <a:ext cx="896616" cy="28173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82" idx="5"/>
                <a:endCxn id="90" idx="2"/>
              </p:cNvCxnSpPr>
              <p:nvPr/>
            </p:nvCxnSpPr>
            <p:spPr>
              <a:xfrm>
                <a:off x="2468683" y="3605285"/>
                <a:ext cx="896616" cy="72615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9" name="Group 168"/>
          <p:cNvGrpSpPr/>
          <p:nvPr/>
        </p:nvGrpSpPr>
        <p:grpSpPr>
          <a:xfrm>
            <a:off x="7025799" y="4943031"/>
            <a:ext cx="1872857" cy="1383207"/>
            <a:chOff x="7070683" y="4969388"/>
            <a:chExt cx="1872857" cy="1383207"/>
          </a:xfrm>
        </p:grpSpPr>
        <mc:AlternateContent xmlns:mc="http://schemas.openxmlformats.org/markup-compatibility/2006" xmlns:a14="http://schemas.microsoft.com/office/drawing/2010/main">
          <mc:Choice Requires="a14">
            <p:sp>
              <p:nvSpPr>
                <p:cNvPr id="128" name="TextBox 127"/>
                <p:cNvSpPr txBox="1"/>
                <p:nvPr/>
              </p:nvSpPr>
              <p:spPr>
                <a:xfrm>
                  <a:off x="8153262" y="5232687"/>
                  <a:ext cx="790278" cy="47788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sz="2400" i="1" dirty="0" smtClean="0">
                                <a:latin typeface="Cambria Math" panose="02040503050406030204" pitchFamily="18" charset="0"/>
                              </a:rPr>
                            </m:ctrlPr>
                          </m:sSubPr>
                          <m:e>
                            <m:r>
                              <a:rPr lang="en-US" sz="2400" b="0" i="1" dirty="0" smtClean="0">
                                <a:latin typeface="Cambria Math" panose="02040503050406030204" pitchFamily="18" charset="0"/>
                              </a:rPr>
                              <m:t>𝐾</m:t>
                            </m:r>
                          </m:e>
                          <m:sub>
                            <m:r>
                              <a:rPr lang="en-US" sz="2400" b="0" i="1" dirty="0" smtClean="0">
                                <a:latin typeface="Cambria Math" panose="02040503050406030204" pitchFamily="18" charset="0"/>
                              </a:rPr>
                              <m:t>2,5</m:t>
                            </m:r>
                          </m:sub>
                        </m:sSub>
                      </m:oMath>
                    </m:oMathPara>
                  </a14:m>
                  <a:endParaRPr lang="en-SG" sz="2400" baseline="-25000" dirty="0"/>
                </a:p>
              </p:txBody>
            </p:sp>
          </mc:Choice>
          <mc:Fallback xmlns="">
            <p:sp>
              <p:nvSpPr>
                <p:cNvPr id="128" name="TextBox 127"/>
                <p:cNvSpPr txBox="1">
                  <a:spLocks noRot="1" noChangeAspect="1" noMove="1" noResize="1" noEditPoints="1" noAdjustHandles="1" noChangeArrowheads="1" noChangeShapeType="1" noTextEdit="1"/>
                </p:cNvSpPr>
                <p:nvPr/>
              </p:nvSpPr>
              <p:spPr>
                <a:xfrm>
                  <a:off x="8153262" y="5232687"/>
                  <a:ext cx="790278" cy="477888"/>
                </a:xfrm>
                <a:prstGeom prst="rect">
                  <a:avLst/>
                </a:prstGeom>
                <a:blipFill>
                  <a:blip r:embed="rId5"/>
                  <a:stretch>
                    <a:fillRect/>
                  </a:stretch>
                </a:blipFill>
              </p:spPr>
              <p:txBody>
                <a:bodyPr/>
                <a:lstStyle/>
                <a:p>
                  <a:r>
                    <a:rPr lang="en-SG">
                      <a:noFill/>
                    </a:rPr>
                    <a:t> </a:t>
                  </a:r>
                </a:p>
              </p:txBody>
            </p:sp>
          </mc:Fallback>
        </mc:AlternateContent>
        <p:grpSp>
          <p:nvGrpSpPr>
            <p:cNvPr id="162" name="Group 161"/>
            <p:cNvGrpSpPr/>
            <p:nvPr/>
          </p:nvGrpSpPr>
          <p:grpSpPr>
            <a:xfrm>
              <a:off x="7070683" y="4969388"/>
              <a:ext cx="1111104" cy="1383207"/>
              <a:chOff x="5573582" y="3442961"/>
              <a:chExt cx="1111104" cy="1955546"/>
            </a:xfrm>
          </p:grpSpPr>
          <p:cxnSp>
            <p:nvCxnSpPr>
              <p:cNvPr id="101" name="Straight Connector 100"/>
              <p:cNvCxnSpPr>
                <a:stCxn id="105" idx="6"/>
                <a:endCxn id="104" idx="3"/>
              </p:cNvCxnSpPr>
              <p:nvPr/>
            </p:nvCxnSpPr>
            <p:spPr>
              <a:xfrm flipV="1">
                <a:off x="5692454" y="4003009"/>
                <a:ext cx="890768" cy="89990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5573582" y="411437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Oval 103"/>
              <p:cNvSpPr/>
              <p:nvPr/>
            </p:nvSpPr>
            <p:spPr>
              <a:xfrm>
                <a:off x="6565814" y="3909350"/>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p:cNvSpPr/>
              <p:nvPr/>
            </p:nvSpPr>
            <p:spPr>
              <a:xfrm>
                <a:off x="5573582" y="484805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p:cNvSpPr/>
              <p:nvPr/>
            </p:nvSpPr>
            <p:spPr>
              <a:xfrm>
                <a:off x="6565814" y="3442961"/>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7" name="Straight Connector 106"/>
              <p:cNvCxnSpPr>
                <a:stCxn id="106" idx="3"/>
                <a:endCxn id="105" idx="6"/>
              </p:cNvCxnSpPr>
              <p:nvPr/>
            </p:nvCxnSpPr>
            <p:spPr>
              <a:xfrm flipH="1">
                <a:off x="5692454" y="3536620"/>
                <a:ext cx="890768" cy="136629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6"/>
                <a:endCxn id="110" idx="2"/>
              </p:cNvCxnSpPr>
              <p:nvPr/>
            </p:nvCxnSpPr>
            <p:spPr>
              <a:xfrm flipV="1">
                <a:off x="5692454" y="4886848"/>
                <a:ext cx="873360" cy="1606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565814" y="4370667"/>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Oval 109"/>
              <p:cNvSpPr/>
              <p:nvPr/>
            </p:nvSpPr>
            <p:spPr>
              <a:xfrm>
                <a:off x="6565814" y="4831984"/>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1" name="Straight Connector 110"/>
              <p:cNvCxnSpPr>
                <a:stCxn id="103" idx="6"/>
                <a:endCxn id="110" idx="2"/>
              </p:cNvCxnSpPr>
              <p:nvPr/>
            </p:nvCxnSpPr>
            <p:spPr>
              <a:xfrm>
                <a:off x="5692454" y="4169237"/>
                <a:ext cx="873360" cy="71761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3" idx="6"/>
                <a:endCxn id="106" idx="3"/>
              </p:cNvCxnSpPr>
              <p:nvPr/>
            </p:nvCxnSpPr>
            <p:spPr>
              <a:xfrm flipV="1">
                <a:off x="5692454" y="3536620"/>
                <a:ext cx="890768" cy="63261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6"/>
                <a:endCxn id="109" idx="2"/>
              </p:cNvCxnSpPr>
              <p:nvPr/>
            </p:nvCxnSpPr>
            <p:spPr>
              <a:xfrm>
                <a:off x="5692454" y="4169237"/>
                <a:ext cx="873360" cy="25629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565814" y="5288779"/>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9" name="Straight Connector 138"/>
              <p:cNvCxnSpPr>
                <a:stCxn id="103" idx="6"/>
                <a:endCxn id="104" idx="3"/>
              </p:cNvCxnSpPr>
              <p:nvPr/>
            </p:nvCxnSpPr>
            <p:spPr>
              <a:xfrm flipV="1">
                <a:off x="5692454" y="4003009"/>
                <a:ext cx="890768" cy="1662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3" idx="6"/>
                <a:endCxn id="130" idx="1"/>
              </p:cNvCxnSpPr>
              <p:nvPr/>
            </p:nvCxnSpPr>
            <p:spPr>
              <a:xfrm>
                <a:off x="5692454" y="4169237"/>
                <a:ext cx="890768" cy="113561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05" idx="6"/>
                <a:endCxn id="109" idx="2"/>
              </p:cNvCxnSpPr>
              <p:nvPr/>
            </p:nvCxnSpPr>
            <p:spPr>
              <a:xfrm flipV="1">
                <a:off x="5692454" y="4425531"/>
                <a:ext cx="873360" cy="4773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05" idx="6"/>
                <a:endCxn id="130" idx="1"/>
              </p:cNvCxnSpPr>
              <p:nvPr/>
            </p:nvCxnSpPr>
            <p:spPr>
              <a:xfrm>
                <a:off x="5692454" y="4902917"/>
                <a:ext cx="890768" cy="40193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3" name="Group 162"/>
          <p:cNvGrpSpPr/>
          <p:nvPr/>
        </p:nvGrpSpPr>
        <p:grpSpPr>
          <a:xfrm>
            <a:off x="191776" y="3918873"/>
            <a:ext cx="6569030" cy="2627627"/>
            <a:chOff x="993228" y="4598516"/>
            <a:chExt cx="6569030" cy="2627627"/>
          </a:xfrm>
        </p:grpSpPr>
        <p:sp>
          <p:nvSpPr>
            <p:cNvPr id="164" name="Rectangle 163"/>
            <p:cNvSpPr/>
            <p:nvPr/>
          </p:nvSpPr>
          <p:spPr>
            <a:xfrm>
              <a:off x="993228" y="4598516"/>
              <a:ext cx="6545344" cy="262551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5" name="Rectangle 164"/>
            <p:cNvSpPr/>
            <p:nvPr/>
          </p:nvSpPr>
          <p:spPr>
            <a:xfrm>
              <a:off x="993228" y="4598517"/>
              <a:ext cx="6569030"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6" name="TextBox 165"/>
            <p:cNvSpPr txBox="1"/>
            <p:nvPr/>
          </p:nvSpPr>
          <p:spPr>
            <a:xfrm>
              <a:off x="1109374" y="4645644"/>
              <a:ext cx="5909998" cy="461665"/>
            </a:xfrm>
            <a:prstGeom prst="rect">
              <a:avLst/>
            </a:prstGeom>
            <a:noFill/>
          </p:spPr>
          <p:txBody>
            <a:bodyPr wrap="square" rtlCol="0">
              <a:spAutoFit/>
            </a:bodyPr>
            <a:lstStyle/>
            <a:p>
              <a:r>
                <a:rPr lang="en-SG" sz="2400" dirty="0">
                  <a:solidFill>
                    <a:schemeClr val="bg1"/>
                  </a:solidFill>
                </a:rPr>
                <a:t>Definition: Complete Bipartite Graph</a:t>
              </a:r>
            </a:p>
          </p:txBody>
        </p:sp>
        <mc:AlternateContent xmlns:mc="http://schemas.openxmlformats.org/markup-compatibility/2006" xmlns:a14="http://schemas.microsoft.com/office/drawing/2010/main">
          <mc:Choice Requires="a14">
            <p:sp>
              <p:nvSpPr>
                <p:cNvPr id="167" name="TextBox 166"/>
                <p:cNvSpPr txBox="1"/>
                <p:nvPr/>
              </p:nvSpPr>
              <p:spPr>
                <a:xfrm>
                  <a:off x="1109373" y="5193984"/>
                  <a:ext cx="6335505" cy="2032159"/>
                </a:xfrm>
                <a:prstGeom prst="rect">
                  <a:avLst/>
                </a:prstGeom>
                <a:noFill/>
              </p:spPr>
              <p:txBody>
                <a:bodyPr wrap="square" rtlCol="0">
                  <a:spAutoFit/>
                </a:bodyPr>
                <a:lstStyle/>
                <a:p>
                  <a:pPr>
                    <a:spcAft>
                      <a:spcPts val="600"/>
                    </a:spcAft>
                  </a:pPr>
                  <a:r>
                    <a:rPr lang="en-SG" sz="2400" dirty="0"/>
                    <a:t>A </a:t>
                  </a:r>
                  <a:r>
                    <a:rPr lang="en-SG" sz="2400" b="1" dirty="0"/>
                    <a:t>complete bipartite graph</a:t>
                  </a:r>
                  <a:r>
                    <a:rPr lang="en-SG" sz="2400" dirty="0"/>
                    <a:t> is a bipartite graph on two disjoint sets </a:t>
                  </a:r>
                  <a14:m>
                    <m:oMath xmlns:m="http://schemas.openxmlformats.org/officeDocument/2006/math">
                      <m:r>
                        <a:rPr lang="en-SG" sz="2400" i="1" dirty="0">
                          <a:latin typeface="Cambria Math" panose="02040503050406030204" pitchFamily="18" charset="0"/>
                        </a:rPr>
                        <m:t>𝑈</m:t>
                      </m:r>
                    </m:oMath>
                  </a14:m>
                  <a:r>
                    <a:rPr lang="en-SG" sz="2400" dirty="0"/>
                    <a:t> and </a:t>
                  </a:r>
                  <a14:m>
                    <m:oMath xmlns:m="http://schemas.openxmlformats.org/officeDocument/2006/math">
                      <m:r>
                        <a:rPr lang="en-SG" sz="2400" i="1" dirty="0">
                          <a:latin typeface="Cambria Math" panose="02040503050406030204" pitchFamily="18" charset="0"/>
                        </a:rPr>
                        <m:t>𝑉</m:t>
                      </m:r>
                    </m:oMath>
                  </a14:m>
                  <a:r>
                    <a:rPr lang="en-SG" sz="2400" dirty="0"/>
                    <a:t> such that every vertex in </a:t>
                  </a:r>
                  <a14:m>
                    <m:oMath xmlns:m="http://schemas.openxmlformats.org/officeDocument/2006/math">
                      <m:r>
                        <a:rPr lang="en-SG" sz="2400" i="1" dirty="0" smtClean="0">
                          <a:latin typeface="Cambria Math" panose="02040503050406030204" pitchFamily="18" charset="0"/>
                        </a:rPr>
                        <m:t>𝑈</m:t>
                      </m:r>
                    </m:oMath>
                  </a14:m>
                  <a:r>
                    <a:rPr lang="en-SG" sz="2400" dirty="0"/>
                    <a:t> connects to every vertex in </a:t>
                  </a:r>
                  <a14:m>
                    <m:oMath xmlns:m="http://schemas.openxmlformats.org/officeDocument/2006/math">
                      <m:r>
                        <a:rPr lang="en-SG" sz="2400" i="1" dirty="0" smtClean="0">
                          <a:latin typeface="Cambria Math" panose="02040503050406030204" pitchFamily="18" charset="0"/>
                        </a:rPr>
                        <m:t>𝑉</m:t>
                      </m:r>
                    </m:oMath>
                  </a14:m>
                  <a:r>
                    <a:rPr lang="en-SG" sz="2400" dirty="0"/>
                    <a:t>. </a:t>
                  </a:r>
                </a:p>
                <a:p>
                  <a:pPr>
                    <a:spcAft>
                      <a:spcPts val="600"/>
                    </a:spcAft>
                  </a:pPr>
                  <a:r>
                    <a:rPr lang="en-SG" sz="2400" dirty="0"/>
                    <a:t>If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m:t>
                      </m:r>
                      <m:r>
                        <a:rPr lang="en-US" sz="2400" b="0" i="1" smtClean="0">
                          <a:latin typeface="Cambria Math" panose="02040503050406030204" pitchFamily="18" charset="0"/>
                        </a:rPr>
                        <m:t>𝑚</m:t>
                      </m:r>
                    </m:oMath>
                  </a14:m>
                  <a:r>
                    <a:rPr lang="en-SG" sz="2400" dirty="0"/>
                    <a:t> and </a:t>
                  </a:r>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𝑉</m:t>
                          </m:r>
                        </m:e>
                      </m:d>
                      <m:r>
                        <a:rPr lang="en-US" sz="2400" i="1">
                          <a:latin typeface="Cambria Math" panose="02040503050406030204" pitchFamily="18" charset="0"/>
                        </a:rPr>
                        <m:t>=</m:t>
                      </m:r>
                      <m:r>
                        <a:rPr lang="en-US" sz="2400" b="0" i="1" smtClean="0">
                          <a:latin typeface="Cambria Math" panose="02040503050406030204" pitchFamily="18" charset="0"/>
                        </a:rPr>
                        <m:t>𝑛</m:t>
                      </m:r>
                    </m:oMath>
                  </a14:m>
                  <a:r>
                    <a:rPr lang="en-SG" sz="2400" dirty="0"/>
                    <a:t>, the complete bipartite graph is denoted as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SG" sz="2400" dirty="0"/>
                    <a:t> </a:t>
                  </a:r>
                </a:p>
              </p:txBody>
            </p:sp>
          </mc:Choice>
          <mc:Fallback xmlns="">
            <p:sp>
              <p:nvSpPr>
                <p:cNvPr id="167" name="TextBox 166"/>
                <p:cNvSpPr txBox="1">
                  <a:spLocks noRot="1" noChangeAspect="1" noMove="1" noResize="1" noEditPoints="1" noAdjustHandles="1" noChangeArrowheads="1" noChangeShapeType="1" noTextEdit="1"/>
                </p:cNvSpPr>
                <p:nvPr/>
              </p:nvSpPr>
              <p:spPr>
                <a:xfrm>
                  <a:off x="1109373" y="5193984"/>
                  <a:ext cx="6335505" cy="2032159"/>
                </a:xfrm>
                <a:prstGeom prst="rect">
                  <a:avLst/>
                </a:prstGeom>
                <a:blipFill>
                  <a:blip r:embed="rId6"/>
                  <a:stretch>
                    <a:fillRect l="-1540" t="-2402" b="-5405"/>
                  </a:stretch>
                </a:blipFill>
              </p:spPr>
              <p:txBody>
                <a:bodyPr/>
                <a:lstStyle/>
                <a:p>
                  <a:r>
                    <a:rPr lang="en-SG">
                      <a:noFill/>
                    </a:rPr>
                    <a:t> </a:t>
                  </a:r>
                </a:p>
              </p:txBody>
            </p:sp>
          </mc:Fallback>
        </mc:AlternateContent>
      </p:grpSp>
      <p:cxnSp>
        <p:nvCxnSpPr>
          <p:cNvPr id="171" name="Straight Connector 170"/>
          <p:cNvCxnSpPr/>
          <p:nvPr/>
        </p:nvCxnSpPr>
        <p:spPr>
          <a:xfrm>
            <a:off x="172400" y="3798515"/>
            <a:ext cx="8567385" cy="0"/>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177" name="Group 176"/>
          <p:cNvGrpSpPr/>
          <p:nvPr/>
        </p:nvGrpSpPr>
        <p:grpSpPr>
          <a:xfrm>
            <a:off x="6937340" y="1604477"/>
            <a:ext cx="1802445" cy="1940414"/>
            <a:chOff x="6937340" y="1604477"/>
            <a:chExt cx="1802445" cy="1940414"/>
          </a:xfrm>
        </p:grpSpPr>
        <p:sp>
          <p:nvSpPr>
            <p:cNvPr id="50" name="TextBox 49"/>
            <p:cNvSpPr txBox="1"/>
            <p:nvPr/>
          </p:nvSpPr>
          <p:spPr>
            <a:xfrm>
              <a:off x="6937340" y="3144781"/>
              <a:ext cx="1802445" cy="400110"/>
            </a:xfrm>
            <a:prstGeom prst="rect">
              <a:avLst/>
            </a:prstGeom>
            <a:noFill/>
          </p:spPr>
          <p:txBody>
            <a:bodyPr wrap="square" rtlCol="0">
              <a:spAutoFit/>
            </a:bodyPr>
            <a:lstStyle/>
            <a:p>
              <a:pPr algn="ctr"/>
              <a:r>
                <a:rPr lang="en-US" sz="2000" dirty="0"/>
                <a:t>Bipartite graph</a:t>
              </a:r>
              <a:endParaRPr lang="en-SG" sz="2000" dirty="0"/>
            </a:p>
          </p:txBody>
        </p:sp>
        <p:grpSp>
          <p:nvGrpSpPr>
            <p:cNvPr id="176" name="Group 175"/>
            <p:cNvGrpSpPr/>
            <p:nvPr/>
          </p:nvGrpSpPr>
          <p:grpSpPr>
            <a:xfrm>
              <a:off x="7267183" y="1604477"/>
              <a:ext cx="1112245" cy="1498751"/>
              <a:chOff x="7267183" y="1604477"/>
              <a:chExt cx="1112245" cy="1498751"/>
            </a:xfrm>
          </p:grpSpPr>
          <p:sp>
            <p:nvSpPr>
              <p:cNvPr id="62" name="Oval 61"/>
              <p:cNvSpPr/>
              <p:nvPr/>
            </p:nvSpPr>
            <p:spPr>
              <a:xfrm>
                <a:off x="7267183" y="1736599"/>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Oval 62"/>
              <p:cNvSpPr/>
              <p:nvPr/>
            </p:nvSpPr>
            <p:spPr>
              <a:xfrm>
                <a:off x="7267183" y="2290281"/>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p:cNvSpPr/>
              <p:nvPr/>
            </p:nvSpPr>
            <p:spPr>
              <a:xfrm>
                <a:off x="8260556" y="2070866"/>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Oval 64"/>
              <p:cNvSpPr/>
              <p:nvPr/>
            </p:nvSpPr>
            <p:spPr>
              <a:xfrm>
                <a:off x="7267183" y="2860933"/>
                <a:ext cx="118872" cy="10972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Oval 65"/>
              <p:cNvSpPr/>
              <p:nvPr/>
            </p:nvSpPr>
            <p:spPr>
              <a:xfrm>
                <a:off x="8260556" y="1604477"/>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a:off x="8260556" y="2532183"/>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p:cNvSpPr/>
              <p:nvPr/>
            </p:nvSpPr>
            <p:spPr>
              <a:xfrm>
                <a:off x="8260556" y="2993500"/>
                <a:ext cx="118872" cy="10972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5" name="Group 174"/>
              <p:cNvGrpSpPr/>
              <p:nvPr/>
            </p:nvGrpSpPr>
            <p:grpSpPr>
              <a:xfrm>
                <a:off x="7356604" y="1698136"/>
                <a:ext cx="921360" cy="1350228"/>
                <a:chOff x="7356604" y="1698136"/>
                <a:chExt cx="921360" cy="1350228"/>
              </a:xfrm>
            </p:grpSpPr>
            <p:cxnSp>
              <p:nvCxnSpPr>
                <p:cNvPr id="54" name="Straight Connector 53"/>
                <p:cNvCxnSpPr>
                  <a:endCxn id="66" idx="3"/>
                </p:cNvCxnSpPr>
                <p:nvPr/>
              </p:nvCxnSpPr>
              <p:spPr>
                <a:xfrm flipV="1">
                  <a:off x="7356604" y="1698136"/>
                  <a:ext cx="921360" cy="9507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64" idx="3"/>
                </p:cNvCxnSpPr>
                <p:nvPr/>
              </p:nvCxnSpPr>
              <p:spPr>
                <a:xfrm flipV="1">
                  <a:off x="7387240" y="2164525"/>
                  <a:ext cx="890724" cy="73255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6" idx="3"/>
                  <a:endCxn id="65" idx="7"/>
                </p:cNvCxnSpPr>
                <p:nvPr/>
              </p:nvCxnSpPr>
              <p:spPr>
                <a:xfrm flipH="1">
                  <a:off x="7368647" y="1698136"/>
                  <a:ext cx="909317" cy="117886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5" idx="6"/>
                  <a:endCxn id="68" idx="2"/>
                </p:cNvCxnSpPr>
                <p:nvPr/>
              </p:nvCxnSpPr>
              <p:spPr>
                <a:xfrm>
                  <a:off x="7386055" y="2915797"/>
                  <a:ext cx="874501" cy="13256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6"/>
                  <a:endCxn id="68" idx="1"/>
                </p:cNvCxnSpPr>
                <p:nvPr/>
              </p:nvCxnSpPr>
              <p:spPr>
                <a:xfrm>
                  <a:off x="7386055" y="2345145"/>
                  <a:ext cx="891909" cy="66442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6"/>
                  <a:endCxn id="66" idx="3"/>
                </p:cNvCxnSpPr>
                <p:nvPr/>
              </p:nvCxnSpPr>
              <p:spPr>
                <a:xfrm flipV="1">
                  <a:off x="7386055" y="1698136"/>
                  <a:ext cx="891909" cy="64700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6"/>
                  <a:endCxn id="67" idx="2"/>
                </p:cNvCxnSpPr>
                <p:nvPr/>
              </p:nvCxnSpPr>
              <p:spPr>
                <a:xfrm>
                  <a:off x="7386055" y="2345145"/>
                  <a:ext cx="874501" cy="2419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65" idx="6"/>
                  <a:endCxn id="67" idx="3"/>
                </p:cNvCxnSpPr>
                <p:nvPr/>
              </p:nvCxnSpPr>
              <p:spPr>
                <a:xfrm flipV="1">
                  <a:off x="7386055" y="2625842"/>
                  <a:ext cx="891909" cy="28995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1480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dissolve">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dissolve">
                                      <p:cBhvr>
                                        <p:cTn id="12" dur="5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dissolve">
                                      <p:cBhvr>
                                        <p:cTn id="17" dur="500"/>
                                        <p:tgtEl>
                                          <p:spTgt spid="168"/>
                                        </p:tgtEl>
                                      </p:cBhvr>
                                    </p:animEffect>
                                  </p:childTnLst>
                                </p:cTn>
                              </p:par>
                              <p:par>
                                <p:cTn id="18" presetID="9" presetClass="entr" presetSubtype="0" fill="hold" nodeType="withEffect">
                                  <p:stCondLst>
                                    <p:cond delay="0"/>
                                  </p:stCondLst>
                                  <p:childTnLst>
                                    <p:set>
                                      <p:cBhvr>
                                        <p:cTn id="19" dur="1" fill="hold">
                                          <p:stCondLst>
                                            <p:cond delay="0"/>
                                          </p:stCondLst>
                                        </p:cTn>
                                        <p:tgtEl>
                                          <p:spTgt spid="169"/>
                                        </p:tgtEl>
                                        <p:attrNameLst>
                                          <p:attrName>style.visibility</p:attrName>
                                        </p:attrNameLst>
                                      </p:cBhvr>
                                      <p:to>
                                        <p:strVal val="visible"/>
                                      </p:to>
                                    </p:set>
                                    <p:animEffect transition="in" filter="dissolve">
                                      <p:cBhvr>
                                        <p:cTn id="20"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Subgraph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165128"/>
            <a:chOff x="993228" y="4598517"/>
            <a:chExt cx="8250519" cy="2165128"/>
          </a:xfrm>
        </p:grpSpPr>
        <p:sp>
          <p:nvSpPr>
            <p:cNvPr id="46" name="Rectangle 45"/>
            <p:cNvSpPr/>
            <p:nvPr/>
          </p:nvSpPr>
          <p:spPr>
            <a:xfrm>
              <a:off x="993228" y="4598517"/>
              <a:ext cx="8250519" cy="216512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Subgraph of a Graph</a:t>
              </a:r>
            </a:p>
          </p:txBody>
        </p:sp>
        <p:sp>
          <p:nvSpPr>
            <p:cNvPr id="49" name="TextBox 48"/>
            <p:cNvSpPr txBox="1"/>
            <p:nvPr/>
          </p:nvSpPr>
          <p:spPr>
            <a:xfrm>
              <a:off x="1109373" y="5193984"/>
              <a:ext cx="8007195" cy="1569660"/>
            </a:xfrm>
            <a:prstGeom prst="rect">
              <a:avLst/>
            </a:prstGeom>
            <a:noFill/>
          </p:spPr>
          <p:txBody>
            <a:bodyPr wrap="square" rtlCol="0">
              <a:spAutoFit/>
            </a:bodyPr>
            <a:lstStyle/>
            <a:p>
              <a:pPr>
                <a:spcAft>
                  <a:spcPts val="600"/>
                </a:spcAft>
              </a:pPr>
              <a:r>
                <a:rPr lang="en-SG" sz="2400" dirty="0"/>
                <a:t>A graph </a:t>
              </a:r>
              <a:r>
                <a:rPr lang="en-SG" sz="2400" i="1" dirty="0"/>
                <a:t>H </a:t>
              </a:r>
              <a:r>
                <a:rPr lang="en-SG" sz="2400" dirty="0"/>
                <a:t>is said to be a </a:t>
              </a:r>
              <a:r>
                <a:rPr lang="en-SG" sz="2400" b="1" dirty="0"/>
                <a:t>subgraph</a:t>
              </a:r>
              <a:r>
                <a:rPr lang="en-SG" sz="2400" dirty="0"/>
                <a:t> of graph </a:t>
              </a:r>
              <a:r>
                <a:rPr lang="en-SG" sz="2400" i="1" dirty="0"/>
                <a:t>G</a:t>
              </a:r>
              <a:r>
                <a:rPr lang="en-SG" sz="2400" dirty="0"/>
                <a:t> if and only if every vertex in </a:t>
              </a:r>
              <a:r>
                <a:rPr lang="en-SG" sz="2400" i="1" dirty="0"/>
                <a:t>H</a:t>
              </a:r>
              <a:r>
                <a:rPr lang="en-SG" sz="2400" dirty="0"/>
                <a:t> is also a vertex in </a:t>
              </a:r>
              <a:r>
                <a:rPr lang="en-SG" sz="2400" i="1" dirty="0"/>
                <a:t>G</a:t>
              </a:r>
              <a:r>
                <a:rPr lang="en-SG" sz="2400" dirty="0"/>
                <a:t>, every edge in </a:t>
              </a:r>
              <a:r>
                <a:rPr lang="en-SG" sz="2400" i="1" dirty="0"/>
                <a:t>H</a:t>
              </a:r>
              <a:r>
                <a:rPr lang="en-SG" sz="2400" dirty="0"/>
                <a:t> is also an edge in </a:t>
              </a:r>
              <a:r>
                <a:rPr lang="en-SG" sz="2400" i="1" dirty="0"/>
                <a:t>G</a:t>
              </a:r>
              <a:r>
                <a:rPr lang="en-SG" sz="2400" dirty="0"/>
                <a:t>, and every edge in </a:t>
              </a:r>
              <a:r>
                <a:rPr lang="en-SG" sz="2400" i="1" dirty="0"/>
                <a:t>H</a:t>
              </a:r>
              <a:r>
                <a:rPr lang="en-SG" sz="2400" dirty="0"/>
                <a:t> has the same endpoints as it has in </a:t>
              </a:r>
              <a:r>
                <a:rPr lang="en-SG" sz="2400" i="1" dirty="0"/>
                <a:t>G</a:t>
              </a:r>
              <a:r>
                <a:rPr lang="en-SG" sz="2400" dirty="0"/>
                <a:t>.</a:t>
              </a:r>
            </a:p>
          </p:txBody>
        </p:sp>
      </p:grpSp>
      <p:sp>
        <p:nvSpPr>
          <p:cNvPr id="98" name="Oval 9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3" name="Group 62"/>
          <p:cNvGrpSpPr/>
          <p:nvPr/>
        </p:nvGrpSpPr>
        <p:grpSpPr>
          <a:xfrm>
            <a:off x="508155" y="3960241"/>
            <a:ext cx="3621361" cy="1970485"/>
            <a:chOff x="538737" y="4050634"/>
            <a:chExt cx="3621361" cy="1970485"/>
          </a:xfrm>
        </p:grpSpPr>
        <p:grpSp>
          <p:nvGrpSpPr>
            <p:cNvPr id="64" name="Group 63"/>
            <p:cNvGrpSpPr/>
            <p:nvPr/>
          </p:nvGrpSpPr>
          <p:grpSpPr>
            <a:xfrm>
              <a:off x="2062406" y="4063321"/>
              <a:ext cx="2097692" cy="1957798"/>
              <a:chOff x="1390820" y="4063321"/>
              <a:chExt cx="2097692" cy="1957798"/>
            </a:xfrm>
          </p:grpSpPr>
          <p:sp>
            <p:nvSpPr>
              <p:cNvPr id="68" name="Oval 67"/>
              <p:cNvSpPr/>
              <p:nvPr/>
            </p:nvSpPr>
            <p:spPr>
              <a:xfrm>
                <a:off x="2015660" y="4222799"/>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p:cNvSpPr/>
              <p:nvPr/>
            </p:nvSpPr>
            <p:spPr>
              <a:xfrm>
                <a:off x="2661726" y="4063321"/>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Oval 70"/>
              <p:cNvSpPr/>
              <p:nvPr/>
            </p:nvSpPr>
            <p:spPr>
              <a:xfrm>
                <a:off x="1390820" y="4914425"/>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Oval 71"/>
              <p:cNvSpPr/>
              <p:nvPr/>
            </p:nvSpPr>
            <p:spPr>
              <a:xfrm>
                <a:off x="2042966" y="5350559"/>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Oval 76"/>
              <p:cNvSpPr/>
              <p:nvPr/>
            </p:nvSpPr>
            <p:spPr>
              <a:xfrm>
                <a:off x="3320561" y="5167679"/>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Oval 79"/>
              <p:cNvSpPr/>
              <p:nvPr/>
            </p:nvSpPr>
            <p:spPr>
              <a:xfrm>
                <a:off x="2745702" y="5838239"/>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p:cNvSpPr/>
              <p:nvPr/>
            </p:nvSpPr>
            <p:spPr>
              <a:xfrm>
                <a:off x="3320561" y="4285078"/>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6" name="Straight Connector 85"/>
              <p:cNvCxnSpPr>
                <a:stCxn id="71" idx="7"/>
                <a:endCxn id="68" idx="3"/>
              </p:cNvCxnSpPr>
              <p:nvPr/>
            </p:nvCxnSpPr>
            <p:spPr>
              <a:xfrm flipV="1">
                <a:off x="1534175" y="4378897"/>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1" idx="6"/>
                <a:endCxn id="75" idx="2"/>
              </p:cNvCxnSpPr>
              <p:nvPr/>
            </p:nvCxnSpPr>
            <p:spPr>
              <a:xfrm>
                <a:off x="1558771" y="5005865"/>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2" idx="5"/>
                <a:endCxn id="80" idx="1"/>
              </p:cNvCxnSpPr>
              <p:nvPr/>
            </p:nvCxnSpPr>
            <p:spPr>
              <a:xfrm>
                <a:off x="2186321" y="5506657"/>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9" idx="4"/>
                <a:endCxn id="75" idx="0"/>
              </p:cNvCxnSpPr>
              <p:nvPr/>
            </p:nvCxnSpPr>
            <p:spPr>
              <a:xfrm flipH="1">
                <a:off x="2649661" y="4246201"/>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9" idx="5"/>
                <a:endCxn id="77" idx="1"/>
              </p:cNvCxnSpPr>
              <p:nvPr/>
            </p:nvCxnSpPr>
            <p:spPr>
              <a:xfrm>
                <a:off x="2805081" y="4219419"/>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5" idx="3"/>
                <a:endCxn id="75" idx="6"/>
              </p:cNvCxnSpPr>
              <p:nvPr/>
            </p:nvCxnSpPr>
            <p:spPr>
              <a:xfrm flipH="1">
                <a:off x="2733636" y="4441176"/>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80" idx="0"/>
              </p:cNvCxnSpPr>
              <p:nvPr/>
            </p:nvCxnSpPr>
            <p:spPr>
              <a:xfrm>
                <a:off x="2669337" y="5053562"/>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5" idx="3"/>
                <a:endCxn id="72" idx="7"/>
              </p:cNvCxnSpPr>
              <p:nvPr/>
            </p:nvCxnSpPr>
            <p:spPr>
              <a:xfrm flipH="1">
                <a:off x="2186321" y="5070523"/>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a:endCxn id="80" idx="7"/>
              </p:cNvCxnSpPr>
              <p:nvPr/>
            </p:nvCxnSpPr>
            <p:spPr>
              <a:xfrm flipH="1">
                <a:off x="2889057" y="4441176"/>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565685" y="4914425"/>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6" name="TextBox 65"/>
            <p:cNvSpPr txBox="1"/>
            <p:nvPr/>
          </p:nvSpPr>
          <p:spPr>
            <a:xfrm>
              <a:off x="538737" y="4050634"/>
              <a:ext cx="1710426" cy="461665"/>
            </a:xfrm>
            <a:prstGeom prst="rect">
              <a:avLst/>
            </a:prstGeom>
            <a:noFill/>
          </p:spPr>
          <p:txBody>
            <a:bodyPr wrap="square" rtlCol="0">
              <a:spAutoFit/>
            </a:bodyPr>
            <a:lstStyle/>
            <a:p>
              <a:pPr algn="ctr"/>
              <a:r>
                <a:rPr lang="en-SG" sz="2400" dirty="0"/>
                <a:t>A graph </a:t>
              </a:r>
              <a:r>
                <a:rPr lang="en-SG" sz="2400" i="1" dirty="0"/>
                <a:t>G</a:t>
              </a:r>
            </a:p>
          </p:txBody>
        </p:sp>
      </p:grpSp>
      <p:sp>
        <p:nvSpPr>
          <p:cNvPr id="103" name="TextBox 102"/>
          <p:cNvSpPr txBox="1"/>
          <p:nvPr/>
        </p:nvSpPr>
        <p:spPr>
          <a:xfrm>
            <a:off x="7258200" y="4026349"/>
            <a:ext cx="1710426" cy="830997"/>
          </a:xfrm>
          <a:prstGeom prst="rect">
            <a:avLst/>
          </a:prstGeom>
          <a:noFill/>
        </p:spPr>
        <p:txBody>
          <a:bodyPr wrap="square" rtlCol="0">
            <a:spAutoFit/>
          </a:bodyPr>
          <a:lstStyle/>
          <a:p>
            <a:pPr algn="ctr"/>
            <a:r>
              <a:rPr lang="en-SG" sz="2400" dirty="0"/>
              <a:t>Subgraphs of </a:t>
            </a:r>
            <a:r>
              <a:rPr lang="en-SG" sz="2400" i="1" dirty="0"/>
              <a:t>G</a:t>
            </a:r>
          </a:p>
        </p:txBody>
      </p:sp>
      <p:sp>
        <p:nvSpPr>
          <p:cNvPr id="105" name="Oval 104"/>
          <p:cNvSpPr/>
          <p:nvPr/>
        </p:nvSpPr>
        <p:spPr>
          <a:xfrm>
            <a:off x="6192018" y="4061796"/>
            <a:ext cx="167951"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p:cNvSpPr/>
          <p:nvPr/>
        </p:nvSpPr>
        <p:spPr>
          <a:xfrm>
            <a:off x="4921112" y="4912900"/>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Oval 106"/>
          <p:cNvSpPr/>
          <p:nvPr/>
        </p:nvSpPr>
        <p:spPr>
          <a:xfrm>
            <a:off x="5573258" y="5349034"/>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Oval 108"/>
          <p:cNvSpPr/>
          <p:nvPr/>
        </p:nvSpPr>
        <p:spPr>
          <a:xfrm>
            <a:off x="6850853" y="5166154"/>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Oval 109"/>
          <p:cNvSpPr/>
          <p:nvPr/>
        </p:nvSpPr>
        <p:spPr>
          <a:xfrm>
            <a:off x="6275994" y="5836714"/>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Oval 110"/>
          <p:cNvSpPr/>
          <p:nvPr/>
        </p:nvSpPr>
        <p:spPr>
          <a:xfrm>
            <a:off x="6850853" y="4283553"/>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2" name="Straight Connector 111"/>
          <p:cNvCxnSpPr>
            <a:stCxn id="106" idx="7"/>
            <a:endCxn id="104" idx="3"/>
          </p:cNvCxnSpPr>
          <p:nvPr/>
        </p:nvCxnSpPr>
        <p:spPr>
          <a:xfrm flipV="1">
            <a:off x="5064467" y="4377372"/>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6" idx="6"/>
            <a:endCxn id="108" idx="2"/>
          </p:cNvCxnSpPr>
          <p:nvPr/>
        </p:nvCxnSpPr>
        <p:spPr>
          <a:xfrm>
            <a:off x="5089063" y="5004340"/>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7" idx="5"/>
            <a:endCxn id="110" idx="1"/>
          </p:cNvCxnSpPr>
          <p:nvPr/>
        </p:nvCxnSpPr>
        <p:spPr>
          <a:xfrm>
            <a:off x="5716613" y="5505132"/>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108" idx="0"/>
          </p:cNvCxnSpPr>
          <p:nvPr/>
        </p:nvCxnSpPr>
        <p:spPr>
          <a:xfrm flipH="1">
            <a:off x="6179953" y="4244676"/>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5" idx="5"/>
            <a:endCxn id="109" idx="1"/>
          </p:cNvCxnSpPr>
          <p:nvPr/>
        </p:nvCxnSpPr>
        <p:spPr>
          <a:xfrm>
            <a:off x="6335373" y="4217894"/>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1" idx="3"/>
            <a:endCxn id="108" idx="6"/>
          </p:cNvCxnSpPr>
          <p:nvPr/>
        </p:nvCxnSpPr>
        <p:spPr>
          <a:xfrm flipH="1">
            <a:off x="6263928" y="4439651"/>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0" idx="0"/>
          </p:cNvCxnSpPr>
          <p:nvPr/>
        </p:nvCxnSpPr>
        <p:spPr>
          <a:xfrm>
            <a:off x="6199629" y="5052037"/>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8" idx="3"/>
            <a:endCxn id="107" idx="7"/>
          </p:cNvCxnSpPr>
          <p:nvPr/>
        </p:nvCxnSpPr>
        <p:spPr>
          <a:xfrm flipH="1">
            <a:off x="5716613" y="5068998"/>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1" idx="3"/>
            <a:endCxn id="110" idx="7"/>
          </p:cNvCxnSpPr>
          <p:nvPr/>
        </p:nvCxnSpPr>
        <p:spPr>
          <a:xfrm flipH="1">
            <a:off x="6419349" y="4439651"/>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5545952" y="4221274"/>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Oval 107"/>
          <p:cNvSpPr/>
          <p:nvPr/>
        </p:nvSpPr>
        <p:spPr>
          <a:xfrm>
            <a:off x="6095977" y="4912900"/>
            <a:ext cx="167951"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79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dissolve">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dissolve">
                                      <p:cBhvr>
                                        <p:cTn id="17" dur="500"/>
                                        <p:tgtEl>
                                          <p:spTgt spid="10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dissolve">
                                      <p:cBhvr>
                                        <p:cTn id="26" dur="500"/>
                                        <p:tgtEl>
                                          <p:spTgt spid="10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dissolve">
                                      <p:cBhvr>
                                        <p:cTn id="29" dur="500"/>
                                        <p:tgtEl>
                                          <p:spTgt spid="10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dissolve">
                                      <p:cBhvr>
                                        <p:cTn id="32" dur="500"/>
                                        <p:tgtEl>
                                          <p:spTgt spid="10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dissolve">
                                      <p:cBhvr>
                                        <p:cTn id="35" dur="500"/>
                                        <p:tgtEl>
                                          <p:spTgt spid="11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dissolve">
                                      <p:cBhvr>
                                        <p:cTn id="38" dur="500"/>
                                        <p:tgtEl>
                                          <p:spTgt spid="111"/>
                                        </p:tgtEl>
                                      </p:cBhvr>
                                    </p:animEffect>
                                  </p:childTnLst>
                                </p:cTn>
                              </p:par>
                              <p:par>
                                <p:cTn id="39" presetID="9"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dissolve">
                                      <p:cBhvr>
                                        <p:cTn id="41" dur="500"/>
                                        <p:tgtEl>
                                          <p:spTgt spid="112"/>
                                        </p:tgtEl>
                                      </p:cBhvr>
                                    </p:animEffect>
                                  </p:childTnLst>
                                </p:cTn>
                              </p:par>
                              <p:par>
                                <p:cTn id="42" presetID="9" presetClass="entr" presetSubtype="0" fill="hold" nodeType="with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dissolve">
                                      <p:cBhvr>
                                        <p:cTn id="44" dur="500"/>
                                        <p:tgtEl>
                                          <p:spTgt spid="113"/>
                                        </p:tgtEl>
                                      </p:cBhvr>
                                    </p:animEffect>
                                  </p:childTnLst>
                                </p:cTn>
                              </p:par>
                              <p:par>
                                <p:cTn id="45" presetID="9" presetClass="entr" presetSubtype="0"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dissolve">
                                      <p:cBhvr>
                                        <p:cTn id="47" dur="500"/>
                                        <p:tgtEl>
                                          <p:spTgt spid="114"/>
                                        </p:tgtEl>
                                      </p:cBhvr>
                                    </p:animEffect>
                                  </p:childTnLst>
                                </p:cTn>
                              </p:par>
                              <p:par>
                                <p:cTn id="48" presetID="9" presetClass="entr" presetSubtype="0" fill="hold"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dissolve">
                                      <p:cBhvr>
                                        <p:cTn id="50" dur="500"/>
                                        <p:tgtEl>
                                          <p:spTgt spid="115"/>
                                        </p:tgtEl>
                                      </p:cBhvr>
                                    </p:animEffect>
                                  </p:childTnLst>
                                </p:cTn>
                              </p:par>
                              <p:par>
                                <p:cTn id="51" presetID="9"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dissolve">
                                      <p:cBhvr>
                                        <p:cTn id="53" dur="500"/>
                                        <p:tgtEl>
                                          <p:spTgt spid="116"/>
                                        </p:tgtEl>
                                      </p:cBhvr>
                                    </p:animEffect>
                                  </p:childTnLst>
                                </p:cTn>
                              </p:par>
                              <p:par>
                                <p:cTn id="54" presetID="9" presetClass="entr" presetSubtype="0"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dissolve">
                                      <p:cBhvr>
                                        <p:cTn id="56" dur="500"/>
                                        <p:tgtEl>
                                          <p:spTgt spid="117"/>
                                        </p:tgtEl>
                                      </p:cBhvr>
                                    </p:animEffect>
                                  </p:childTnLst>
                                </p:cTn>
                              </p:par>
                              <p:par>
                                <p:cTn id="57" presetID="9" presetClass="entr" presetSubtype="0"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dissolve">
                                      <p:cBhvr>
                                        <p:cTn id="59" dur="500"/>
                                        <p:tgtEl>
                                          <p:spTgt spid="118"/>
                                        </p:tgtEl>
                                      </p:cBhvr>
                                    </p:animEffect>
                                  </p:childTnLst>
                                </p:cTn>
                              </p:par>
                              <p:par>
                                <p:cTn id="60" presetID="9" presetClass="entr" presetSubtype="0" fill="hold" nodeType="withEffect">
                                  <p:stCondLst>
                                    <p:cond delay="0"/>
                                  </p:stCondLst>
                                  <p:childTnLst>
                                    <p:set>
                                      <p:cBhvr>
                                        <p:cTn id="61" dur="1" fill="hold">
                                          <p:stCondLst>
                                            <p:cond delay="0"/>
                                          </p:stCondLst>
                                        </p:cTn>
                                        <p:tgtEl>
                                          <p:spTgt spid="119"/>
                                        </p:tgtEl>
                                        <p:attrNameLst>
                                          <p:attrName>style.visibility</p:attrName>
                                        </p:attrNameLst>
                                      </p:cBhvr>
                                      <p:to>
                                        <p:strVal val="visible"/>
                                      </p:to>
                                    </p:set>
                                    <p:animEffect transition="in" filter="dissolve">
                                      <p:cBhvr>
                                        <p:cTn id="62" dur="500"/>
                                        <p:tgtEl>
                                          <p:spTgt spid="119"/>
                                        </p:tgtEl>
                                      </p:cBhvr>
                                    </p:animEffect>
                                  </p:childTnLst>
                                </p:cTn>
                              </p:par>
                              <p:par>
                                <p:cTn id="63" presetID="9"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dissolve">
                                      <p:cBhvr>
                                        <p:cTn id="65" dur="500"/>
                                        <p:tgtEl>
                                          <p:spTgt spid="1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07"/>
                                        </p:tgtEl>
                                      </p:cBhvr>
                                    </p:animEffect>
                                    <p:set>
                                      <p:cBhvr>
                                        <p:cTn id="70" dur="1" fill="hold">
                                          <p:stCondLst>
                                            <p:cond delay="499"/>
                                          </p:stCondLst>
                                        </p:cTn>
                                        <p:tgtEl>
                                          <p:spTgt spid="10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14"/>
                                        </p:tgtEl>
                                      </p:cBhvr>
                                    </p:animEffect>
                                    <p:set>
                                      <p:cBhvr>
                                        <p:cTn id="73" dur="1" fill="hold">
                                          <p:stCondLst>
                                            <p:cond delay="499"/>
                                          </p:stCondLst>
                                        </p:cTn>
                                        <p:tgtEl>
                                          <p:spTgt spid="11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19"/>
                                        </p:tgtEl>
                                      </p:cBhvr>
                                    </p:animEffect>
                                    <p:set>
                                      <p:cBhvr>
                                        <p:cTn id="76" dur="1" fill="hold">
                                          <p:stCondLst>
                                            <p:cond delay="499"/>
                                          </p:stCondLst>
                                        </p:cTn>
                                        <p:tgtEl>
                                          <p:spTgt spid="1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05"/>
                                        </p:tgtEl>
                                      </p:cBhvr>
                                    </p:animEffect>
                                    <p:set>
                                      <p:cBhvr>
                                        <p:cTn id="81" dur="1" fill="hold">
                                          <p:stCondLst>
                                            <p:cond delay="499"/>
                                          </p:stCondLst>
                                        </p:cTn>
                                        <p:tgtEl>
                                          <p:spTgt spid="10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9"/>
                                        </p:tgtEl>
                                      </p:cBhvr>
                                    </p:animEffect>
                                    <p:set>
                                      <p:cBhvr>
                                        <p:cTn id="84" dur="1" fill="hold">
                                          <p:stCondLst>
                                            <p:cond delay="499"/>
                                          </p:stCondLst>
                                        </p:cTn>
                                        <p:tgtEl>
                                          <p:spTgt spid="10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15"/>
                                        </p:tgtEl>
                                      </p:cBhvr>
                                    </p:animEffect>
                                    <p:set>
                                      <p:cBhvr>
                                        <p:cTn id="87" dur="1" fill="hold">
                                          <p:stCondLst>
                                            <p:cond delay="499"/>
                                          </p:stCondLst>
                                        </p:cTn>
                                        <p:tgtEl>
                                          <p:spTgt spid="11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20"/>
                                        </p:tgtEl>
                                      </p:cBhvr>
                                    </p:animEffect>
                                    <p:set>
                                      <p:cBhvr>
                                        <p:cTn id="95"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animBg="1"/>
      <p:bldP spid="105" grpId="1" animBg="1"/>
      <p:bldP spid="106" grpId="0" animBg="1"/>
      <p:bldP spid="107" grpId="0" animBg="1"/>
      <p:bldP spid="107" grpId="1" animBg="1"/>
      <p:bldP spid="109" grpId="0" animBg="1"/>
      <p:bldP spid="109" grpId="1" animBg="1"/>
      <p:bldP spid="110" grpId="0" animBg="1"/>
      <p:bldP spid="111" grpId="0" animBg="1"/>
      <p:bldP spid="104" grpId="0" animBg="1"/>
      <p:bldP spid="1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an Undirected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611403"/>
            <a:chOff x="993228" y="4598517"/>
            <a:chExt cx="8250519" cy="2611403"/>
          </a:xfrm>
        </p:grpSpPr>
        <p:sp>
          <p:nvSpPr>
            <p:cNvPr id="46" name="Rectangle 45"/>
            <p:cNvSpPr/>
            <p:nvPr/>
          </p:nvSpPr>
          <p:spPr>
            <a:xfrm>
              <a:off x="993228" y="4598517"/>
              <a:ext cx="8250519" cy="261140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8007194" cy="400110"/>
            </a:xfrm>
            <a:prstGeom prst="rect">
              <a:avLst/>
            </a:prstGeom>
            <a:noFill/>
          </p:spPr>
          <p:txBody>
            <a:bodyPr wrap="square" rtlCol="0">
              <a:spAutoFit/>
            </a:bodyPr>
            <a:lstStyle/>
            <a:p>
              <a:r>
                <a:rPr lang="en-SG" sz="2000" dirty="0">
                  <a:solidFill>
                    <a:schemeClr val="bg1"/>
                  </a:solidFill>
                </a:rPr>
                <a:t>Definition: Degree of a Vertex and Total Degree of an Undirected Graph</a:t>
              </a:r>
            </a:p>
          </p:txBody>
        </p:sp>
        <p:sp>
          <p:nvSpPr>
            <p:cNvPr id="49" name="TextBox 48"/>
            <p:cNvSpPr txBox="1"/>
            <p:nvPr/>
          </p:nvSpPr>
          <p:spPr>
            <a:xfrm>
              <a:off x="1109373" y="5193984"/>
              <a:ext cx="8134373" cy="2015936"/>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undirected graph and </a:t>
              </a:r>
              <a:r>
                <a:rPr lang="en-SG" sz="2400" i="1" dirty="0"/>
                <a:t>v</a:t>
              </a:r>
              <a:r>
                <a:rPr lang="en-SG" sz="2400" dirty="0"/>
                <a:t> a vertex of </a:t>
              </a:r>
              <a:r>
                <a:rPr lang="en-SG" sz="2400" i="1" dirty="0"/>
                <a:t>G</a:t>
              </a:r>
              <a:r>
                <a:rPr lang="en-SG" sz="2400" dirty="0"/>
                <a:t>. The </a:t>
              </a:r>
              <a:r>
                <a:rPr lang="en-SG" sz="2400" b="1" dirty="0"/>
                <a:t>degree</a:t>
              </a:r>
              <a:r>
                <a:rPr lang="en-SG" sz="2400" dirty="0"/>
                <a:t> of </a:t>
              </a:r>
              <a:r>
                <a:rPr lang="en-SG" sz="2400" i="1" dirty="0"/>
                <a:t>v</a:t>
              </a:r>
              <a:r>
                <a:rPr lang="en-SG" sz="2400" dirty="0"/>
                <a:t>, denoted </a:t>
              </a:r>
              <a:r>
                <a:rPr lang="en-SG" sz="2400" b="1" dirty="0" err="1"/>
                <a:t>deg</a:t>
              </a:r>
              <a:r>
                <a:rPr lang="en-SG" sz="2400" b="1" dirty="0"/>
                <a:t>(</a:t>
              </a:r>
              <a:r>
                <a:rPr lang="en-SG" sz="2400" b="1" i="1" dirty="0"/>
                <a:t>v</a:t>
              </a:r>
              <a:r>
                <a:rPr lang="en-SG" sz="2400" b="1" dirty="0"/>
                <a:t>)</a:t>
              </a:r>
              <a:r>
                <a:rPr lang="en-SG" sz="2400" dirty="0"/>
                <a:t>, equals the number of edges that are incident on </a:t>
              </a:r>
              <a:r>
                <a:rPr lang="en-SG" sz="2400" i="1" dirty="0"/>
                <a:t>v</a:t>
              </a:r>
              <a:r>
                <a:rPr lang="en-SG" sz="2400" dirty="0"/>
                <a:t>, with an edge that is a loop counted twice.</a:t>
              </a:r>
            </a:p>
            <a:p>
              <a:pPr>
                <a:spcAft>
                  <a:spcPts val="600"/>
                </a:spcAft>
              </a:pPr>
              <a:r>
                <a:rPr lang="en-SG" sz="2400" dirty="0"/>
                <a:t>The </a:t>
              </a:r>
              <a:r>
                <a:rPr lang="en-SG" sz="2400" b="1" dirty="0"/>
                <a:t>total degree of </a:t>
              </a:r>
              <a:r>
                <a:rPr lang="en-SG" sz="2400" b="1" i="1" dirty="0"/>
                <a:t>G</a:t>
              </a:r>
              <a:r>
                <a:rPr lang="en-SG" sz="2400" dirty="0"/>
                <a:t> is the sum of the degrees of all the vertices of </a:t>
              </a:r>
              <a:r>
                <a:rPr lang="en-SG" sz="2400" i="1" dirty="0"/>
                <a:t>G</a:t>
              </a:r>
              <a:r>
                <a:rPr lang="en-SG" sz="2400" dirty="0"/>
                <a:t>.</a:t>
              </a:r>
            </a:p>
          </p:txBody>
        </p:sp>
      </p:grpSp>
      <p:sp>
        <p:nvSpPr>
          <p:cNvPr id="2" name="TextBox 1"/>
          <p:cNvSpPr txBox="1"/>
          <p:nvPr/>
        </p:nvSpPr>
        <p:spPr>
          <a:xfrm>
            <a:off x="905221" y="4305238"/>
            <a:ext cx="4266245" cy="1323439"/>
          </a:xfrm>
          <a:prstGeom prst="rect">
            <a:avLst/>
          </a:prstGeom>
          <a:noFill/>
        </p:spPr>
        <p:txBody>
          <a:bodyPr wrap="square" rtlCol="0">
            <a:spAutoFit/>
          </a:bodyPr>
          <a:lstStyle/>
          <a:p>
            <a:r>
              <a:rPr lang="en-SG" sz="2000" dirty="0"/>
              <a:t>The degree of a vertex can be obtained from the drawing of a graph by counting how many end segments of edges are incident on the vertex. </a:t>
            </a:r>
          </a:p>
        </p:txBody>
      </p:sp>
      <p:pic>
        <p:nvPicPr>
          <p:cNvPr id="6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526" t="7120"/>
          <a:stretch/>
        </p:blipFill>
        <p:spPr bwMode="auto">
          <a:xfrm>
            <a:off x="5088371" y="4208799"/>
            <a:ext cx="3633788" cy="195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Oval 6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1295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dissolve">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510488"/>
            <a:ext cx="8494720" cy="954107"/>
          </a:xfrm>
          <a:prstGeom prst="rect">
            <a:avLst/>
          </a:prstGeom>
          <a:noFill/>
        </p:spPr>
        <p:txBody>
          <a:bodyPr wrap="square" rtlCol="0">
            <a:spAutoFit/>
          </a:bodyPr>
          <a:lstStyle/>
          <a:p>
            <a:r>
              <a:rPr lang="en-SG" sz="2800" dirty="0"/>
              <a:t>Example: Find the degree of each vertex of the graph </a:t>
            </a:r>
            <a:r>
              <a:rPr lang="en-SG" sz="2800" i="1" dirty="0"/>
              <a:t>G</a:t>
            </a:r>
            <a:r>
              <a:rPr lang="en-SG" sz="2800" dirty="0"/>
              <a:t> shown below. Then find the total degree of </a:t>
            </a:r>
            <a:r>
              <a:rPr lang="en-SG" sz="2800" i="1" dirty="0"/>
              <a:t>G</a:t>
            </a:r>
            <a:r>
              <a:rPr lang="en-SG" sz="2800" dirty="0"/>
              <a:t>.</a:t>
            </a:r>
          </a:p>
        </p:txBody>
      </p:sp>
      <p:pic>
        <p:nvPicPr>
          <p:cNvPr id="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741"/>
          <a:stretch/>
        </p:blipFill>
        <p:spPr bwMode="auto">
          <a:xfrm>
            <a:off x="5339654" y="2620152"/>
            <a:ext cx="2925763"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1459831" y="2620152"/>
            <a:ext cx="3320715" cy="1815882"/>
          </a:xfrm>
          <a:prstGeom prst="rect">
            <a:avLst/>
          </a:prstGeom>
          <a:solidFill>
            <a:schemeClr val="accent4">
              <a:lumMod val="60000"/>
              <a:lumOff val="40000"/>
            </a:schemeClr>
          </a:solidFill>
        </p:spPr>
        <p:txBody>
          <a:bodyPr wrap="square" rtlCol="0">
            <a:spAutoFit/>
          </a:bodyPr>
          <a:lstStyle/>
          <a:p>
            <a:r>
              <a:rPr lang="en-SG" sz="2800" dirty="0" err="1"/>
              <a:t>deg</a:t>
            </a:r>
            <a:r>
              <a:rPr lang="en-SG" sz="2800" dirty="0"/>
              <a:t>(</a:t>
            </a:r>
            <a:r>
              <a:rPr lang="en-SG" sz="2800" i="1" dirty="0"/>
              <a:t>v</a:t>
            </a:r>
            <a:r>
              <a:rPr lang="en-SG" sz="2800" baseline="-25000" dirty="0"/>
              <a:t>1</a:t>
            </a:r>
            <a:r>
              <a:rPr lang="en-SG" sz="2800" dirty="0"/>
              <a:t>) = 0</a:t>
            </a:r>
          </a:p>
          <a:p>
            <a:r>
              <a:rPr lang="en-SG" sz="2800" dirty="0" err="1"/>
              <a:t>deg</a:t>
            </a:r>
            <a:r>
              <a:rPr lang="en-SG" sz="2800" dirty="0"/>
              <a:t>(</a:t>
            </a:r>
            <a:r>
              <a:rPr lang="en-SG" sz="2800" i="1" dirty="0"/>
              <a:t>v</a:t>
            </a:r>
            <a:r>
              <a:rPr lang="en-SG" sz="2800" baseline="-25000" dirty="0"/>
              <a:t>2</a:t>
            </a:r>
            <a:r>
              <a:rPr lang="en-SG" sz="2800" dirty="0"/>
              <a:t>) = 2</a:t>
            </a:r>
          </a:p>
          <a:p>
            <a:r>
              <a:rPr lang="en-SG" sz="2800" dirty="0" err="1"/>
              <a:t>deg</a:t>
            </a:r>
            <a:r>
              <a:rPr lang="en-SG" sz="2800" dirty="0"/>
              <a:t>(</a:t>
            </a:r>
            <a:r>
              <a:rPr lang="en-SG" sz="2800" i="1" dirty="0"/>
              <a:t>v</a:t>
            </a:r>
            <a:r>
              <a:rPr lang="en-SG" sz="2800" baseline="-25000" dirty="0"/>
              <a:t>3</a:t>
            </a:r>
            <a:r>
              <a:rPr lang="en-SG" sz="2800" dirty="0"/>
              <a:t>) = 4</a:t>
            </a:r>
          </a:p>
          <a:p>
            <a:r>
              <a:rPr lang="en-SG" sz="2800" dirty="0"/>
              <a:t>Total degree of </a:t>
            </a:r>
            <a:r>
              <a:rPr lang="en-SG" sz="2800" i="1" dirty="0"/>
              <a:t>G</a:t>
            </a:r>
            <a:r>
              <a:rPr lang="en-SG" sz="2800" dirty="0"/>
              <a:t> = 6</a:t>
            </a:r>
          </a:p>
        </p:txBody>
      </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625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24355" y="1001364"/>
            <a:ext cx="8480977" cy="2752112"/>
            <a:chOff x="730522" y="4598517"/>
            <a:chExt cx="8480977" cy="2752112"/>
          </a:xfrm>
        </p:grpSpPr>
        <p:sp>
          <p:nvSpPr>
            <p:cNvPr id="46" name="Rectangle 45"/>
            <p:cNvSpPr/>
            <p:nvPr/>
          </p:nvSpPr>
          <p:spPr>
            <a:xfrm>
              <a:off x="730522" y="4598518"/>
              <a:ext cx="8480977" cy="27521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10.1.1 The Handshake Theorem</a:t>
              </a:r>
            </a:p>
          </p:txBody>
        </p:sp>
        <p:sp>
          <p:nvSpPr>
            <p:cNvPr id="49" name="TextBox 48"/>
            <p:cNvSpPr txBox="1"/>
            <p:nvPr/>
          </p:nvSpPr>
          <p:spPr>
            <a:xfrm>
              <a:off x="795941" y="5218733"/>
              <a:ext cx="8415558" cy="2092881"/>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any graph, then the sum of the degrees of all the vertices of </a:t>
              </a:r>
              <a:r>
                <a:rPr lang="en-SG" sz="2400" i="1" dirty="0"/>
                <a:t>G</a:t>
              </a:r>
              <a:r>
                <a:rPr lang="en-SG" sz="2400" dirty="0"/>
                <a:t> equals twice the number of edges of </a:t>
              </a:r>
              <a:r>
                <a:rPr lang="en-SG" sz="2400" i="1" dirty="0"/>
                <a:t>G</a:t>
              </a:r>
              <a:r>
                <a:rPr lang="en-SG" sz="2400" dirty="0"/>
                <a:t>. Specifically, if the vertices of </a:t>
              </a:r>
              <a:r>
                <a:rPr lang="en-SG" sz="2400" i="1" dirty="0"/>
                <a:t>G</a:t>
              </a:r>
              <a:r>
                <a:rPr lang="en-SG" sz="2400" dirty="0"/>
                <a:t> are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n</a:t>
              </a:r>
              <a:r>
                <a:rPr lang="en-SG" sz="2400" dirty="0"/>
                <a:t>, where </a:t>
              </a:r>
              <a:r>
                <a:rPr lang="en-SG" sz="2400" i="1" dirty="0"/>
                <a:t>n</a:t>
              </a:r>
              <a:r>
                <a:rPr lang="en-SG" sz="2400" dirty="0"/>
                <a:t> </a:t>
              </a:r>
              <a:r>
                <a:rPr lang="en-SG" sz="2400" dirty="0">
                  <a:sym typeface="Symbol" panose="05050102010706020507" pitchFamily="18" charset="2"/>
                </a:rPr>
                <a:t> 0, then</a:t>
              </a:r>
            </a:p>
            <a:p>
              <a:pPr>
                <a:spcAft>
                  <a:spcPts val="600"/>
                </a:spcAft>
                <a:tabLst>
                  <a:tab pos="711200" algn="l"/>
                  <a:tab pos="3403600" algn="l"/>
                </a:tabLst>
              </a:pPr>
              <a:r>
                <a:rPr lang="en-SG" sz="2400" dirty="0">
                  <a:sym typeface="Symbol" panose="05050102010706020507" pitchFamily="18" charset="2"/>
                </a:rPr>
                <a:t>	The </a:t>
              </a:r>
              <a:r>
                <a:rPr lang="en-SG" sz="2400" dirty="0">
                  <a:solidFill>
                    <a:srgbClr val="0000FF"/>
                  </a:solidFill>
                  <a:sym typeface="Symbol" panose="05050102010706020507" pitchFamily="18" charset="2"/>
                </a:rPr>
                <a:t>total degree of </a:t>
              </a:r>
              <a:r>
                <a:rPr lang="en-SG" sz="2400" i="1" dirty="0">
                  <a:solidFill>
                    <a:srgbClr val="0000FF"/>
                  </a:solidFill>
                  <a:sym typeface="Symbol" panose="05050102010706020507" pitchFamily="18" charset="2"/>
                </a:rPr>
                <a:t>G</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1</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2</a:t>
              </a:r>
              <a:r>
                <a:rPr lang="en-SG" sz="2400" dirty="0">
                  <a:sym typeface="Symbol" panose="05050102010706020507" pitchFamily="18" charset="2"/>
                </a:rPr>
                <a:t>) + … + </a:t>
              </a:r>
              <a:r>
                <a:rPr lang="en-SG" sz="2400" dirty="0" err="1">
                  <a:sym typeface="Symbol" panose="05050102010706020507" pitchFamily="18" charset="2"/>
                </a:rPr>
                <a:t>deg</a:t>
              </a:r>
              <a:r>
                <a:rPr lang="en-SG" sz="2400" dirty="0">
                  <a:sym typeface="Symbol" panose="05050102010706020507" pitchFamily="18" charset="2"/>
                </a:rPr>
                <a:t>(</a:t>
              </a:r>
              <a:r>
                <a:rPr lang="en-SG" sz="2400" i="1" dirty="0" err="1"/>
                <a:t>v</a:t>
              </a:r>
              <a:r>
                <a:rPr lang="en-SG" sz="2400" i="1" baseline="-25000" dirty="0" err="1"/>
                <a:t>n</a:t>
              </a:r>
              <a:r>
                <a:rPr lang="en-SG" sz="2400" dirty="0">
                  <a:sym typeface="Symbol" panose="05050102010706020507" pitchFamily="18" charset="2"/>
                </a:rPr>
                <a:t>)</a:t>
              </a:r>
            </a:p>
            <a:p>
              <a:pPr>
                <a:spcAft>
                  <a:spcPts val="600"/>
                </a:spcAft>
                <a:tabLst>
                  <a:tab pos="711200" algn="l"/>
                  <a:tab pos="3403600" algn="l"/>
                </a:tabLst>
              </a:pPr>
              <a:r>
                <a:rPr lang="en-SG" sz="2400" dirty="0">
                  <a:sym typeface="Symbol" panose="05050102010706020507" pitchFamily="18" charset="2"/>
                </a:rPr>
                <a:t>		= </a:t>
              </a:r>
              <a:r>
                <a:rPr lang="en-SG" sz="2400" dirty="0">
                  <a:solidFill>
                    <a:srgbClr val="0000FF"/>
                  </a:solidFill>
                  <a:sym typeface="Symbol" panose="05050102010706020507" pitchFamily="18" charset="2"/>
                </a:rPr>
                <a:t>2</a:t>
              </a:r>
              <a:r>
                <a:rPr lang="en-SG" sz="2400" dirty="0">
                  <a:sym typeface="Symbol" panose="05050102010706020507" pitchFamily="18" charset="2"/>
                </a:rPr>
                <a:t>  </a:t>
              </a:r>
              <a:r>
                <a:rPr lang="en-SG" sz="2400" dirty="0">
                  <a:solidFill>
                    <a:srgbClr val="000099"/>
                  </a:solidFill>
                  <a:sym typeface="Symbol" panose="05050102010706020507" pitchFamily="18" charset="2"/>
                </a:rPr>
                <a:t>(</a:t>
              </a:r>
              <a:r>
                <a:rPr lang="en-SG" sz="2400" dirty="0">
                  <a:solidFill>
                    <a:srgbClr val="0000FF"/>
                  </a:solidFill>
                  <a:sym typeface="Symbol" panose="05050102010706020507" pitchFamily="18" charset="2"/>
                </a:rPr>
                <a:t>the number of edges of </a:t>
              </a:r>
              <a:r>
                <a:rPr lang="en-SG" sz="2400" i="1" dirty="0">
                  <a:solidFill>
                    <a:srgbClr val="0000FF"/>
                  </a:solidFill>
                  <a:sym typeface="Symbol" panose="05050102010706020507" pitchFamily="18" charset="2"/>
                </a:rPr>
                <a:t>G</a:t>
              </a:r>
              <a:r>
                <a:rPr lang="en-SG" sz="2400" dirty="0">
                  <a:solidFill>
                    <a:srgbClr val="000099"/>
                  </a:solidFill>
                  <a:sym typeface="Symbol" panose="05050102010706020507" pitchFamily="18" charset="2"/>
                </a:rPr>
                <a:t>)</a:t>
              </a:r>
              <a:r>
                <a:rPr lang="en-SG" sz="2400" dirty="0">
                  <a:sym typeface="Symbol" panose="05050102010706020507" pitchFamily="18" charset="2"/>
                </a:rPr>
                <a:t>.</a:t>
              </a:r>
            </a:p>
          </p:txBody>
        </p:sp>
      </p:grpSp>
      <p:grpSp>
        <p:nvGrpSpPr>
          <p:cNvPr id="52" name="Group 51"/>
          <p:cNvGrpSpPr/>
          <p:nvPr/>
        </p:nvGrpSpPr>
        <p:grpSpPr>
          <a:xfrm>
            <a:off x="331511" y="3893757"/>
            <a:ext cx="8480977" cy="1081882"/>
            <a:chOff x="730522" y="4598517"/>
            <a:chExt cx="8480977" cy="1081882"/>
          </a:xfrm>
        </p:grpSpPr>
        <p:sp>
          <p:nvSpPr>
            <p:cNvPr id="53" name="Rectangle 52"/>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10.1.2</a:t>
              </a:r>
            </a:p>
          </p:txBody>
        </p:sp>
        <p:sp>
          <p:nvSpPr>
            <p:cNvPr id="56" name="TextBox 55"/>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The total degree of a graph is even.</a:t>
              </a:r>
              <a:endParaRPr lang="en-SG" sz="2400" dirty="0">
                <a:sym typeface="Symbol" panose="05050102010706020507" pitchFamily="18" charset="2"/>
              </a:endParaRPr>
            </a:p>
          </p:txBody>
        </p:sp>
      </p:grpSp>
      <p:grpSp>
        <p:nvGrpSpPr>
          <p:cNvPr id="57" name="Group 56"/>
          <p:cNvGrpSpPr/>
          <p:nvPr/>
        </p:nvGrpSpPr>
        <p:grpSpPr>
          <a:xfrm>
            <a:off x="331511" y="5134188"/>
            <a:ext cx="8480977" cy="1081882"/>
            <a:chOff x="730522" y="4598517"/>
            <a:chExt cx="8480977" cy="1081882"/>
          </a:xfrm>
        </p:grpSpPr>
        <p:sp>
          <p:nvSpPr>
            <p:cNvPr id="58" name="Rectangle 57"/>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10.1.3</a:t>
              </a:r>
            </a:p>
          </p:txBody>
        </p:sp>
        <p:sp>
          <p:nvSpPr>
            <p:cNvPr id="61" name="TextBox 60"/>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In any graph there are an even number of vertices of odd degree.</a:t>
              </a:r>
              <a:endParaRPr lang="en-SG" sz="2400" dirty="0">
                <a:sym typeface="Symbol" panose="05050102010706020507" pitchFamily="18" charset="2"/>
              </a:endParaRPr>
            </a:p>
          </p:txBody>
        </p:sp>
      </p:gr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401" y="861082"/>
            <a:ext cx="1613824" cy="781853"/>
          </a:xfrm>
          <a:prstGeom prst="rect">
            <a:avLst/>
          </a:prstGeom>
        </p:spPr>
      </p:pic>
    </p:spTree>
    <p:extLst>
      <p:ext uri="{BB962C8B-B14F-4D97-AF65-F5344CB8AC3E}">
        <p14:creationId xmlns:p14="http://schemas.microsoft.com/office/powerpoint/2010/main" val="16002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TextBox 49">
            <a:extLst>
              <a:ext uri="{FF2B5EF4-FFF2-40B4-BE49-F238E27FC236}">
                <a16:creationId xmlns:a16="http://schemas.microsoft.com/office/drawing/2014/main" id="{4F00B2D4-C6D8-4D64-AFA7-DC09D88FE60F}"/>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Indegree and Outdegree of a Vertex of a Directed Graph</a:t>
            </a:r>
            <a:endParaRPr lang="en-SG" sz="2000" dirty="0">
              <a:solidFill>
                <a:schemeClr val="bg1"/>
              </a:solidFill>
            </a:endParaRPr>
          </a:p>
        </p:txBody>
      </p:sp>
      <p:grpSp>
        <p:nvGrpSpPr>
          <p:cNvPr id="51" name="Group 50">
            <a:extLst>
              <a:ext uri="{FF2B5EF4-FFF2-40B4-BE49-F238E27FC236}">
                <a16:creationId xmlns:a16="http://schemas.microsoft.com/office/drawing/2014/main" id="{5C8009EE-F181-4CD0-A156-19E3F8F0B325}"/>
              </a:ext>
            </a:extLst>
          </p:cNvPr>
          <p:cNvGrpSpPr/>
          <p:nvPr/>
        </p:nvGrpSpPr>
        <p:grpSpPr>
          <a:xfrm>
            <a:off x="392010" y="1490251"/>
            <a:ext cx="8250519" cy="3236203"/>
            <a:chOff x="993228" y="4598517"/>
            <a:chExt cx="8250519" cy="2980735"/>
          </a:xfrm>
        </p:grpSpPr>
        <p:sp>
          <p:nvSpPr>
            <p:cNvPr id="63" name="Rectangle 62">
              <a:extLst>
                <a:ext uri="{FF2B5EF4-FFF2-40B4-BE49-F238E27FC236}">
                  <a16:creationId xmlns:a16="http://schemas.microsoft.com/office/drawing/2014/main" id="{0F619CE9-7DEC-47FF-B2BB-DA8F54AE498A}"/>
                </a:ext>
              </a:extLst>
            </p:cNvPr>
            <p:cNvSpPr/>
            <p:nvPr/>
          </p:nvSpPr>
          <p:spPr>
            <a:xfrm>
              <a:off x="993228" y="4598517"/>
              <a:ext cx="8250519" cy="29807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3D9C209C-C8F9-45B9-B398-43BE6C17EE21}"/>
                </a:ext>
              </a:extLst>
            </p:cNvPr>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a:extLst>
                <a:ext uri="{FF2B5EF4-FFF2-40B4-BE49-F238E27FC236}">
                  <a16:creationId xmlns:a16="http://schemas.microsoft.com/office/drawing/2014/main" id="{16786FD0-9540-4BD8-AA6C-5755E935D13B}"/>
                </a:ext>
              </a:extLst>
            </p:cNvPr>
            <p:cNvSpPr txBox="1"/>
            <p:nvPr/>
          </p:nvSpPr>
          <p:spPr>
            <a:xfrm>
              <a:off x="1109374" y="4645644"/>
              <a:ext cx="8007194" cy="400110"/>
            </a:xfrm>
            <a:prstGeom prst="rect">
              <a:avLst/>
            </a:prstGeom>
            <a:noFill/>
          </p:spPr>
          <p:txBody>
            <a:bodyPr wrap="square" rtlCol="0">
              <a:spAutoFit/>
            </a:bodyPr>
            <a:lstStyle/>
            <a:p>
              <a:r>
                <a:rPr lang="en-SG" sz="2200" dirty="0">
                  <a:solidFill>
                    <a:schemeClr val="bg1"/>
                  </a:solidFill>
                </a:rPr>
                <a:t>Definition: Indegree and outdegree of a Vertex of a Directed Graph</a:t>
              </a:r>
            </a:p>
          </p:txBody>
        </p:sp>
        <p:sp>
          <p:nvSpPr>
            <p:cNvPr id="66" name="TextBox 65">
              <a:extLst>
                <a:ext uri="{FF2B5EF4-FFF2-40B4-BE49-F238E27FC236}">
                  <a16:creationId xmlns:a16="http://schemas.microsoft.com/office/drawing/2014/main" id="{98FF4178-31EA-48C1-B346-91DEE9D9CD0D}"/>
                </a:ext>
              </a:extLst>
            </p:cNvPr>
            <p:cNvSpPr txBox="1"/>
            <p:nvPr/>
          </p:nvSpPr>
          <p:spPr>
            <a:xfrm>
              <a:off x="1109373" y="5193984"/>
              <a:ext cx="7863685" cy="1856797"/>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a:t>
              </a:r>
              <a:r>
                <a:rPr lang="en-SG" sz="2400" i="1" dirty="0"/>
                <a:t>V,E</a:t>
              </a:r>
              <a:r>
                <a:rPr lang="en-SG" sz="2400" dirty="0"/>
                <a:t>)</a:t>
              </a:r>
              <a:r>
                <a:rPr lang="en-SG" sz="2400" i="1" dirty="0"/>
                <a:t> </a:t>
              </a:r>
              <a:r>
                <a:rPr lang="en-SG" sz="2400" dirty="0"/>
                <a:t>be a directed graph and </a:t>
              </a:r>
              <a:r>
                <a:rPr lang="en-SG" sz="2400" i="1" dirty="0"/>
                <a:t>v</a:t>
              </a:r>
              <a:r>
                <a:rPr lang="en-SG" sz="2400" dirty="0"/>
                <a:t> a vertex of </a:t>
              </a:r>
              <a:r>
                <a:rPr lang="en-SG" sz="2400" i="1" dirty="0"/>
                <a:t>G</a:t>
              </a:r>
              <a:r>
                <a:rPr lang="en-SG" sz="2400" dirty="0"/>
                <a:t>. The </a:t>
              </a:r>
              <a:r>
                <a:rPr lang="en-SG" sz="2400" b="1" dirty="0"/>
                <a:t>indegree</a:t>
              </a:r>
              <a:r>
                <a:rPr lang="en-SG" sz="2400" dirty="0"/>
                <a:t> of </a:t>
              </a:r>
              <a:r>
                <a:rPr lang="en-SG" sz="2400" i="1" dirty="0"/>
                <a:t>v</a:t>
              </a:r>
              <a:r>
                <a:rPr lang="en-SG" sz="2400" dirty="0"/>
                <a:t>, denoted </a:t>
              </a:r>
              <a:r>
                <a:rPr lang="en-SG" sz="2400" b="1" dirty="0" err="1"/>
                <a:t>deg</a:t>
              </a:r>
              <a:r>
                <a:rPr lang="en-SG" sz="2400" b="1" baseline="30000" dirty="0">
                  <a:sym typeface="Symbol" panose="05050102010706020507" pitchFamily="18" charset="2"/>
                </a:rPr>
                <a:t></a:t>
              </a:r>
              <a:r>
                <a:rPr lang="en-SG" sz="2400" b="1" dirty="0"/>
                <a:t>(</a:t>
              </a:r>
              <a:r>
                <a:rPr lang="en-SG" sz="2400" b="1" i="1" dirty="0"/>
                <a:t>v</a:t>
              </a:r>
              <a:r>
                <a:rPr lang="en-SG" sz="2400" b="1" dirty="0"/>
                <a:t>)</a:t>
              </a:r>
              <a:r>
                <a:rPr lang="en-SG" sz="2400" dirty="0"/>
                <a:t>, is the number of directed edges that end at </a:t>
              </a:r>
              <a:r>
                <a:rPr lang="en-SG" sz="2400" i="1" dirty="0"/>
                <a:t>v</a:t>
              </a:r>
              <a:r>
                <a:rPr lang="en-SG" sz="2400" dirty="0"/>
                <a:t>. The </a:t>
              </a:r>
              <a:r>
                <a:rPr lang="en-SG" sz="2400" b="1" dirty="0"/>
                <a:t>outdegree</a:t>
              </a:r>
              <a:r>
                <a:rPr lang="en-SG" sz="2400" dirty="0"/>
                <a:t> of </a:t>
              </a:r>
              <a:r>
                <a:rPr lang="en-SG" sz="2400" i="1" dirty="0"/>
                <a:t>v</a:t>
              </a:r>
              <a:r>
                <a:rPr lang="en-SG" sz="2400" dirty="0"/>
                <a:t>, denoted </a:t>
              </a:r>
              <a:r>
                <a:rPr lang="en-SG" sz="2400" b="1" dirty="0" err="1"/>
                <a:t>deg</a:t>
              </a:r>
              <a:r>
                <a:rPr lang="en-SG" sz="2400" b="1" baseline="30000" dirty="0">
                  <a:sym typeface="Symbol" panose="05050102010706020507" pitchFamily="18" charset="2"/>
                </a:rPr>
                <a:t></a:t>
              </a:r>
              <a:r>
                <a:rPr lang="en-SG" sz="2400" b="1" dirty="0"/>
                <a:t>(</a:t>
              </a:r>
              <a:r>
                <a:rPr lang="en-SG" sz="2400" b="1" i="1" dirty="0"/>
                <a:t>v</a:t>
              </a:r>
              <a:r>
                <a:rPr lang="en-SG" sz="2400" b="1" dirty="0"/>
                <a:t>)</a:t>
              </a:r>
              <a:r>
                <a:rPr lang="en-SG" sz="2400" dirty="0"/>
                <a:t>, is the number of directed edges that originate from </a:t>
              </a:r>
              <a:r>
                <a:rPr lang="en-SG" sz="2400" i="1" dirty="0"/>
                <a:t>v.</a:t>
              </a:r>
              <a:endParaRPr lang="en-SG" sz="2400" dirty="0"/>
            </a:p>
            <a:p>
              <a:pPr>
                <a:spcAft>
                  <a:spcPts val="600"/>
                </a:spcAft>
              </a:pPr>
              <a:r>
                <a:rPr lang="en-SG" sz="2400" dirty="0"/>
                <a:t>Note that</a:t>
              </a:r>
            </a:p>
          </p:txBody>
        </p: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3A23DBC-7A7E-4276-84C1-A66D269E6DF0}"/>
                  </a:ext>
                </a:extLst>
              </p:cNvPr>
              <p:cNvSpPr txBox="1"/>
              <p:nvPr/>
            </p:nvSpPr>
            <p:spPr>
              <a:xfrm>
                <a:off x="1834451" y="3605716"/>
                <a:ext cx="4968085" cy="1065613"/>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nary>
                        <m:naryPr>
                          <m:chr m:val="∑"/>
                          <m:supHide m:val="on"/>
                          <m:ctrlPr>
                            <a:rPr lang="en-SG" sz="2400" i="1" smtClean="0">
                              <a:latin typeface="Cambria Math" panose="02040503050406030204" pitchFamily="18" charset="0"/>
                            </a:rPr>
                          </m:ctrlPr>
                        </m:naryPr>
                        <m:sub>
                          <m:r>
                            <m:rPr>
                              <m:brk m:alnAt="7"/>
                            </m:rPr>
                            <a:rPr lang="en-US" sz="2400" b="0" i="1" smtClean="0">
                              <a:latin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sub>
                        <m:sup/>
                        <m:e>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𝑑𝑒𝑔</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nary>
                            <m:naryPr>
                              <m:chr m:val="∑"/>
                              <m:supHide m:val="on"/>
                              <m:ctrlPr>
                                <a:rPr lang="en-SG" sz="2400" i="1">
                                  <a:latin typeface="Cambria Math" panose="02040503050406030204" pitchFamily="18" charset="0"/>
                                </a:rPr>
                              </m:ctrlPr>
                            </m:naryPr>
                            <m:sub>
                              <m:r>
                                <m:rPr>
                                  <m:brk m:alnAt="7"/>
                                </m:rP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sub>
                            <m:sup/>
                            <m:e>
                              <m:sSup>
                                <m:sSupPr>
                                  <m:ctrlPr>
                                    <a:rPr lang="en-SG" sz="2400" i="1">
                                      <a:latin typeface="Cambria Math" panose="02040503050406030204" pitchFamily="18" charset="0"/>
                                    </a:rPr>
                                  </m:ctrlPr>
                                </m:sSupPr>
                                <m:e>
                                  <m:r>
                                    <a:rPr lang="en-US" sz="2400" i="1">
                                      <a:latin typeface="Cambria Math" panose="02040503050406030204" pitchFamily="18" charset="0"/>
                                    </a:rPr>
                                    <m:t>𝑑𝑒𝑔</m:t>
                                  </m:r>
                                </m:e>
                                <m:sup>
                                  <m:r>
                                    <a:rPr lang="en-US" sz="2400" b="0" i="1" smtClean="0">
                                      <a:latin typeface="Cambria Math" panose="02040503050406030204" pitchFamily="18" charset="0"/>
                                    </a:rPr>
                                    <m:t>+</m:t>
                                  </m:r>
                                </m:sup>
                              </m:sSup>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e>
                          </m:nary>
                        </m:e>
                      </m:nary>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oMath>
                  </m:oMathPara>
                </a14:m>
                <a:endParaRPr lang="en-SG" sz="2400" dirty="0"/>
              </a:p>
            </p:txBody>
          </p:sp>
        </mc:Choice>
        <mc:Fallback xmlns="">
          <p:sp>
            <p:nvSpPr>
              <p:cNvPr id="67" name="TextBox 66">
                <a:extLst>
                  <a:ext uri="{FF2B5EF4-FFF2-40B4-BE49-F238E27FC236}">
                    <a16:creationId xmlns:a16="http://schemas.microsoft.com/office/drawing/2014/main" id="{83A23DBC-7A7E-4276-84C1-A66D269E6DF0}"/>
                  </a:ext>
                </a:extLst>
              </p:cNvPr>
              <p:cNvSpPr txBox="1">
                <a:spLocks noRot="1" noChangeAspect="1" noMove="1" noResize="1" noEditPoints="1" noAdjustHandles="1" noChangeArrowheads="1" noChangeShapeType="1" noTextEdit="1"/>
              </p:cNvSpPr>
              <p:nvPr/>
            </p:nvSpPr>
            <p:spPr>
              <a:xfrm>
                <a:off x="1834451" y="3605716"/>
                <a:ext cx="4968085" cy="1065613"/>
              </a:xfrm>
              <a:prstGeom prst="rect">
                <a:avLst/>
              </a:prstGeom>
              <a:blipFill>
                <a:blip r:embed="rId3"/>
                <a:stretch>
                  <a:fillRect/>
                </a:stretch>
              </a:blipFill>
            </p:spPr>
            <p:txBody>
              <a:bodyPr/>
              <a:lstStyle/>
              <a:p>
                <a:r>
                  <a:rPr lang="en-SG">
                    <a:noFill/>
                  </a:rPr>
                  <a:t> </a:t>
                </a:r>
              </a:p>
            </p:txBody>
          </p:sp>
        </mc:Fallback>
      </mc:AlternateContent>
      <p:grpSp>
        <p:nvGrpSpPr>
          <p:cNvPr id="38" name="Group 37">
            <a:extLst>
              <a:ext uri="{FF2B5EF4-FFF2-40B4-BE49-F238E27FC236}">
                <a16:creationId xmlns:a16="http://schemas.microsoft.com/office/drawing/2014/main" id="{0E3DB232-77EA-4AA8-8632-61835DCDF8FF}"/>
              </a:ext>
            </a:extLst>
          </p:cNvPr>
          <p:cNvGrpSpPr/>
          <p:nvPr/>
        </p:nvGrpSpPr>
        <p:grpSpPr>
          <a:xfrm>
            <a:off x="1493520" y="5039360"/>
            <a:ext cx="2688706" cy="1359257"/>
            <a:chOff x="1493520" y="5039360"/>
            <a:chExt cx="2688706" cy="1359257"/>
          </a:xfrm>
        </p:grpSpPr>
        <p:grpSp>
          <p:nvGrpSpPr>
            <p:cNvPr id="13" name="Group 12">
              <a:extLst>
                <a:ext uri="{FF2B5EF4-FFF2-40B4-BE49-F238E27FC236}">
                  <a16:creationId xmlns:a16="http://schemas.microsoft.com/office/drawing/2014/main" id="{1E8892EE-2372-416C-B1BD-3A07DD4BF638}"/>
                </a:ext>
              </a:extLst>
            </p:cNvPr>
            <p:cNvGrpSpPr/>
            <p:nvPr/>
          </p:nvGrpSpPr>
          <p:grpSpPr>
            <a:xfrm>
              <a:off x="1493520" y="5039360"/>
              <a:ext cx="447040" cy="1359257"/>
              <a:chOff x="1493520" y="5039360"/>
              <a:chExt cx="447040" cy="1359257"/>
            </a:xfrm>
          </p:grpSpPr>
          <p:grpSp>
            <p:nvGrpSpPr>
              <p:cNvPr id="12" name="Group 11">
                <a:extLst>
                  <a:ext uri="{FF2B5EF4-FFF2-40B4-BE49-F238E27FC236}">
                    <a16:creationId xmlns:a16="http://schemas.microsoft.com/office/drawing/2014/main" id="{2DB8E601-3452-45E8-8D6F-6EA8054ABE3E}"/>
                  </a:ext>
                </a:extLst>
              </p:cNvPr>
              <p:cNvGrpSpPr/>
              <p:nvPr/>
            </p:nvGrpSpPr>
            <p:grpSpPr>
              <a:xfrm>
                <a:off x="1493520" y="5039360"/>
                <a:ext cx="447040" cy="406400"/>
                <a:chOff x="1270000" y="5303520"/>
                <a:chExt cx="447040" cy="406400"/>
              </a:xfrm>
            </p:grpSpPr>
            <p:sp>
              <p:nvSpPr>
                <p:cNvPr id="10" name="Oval 9">
                  <a:extLst>
                    <a:ext uri="{FF2B5EF4-FFF2-40B4-BE49-F238E27FC236}">
                      <a16:creationId xmlns:a16="http://schemas.microsoft.com/office/drawing/2014/main" id="{B3705C34-C7CB-4295-A5EB-529CF4DFAC03}"/>
                    </a:ext>
                  </a:extLst>
                </p:cNvPr>
                <p:cNvSpPr/>
                <p:nvPr/>
              </p:nvSpPr>
              <p:spPr>
                <a:xfrm>
                  <a:off x="1270000" y="5303520"/>
                  <a:ext cx="447040" cy="406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4157D87-6330-4766-9F2A-A514746CE986}"/>
                    </a:ext>
                  </a:extLst>
                </p:cNvPr>
                <p:cNvSpPr txBox="1"/>
                <p:nvPr/>
              </p:nvSpPr>
              <p:spPr>
                <a:xfrm>
                  <a:off x="1270000" y="5303520"/>
                  <a:ext cx="447040" cy="369332"/>
                </a:xfrm>
                <a:prstGeom prst="rect">
                  <a:avLst/>
                </a:prstGeom>
                <a:noFill/>
              </p:spPr>
              <p:txBody>
                <a:bodyPr wrap="square" rtlCol="0">
                  <a:spAutoFit/>
                </a:bodyPr>
                <a:lstStyle/>
                <a:p>
                  <a:pPr algn="ctr"/>
                  <a:r>
                    <a:rPr lang="en-US" dirty="0"/>
                    <a:t>a</a:t>
                  </a:r>
                  <a:endParaRPr lang="en-SG" dirty="0"/>
                </a:p>
              </p:txBody>
            </p:sp>
          </p:grpSp>
          <p:grpSp>
            <p:nvGrpSpPr>
              <p:cNvPr id="68" name="Group 67">
                <a:extLst>
                  <a:ext uri="{FF2B5EF4-FFF2-40B4-BE49-F238E27FC236}">
                    <a16:creationId xmlns:a16="http://schemas.microsoft.com/office/drawing/2014/main" id="{90522B5E-8001-4BD8-8396-E9A03D2AD901}"/>
                  </a:ext>
                </a:extLst>
              </p:cNvPr>
              <p:cNvGrpSpPr/>
              <p:nvPr/>
            </p:nvGrpSpPr>
            <p:grpSpPr>
              <a:xfrm>
                <a:off x="1493520" y="5992217"/>
                <a:ext cx="447040" cy="406400"/>
                <a:chOff x="1270000" y="5303520"/>
                <a:chExt cx="447040" cy="406400"/>
              </a:xfrm>
            </p:grpSpPr>
            <p:sp>
              <p:nvSpPr>
                <p:cNvPr id="69" name="Oval 68">
                  <a:extLst>
                    <a:ext uri="{FF2B5EF4-FFF2-40B4-BE49-F238E27FC236}">
                      <a16:creationId xmlns:a16="http://schemas.microsoft.com/office/drawing/2014/main" id="{CA251548-F10A-4088-BCE5-F391D1933957}"/>
                    </a:ext>
                  </a:extLst>
                </p:cNvPr>
                <p:cNvSpPr/>
                <p:nvPr/>
              </p:nvSpPr>
              <p:spPr>
                <a:xfrm>
                  <a:off x="1270000" y="5303520"/>
                  <a:ext cx="447040" cy="406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TextBox 69">
                  <a:extLst>
                    <a:ext uri="{FF2B5EF4-FFF2-40B4-BE49-F238E27FC236}">
                      <a16:creationId xmlns:a16="http://schemas.microsoft.com/office/drawing/2014/main" id="{A5E7F1B1-C526-44F5-99B7-5DB7B992AFB7}"/>
                    </a:ext>
                  </a:extLst>
                </p:cNvPr>
                <p:cNvSpPr txBox="1"/>
                <p:nvPr/>
              </p:nvSpPr>
              <p:spPr>
                <a:xfrm>
                  <a:off x="1270000" y="5303520"/>
                  <a:ext cx="447040" cy="369332"/>
                </a:xfrm>
                <a:prstGeom prst="rect">
                  <a:avLst/>
                </a:prstGeom>
                <a:noFill/>
              </p:spPr>
              <p:txBody>
                <a:bodyPr wrap="square" rtlCol="0">
                  <a:spAutoFit/>
                </a:bodyPr>
                <a:lstStyle/>
                <a:p>
                  <a:pPr algn="ctr"/>
                  <a:r>
                    <a:rPr lang="en-US" dirty="0"/>
                    <a:t>b</a:t>
                  </a:r>
                  <a:endParaRPr lang="en-SG" dirty="0"/>
                </a:p>
              </p:txBody>
            </p:sp>
          </p:grpSp>
        </p:grpSp>
        <p:grpSp>
          <p:nvGrpSpPr>
            <p:cNvPr id="71" name="Group 70">
              <a:extLst>
                <a:ext uri="{FF2B5EF4-FFF2-40B4-BE49-F238E27FC236}">
                  <a16:creationId xmlns:a16="http://schemas.microsoft.com/office/drawing/2014/main" id="{3F9B43C2-3A0C-4D53-BA5F-2E37EE9D0F4E}"/>
                </a:ext>
              </a:extLst>
            </p:cNvPr>
            <p:cNvGrpSpPr/>
            <p:nvPr/>
          </p:nvGrpSpPr>
          <p:grpSpPr>
            <a:xfrm>
              <a:off x="2568229" y="5515788"/>
              <a:ext cx="447040" cy="406400"/>
              <a:chOff x="1270000" y="5303520"/>
              <a:chExt cx="447040" cy="406400"/>
            </a:xfrm>
          </p:grpSpPr>
          <p:sp>
            <p:nvSpPr>
              <p:cNvPr id="72" name="Oval 71">
                <a:extLst>
                  <a:ext uri="{FF2B5EF4-FFF2-40B4-BE49-F238E27FC236}">
                    <a16:creationId xmlns:a16="http://schemas.microsoft.com/office/drawing/2014/main" id="{78562A7A-AFD5-4DFA-92B5-FF663ADEDC6C}"/>
                  </a:ext>
                </a:extLst>
              </p:cNvPr>
              <p:cNvSpPr/>
              <p:nvPr/>
            </p:nvSpPr>
            <p:spPr>
              <a:xfrm>
                <a:off x="1270000" y="5303520"/>
                <a:ext cx="447040" cy="406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TextBox 72">
                <a:extLst>
                  <a:ext uri="{FF2B5EF4-FFF2-40B4-BE49-F238E27FC236}">
                    <a16:creationId xmlns:a16="http://schemas.microsoft.com/office/drawing/2014/main" id="{1A256F5F-3758-4249-9B56-6902B7564FFB}"/>
                  </a:ext>
                </a:extLst>
              </p:cNvPr>
              <p:cNvSpPr txBox="1"/>
              <p:nvPr/>
            </p:nvSpPr>
            <p:spPr>
              <a:xfrm>
                <a:off x="1270000" y="5303520"/>
                <a:ext cx="447040" cy="369332"/>
              </a:xfrm>
              <a:prstGeom prst="rect">
                <a:avLst/>
              </a:prstGeom>
              <a:noFill/>
            </p:spPr>
            <p:txBody>
              <a:bodyPr wrap="square" rtlCol="0">
                <a:spAutoFit/>
              </a:bodyPr>
              <a:lstStyle/>
              <a:p>
                <a:pPr algn="ctr"/>
                <a:r>
                  <a:rPr lang="en-US" dirty="0"/>
                  <a:t>c</a:t>
                </a:r>
                <a:endParaRPr lang="en-SG" dirty="0"/>
              </a:p>
            </p:txBody>
          </p:sp>
        </p:grpSp>
        <p:grpSp>
          <p:nvGrpSpPr>
            <p:cNvPr id="74" name="Group 73">
              <a:extLst>
                <a:ext uri="{FF2B5EF4-FFF2-40B4-BE49-F238E27FC236}">
                  <a16:creationId xmlns:a16="http://schemas.microsoft.com/office/drawing/2014/main" id="{B92E1515-29F1-40D3-AF3A-CD835B7695B8}"/>
                </a:ext>
              </a:extLst>
            </p:cNvPr>
            <p:cNvGrpSpPr/>
            <p:nvPr/>
          </p:nvGrpSpPr>
          <p:grpSpPr>
            <a:xfrm>
              <a:off x="3735186" y="5515788"/>
              <a:ext cx="447040" cy="406400"/>
              <a:chOff x="1270000" y="5303520"/>
              <a:chExt cx="447040" cy="406400"/>
            </a:xfrm>
          </p:grpSpPr>
          <p:sp>
            <p:nvSpPr>
              <p:cNvPr id="75" name="Oval 74">
                <a:extLst>
                  <a:ext uri="{FF2B5EF4-FFF2-40B4-BE49-F238E27FC236}">
                    <a16:creationId xmlns:a16="http://schemas.microsoft.com/office/drawing/2014/main" id="{07164E5A-9CCC-4F36-BE03-934250145105}"/>
                  </a:ext>
                </a:extLst>
              </p:cNvPr>
              <p:cNvSpPr/>
              <p:nvPr/>
            </p:nvSpPr>
            <p:spPr>
              <a:xfrm>
                <a:off x="1270000" y="5303520"/>
                <a:ext cx="447040" cy="406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TextBox 75">
                <a:extLst>
                  <a:ext uri="{FF2B5EF4-FFF2-40B4-BE49-F238E27FC236}">
                    <a16:creationId xmlns:a16="http://schemas.microsoft.com/office/drawing/2014/main" id="{780411FE-07F8-4356-B90F-E3AED5FC24C3}"/>
                  </a:ext>
                </a:extLst>
              </p:cNvPr>
              <p:cNvSpPr txBox="1"/>
              <p:nvPr/>
            </p:nvSpPr>
            <p:spPr>
              <a:xfrm>
                <a:off x="1270000" y="5303520"/>
                <a:ext cx="447040" cy="369332"/>
              </a:xfrm>
              <a:prstGeom prst="rect">
                <a:avLst/>
              </a:prstGeom>
              <a:noFill/>
            </p:spPr>
            <p:txBody>
              <a:bodyPr wrap="square" rtlCol="0">
                <a:spAutoFit/>
              </a:bodyPr>
              <a:lstStyle/>
              <a:p>
                <a:pPr algn="ctr"/>
                <a:r>
                  <a:rPr lang="en-US" dirty="0"/>
                  <a:t>d</a:t>
                </a:r>
                <a:endParaRPr lang="en-SG" dirty="0"/>
              </a:p>
            </p:txBody>
          </p:sp>
        </p:grpSp>
        <p:cxnSp>
          <p:nvCxnSpPr>
            <p:cNvPr id="16" name="Straight Arrow Connector 15">
              <a:extLst>
                <a:ext uri="{FF2B5EF4-FFF2-40B4-BE49-F238E27FC236}">
                  <a16:creationId xmlns:a16="http://schemas.microsoft.com/office/drawing/2014/main" id="{E520B5C9-47E3-4D28-B4F9-F926542AD1AA}"/>
                </a:ext>
              </a:extLst>
            </p:cNvPr>
            <p:cNvCxnSpPr>
              <a:stCxn id="70" idx="0"/>
              <a:endCxn id="10" idx="4"/>
            </p:cNvCxnSpPr>
            <p:nvPr/>
          </p:nvCxnSpPr>
          <p:spPr>
            <a:xfrm flipV="1">
              <a:off x="1717040" y="5445760"/>
              <a:ext cx="0" cy="546457"/>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F93E89D-EB09-40D2-A831-02532443D5FA}"/>
                </a:ext>
              </a:extLst>
            </p:cNvPr>
            <p:cNvCxnSpPr>
              <a:cxnSpLocks/>
            </p:cNvCxnSpPr>
            <p:nvPr/>
          </p:nvCxnSpPr>
          <p:spPr>
            <a:xfrm flipH="1" flipV="1">
              <a:off x="1907827" y="5365763"/>
              <a:ext cx="725869" cy="209543"/>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F4390E-2138-4423-BE0E-C0D1137F593D}"/>
                </a:ext>
              </a:extLst>
            </p:cNvPr>
            <p:cNvCxnSpPr>
              <a:cxnSpLocks/>
              <a:stCxn id="72" idx="3"/>
            </p:cNvCxnSpPr>
            <p:nvPr/>
          </p:nvCxnSpPr>
          <p:spPr>
            <a:xfrm flipH="1">
              <a:off x="1940560" y="5862672"/>
              <a:ext cx="693136" cy="337132"/>
            </a:xfrm>
            <a:prstGeom prst="straightConnector1">
              <a:avLst/>
            </a:prstGeom>
            <a:ln w="1905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1A4DBA7-E2FF-487B-A984-DA6C4DFEF30E}"/>
                </a:ext>
              </a:extLst>
            </p:cNvPr>
            <p:cNvCxnSpPr>
              <a:cxnSpLocks/>
            </p:cNvCxnSpPr>
            <p:nvPr/>
          </p:nvCxnSpPr>
          <p:spPr>
            <a:xfrm>
              <a:off x="3043154" y="5620266"/>
              <a:ext cx="683317"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A3E5C8-8BAB-4F75-AE2A-FCD8804CDF64}"/>
                </a:ext>
              </a:extLst>
            </p:cNvPr>
            <p:cNvCxnSpPr>
              <a:cxnSpLocks/>
            </p:cNvCxnSpPr>
            <p:nvPr/>
          </p:nvCxnSpPr>
          <p:spPr>
            <a:xfrm flipH="1">
              <a:off x="3023930" y="5808098"/>
              <a:ext cx="702541"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27406923-7876-4E1E-95F9-D085C3F83B34}"/>
              </a:ext>
            </a:extLst>
          </p:cNvPr>
          <p:cNvSpPr txBox="1"/>
          <p:nvPr/>
        </p:nvSpPr>
        <p:spPr>
          <a:xfrm>
            <a:off x="4763286" y="5056327"/>
            <a:ext cx="3227218" cy="1323439"/>
          </a:xfrm>
          <a:prstGeom prst="rect">
            <a:avLst/>
          </a:prstGeom>
          <a:noFill/>
        </p:spPr>
        <p:txBody>
          <a:bodyPr wrap="square" rtlCol="0">
            <a:spAutoFit/>
          </a:bodyPr>
          <a:lstStyle/>
          <a:p>
            <a:pPr>
              <a:tabLst>
                <a:tab pos="1431925" algn="l"/>
              </a:tabLst>
            </a:pPr>
            <a:r>
              <a:rPr lang="en-US" sz="2000" dirty="0"/>
              <a:t>deg</a:t>
            </a:r>
            <a:r>
              <a:rPr lang="en-SG" sz="2000" b="1" baseline="30000" dirty="0">
                <a:sym typeface="Symbol" panose="05050102010706020507" pitchFamily="18" charset="2"/>
              </a:rPr>
              <a:t>  </a:t>
            </a:r>
            <a:r>
              <a:rPr lang="en-US" sz="2000" dirty="0"/>
              <a:t>(a) = 2; 	deg</a:t>
            </a:r>
            <a:r>
              <a:rPr lang="en-SG" sz="2000" b="1" baseline="30000" dirty="0">
                <a:sym typeface="Symbol" panose="05050102010706020507" pitchFamily="18" charset="2"/>
              </a:rPr>
              <a:t> </a:t>
            </a:r>
            <a:r>
              <a:rPr lang="en-US" sz="2000" dirty="0"/>
              <a:t>(a) = 0; </a:t>
            </a:r>
          </a:p>
          <a:p>
            <a:pPr>
              <a:tabLst>
                <a:tab pos="1431925" algn="l"/>
              </a:tabLst>
            </a:pPr>
            <a:r>
              <a:rPr lang="en-US" sz="2000" dirty="0"/>
              <a:t>deg</a:t>
            </a:r>
            <a:r>
              <a:rPr lang="en-SG" sz="2000" b="1" baseline="30000" dirty="0">
                <a:sym typeface="Symbol" panose="05050102010706020507" pitchFamily="18" charset="2"/>
              </a:rPr>
              <a:t>  </a:t>
            </a:r>
            <a:r>
              <a:rPr lang="en-US" sz="2000" dirty="0"/>
              <a:t>(b) = 0; 	deg</a:t>
            </a:r>
            <a:r>
              <a:rPr lang="en-SG" sz="2000" b="1" baseline="30000" dirty="0">
                <a:sym typeface="Symbol" panose="05050102010706020507" pitchFamily="18" charset="2"/>
              </a:rPr>
              <a:t> </a:t>
            </a:r>
            <a:r>
              <a:rPr lang="en-US" sz="2000" dirty="0"/>
              <a:t>(b) = 2;</a:t>
            </a:r>
            <a:endParaRPr lang="en-SG" sz="2000" dirty="0"/>
          </a:p>
          <a:p>
            <a:pPr>
              <a:tabLst>
                <a:tab pos="1431925" algn="l"/>
              </a:tabLst>
            </a:pPr>
            <a:r>
              <a:rPr lang="en-US" sz="2000" dirty="0"/>
              <a:t>deg</a:t>
            </a:r>
            <a:r>
              <a:rPr lang="en-SG" sz="2000" b="1" baseline="30000" dirty="0">
                <a:sym typeface="Symbol" panose="05050102010706020507" pitchFamily="18" charset="2"/>
              </a:rPr>
              <a:t>  </a:t>
            </a:r>
            <a:r>
              <a:rPr lang="en-US" sz="2000" dirty="0"/>
              <a:t>(c) = 2; 	deg</a:t>
            </a:r>
            <a:r>
              <a:rPr lang="en-SG" sz="2000" b="1" baseline="30000" dirty="0">
                <a:sym typeface="Symbol" panose="05050102010706020507" pitchFamily="18" charset="2"/>
              </a:rPr>
              <a:t> </a:t>
            </a:r>
            <a:r>
              <a:rPr lang="en-US" sz="2000" dirty="0"/>
              <a:t>(c) = 2;</a:t>
            </a:r>
            <a:endParaRPr lang="en-SG" sz="2000" dirty="0"/>
          </a:p>
          <a:p>
            <a:pPr>
              <a:tabLst>
                <a:tab pos="1431925" algn="l"/>
              </a:tabLst>
            </a:pPr>
            <a:r>
              <a:rPr lang="en-US" sz="2000" dirty="0"/>
              <a:t>deg</a:t>
            </a:r>
            <a:r>
              <a:rPr lang="en-SG" sz="2000" b="1" baseline="30000" dirty="0">
                <a:sym typeface="Symbol" panose="05050102010706020507" pitchFamily="18" charset="2"/>
              </a:rPr>
              <a:t>  </a:t>
            </a:r>
            <a:r>
              <a:rPr lang="en-US" sz="2000" dirty="0"/>
              <a:t>(d) = 1; 	deg</a:t>
            </a:r>
            <a:r>
              <a:rPr lang="en-SG" sz="2000" b="1" baseline="30000" dirty="0">
                <a:sym typeface="Symbol" panose="05050102010706020507" pitchFamily="18" charset="2"/>
              </a:rPr>
              <a:t> </a:t>
            </a:r>
            <a:r>
              <a:rPr lang="en-US" sz="2000" dirty="0"/>
              <a:t>(d) = 1. </a:t>
            </a:r>
            <a:endParaRPr lang="en-SG" sz="2000" dirty="0"/>
          </a:p>
        </p:txBody>
      </p:sp>
    </p:spTree>
    <p:extLst>
      <p:ext uri="{BB962C8B-B14F-4D97-AF65-F5344CB8AC3E}">
        <p14:creationId xmlns:p14="http://schemas.microsoft.com/office/powerpoint/2010/main" val="345533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10.2 Trails, Paths, and Circuits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445" y="3417965"/>
            <a:ext cx="3256284" cy="2252571"/>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704" y="3496500"/>
            <a:ext cx="2181225" cy="2095500"/>
          </a:xfrm>
          <a:prstGeom prst="rect">
            <a:avLst/>
          </a:prstGeom>
        </p:spPr>
      </p:pic>
    </p:spTree>
    <p:extLst>
      <p:ext uri="{BB962C8B-B14F-4D97-AF65-F5344CB8AC3E}">
        <p14:creationId xmlns:p14="http://schemas.microsoft.com/office/powerpoint/2010/main" val="125661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Let’s Have Some Fun</a:t>
            </a:r>
            <a:endParaRPr lang="en-SG" sz="2000" dirty="0">
              <a:solidFill>
                <a:schemeClr val="bg1"/>
              </a:solidFill>
            </a:endParaRPr>
          </a:p>
        </p:txBody>
      </p:sp>
      <p:sp>
        <p:nvSpPr>
          <p:cNvPr id="3" name="TextBox 2"/>
          <p:cNvSpPr txBox="1"/>
          <p:nvPr/>
        </p:nvSpPr>
        <p:spPr>
          <a:xfrm>
            <a:off x="240924" y="1448310"/>
            <a:ext cx="8274426" cy="461665"/>
          </a:xfrm>
          <a:prstGeom prst="rect">
            <a:avLst/>
          </a:prstGeom>
          <a:noFill/>
        </p:spPr>
        <p:txBody>
          <a:bodyPr wrap="square" rtlCol="0">
            <a:spAutoFit/>
          </a:bodyPr>
          <a:lstStyle/>
          <a:p>
            <a:r>
              <a:rPr lang="en-SG" sz="2400" dirty="0"/>
              <a:t>Can you draw the following figures without lifting up your pencil?</a:t>
            </a:r>
          </a:p>
        </p:txBody>
      </p:sp>
      <p:grpSp>
        <p:nvGrpSpPr>
          <p:cNvPr id="105" name="Group 104"/>
          <p:cNvGrpSpPr/>
          <p:nvPr/>
        </p:nvGrpSpPr>
        <p:grpSpPr>
          <a:xfrm>
            <a:off x="1230121" y="2118164"/>
            <a:ext cx="862540" cy="1903553"/>
            <a:chOff x="1230121" y="2203354"/>
            <a:chExt cx="862540" cy="1903553"/>
          </a:xfrm>
        </p:grpSpPr>
        <p:grpSp>
          <p:nvGrpSpPr>
            <p:cNvPr id="51" name="Group 50"/>
            <p:cNvGrpSpPr/>
            <p:nvPr/>
          </p:nvGrpSpPr>
          <p:grpSpPr>
            <a:xfrm>
              <a:off x="1230121" y="2203354"/>
              <a:ext cx="862540" cy="1161977"/>
              <a:chOff x="1375064" y="2845775"/>
              <a:chExt cx="862540" cy="1161977"/>
            </a:xfrm>
          </p:grpSpPr>
          <p:sp>
            <p:nvSpPr>
              <p:cNvPr id="6" name="Rectangle 5"/>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grpSp>
        <p:nvGrpSpPr>
          <p:cNvPr id="110" name="Group 109"/>
          <p:cNvGrpSpPr/>
          <p:nvPr/>
        </p:nvGrpSpPr>
        <p:grpSpPr>
          <a:xfrm>
            <a:off x="3279072" y="2042749"/>
            <a:ext cx="847559" cy="1978968"/>
            <a:chOff x="3495775" y="2127939"/>
            <a:chExt cx="847559" cy="1978968"/>
          </a:xfrm>
        </p:grpSpPr>
        <p:grpSp>
          <p:nvGrpSpPr>
            <p:cNvPr id="67" name="Group 66"/>
            <p:cNvGrpSpPr/>
            <p:nvPr/>
          </p:nvGrpSpPr>
          <p:grpSpPr>
            <a:xfrm>
              <a:off x="3495775" y="2127939"/>
              <a:ext cx="847559" cy="1494995"/>
              <a:chOff x="6639091" y="2470639"/>
              <a:chExt cx="847559" cy="1494995"/>
            </a:xfrm>
          </p:grpSpPr>
          <p:cxnSp>
            <p:nvCxnSpPr>
              <p:cNvPr id="55" name="Straight Connector 54"/>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6" name="Straight Connector 65"/>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grpSp>
        <p:nvGrpSpPr>
          <p:cNvPr id="111" name="Group 110"/>
          <p:cNvGrpSpPr/>
          <p:nvPr/>
        </p:nvGrpSpPr>
        <p:grpSpPr>
          <a:xfrm>
            <a:off x="5035685" y="2341536"/>
            <a:ext cx="1417252" cy="1680181"/>
            <a:chOff x="5103294" y="2426726"/>
            <a:chExt cx="1417252" cy="1680181"/>
          </a:xfrm>
        </p:grpSpPr>
        <p:grpSp>
          <p:nvGrpSpPr>
            <p:cNvPr id="50" name="Group 49"/>
            <p:cNvGrpSpPr/>
            <p:nvPr/>
          </p:nvGrpSpPr>
          <p:grpSpPr>
            <a:xfrm>
              <a:off x="5103294" y="2426726"/>
              <a:ext cx="1417252" cy="948266"/>
              <a:chOff x="3810000" y="3437467"/>
              <a:chExt cx="1417252" cy="948266"/>
            </a:xfrm>
          </p:grpSpPr>
          <p:sp>
            <p:nvSpPr>
              <p:cNvPr id="13" name="Oval 12"/>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9" name="Straight Connector 48"/>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grpSp>
        <p:nvGrpSpPr>
          <p:cNvPr id="112" name="Group 111"/>
          <p:cNvGrpSpPr/>
          <p:nvPr/>
        </p:nvGrpSpPr>
        <p:grpSpPr>
          <a:xfrm>
            <a:off x="7102870" y="2238787"/>
            <a:ext cx="1325697" cy="1782930"/>
            <a:chOff x="7223427" y="2323977"/>
            <a:chExt cx="1325697" cy="1782930"/>
          </a:xfrm>
        </p:grpSpPr>
        <p:grpSp>
          <p:nvGrpSpPr>
            <p:cNvPr id="60" name="Group 59"/>
            <p:cNvGrpSpPr/>
            <p:nvPr/>
          </p:nvGrpSpPr>
          <p:grpSpPr>
            <a:xfrm>
              <a:off x="7223427" y="2323977"/>
              <a:ext cx="1325697" cy="1252907"/>
              <a:chOff x="5822670" y="2754845"/>
              <a:chExt cx="1325697" cy="1252907"/>
            </a:xfrm>
          </p:grpSpPr>
          <p:sp>
            <p:nvSpPr>
              <p:cNvPr id="53" name="Rectangle 52"/>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0" name="TextBox 99"/>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grpSp>
        <p:nvGrpSpPr>
          <p:cNvPr id="106" name="Group 105"/>
          <p:cNvGrpSpPr/>
          <p:nvPr/>
        </p:nvGrpSpPr>
        <p:grpSpPr>
          <a:xfrm>
            <a:off x="1023111" y="4989537"/>
            <a:ext cx="1276561" cy="1378554"/>
            <a:chOff x="1023111" y="4776563"/>
            <a:chExt cx="1276561" cy="1378554"/>
          </a:xfrm>
        </p:grpSpPr>
        <p:grpSp>
          <p:nvGrpSpPr>
            <p:cNvPr id="77" name="Group 76"/>
            <p:cNvGrpSpPr/>
            <p:nvPr/>
          </p:nvGrpSpPr>
          <p:grpSpPr>
            <a:xfrm>
              <a:off x="1023111" y="4776563"/>
              <a:ext cx="1276561" cy="642421"/>
              <a:chOff x="5001237" y="4187738"/>
              <a:chExt cx="1276561" cy="642421"/>
            </a:xfrm>
          </p:grpSpPr>
          <p:cxnSp>
            <p:nvCxnSpPr>
              <p:cNvPr id="57" name="Straight Connector 56"/>
              <p:cNvCxnSpPr>
                <a:endCxn id="73"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1" name="TextBox 100"/>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grpSp>
        <p:nvGrpSpPr>
          <p:cNvPr id="107" name="Group 106"/>
          <p:cNvGrpSpPr/>
          <p:nvPr/>
        </p:nvGrpSpPr>
        <p:grpSpPr>
          <a:xfrm>
            <a:off x="3073448" y="4488817"/>
            <a:ext cx="1258806" cy="1879274"/>
            <a:chOff x="3290151" y="4275843"/>
            <a:chExt cx="1258806" cy="1879274"/>
          </a:xfrm>
        </p:grpSpPr>
        <p:grpSp>
          <p:nvGrpSpPr>
            <p:cNvPr id="72" name="Group 71"/>
            <p:cNvGrpSpPr/>
            <p:nvPr/>
          </p:nvGrpSpPr>
          <p:grpSpPr>
            <a:xfrm>
              <a:off x="3290151" y="4275843"/>
              <a:ext cx="1258806" cy="1252907"/>
              <a:chOff x="3829565" y="4694693"/>
              <a:chExt cx="1258806" cy="1252907"/>
            </a:xfrm>
          </p:grpSpPr>
          <p:sp>
            <p:nvSpPr>
              <p:cNvPr id="68" name="Isosceles Triangle 67"/>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Isosceles Triangle 68"/>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Isosceles Triangle 69"/>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2" name="TextBox 101"/>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grpSp>
        <p:nvGrpSpPr>
          <p:cNvPr id="108" name="Group 107"/>
          <p:cNvGrpSpPr/>
          <p:nvPr/>
        </p:nvGrpSpPr>
        <p:grpSpPr>
          <a:xfrm>
            <a:off x="5143601" y="4575552"/>
            <a:ext cx="1201421" cy="1792539"/>
            <a:chOff x="5211210" y="4362578"/>
            <a:chExt cx="1201421" cy="1792539"/>
          </a:xfrm>
        </p:grpSpPr>
        <p:grpSp>
          <p:nvGrpSpPr>
            <p:cNvPr id="96" name="Group 95"/>
            <p:cNvGrpSpPr/>
            <p:nvPr/>
          </p:nvGrpSpPr>
          <p:grpSpPr>
            <a:xfrm>
              <a:off x="5211210" y="4362578"/>
              <a:ext cx="1201421" cy="1102271"/>
              <a:chOff x="5414734" y="4274352"/>
              <a:chExt cx="1201421" cy="1102271"/>
            </a:xfrm>
          </p:grpSpPr>
          <p:sp>
            <p:nvSpPr>
              <p:cNvPr id="89" name="Rectangle 88"/>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Rectangle 91"/>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Rectangle 92"/>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3" name="TextBox 102"/>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grpSp>
        <p:nvGrpSpPr>
          <p:cNvPr id="109" name="Group 108"/>
          <p:cNvGrpSpPr/>
          <p:nvPr/>
        </p:nvGrpSpPr>
        <p:grpSpPr>
          <a:xfrm>
            <a:off x="7136315" y="4534923"/>
            <a:ext cx="1258806" cy="1833168"/>
            <a:chOff x="7256872" y="4321949"/>
            <a:chExt cx="1258806" cy="1833168"/>
          </a:xfrm>
        </p:grpSpPr>
        <p:grpSp>
          <p:nvGrpSpPr>
            <p:cNvPr id="88" name="Group 87"/>
            <p:cNvGrpSpPr/>
            <p:nvPr/>
          </p:nvGrpSpPr>
          <p:grpSpPr>
            <a:xfrm>
              <a:off x="7256872" y="4321949"/>
              <a:ext cx="1258806" cy="1252907"/>
              <a:chOff x="5967477" y="4167748"/>
              <a:chExt cx="1258806" cy="1252907"/>
            </a:xfrm>
          </p:grpSpPr>
          <p:sp>
            <p:nvSpPr>
              <p:cNvPr id="79" name="Isosceles Triangle 78"/>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Isosceles Triangle 79"/>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2" name="Straight Connector 81"/>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79"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9"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117" name="Oval 11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346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dissolve">
                                      <p:cBhvr>
                                        <p:cTn id="15" dur="500"/>
                                        <p:tgtEl>
                                          <p:spTgt spid="11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dissolve">
                                      <p:cBhvr>
                                        <p:cTn id="27" dur="500"/>
                                        <p:tgtEl>
                                          <p:spTgt spid="107"/>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dissolve">
                                      <p:cBhvr>
                                        <p:cTn id="31" dur="500"/>
                                        <p:tgtEl>
                                          <p:spTgt spid="108"/>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dissolve">
                                      <p:cBhvr>
                                        <p:cTn id="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US" altLang="en-US"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3" name="TextBox 2"/>
          <p:cNvSpPr txBox="1"/>
          <p:nvPr/>
        </p:nvSpPr>
        <p:spPr>
          <a:xfrm>
            <a:off x="240924" y="1412078"/>
            <a:ext cx="8274426" cy="1200329"/>
          </a:xfrm>
          <a:prstGeom prst="rect">
            <a:avLst/>
          </a:prstGeom>
          <a:noFill/>
        </p:spPr>
        <p:txBody>
          <a:bodyPr wrap="square" rtlCol="0">
            <a:spAutoFit/>
          </a:bodyPr>
          <a:lstStyle/>
          <a:p>
            <a:r>
              <a:rPr lang="en-US" altLang="en-US" sz="2400" dirty="0"/>
              <a:t>The subject of graph theory began in the year 1736 when the great mathematician </a:t>
            </a:r>
            <a:r>
              <a:rPr lang="en-US" altLang="en-US" sz="2400" dirty="0">
                <a:solidFill>
                  <a:srgbClr val="000099"/>
                </a:solidFill>
              </a:rPr>
              <a:t>Leonhard Euler </a:t>
            </a:r>
            <a:r>
              <a:rPr lang="en-US" altLang="en-US" sz="2400" dirty="0"/>
              <a:t>published a paper giving the solution to the following puzzle:</a:t>
            </a:r>
            <a:endParaRPr lang="en-SG" sz="2400" dirty="0"/>
          </a:p>
        </p:txBody>
      </p:sp>
      <p:sp>
        <p:nvSpPr>
          <p:cNvPr id="83" name="TextBox 82"/>
          <p:cNvSpPr txBox="1"/>
          <p:nvPr/>
        </p:nvSpPr>
        <p:spPr>
          <a:xfrm>
            <a:off x="220981" y="2612407"/>
            <a:ext cx="8903076" cy="1569660"/>
          </a:xfrm>
          <a:prstGeom prst="rect">
            <a:avLst/>
          </a:prstGeom>
          <a:solidFill>
            <a:schemeClr val="accent1">
              <a:lumMod val="20000"/>
              <a:lumOff val="80000"/>
            </a:schemeClr>
          </a:solidFill>
        </p:spPr>
        <p:txBody>
          <a:bodyPr wrap="square" rtlCol="0">
            <a:spAutoFit/>
          </a:bodyPr>
          <a:lstStyle/>
          <a:p>
            <a:r>
              <a:rPr lang="en-US" altLang="en-US" sz="2400" dirty="0"/>
              <a:t>The town of </a:t>
            </a:r>
            <a:r>
              <a:rPr lang="en-US" altLang="en-US" sz="2400" dirty="0" err="1"/>
              <a:t>Königsberg</a:t>
            </a:r>
            <a:r>
              <a:rPr lang="en-US" altLang="en-US" sz="2400" dirty="0"/>
              <a:t> in Prussia (now Kaliningrad in Russia) was built at a point where two branches of the </a:t>
            </a:r>
            <a:r>
              <a:rPr lang="en-US" altLang="en-US" sz="2400" dirty="0" err="1"/>
              <a:t>Pregel</a:t>
            </a:r>
            <a:r>
              <a:rPr lang="en-US" altLang="en-US" sz="2400" dirty="0"/>
              <a:t> River came together. It consisted of an island and some land along the river banks.</a:t>
            </a:r>
          </a:p>
          <a:p>
            <a:r>
              <a:rPr lang="en-US" sz="2400" dirty="0"/>
              <a:t>These were connected by 7 bridges.</a:t>
            </a:r>
            <a:endParaRPr lang="en-SG" sz="2400" dirty="0"/>
          </a:p>
        </p:txBody>
      </p:sp>
      <p:sp>
        <p:nvSpPr>
          <p:cNvPr id="86" name="Oval 8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79" y="4420982"/>
            <a:ext cx="2931245" cy="2209054"/>
          </a:xfrm>
          <a:prstGeom prst="rect">
            <a:avLst/>
          </a:prstGeom>
        </p:spPr>
      </p:pic>
      <p:sp>
        <p:nvSpPr>
          <p:cNvPr id="35" name="TextBox 34"/>
          <p:cNvSpPr txBox="1"/>
          <p:nvPr/>
        </p:nvSpPr>
        <p:spPr>
          <a:xfrm>
            <a:off x="4378137" y="4412900"/>
            <a:ext cx="4224528" cy="1938992"/>
          </a:xfrm>
          <a:prstGeom prst="rect">
            <a:avLst/>
          </a:prstGeom>
          <a:solidFill>
            <a:schemeClr val="accent4">
              <a:lumMod val="20000"/>
              <a:lumOff val="80000"/>
            </a:schemeClr>
          </a:solidFill>
        </p:spPr>
        <p:txBody>
          <a:bodyPr wrap="square" rtlCol="0">
            <a:spAutoFit/>
          </a:bodyPr>
          <a:lstStyle/>
          <a:p>
            <a:r>
              <a:rPr lang="en-SG" sz="2400" dirty="0"/>
              <a:t>Euler asked: Is it possible to take a walk around town, starting and ending at the same location and crossing each of the 7 bridges </a:t>
            </a:r>
            <a:r>
              <a:rPr lang="en-SG" sz="2400" dirty="0">
                <a:solidFill>
                  <a:srgbClr val="0000FF"/>
                </a:solidFill>
              </a:rPr>
              <a:t>exactly once</a:t>
            </a:r>
            <a:r>
              <a:rPr lang="en-SG" sz="2400" dirty="0"/>
              <a:t>?</a:t>
            </a:r>
          </a:p>
        </p:txBody>
      </p:sp>
    </p:spTree>
    <p:extLst>
      <p:ext uri="{BB962C8B-B14F-4D97-AF65-F5344CB8AC3E}">
        <p14:creationId xmlns:p14="http://schemas.microsoft.com/office/powerpoint/2010/main" val="2141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60000"/>
                    <a:lumOff val="40000"/>
                  </a:schemeClr>
                </a:solidFill>
              </a:rPr>
              <a:t> Graphs: Introduction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308016" y="867674"/>
            <a:ext cx="8341874" cy="400110"/>
          </a:xfrm>
          <a:prstGeom prst="rect">
            <a:avLst/>
          </a:prstGeom>
          <a:solidFill>
            <a:schemeClr val="accent4">
              <a:lumMod val="20000"/>
              <a:lumOff val="80000"/>
            </a:schemeClr>
          </a:solidFill>
          <a:ln>
            <a:solidFill>
              <a:schemeClr val="tx1"/>
            </a:solidFill>
          </a:ln>
        </p:spPr>
        <p:txBody>
          <a:bodyPr wrap="square" rtlCol="0">
            <a:spAutoFit/>
          </a:bodyPr>
          <a:lstStyle/>
          <a:p>
            <a:r>
              <a:rPr lang="en-SG" sz="2000" dirty="0"/>
              <a:t>“The origins of graph theory are humble, even frivolous.” </a:t>
            </a:r>
            <a:r>
              <a:rPr lang="en-SG" sz="2000" i="1" dirty="0"/>
              <a:t>~Norman L. Biggs</a:t>
            </a:r>
          </a:p>
        </p:txBody>
      </p:sp>
      <p:grpSp>
        <p:nvGrpSpPr>
          <p:cNvPr id="10" name="Group 9"/>
          <p:cNvGrpSpPr/>
          <p:nvPr/>
        </p:nvGrpSpPr>
        <p:grpSpPr>
          <a:xfrm>
            <a:off x="1083357" y="1400871"/>
            <a:ext cx="2887642" cy="2411196"/>
            <a:chOff x="567523" y="946952"/>
            <a:chExt cx="2887642" cy="2411196"/>
          </a:xfrm>
        </p:grpSpPr>
        <p:sp>
          <p:nvSpPr>
            <p:cNvPr id="27" name="TextBox 26"/>
            <p:cNvSpPr txBox="1"/>
            <p:nvPr/>
          </p:nvSpPr>
          <p:spPr>
            <a:xfrm>
              <a:off x="567523" y="2711817"/>
              <a:ext cx="2887642" cy="646331"/>
            </a:xfrm>
            <a:prstGeom prst="rect">
              <a:avLst/>
            </a:prstGeom>
            <a:noFill/>
            <a:ln>
              <a:noFill/>
            </a:ln>
          </p:spPr>
          <p:txBody>
            <a:bodyPr wrap="square" rtlCol="0">
              <a:spAutoFit/>
            </a:bodyPr>
            <a:lstStyle/>
            <a:p>
              <a:pPr algn="ctr"/>
              <a:r>
                <a:rPr lang="en-SG" dirty="0"/>
                <a:t>The Father of Graph Theory</a:t>
              </a:r>
            </a:p>
            <a:p>
              <a:pPr algn="ctr"/>
              <a:r>
                <a:rPr lang="en-SG" dirty="0">
                  <a:solidFill>
                    <a:srgbClr val="C00000"/>
                  </a:solidFill>
                </a:rPr>
                <a:t>Leonhard Euler </a:t>
              </a:r>
              <a:r>
                <a:rPr lang="en-SG" sz="1400" dirty="0"/>
                <a:t>(1707-1783)</a:t>
              </a:r>
              <a:endParaRPr lang="en-SG" sz="1400" i="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242" y="946952"/>
              <a:ext cx="1320205" cy="1760274"/>
            </a:xfrm>
            <a:prstGeom prst="rect">
              <a:avLst/>
            </a:prstGeom>
          </p:spPr>
        </p:pic>
      </p:grpSp>
      <p:grpSp>
        <p:nvGrpSpPr>
          <p:cNvPr id="8" name="Group 7"/>
          <p:cNvGrpSpPr/>
          <p:nvPr/>
        </p:nvGrpSpPr>
        <p:grpSpPr>
          <a:xfrm>
            <a:off x="3616010" y="1476676"/>
            <a:ext cx="4709960" cy="1614924"/>
            <a:chOff x="3740210" y="1925779"/>
            <a:chExt cx="4709960" cy="1614924"/>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210" y="1925779"/>
              <a:ext cx="4709960" cy="1231012"/>
            </a:xfrm>
            <a:prstGeom prst="rect">
              <a:avLst/>
            </a:prstGeom>
          </p:spPr>
        </p:pic>
        <p:sp>
          <p:nvSpPr>
            <p:cNvPr id="33" name="TextBox 32"/>
            <p:cNvSpPr txBox="1"/>
            <p:nvPr/>
          </p:nvSpPr>
          <p:spPr>
            <a:xfrm>
              <a:off x="4672519" y="3171371"/>
              <a:ext cx="2845342" cy="369332"/>
            </a:xfrm>
            <a:prstGeom prst="rect">
              <a:avLst/>
            </a:prstGeom>
            <a:noFill/>
            <a:ln>
              <a:noFill/>
            </a:ln>
          </p:spPr>
          <p:txBody>
            <a:bodyPr wrap="square" rtlCol="0">
              <a:spAutoFit/>
            </a:bodyPr>
            <a:lstStyle/>
            <a:p>
              <a:pPr algn="ctr"/>
              <a:r>
                <a:rPr lang="en-SG" dirty="0"/>
                <a:t>The 7 bridges of </a:t>
              </a:r>
              <a:r>
                <a:rPr lang="en-SG" dirty="0" err="1"/>
                <a:t>Königsberg</a:t>
              </a:r>
              <a:endParaRPr lang="en-SG" i="1" dirty="0"/>
            </a:p>
          </p:txBody>
        </p:sp>
      </p:grpSp>
      <p:sp>
        <p:nvSpPr>
          <p:cNvPr id="11" name="TextBox 10"/>
          <p:cNvSpPr txBox="1"/>
          <p:nvPr/>
        </p:nvSpPr>
        <p:spPr>
          <a:xfrm>
            <a:off x="5686631" y="3361238"/>
            <a:ext cx="2322576" cy="369332"/>
          </a:xfrm>
          <a:prstGeom prst="rect">
            <a:avLst/>
          </a:prstGeom>
          <a:noFill/>
        </p:spPr>
        <p:txBody>
          <a:bodyPr wrap="square" rtlCol="0">
            <a:spAutoFit/>
          </a:bodyPr>
          <a:lstStyle/>
          <a:p>
            <a:r>
              <a:rPr lang="en-US" dirty="0"/>
              <a:t>Knight’s Tour Problem</a:t>
            </a:r>
            <a:endParaRPr lang="en-SG" dirty="0"/>
          </a:p>
        </p:txBody>
      </p:sp>
      <p:sp>
        <p:nvSpPr>
          <p:cNvPr id="36" name="TextBox 35"/>
          <p:cNvSpPr txBox="1"/>
          <p:nvPr/>
        </p:nvSpPr>
        <p:spPr>
          <a:xfrm>
            <a:off x="5334269" y="3041753"/>
            <a:ext cx="2900934" cy="369332"/>
          </a:xfrm>
          <a:prstGeom prst="rect">
            <a:avLst/>
          </a:prstGeom>
          <a:noFill/>
        </p:spPr>
        <p:txBody>
          <a:bodyPr wrap="square" rtlCol="0">
            <a:spAutoFit/>
          </a:bodyPr>
          <a:lstStyle/>
          <a:p>
            <a:r>
              <a:rPr lang="en-US" dirty="0"/>
              <a:t>Euler’s formula: </a:t>
            </a:r>
            <a:r>
              <a:rPr lang="en-SG" dirty="0"/>
              <a:t>F + V = E + 2</a:t>
            </a:r>
          </a:p>
        </p:txBody>
      </p:sp>
      <p:sp>
        <p:nvSpPr>
          <p:cNvPr id="39" name="TextBox 38"/>
          <p:cNvSpPr txBox="1"/>
          <p:nvPr/>
        </p:nvSpPr>
        <p:spPr>
          <a:xfrm>
            <a:off x="6172200" y="3679985"/>
            <a:ext cx="2834640" cy="369332"/>
          </a:xfrm>
          <a:prstGeom prst="rect">
            <a:avLst/>
          </a:prstGeom>
          <a:noFill/>
        </p:spPr>
        <p:txBody>
          <a:bodyPr wrap="square" rtlCol="0">
            <a:spAutoFit/>
          </a:bodyPr>
          <a:lstStyle/>
          <a:p>
            <a:r>
              <a:rPr lang="en-US" dirty="0"/>
              <a:t>Travelling Salesman Problem</a:t>
            </a:r>
            <a:endParaRPr lang="en-SG" dirty="0"/>
          </a:p>
        </p:txBody>
      </p:sp>
      <p:sp>
        <p:nvSpPr>
          <p:cNvPr id="12" name="TextBox 11"/>
          <p:cNvSpPr txBox="1"/>
          <p:nvPr/>
        </p:nvSpPr>
        <p:spPr>
          <a:xfrm>
            <a:off x="232631" y="3934725"/>
            <a:ext cx="3268889" cy="2893100"/>
          </a:xfrm>
          <a:prstGeom prst="rect">
            <a:avLst/>
          </a:prstGeom>
          <a:noFill/>
        </p:spPr>
        <p:txBody>
          <a:bodyPr wrap="square" rtlCol="0">
            <a:spAutoFit/>
          </a:bodyPr>
          <a:lstStyle/>
          <a:p>
            <a:r>
              <a:rPr lang="en-US" sz="2000" dirty="0">
                <a:solidFill>
                  <a:srgbClr val="0000FF"/>
                </a:solidFill>
              </a:rPr>
              <a:t>Applications:</a:t>
            </a:r>
          </a:p>
          <a:p>
            <a:pPr marL="285750" indent="-285750">
              <a:buFont typeface="Wingdings" panose="05000000000000000000" pitchFamily="2" charset="2"/>
              <a:buChar char="§"/>
            </a:pPr>
            <a:r>
              <a:rPr lang="en-US" dirty="0"/>
              <a:t>CS: hardware, data structures, image processing, data mining, network design, etc.</a:t>
            </a:r>
          </a:p>
          <a:p>
            <a:pPr marL="285750" indent="-285750">
              <a:buFont typeface="Wingdings" panose="05000000000000000000" pitchFamily="2" charset="2"/>
              <a:buChar char="§"/>
            </a:pPr>
            <a:r>
              <a:rPr lang="en-US" dirty="0"/>
              <a:t>GPS to find shortest path</a:t>
            </a:r>
          </a:p>
          <a:p>
            <a:pPr marL="285750" indent="-285750">
              <a:buFont typeface="Wingdings" panose="05000000000000000000" pitchFamily="2" charset="2"/>
              <a:buChar char="§"/>
            </a:pPr>
            <a:r>
              <a:rPr lang="en-US" dirty="0"/>
              <a:t>Ranking hyperlinks in search engines</a:t>
            </a:r>
          </a:p>
          <a:p>
            <a:pPr marL="285750" indent="-285750">
              <a:buFont typeface="Wingdings" panose="05000000000000000000" pitchFamily="2" charset="2"/>
              <a:buChar char="§"/>
            </a:pPr>
            <a:r>
              <a:rPr lang="en-US" dirty="0"/>
              <a:t>Social network analysis</a:t>
            </a:r>
          </a:p>
          <a:p>
            <a:pPr marL="285750" indent="-285750">
              <a:buFont typeface="Wingdings" panose="05000000000000000000" pitchFamily="2" charset="2"/>
              <a:buChar char="§"/>
            </a:pPr>
            <a:r>
              <a:rPr lang="en-US" dirty="0"/>
              <a:t>DNA sequence</a:t>
            </a:r>
          </a:p>
          <a:p>
            <a:pPr marL="285750" indent="-285750">
              <a:buFont typeface="Wingdings" panose="05000000000000000000" pitchFamily="2" charset="2"/>
              <a:buChar char="§"/>
            </a:pPr>
            <a:r>
              <a:rPr lang="en-US" dirty="0"/>
              <a:t>… </a:t>
            </a:r>
            <a:endParaRPr lang="en-SG"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8209" y="4429024"/>
            <a:ext cx="2431870" cy="2098153"/>
          </a:xfrm>
          <a:prstGeom prst="rect">
            <a:avLst/>
          </a:prstGeom>
        </p:spPr>
      </p:pic>
      <p:sp>
        <p:nvSpPr>
          <p:cNvPr id="40" name="TextBox 39"/>
          <p:cNvSpPr txBox="1"/>
          <p:nvPr/>
        </p:nvSpPr>
        <p:spPr>
          <a:xfrm>
            <a:off x="3517600" y="3798395"/>
            <a:ext cx="2270069" cy="646331"/>
          </a:xfrm>
          <a:prstGeom prst="rect">
            <a:avLst/>
          </a:prstGeom>
          <a:noFill/>
        </p:spPr>
        <p:txBody>
          <a:bodyPr wrap="square" rtlCol="0">
            <a:spAutoFit/>
          </a:bodyPr>
          <a:lstStyle/>
          <a:p>
            <a:r>
              <a:rPr lang="en-SG" dirty="0">
                <a:solidFill>
                  <a:srgbClr val="7030A0"/>
                </a:solidFill>
              </a:rPr>
              <a:t>Graph as an excellent modelling tool…</a:t>
            </a:r>
          </a:p>
        </p:txBody>
      </p:sp>
      <p:sp>
        <p:nvSpPr>
          <p:cNvPr id="41" name="TextBox 40"/>
          <p:cNvSpPr txBox="1"/>
          <p:nvPr/>
        </p:nvSpPr>
        <p:spPr>
          <a:xfrm>
            <a:off x="6706438" y="5368398"/>
            <a:ext cx="2206864" cy="830997"/>
          </a:xfrm>
          <a:prstGeom prst="rect">
            <a:avLst/>
          </a:prstGeom>
          <a:noFill/>
        </p:spPr>
        <p:txBody>
          <a:bodyPr wrap="square" rtlCol="0">
            <a:spAutoFit/>
          </a:bodyPr>
          <a:lstStyle/>
          <a:p>
            <a:r>
              <a:rPr lang="en-SG" sz="1600" dirty="0"/>
              <a:t>Network model of COVID-19 spreading across the United States</a:t>
            </a:r>
          </a:p>
        </p:txBody>
      </p:sp>
      <p:sp>
        <p:nvSpPr>
          <p:cNvPr id="46" name="TextBox 45"/>
          <p:cNvSpPr txBox="1"/>
          <p:nvPr/>
        </p:nvSpPr>
        <p:spPr>
          <a:xfrm>
            <a:off x="0" y="482655"/>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Tree>
    <p:extLst>
      <p:ext uri="{BB962C8B-B14F-4D97-AF65-F5344CB8AC3E}">
        <p14:creationId xmlns:p14="http://schemas.microsoft.com/office/powerpoint/2010/main" val="4447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dissolve">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Effect transition="in" filter="dissolve">
                                      <p:cBhvr>
                                        <p:cTn id="37" dur="500"/>
                                        <p:tgtEl>
                                          <p:spTgt spid="12">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Effect transition="in" filter="dissolve">
                                      <p:cBhvr>
                                        <p:cTn id="40" dur="500"/>
                                        <p:tgtEl>
                                          <p:spTgt spid="12">
                                            <p:txEl>
                                              <p:pRg st="2" end="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Effect transition="in" filter="dissolve">
                                      <p:cBhvr>
                                        <p:cTn id="43" dur="500"/>
                                        <p:tgtEl>
                                          <p:spTgt spid="12">
                                            <p:txEl>
                                              <p:pRg st="3" end="3"/>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
                                            <p:txEl>
                                              <p:pRg st="4" end="4"/>
                                            </p:txEl>
                                          </p:spTgt>
                                        </p:tgtEl>
                                        <p:attrNameLst>
                                          <p:attrName>style.visibility</p:attrName>
                                        </p:attrNameLst>
                                      </p:cBhvr>
                                      <p:to>
                                        <p:strVal val="visible"/>
                                      </p:to>
                                    </p:set>
                                    <p:animEffect transition="in" filter="dissolve">
                                      <p:cBhvr>
                                        <p:cTn id="46" dur="500"/>
                                        <p:tgtEl>
                                          <p:spTgt spid="12">
                                            <p:txEl>
                                              <p:pRg st="4" end="4"/>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animEffect transition="in" filter="dissolve">
                                      <p:cBhvr>
                                        <p:cTn id="49" dur="500"/>
                                        <p:tgtEl>
                                          <p:spTgt spid="12">
                                            <p:txEl>
                                              <p:pRg st="5" end="5"/>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dissolve">
                                      <p:cBhvr>
                                        <p:cTn id="52" dur="500"/>
                                        <p:tgtEl>
                                          <p:spTgt spid="1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dissolv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dissolve">
                                      <p:cBhvr>
                                        <p:cTn id="6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6" grpId="0"/>
      <p:bldP spid="39" grpId="0"/>
      <p:bldP spid="12" grpId="0" uiExpand="1" build="p"/>
      <p:bldP spid="40" grpId="0"/>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US" altLang="en-US"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86" name="Oval 8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TextBox 34"/>
          <p:cNvSpPr txBox="1"/>
          <p:nvPr/>
        </p:nvSpPr>
        <p:spPr>
          <a:xfrm>
            <a:off x="4378137" y="4412900"/>
            <a:ext cx="4224528" cy="1938992"/>
          </a:xfrm>
          <a:prstGeom prst="rect">
            <a:avLst/>
          </a:prstGeom>
          <a:solidFill>
            <a:schemeClr val="accent4">
              <a:lumMod val="20000"/>
              <a:lumOff val="80000"/>
            </a:schemeClr>
          </a:solidFill>
        </p:spPr>
        <p:txBody>
          <a:bodyPr wrap="square" rtlCol="0">
            <a:spAutoFit/>
          </a:bodyPr>
          <a:lstStyle/>
          <a:p>
            <a:r>
              <a:rPr lang="en-SG" sz="2400" dirty="0"/>
              <a:t>Euler asked: Is it possible to take a walk around town, starting and ending at the same location and crossing each of the 7 bridges </a:t>
            </a:r>
            <a:r>
              <a:rPr lang="en-SG" sz="2400" dirty="0">
                <a:solidFill>
                  <a:srgbClr val="000099"/>
                </a:solidFill>
              </a:rPr>
              <a:t>exactly once</a:t>
            </a:r>
            <a:r>
              <a:rPr lang="en-SG" sz="2400" dirty="0"/>
              <a:t>?</a:t>
            </a:r>
          </a:p>
        </p:txBody>
      </p:sp>
      <p:sp>
        <p:nvSpPr>
          <p:cNvPr id="46" name="Right Arrow 45"/>
          <p:cNvSpPr/>
          <p:nvPr/>
        </p:nvSpPr>
        <p:spPr>
          <a:xfrm rot="16200000">
            <a:off x="2055595" y="3849698"/>
            <a:ext cx="506666" cy="4572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74" b="2152"/>
          <a:stretch/>
        </p:blipFill>
        <p:spPr bwMode="auto">
          <a:xfrm>
            <a:off x="1220768" y="1484449"/>
            <a:ext cx="2321303" cy="220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3785617" y="1700720"/>
            <a:ext cx="5020056" cy="2015936"/>
          </a:xfrm>
          <a:prstGeom prst="rect">
            <a:avLst/>
          </a:prstGeom>
          <a:solidFill>
            <a:schemeClr val="accent2">
              <a:lumMod val="20000"/>
              <a:lumOff val="80000"/>
            </a:schemeClr>
          </a:solidFill>
          <a:ln>
            <a:solidFill>
              <a:schemeClr val="tx1"/>
            </a:solidFill>
          </a:ln>
        </p:spPr>
        <p:txBody>
          <a:bodyPr wrap="square" rtlCol="0">
            <a:spAutoFit/>
          </a:bodyPr>
          <a:lstStyle/>
          <a:p>
            <a:pPr>
              <a:spcAft>
                <a:spcPts val="600"/>
              </a:spcAft>
            </a:pPr>
            <a:r>
              <a:rPr lang="en-US" altLang="en-US" sz="2400" dirty="0"/>
              <a:t>In terms of this graph, the question is:</a:t>
            </a:r>
          </a:p>
          <a:p>
            <a:r>
              <a:rPr lang="en-US" altLang="en-US" sz="2400" dirty="0"/>
              <a:t>Is it possible to find a route through the graph that </a:t>
            </a:r>
            <a:r>
              <a:rPr lang="en-US" altLang="en-US" sz="2400" dirty="0">
                <a:solidFill>
                  <a:srgbClr val="0000FF"/>
                </a:solidFill>
              </a:rPr>
              <a:t>starts and ends at some vertex</a:t>
            </a:r>
            <a:r>
              <a:rPr lang="en-US" altLang="en-US" sz="2400" dirty="0"/>
              <a:t> (</a:t>
            </a:r>
            <a:r>
              <a:rPr lang="en-US" altLang="en-US" sz="2400" i="1" dirty="0"/>
              <a:t>A</a:t>
            </a:r>
            <a:r>
              <a:rPr lang="en-US" altLang="en-US" sz="2400" dirty="0"/>
              <a:t>, </a:t>
            </a:r>
            <a:r>
              <a:rPr lang="en-US" altLang="en-US" sz="2400" i="1" dirty="0"/>
              <a:t>B</a:t>
            </a:r>
            <a:r>
              <a:rPr lang="en-US" altLang="en-US" sz="2400" dirty="0"/>
              <a:t>, </a:t>
            </a:r>
            <a:r>
              <a:rPr lang="en-US" altLang="en-US" sz="2400" i="1" dirty="0"/>
              <a:t>C</a:t>
            </a:r>
            <a:r>
              <a:rPr lang="en-US" altLang="en-US" sz="2400" dirty="0"/>
              <a:t>, or </a:t>
            </a:r>
            <a:r>
              <a:rPr lang="en-US" altLang="en-US" sz="2400" i="1" dirty="0"/>
              <a:t>D</a:t>
            </a:r>
            <a:r>
              <a:rPr lang="en-US" altLang="en-US" sz="2400" dirty="0"/>
              <a:t>) and </a:t>
            </a:r>
            <a:r>
              <a:rPr lang="en-US" altLang="en-US" sz="2400" dirty="0">
                <a:solidFill>
                  <a:srgbClr val="0000FF"/>
                </a:solidFill>
              </a:rPr>
              <a:t>traverses each edge exactly once</a:t>
            </a:r>
            <a:r>
              <a:rPr lang="en-US" altLang="en-US" sz="2400" dirty="0"/>
              <a:t>?</a:t>
            </a:r>
            <a:endParaRPr lang="en-SG" sz="2400" dirty="0"/>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179" y="4420982"/>
            <a:ext cx="2931245" cy="2209054"/>
          </a:xfrm>
          <a:prstGeom prst="rect">
            <a:avLst/>
          </a:prstGeom>
        </p:spPr>
      </p:pic>
    </p:spTree>
    <p:extLst>
      <p:ext uri="{BB962C8B-B14F-4D97-AF65-F5344CB8AC3E}">
        <p14:creationId xmlns:p14="http://schemas.microsoft.com/office/powerpoint/2010/main" val="252835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Definitions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5" name="TextBox 34"/>
              <p:cNvSpPr txBox="1"/>
              <p:nvPr/>
            </p:nvSpPr>
            <p:spPr>
              <a:xfrm>
                <a:off x="240924" y="1448310"/>
                <a:ext cx="8274426" cy="2323713"/>
              </a:xfrm>
              <a:prstGeom prst="rect">
                <a:avLst/>
              </a:prstGeom>
              <a:noFill/>
            </p:spPr>
            <p:txBody>
              <a:bodyPr wrap="square" rtlCol="0">
                <a:spAutoFit/>
              </a:bodyPr>
              <a:lstStyle/>
              <a:p>
                <a:pPr>
                  <a:spcAft>
                    <a:spcPts val="600"/>
                  </a:spcAft>
                </a:pPr>
                <a:r>
                  <a:rPr lang="en-US" altLang="en-US" sz="2800" dirty="0"/>
                  <a:t>Travel in a graph is accomplished by moving from one vertex to another along a sequence of adjacent edges.</a:t>
                </a:r>
                <a:endParaRPr lang="en-SG" altLang="en-US" sz="2800" dirty="0"/>
              </a:p>
              <a:p>
                <a:pPr>
                  <a:spcAft>
                    <a:spcPts val="600"/>
                  </a:spcAft>
                </a:pPr>
                <a:r>
                  <a:rPr lang="en-US" altLang="en-US" sz="2800" dirty="0"/>
                  <a:t>In the graph below, for instance, you can go from </a:t>
                </a:r>
                <a:r>
                  <a:rPr lang="en-US" altLang="en-US" sz="2800" i="1" dirty="0"/>
                  <a:t>u</a:t>
                </a:r>
                <a:r>
                  <a:rPr lang="en-US" altLang="en-US" sz="2800" baseline="-25000" dirty="0"/>
                  <a:t>1</a:t>
                </a:r>
                <a:r>
                  <a:rPr lang="en-US" altLang="en-US" sz="2800" dirty="0"/>
                  <a:t> to </a:t>
                </a:r>
                <a:r>
                  <a:rPr lang="en-US" altLang="en-US" sz="2800" i="1" dirty="0"/>
                  <a:t>u</a:t>
                </a:r>
                <a:r>
                  <a:rPr lang="en-US" altLang="en-US" sz="2800" baseline="-25000" dirty="0"/>
                  <a:t>4</a:t>
                </a:r>
                <a:r>
                  <a:rPr lang="en-US" altLang="en-US" sz="2800" dirty="0"/>
                  <a:t> by taking </a:t>
                </a:r>
                <a:r>
                  <a:rPr lang="en-US" altLang="en-US" sz="2800" i="1" dirty="0"/>
                  <a:t>f</a:t>
                </a:r>
                <a:r>
                  <a:rPr lang="en-US" altLang="en-US" sz="2800" baseline="-25000" dirty="0"/>
                  <a:t>1</a:t>
                </a:r>
                <a:r>
                  <a:rPr lang="en-US" altLang="en-US" sz="2800" dirty="0"/>
                  <a:t> to </a:t>
                </a:r>
                <a:r>
                  <a:rPr lang="en-US" altLang="en-US" sz="2800" i="1" dirty="0"/>
                  <a:t>u</a:t>
                </a:r>
                <a:r>
                  <a:rPr lang="en-US" altLang="en-US" sz="2800" baseline="-25000" dirty="0"/>
                  <a:t>2</a:t>
                </a:r>
                <a:r>
                  <a:rPr lang="en-US" altLang="en-US" sz="2800" dirty="0"/>
                  <a:t> and then </a:t>
                </a:r>
                <a:r>
                  <a:rPr lang="en-US" altLang="en-US" sz="2800" i="1" dirty="0"/>
                  <a:t>f</a:t>
                </a:r>
                <a:r>
                  <a:rPr lang="en-US" altLang="en-US" sz="2800" baseline="-25000" dirty="0"/>
                  <a:t>7</a:t>
                </a:r>
                <a:r>
                  <a:rPr lang="en-US" altLang="en-US" sz="2800" dirty="0"/>
                  <a:t> to </a:t>
                </a:r>
                <a:r>
                  <a:rPr lang="en-US" altLang="en-US" sz="2800" i="1" dirty="0"/>
                  <a:t>u</a:t>
                </a:r>
                <a:r>
                  <a:rPr lang="en-US" altLang="en-US" sz="2800" baseline="-25000" dirty="0"/>
                  <a:t>4</a:t>
                </a:r>
                <a:r>
                  <a:rPr lang="en-US" altLang="en-US" sz="2800" dirty="0"/>
                  <a:t>. This is represented by writing </a:t>
                </a:r>
                <a14:m>
                  <m:oMath xmlns:m="http://schemas.openxmlformats.org/officeDocument/2006/math">
                    <m:sSub>
                      <m:sSubPr>
                        <m:ctrlPr>
                          <a:rPr lang="en-SG"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𝑢</m:t>
                        </m:r>
                      </m:e>
                      <m:sub>
                        <m:r>
                          <a:rPr lang="en-US" sz="2800" i="1">
                            <a:solidFill>
                              <a:srgbClr val="C00000"/>
                            </a:solidFill>
                            <a:latin typeface="Cambria Math" panose="02040503050406030204" pitchFamily="18" charset="0"/>
                          </a:rPr>
                          <m:t>1</m:t>
                        </m:r>
                      </m:sub>
                    </m:sSub>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𝑓</m:t>
                        </m:r>
                      </m:e>
                      <m:sub>
                        <m:r>
                          <a:rPr lang="en-US" sz="2800" i="1">
                            <a:solidFill>
                              <a:srgbClr val="0000FF"/>
                            </a:solidFill>
                            <a:latin typeface="Cambria Math" panose="02040503050406030204" pitchFamily="18" charset="0"/>
                          </a:rPr>
                          <m:t>1</m:t>
                        </m:r>
                      </m:sub>
                    </m:sSub>
                    <m:sSub>
                      <m:sSubPr>
                        <m:ctrlPr>
                          <a:rPr lang="en-SG"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𝑢</m:t>
                        </m:r>
                      </m:e>
                      <m:sub>
                        <m:r>
                          <a:rPr lang="en-US" sz="2800" i="1">
                            <a:solidFill>
                              <a:srgbClr val="C00000"/>
                            </a:solidFill>
                            <a:latin typeface="Cambria Math" panose="02040503050406030204" pitchFamily="18" charset="0"/>
                          </a:rPr>
                          <m:t>2</m:t>
                        </m:r>
                      </m:sub>
                    </m:sSub>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𝑓</m:t>
                        </m:r>
                      </m:e>
                      <m:sub>
                        <m:r>
                          <a:rPr lang="en-US" sz="2800" i="1">
                            <a:solidFill>
                              <a:srgbClr val="0000FF"/>
                            </a:solidFill>
                            <a:latin typeface="Cambria Math" panose="02040503050406030204" pitchFamily="18" charset="0"/>
                          </a:rPr>
                          <m:t>7</m:t>
                        </m:r>
                      </m:sub>
                    </m:sSub>
                    <m:sSub>
                      <m:sSubPr>
                        <m:ctrlPr>
                          <a:rPr lang="en-SG"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𝑢</m:t>
                        </m:r>
                      </m:e>
                      <m:sub>
                        <m:r>
                          <a:rPr lang="en-US" sz="2800" i="1">
                            <a:solidFill>
                              <a:srgbClr val="C00000"/>
                            </a:solidFill>
                            <a:latin typeface="Cambria Math" panose="02040503050406030204" pitchFamily="18" charset="0"/>
                          </a:rPr>
                          <m:t>4</m:t>
                        </m:r>
                      </m:sub>
                    </m:sSub>
                  </m:oMath>
                </a14:m>
                <a:r>
                  <a:rPr lang="en-US" altLang="en-US" sz="2800"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240924" y="1448310"/>
                <a:ext cx="8274426" cy="2323713"/>
              </a:xfrm>
              <a:prstGeom prst="rect">
                <a:avLst/>
              </a:prstGeom>
              <a:blipFill>
                <a:blip r:embed="rId3"/>
                <a:stretch>
                  <a:fillRect l="-1548" t="-2625" b="-6562"/>
                </a:stretch>
              </a:blipFill>
            </p:spPr>
            <p:txBody>
              <a:bodyPr/>
              <a:lstStyle/>
              <a:p>
                <a:r>
                  <a:rPr lang="en-US">
                    <a:noFill/>
                  </a:rPr>
                  <a:t> </a:t>
                </a:r>
              </a:p>
            </p:txBody>
          </p:sp>
        </mc:Fallback>
      </mc:AlternateContent>
      <p:pic>
        <p:nvPicPr>
          <p:cNvPr id="47" name="Picture 7"/>
          <p:cNvPicPr>
            <a:picLocks noChangeAspect="1" noChangeArrowheads="1"/>
          </p:cNvPicPr>
          <p:nvPr/>
        </p:nvPicPr>
        <p:blipFill>
          <a:blip r:embed="rId4">
            <a:extLst>
              <a:ext uri="{28A0092B-C50C-407E-A947-70E740481C1C}">
                <a14:useLocalDpi xmlns:a14="http://schemas.microsoft.com/office/drawing/2010/main" val="0"/>
              </a:ext>
            </a:extLst>
          </a:blip>
          <a:srcRect t="21608"/>
          <a:stretch>
            <a:fillRect/>
          </a:stretch>
        </p:blipFill>
        <p:spPr bwMode="auto">
          <a:xfrm>
            <a:off x="606595" y="3825235"/>
            <a:ext cx="35496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4824919" y="4112162"/>
            <a:ext cx="3112932" cy="954107"/>
          </a:xfrm>
          <a:prstGeom prst="rect">
            <a:avLst/>
          </a:prstGeom>
          <a:noFill/>
        </p:spPr>
        <p:txBody>
          <a:bodyPr wrap="square" rtlCol="0">
            <a:spAutoFit/>
          </a:bodyPr>
          <a:lstStyle/>
          <a:p>
            <a:pPr>
              <a:spcAft>
                <a:spcPts val="600"/>
              </a:spcAft>
            </a:pPr>
            <a:r>
              <a:rPr lang="en-SG" altLang="en-US" sz="2800" dirty="0"/>
              <a:t>Or, you could take a longer route:</a:t>
            </a:r>
            <a:endParaRPr lang="en-US" altLang="en-US" sz="2800" dirty="0"/>
          </a:p>
        </p:txBody>
      </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4824919" y="5165687"/>
                <a:ext cx="36297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1</m:t>
                          </m:r>
                        </m:sub>
                      </m:sSub>
                      <m:sSub>
                        <m:sSubPr>
                          <m:ctrlPr>
                            <a:rPr lang="en-SG"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𝑓</m:t>
                          </m:r>
                        </m:e>
                        <m:sub>
                          <m:r>
                            <a:rPr lang="en-US" sz="2400" b="0" i="1" smtClean="0">
                              <a:solidFill>
                                <a:srgbClr val="0000FF"/>
                              </a:solidFill>
                              <a:latin typeface="Cambria Math" panose="02040503050406030204" pitchFamily="18" charset="0"/>
                            </a:rPr>
                            <m:t>1</m:t>
                          </m:r>
                        </m:sub>
                      </m:sSub>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2</m:t>
                          </m:r>
                        </m:sub>
                      </m:sSub>
                      <m:sSub>
                        <m:sSubPr>
                          <m:ctrlPr>
                            <a:rPr lang="en-SG"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𝑓</m:t>
                          </m:r>
                        </m:e>
                        <m:sub>
                          <m:r>
                            <a:rPr lang="en-US" sz="2400" b="0" i="1" smtClean="0">
                              <a:solidFill>
                                <a:srgbClr val="0000FF"/>
                              </a:solidFill>
                              <a:latin typeface="Cambria Math" panose="02040503050406030204" pitchFamily="18" charset="0"/>
                            </a:rPr>
                            <m:t>3</m:t>
                          </m:r>
                        </m:sub>
                      </m:sSub>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3</m:t>
                          </m:r>
                        </m:sub>
                      </m:sSub>
                      <m:sSub>
                        <m:sSubPr>
                          <m:ctrlPr>
                            <a:rPr lang="en-SG"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𝑓</m:t>
                          </m:r>
                        </m:e>
                        <m:sub>
                          <m:r>
                            <a:rPr lang="en-US" sz="2400" b="0" i="1" smtClean="0">
                              <a:solidFill>
                                <a:srgbClr val="0000FF"/>
                              </a:solidFill>
                              <a:latin typeface="Cambria Math" panose="02040503050406030204" pitchFamily="18" charset="0"/>
                            </a:rPr>
                            <m:t>4</m:t>
                          </m:r>
                        </m:sub>
                      </m:sSub>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2</m:t>
                          </m:r>
                        </m:sub>
                      </m:sSub>
                      <m:sSub>
                        <m:sSubPr>
                          <m:ctrlPr>
                            <a:rPr lang="en-SG"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𝑓</m:t>
                          </m:r>
                        </m:e>
                        <m:sub>
                          <m:r>
                            <a:rPr lang="en-US" sz="2400" b="0" i="1" smtClean="0">
                              <a:solidFill>
                                <a:srgbClr val="0000FF"/>
                              </a:solidFill>
                              <a:latin typeface="Cambria Math" panose="02040503050406030204" pitchFamily="18" charset="0"/>
                            </a:rPr>
                            <m:t>3</m:t>
                          </m:r>
                        </m:sub>
                      </m:sSub>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3</m:t>
                          </m:r>
                        </m:sub>
                      </m:sSub>
                      <m:sSub>
                        <m:sSubPr>
                          <m:ctrlPr>
                            <a:rPr lang="en-SG" sz="2400" i="1">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𝑓</m:t>
                          </m:r>
                        </m:e>
                        <m:sub>
                          <m:r>
                            <a:rPr lang="en-US" sz="2400" b="0" i="1" smtClean="0">
                              <a:solidFill>
                                <a:srgbClr val="0000FF"/>
                              </a:solidFill>
                              <a:latin typeface="Cambria Math" panose="02040503050406030204" pitchFamily="18" charset="0"/>
                            </a:rPr>
                            <m:t>5</m:t>
                          </m:r>
                        </m:sub>
                      </m:sSub>
                      <m:sSub>
                        <m:sSubPr>
                          <m:ctrlPr>
                            <a:rPr lang="en-SG"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𝑢</m:t>
                          </m:r>
                        </m:e>
                        <m:sub>
                          <m:r>
                            <a:rPr lang="en-US" sz="2400" b="0" i="1" smtClean="0">
                              <a:solidFill>
                                <a:srgbClr val="C00000"/>
                              </a:solidFill>
                              <a:latin typeface="Cambria Math" panose="02040503050406030204" pitchFamily="18" charset="0"/>
                            </a:rPr>
                            <m:t>4</m:t>
                          </m:r>
                        </m:sub>
                      </m:sSub>
                    </m:oMath>
                  </m:oMathPara>
                </a14:m>
                <a:endParaRPr lang="en-SG" sz="2400" dirty="0">
                  <a:solidFill>
                    <a:srgbClr val="0000FF"/>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24919" y="5165687"/>
                <a:ext cx="3629747" cy="461665"/>
              </a:xfrm>
              <a:prstGeom prst="rect">
                <a:avLst/>
              </a:prstGeom>
              <a:blipFill>
                <a:blip r:embed="rId5"/>
                <a:stretch>
                  <a:fillRect b="-17105"/>
                </a:stretch>
              </a:blipFill>
            </p:spPr>
            <p:txBody>
              <a:bodyPr/>
              <a:lstStyle/>
              <a:p>
                <a:r>
                  <a:rPr lang="en-SG">
                    <a:noFill/>
                  </a:rPr>
                  <a:t> </a:t>
                </a:r>
              </a:p>
            </p:txBody>
          </p:sp>
        </mc:Fallback>
      </mc:AlternateContent>
    </p:spTree>
    <p:extLst>
      <p:ext uri="{BB962C8B-B14F-4D97-AF65-F5344CB8AC3E}">
        <p14:creationId xmlns:p14="http://schemas.microsoft.com/office/powerpoint/2010/main" val="18680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grpSp>
        <p:nvGrpSpPr>
          <p:cNvPr id="40" name="Group 39"/>
          <p:cNvGrpSpPr/>
          <p:nvPr/>
        </p:nvGrpSpPr>
        <p:grpSpPr>
          <a:xfrm>
            <a:off x="203200" y="1471143"/>
            <a:ext cx="8669867" cy="5148387"/>
            <a:chOff x="804418" y="4579408"/>
            <a:chExt cx="8669867" cy="5148387"/>
          </a:xfrm>
        </p:grpSpPr>
        <p:sp>
          <p:nvSpPr>
            <p:cNvPr id="41" name="Rectangle 40"/>
            <p:cNvSpPr/>
            <p:nvPr/>
          </p:nvSpPr>
          <p:spPr>
            <a:xfrm>
              <a:off x="804418" y="4598517"/>
              <a:ext cx="8669867" cy="512927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804418" y="4598517"/>
              <a:ext cx="8669867" cy="500313"/>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579408"/>
              <a:ext cx="8190994" cy="461665"/>
            </a:xfrm>
            <a:prstGeom prst="rect">
              <a:avLst/>
            </a:prstGeom>
            <a:noFill/>
          </p:spPr>
          <p:txBody>
            <a:bodyPr wrap="square" rtlCol="0">
              <a:spAutoFit/>
            </a:bodyPr>
            <a:lstStyle/>
            <a:p>
              <a:r>
                <a:rPr lang="en-SG" sz="2400" dirty="0">
                  <a:solidFill>
                    <a:schemeClr val="bg1"/>
                  </a:solidFill>
                </a:rPr>
                <a:t>Definitions</a:t>
              </a:r>
            </a:p>
          </p:txBody>
        </p:sp>
        <p:sp>
          <p:nvSpPr>
            <p:cNvPr id="51" name="TextBox 50"/>
            <p:cNvSpPr txBox="1"/>
            <p:nvPr/>
          </p:nvSpPr>
          <p:spPr>
            <a:xfrm>
              <a:off x="804419" y="5111147"/>
              <a:ext cx="8669866" cy="4616648"/>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graph, and let </a:t>
              </a:r>
              <a:r>
                <a:rPr lang="en-SG" sz="2400" i="1" dirty="0"/>
                <a:t>v</a:t>
              </a:r>
              <a:r>
                <a:rPr lang="en-SG" sz="2400" dirty="0"/>
                <a:t> and </a:t>
              </a:r>
              <a:r>
                <a:rPr lang="en-SG" sz="2400" i="1" dirty="0"/>
                <a:t>w</a:t>
              </a:r>
              <a:r>
                <a:rPr lang="en-SG" sz="2400" dirty="0"/>
                <a:t> be vertices of </a:t>
              </a:r>
              <a:r>
                <a:rPr lang="en-SG" sz="2400" i="1" dirty="0"/>
                <a:t>G</a:t>
              </a:r>
              <a:r>
                <a:rPr lang="en-SG" sz="2400" dirty="0"/>
                <a:t>. </a:t>
              </a:r>
            </a:p>
            <a:p>
              <a:pPr>
                <a:spcAft>
                  <a:spcPts val="600"/>
                </a:spcAft>
              </a:pPr>
              <a:r>
                <a:rPr lang="en-SG" sz="2400" dirty="0"/>
                <a:t>A </a:t>
              </a:r>
              <a:r>
                <a:rPr lang="en-SG" sz="2400" b="1" dirty="0"/>
                <a:t>walk from </a:t>
              </a:r>
              <a:r>
                <a:rPr lang="en-SG" sz="2400" b="1" i="1" dirty="0"/>
                <a:t>v</a:t>
              </a:r>
              <a:r>
                <a:rPr lang="en-SG" sz="2400" b="1" dirty="0"/>
                <a:t> to </a:t>
              </a:r>
              <a:r>
                <a:rPr lang="en-SG" sz="2400" b="1" i="1" dirty="0"/>
                <a:t>w</a:t>
              </a:r>
              <a:r>
                <a:rPr lang="en-SG" sz="2400" dirty="0"/>
                <a:t> is a finite alternating sequence of adjacent vertices and edges of </a:t>
              </a:r>
              <a:r>
                <a:rPr lang="en-SG" sz="2400" i="1" dirty="0"/>
                <a:t>G</a:t>
              </a:r>
              <a:r>
                <a:rPr lang="en-SG" sz="2400" dirty="0"/>
                <a:t>. Thus a walk has the form</a:t>
              </a:r>
            </a:p>
            <a:p>
              <a:pPr>
                <a:spcAft>
                  <a:spcPts val="600"/>
                </a:spcAft>
                <a:tabLst>
                  <a:tab pos="2065338" algn="l"/>
                </a:tabLst>
              </a:pPr>
              <a:r>
                <a:rPr lang="en-SG" sz="2400" dirty="0"/>
                <a:t>	</a:t>
              </a:r>
              <a:r>
                <a:rPr lang="en-SG" sz="2400" i="1" dirty="0"/>
                <a:t>v</a:t>
              </a:r>
              <a:r>
                <a:rPr lang="en-SG" sz="2400" baseline="-25000" dirty="0"/>
                <a:t>0 </a:t>
              </a:r>
              <a:r>
                <a:rPr lang="en-SG" sz="2400" i="1" dirty="0"/>
                <a:t>e</a:t>
              </a:r>
              <a:r>
                <a:rPr lang="en-SG" sz="2400" baseline="-25000" dirty="0"/>
                <a:t>1 </a:t>
              </a:r>
              <a:r>
                <a:rPr lang="en-SG" sz="2400" i="1" dirty="0"/>
                <a:t>v</a:t>
              </a:r>
              <a:r>
                <a:rPr lang="en-SG" sz="2400" baseline="-25000" dirty="0"/>
                <a:t>1 </a:t>
              </a:r>
              <a:r>
                <a:rPr lang="en-SG" sz="2400" i="1" dirty="0"/>
                <a:t>e</a:t>
              </a:r>
              <a:r>
                <a:rPr lang="en-SG" sz="2400" baseline="-25000" dirty="0"/>
                <a:t>2</a:t>
              </a:r>
              <a:r>
                <a:rPr lang="en-SG" sz="2400" dirty="0"/>
                <a:t> … </a:t>
              </a:r>
              <a:r>
                <a:rPr lang="en-SG" sz="2400" i="1" dirty="0"/>
                <a:t>v</a:t>
              </a:r>
              <a:r>
                <a:rPr lang="en-SG" sz="2400" i="1" baseline="-25000" dirty="0"/>
                <a:t>n</a:t>
              </a:r>
              <a:r>
                <a:rPr lang="en-SG" sz="2400" baseline="-25000" dirty="0"/>
                <a:t>-1 </a:t>
              </a:r>
              <a:r>
                <a:rPr lang="en-SG" sz="2400" i="1" dirty="0" err="1"/>
                <a:t>e</a:t>
              </a:r>
              <a:r>
                <a:rPr lang="en-SG" sz="2400" i="1" baseline="-25000" dirty="0" err="1"/>
                <a:t>n</a:t>
              </a:r>
              <a:r>
                <a:rPr lang="en-SG" sz="2400" baseline="-25000" dirty="0"/>
                <a:t> </a:t>
              </a:r>
              <a:r>
                <a:rPr lang="en-SG" sz="2400" i="1" dirty="0" err="1"/>
                <a:t>v</a:t>
              </a:r>
              <a:r>
                <a:rPr lang="en-SG" sz="2400" i="1" baseline="-25000" dirty="0" err="1"/>
                <a:t>n</a:t>
              </a:r>
              <a:r>
                <a:rPr lang="en-SG" sz="2400" baseline="-25000" dirty="0"/>
                <a:t> </a:t>
              </a:r>
              <a:r>
                <a:rPr lang="en-SG" sz="2400" dirty="0"/>
                <a:t>,</a:t>
              </a:r>
            </a:p>
            <a:p>
              <a:pPr>
                <a:spcAft>
                  <a:spcPts val="600"/>
                </a:spcAft>
              </a:pPr>
              <a:r>
                <a:rPr lang="en-SG" sz="2400" dirty="0"/>
                <a:t>where the </a:t>
              </a:r>
              <a:r>
                <a:rPr lang="en-SG" sz="2400" i="1" dirty="0"/>
                <a:t>v</a:t>
              </a:r>
              <a:r>
                <a:rPr lang="en-SG" sz="2400" dirty="0"/>
                <a:t>’s represent vertices, the </a:t>
              </a:r>
              <a:r>
                <a:rPr lang="en-SG" sz="2400" i="1" dirty="0"/>
                <a:t>e</a:t>
              </a:r>
              <a:r>
                <a:rPr lang="en-SG" sz="2400" dirty="0"/>
                <a:t>’s represent edges, </a:t>
              </a:r>
              <a:r>
                <a:rPr lang="en-SG" sz="2400" i="1" dirty="0"/>
                <a:t>v</a:t>
              </a:r>
              <a:r>
                <a:rPr lang="en-SG" sz="2400" baseline="-25000" dirty="0"/>
                <a:t>0</a:t>
              </a:r>
              <a:r>
                <a:rPr lang="en-SG" sz="2400" dirty="0"/>
                <a:t>=</a:t>
              </a:r>
              <a:r>
                <a:rPr lang="en-SG" sz="2400" i="1" dirty="0"/>
                <a:t>v</a:t>
              </a:r>
              <a:r>
                <a:rPr lang="en-SG" sz="2400" dirty="0"/>
                <a:t>, </a:t>
              </a:r>
              <a:r>
                <a:rPr lang="en-SG" sz="2400" i="1" dirty="0" err="1"/>
                <a:t>v</a:t>
              </a:r>
              <a:r>
                <a:rPr lang="en-SG" sz="2400" i="1" baseline="-25000" dirty="0" err="1"/>
                <a:t>n</a:t>
              </a:r>
              <a:r>
                <a:rPr lang="en-SG" sz="2400" dirty="0"/>
                <a:t>=</a:t>
              </a:r>
              <a:r>
                <a:rPr lang="en-SG" sz="2400" i="1" dirty="0"/>
                <a:t>w</a:t>
              </a:r>
              <a:r>
                <a:rPr lang="en-SG" sz="2400" dirty="0"/>
                <a:t>, and for all </a:t>
              </a:r>
              <a:r>
                <a:rPr lang="en-SG" sz="2400" i="1" dirty="0" err="1"/>
                <a:t>i</a:t>
              </a:r>
              <a:r>
                <a:rPr lang="en-SG" sz="2400" dirty="0"/>
                <a:t> </a:t>
              </a:r>
              <a:r>
                <a:rPr lang="en-SG" sz="2400" dirty="0">
                  <a:sym typeface="Symbol" panose="05050102010706020507" pitchFamily="18" charset="2"/>
                </a:rPr>
                <a:t></a:t>
              </a:r>
              <a:r>
                <a:rPr lang="en-SG" sz="2400" dirty="0"/>
                <a:t> {1, 2, …, </a:t>
              </a:r>
              <a:r>
                <a:rPr lang="en-SG" sz="2400" i="1" dirty="0"/>
                <a:t>n</a:t>
              </a:r>
              <a:r>
                <a:rPr lang="en-SG" sz="2400" dirty="0"/>
                <a:t>}, </a:t>
              </a:r>
              <a:r>
                <a:rPr lang="en-SG" sz="2400" i="1" dirty="0"/>
                <a:t>v</a:t>
              </a:r>
              <a:r>
                <a:rPr lang="en-SG" sz="2400" i="1" baseline="-25000" dirty="0"/>
                <a:t>i</a:t>
              </a:r>
              <a:r>
                <a:rPr lang="en-SG" sz="2400" baseline="-25000" dirty="0"/>
                <a:t>-1 </a:t>
              </a:r>
              <a:r>
                <a:rPr lang="en-SG" sz="2400" dirty="0"/>
                <a:t>and </a:t>
              </a:r>
              <a:r>
                <a:rPr lang="en-SG" sz="2400" i="1" dirty="0"/>
                <a:t>v</a:t>
              </a:r>
              <a:r>
                <a:rPr lang="en-SG" sz="2400" i="1" baseline="-25000" dirty="0"/>
                <a:t>i</a:t>
              </a:r>
              <a:r>
                <a:rPr lang="en-SG" sz="2400" dirty="0"/>
                <a:t> are the endpoints of </a:t>
              </a:r>
              <a:r>
                <a:rPr lang="en-SG" sz="2400" i="1" dirty="0" err="1"/>
                <a:t>e</a:t>
              </a:r>
              <a:r>
                <a:rPr lang="en-SG" sz="2400" i="1" baseline="-25000" dirty="0" err="1"/>
                <a:t>i</a:t>
              </a:r>
              <a:r>
                <a:rPr lang="en-SG" sz="2400" dirty="0"/>
                <a:t>. The number of edges, </a:t>
              </a:r>
              <a:r>
                <a:rPr lang="en-SG" sz="2400" i="1" dirty="0"/>
                <a:t>n</a:t>
              </a:r>
              <a:r>
                <a:rPr lang="en-SG" sz="2400" dirty="0"/>
                <a:t>, is the </a:t>
              </a:r>
              <a:r>
                <a:rPr lang="en-SG" sz="2400" b="1" dirty="0"/>
                <a:t>length</a:t>
              </a:r>
              <a:r>
                <a:rPr lang="en-SG" sz="2400" dirty="0"/>
                <a:t> of the walk.</a:t>
              </a:r>
            </a:p>
            <a:p>
              <a:pPr>
                <a:spcAft>
                  <a:spcPts val="600"/>
                </a:spcAft>
              </a:pPr>
              <a:r>
                <a:rPr lang="en-SG" sz="2400" dirty="0"/>
                <a:t>The </a:t>
              </a:r>
              <a:r>
                <a:rPr lang="en-SG" sz="2400" b="1" dirty="0"/>
                <a:t>trivial walk </a:t>
              </a:r>
              <a:r>
                <a:rPr lang="en-SG" sz="2400" dirty="0"/>
                <a:t>from </a:t>
              </a:r>
              <a:r>
                <a:rPr lang="en-SG" sz="2400" i="1" dirty="0"/>
                <a:t>v</a:t>
              </a:r>
              <a:r>
                <a:rPr lang="en-SG" sz="2400" dirty="0"/>
                <a:t> to </a:t>
              </a:r>
              <a:r>
                <a:rPr lang="en-SG" sz="2400" i="1" dirty="0"/>
                <a:t>v</a:t>
              </a:r>
              <a:r>
                <a:rPr lang="en-SG" sz="2400" dirty="0"/>
                <a:t> consists of the single vertex </a:t>
              </a:r>
              <a:r>
                <a:rPr lang="en-SG" sz="2400" i="1" dirty="0"/>
                <a:t>v</a:t>
              </a:r>
              <a:r>
                <a:rPr lang="en-SG" sz="2400" dirty="0"/>
                <a:t>.</a:t>
              </a:r>
            </a:p>
            <a:p>
              <a:pPr>
                <a:spcAft>
                  <a:spcPts val="600"/>
                </a:spcAft>
              </a:pPr>
              <a:r>
                <a:rPr lang="en-SG" sz="2400" dirty="0"/>
                <a:t>A </a:t>
              </a:r>
              <a:r>
                <a:rPr lang="en-SG" sz="2400" b="1" dirty="0"/>
                <a:t>trail from </a:t>
              </a:r>
              <a:r>
                <a:rPr lang="en-SG" sz="2400" b="1" i="1" dirty="0"/>
                <a:t>v</a:t>
              </a:r>
              <a:r>
                <a:rPr lang="en-SG" sz="2400" b="1" dirty="0"/>
                <a:t> to </a:t>
              </a:r>
              <a:r>
                <a:rPr lang="en-SG" sz="2400" b="1" i="1" dirty="0"/>
                <a:t>w</a:t>
              </a:r>
              <a:r>
                <a:rPr lang="en-SG" sz="2400" dirty="0"/>
                <a:t> is a walk from </a:t>
              </a:r>
              <a:r>
                <a:rPr lang="en-SG" sz="2400" i="1" dirty="0"/>
                <a:t>v</a:t>
              </a:r>
              <a:r>
                <a:rPr lang="en-SG" sz="2400" dirty="0"/>
                <a:t> to </a:t>
              </a:r>
              <a:r>
                <a:rPr lang="en-SG" sz="2400" i="1" dirty="0"/>
                <a:t>w</a:t>
              </a:r>
              <a:r>
                <a:rPr lang="en-SG" sz="2400" dirty="0"/>
                <a:t> that does not contain a repeated edge.</a:t>
              </a:r>
            </a:p>
            <a:p>
              <a:pPr>
                <a:spcAft>
                  <a:spcPts val="600"/>
                </a:spcAft>
              </a:pPr>
              <a:r>
                <a:rPr lang="en-SG" sz="2400" dirty="0"/>
                <a:t>A </a:t>
              </a:r>
              <a:r>
                <a:rPr lang="en-SG" sz="2400" b="1" dirty="0"/>
                <a:t>path from </a:t>
              </a:r>
              <a:r>
                <a:rPr lang="en-SG" sz="2400" b="1" i="1" dirty="0"/>
                <a:t>v</a:t>
              </a:r>
              <a:r>
                <a:rPr lang="en-SG" sz="2400" b="1" dirty="0"/>
                <a:t> to </a:t>
              </a:r>
              <a:r>
                <a:rPr lang="en-SG" sz="2400" b="1" i="1" dirty="0"/>
                <a:t>w</a:t>
              </a:r>
              <a:r>
                <a:rPr lang="en-SG" sz="2400" b="1" dirty="0"/>
                <a:t> </a:t>
              </a:r>
              <a:r>
                <a:rPr lang="en-SG" sz="2400" dirty="0"/>
                <a:t>is a trail that does not contain a repeated vertex.</a:t>
              </a:r>
            </a:p>
          </p:txBody>
        </p:sp>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901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9" name="Group 8">
            <a:extLst>
              <a:ext uri="{FF2B5EF4-FFF2-40B4-BE49-F238E27FC236}">
                <a16:creationId xmlns:a16="http://schemas.microsoft.com/office/drawing/2014/main" id="{CDFB687B-FC6A-50EC-F169-08BD0572F8EE}"/>
              </a:ext>
            </a:extLst>
          </p:cNvPr>
          <p:cNvGrpSpPr/>
          <p:nvPr/>
        </p:nvGrpSpPr>
        <p:grpSpPr>
          <a:xfrm>
            <a:off x="203200" y="1490252"/>
            <a:ext cx="8669867" cy="3503956"/>
            <a:chOff x="804418" y="4598517"/>
            <a:chExt cx="8669867" cy="3503956"/>
          </a:xfrm>
        </p:grpSpPr>
        <p:sp>
          <p:nvSpPr>
            <p:cNvPr id="10" name="Rectangle 9">
              <a:extLst>
                <a:ext uri="{FF2B5EF4-FFF2-40B4-BE49-F238E27FC236}">
                  <a16:creationId xmlns:a16="http://schemas.microsoft.com/office/drawing/2014/main" id="{E9E74E7F-5B93-3F66-770E-3D894A35C601}"/>
                </a:ext>
              </a:extLst>
            </p:cNvPr>
            <p:cNvSpPr/>
            <p:nvPr/>
          </p:nvSpPr>
          <p:spPr>
            <a:xfrm>
              <a:off x="804418" y="4598517"/>
              <a:ext cx="8669867" cy="350395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10">
              <a:extLst>
                <a:ext uri="{FF2B5EF4-FFF2-40B4-BE49-F238E27FC236}">
                  <a16:creationId xmlns:a16="http://schemas.microsoft.com/office/drawing/2014/main" id="{833B7214-C96C-1CAF-0699-8D05F91B9F3C}"/>
                </a:ext>
              </a:extLst>
            </p:cNvPr>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a:extLst>
                <a:ext uri="{FF2B5EF4-FFF2-40B4-BE49-F238E27FC236}">
                  <a16:creationId xmlns:a16="http://schemas.microsoft.com/office/drawing/2014/main" id="{3FE4F32E-82B8-2FB2-1C7E-52E68E08FF2F}"/>
                </a:ext>
              </a:extLst>
            </p:cNvPr>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Definitions</a:t>
              </a:r>
            </a:p>
          </p:txBody>
        </p:sp>
        <p:sp>
          <p:nvSpPr>
            <p:cNvPr id="13" name="TextBox 12">
              <a:extLst>
                <a:ext uri="{FF2B5EF4-FFF2-40B4-BE49-F238E27FC236}">
                  <a16:creationId xmlns:a16="http://schemas.microsoft.com/office/drawing/2014/main" id="{251B9D76-9DAB-87F3-0B8B-B9DDA4283FDB}"/>
                </a:ext>
              </a:extLst>
            </p:cNvPr>
            <p:cNvSpPr txBox="1"/>
            <p:nvPr/>
          </p:nvSpPr>
          <p:spPr>
            <a:xfrm>
              <a:off x="804419" y="5193984"/>
              <a:ext cx="8506690" cy="2908489"/>
            </a:xfrm>
            <a:prstGeom prst="rect">
              <a:avLst/>
            </a:prstGeom>
            <a:noFill/>
          </p:spPr>
          <p:txBody>
            <a:bodyPr wrap="square" rtlCol="0">
              <a:spAutoFit/>
            </a:bodyPr>
            <a:lstStyle/>
            <a:p>
              <a:pPr>
                <a:spcAft>
                  <a:spcPts val="600"/>
                </a:spcAft>
              </a:pPr>
              <a:r>
                <a:rPr lang="en-SG" sz="2400" dirty="0"/>
                <a:t>A </a:t>
              </a:r>
              <a:r>
                <a:rPr lang="en-SG" sz="2400" b="1" dirty="0"/>
                <a:t>closed walk </a:t>
              </a:r>
              <a:r>
                <a:rPr lang="en-SG" sz="2400" dirty="0"/>
                <a:t>is a walk that starts and ends at the same vertex.</a:t>
              </a:r>
            </a:p>
            <a:p>
              <a:pPr>
                <a:spcAft>
                  <a:spcPts val="600"/>
                </a:spcAft>
              </a:pPr>
              <a:r>
                <a:rPr lang="en-SG" sz="2400" dirty="0"/>
                <a:t>A </a:t>
              </a:r>
              <a:r>
                <a:rPr lang="en-SG" sz="2400" b="1" dirty="0"/>
                <a:t>circuit</a:t>
              </a:r>
              <a:r>
                <a:rPr lang="en-SG" sz="2400" dirty="0"/>
                <a:t> (or </a:t>
              </a:r>
              <a:r>
                <a:rPr lang="en-SG" sz="2400" b="1" dirty="0"/>
                <a:t>cycle</a:t>
              </a:r>
              <a:r>
                <a:rPr lang="en-SG" sz="2400" dirty="0"/>
                <a:t>) is a closed walk of length at least 3 that does not contain a repeated edge.</a:t>
              </a:r>
            </a:p>
            <a:p>
              <a:pPr>
                <a:spcAft>
                  <a:spcPts val="600"/>
                </a:spcAft>
              </a:pPr>
              <a:r>
                <a:rPr lang="en-SG" sz="2400" dirty="0"/>
                <a:t>A </a:t>
              </a:r>
              <a:r>
                <a:rPr lang="en-SG" sz="2400" b="1" dirty="0"/>
                <a:t>simple circuit </a:t>
              </a:r>
              <a:r>
                <a:rPr lang="en-SG" sz="2400" dirty="0"/>
                <a:t>(or </a:t>
              </a:r>
              <a:r>
                <a:rPr lang="en-SG" sz="2400" b="1" dirty="0"/>
                <a:t>simple cycle</a:t>
              </a:r>
              <a:r>
                <a:rPr lang="en-SG" sz="2400" dirty="0"/>
                <a:t>) is a circuit that does not have any other repeated vertex except the first and last.</a:t>
              </a:r>
            </a:p>
            <a:p>
              <a:pPr>
                <a:spcAft>
                  <a:spcPts val="600"/>
                </a:spcAft>
              </a:pPr>
              <a:r>
                <a:rPr lang="en-SG" sz="2400" dirty="0"/>
                <a:t>An undirected graph is </a:t>
              </a:r>
              <a:r>
                <a:rPr lang="en-SG" sz="2400" b="1" dirty="0"/>
                <a:t>cyclic</a:t>
              </a:r>
              <a:r>
                <a:rPr lang="en-SG" sz="2400" dirty="0"/>
                <a:t> if it contains a loop or a cycle; otherwise, it is </a:t>
              </a:r>
              <a:r>
                <a:rPr lang="en-SG" sz="2400" b="1" dirty="0"/>
                <a:t>acyclic</a:t>
              </a:r>
              <a:r>
                <a:rPr lang="en-SG" sz="2400" dirty="0"/>
                <a:t>.</a:t>
              </a:r>
            </a:p>
          </p:txBody>
        </p:sp>
      </p:grpSp>
      <p:sp>
        <p:nvSpPr>
          <p:cNvPr id="14" name="TextBox 13">
            <a:extLst>
              <a:ext uri="{FF2B5EF4-FFF2-40B4-BE49-F238E27FC236}">
                <a16:creationId xmlns:a16="http://schemas.microsoft.com/office/drawing/2014/main" id="{1F23A409-550B-552D-AFA6-083A6D675FFD}"/>
              </a:ext>
            </a:extLst>
          </p:cNvPr>
          <p:cNvSpPr txBox="1"/>
          <p:nvPr/>
        </p:nvSpPr>
        <p:spPr>
          <a:xfrm>
            <a:off x="2506233" y="5024977"/>
            <a:ext cx="1347116" cy="369332"/>
          </a:xfrm>
          <a:prstGeom prst="rect">
            <a:avLst/>
          </a:prstGeom>
          <a:noFill/>
        </p:spPr>
        <p:txBody>
          <a:bodyPr wrap="square" rtlCol="0">
            <a:spAutoFit/>
          </a:bodyPr>
          <a:lstStyle/>
          <a:p>
            <a:r>
              <a:rPr lang="en-US" dirty="0"/>
              <a:t>Examples: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B929542-9ECB-F721-E295-8D157163D6D6}"/>
                  </a:ext>
                </a:extLst>
              </p:cNvPr>
              <p:cNvSpPr txBox="1"/>
              <p:nvPr/>
            </p:nvSpPr>
            <p:spPr>
              <a:xfrm>
                <a:off x="2675177" y="5263167"/>
                <a:ext cx="6197890" cy="338554"/>
              </a:xfrm>
              <a:prstGeom prst="rect">
                <a:avLst/>
              </a:prstGeom>
              <a:noFill/>
            </p:spPr>
            <p:txBody>
              <a:bodyPr wrap="square" rtlCol="0">
                <a:spAutoFit/>
              </a:bodyPr>
              <a:lstStyle/>
              <a:p>
                <a14:m>
                  <m:oMath xmlns:m="http://schemas.openxmlformats.org/officeDocument/2006/math">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1</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1</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2</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3</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5</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4</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3</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5</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6</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7</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5</m:t>
                        </m:r>
                      </m:sub>
                    </m:sSub>
                    <m:sSub>
                      <m:sSubPr>
                        <m:ctrlPr>
                          <a:rPr lang="en-US" sz="1600" i="1" dirty="0" smtClean="0">
                            <a:latin typeface="Cambria Math" panose="02040503050406030204" pitchFamily="18" charset="0"/>
                          </a:rPr>
                        </m:ctrlPr>
                      </m:sSub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b="0" i="1" dirty="0" smtClean="0">
                                <a:latin typeface="Cambria Math" panose="02040503050406030204" pitchFamily="18" charset="0"/>
                              </a:rPr>
                              <m:t>3</m:t>
                            </m:r>
                          </m:sub>
                        </m:sSub>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2</m:t>
                        </m:r>
                      </m:sub>
                    </m:sSub>
                  </m:oMath>
                </a14:m>
                <a:r>
                  <a:rPr lang="en-US" sz="1600" dirty="0"/>
                  <a:t> is a walk </a:t>
                </a:r>
                <a:r>
                  <a:rPr lang="en-US" sz="1400" dirty="0"/>
                  <a:t>(may repeat edges and/or vertices).</a:t>
                </a:r>
                <a:endParaRPr lang="en-US" sz="1600" dirty="0"/>
              </a:p>
            </p:txBody>
          </p:sp>
        </mc:Choice>
        <mc:Fallback>
          <p:sp>
            <p:nvSpPr>
              <p:cNvPr id="15" name="TextBox 14">
                <a:extLst>
                  <a:ext uri="{FF2B5EF4-FFF2-40B4-BE49-F238E27FC236}">
                    <a16:creationId xmlns:a16="http://schemas.microsoft.com/office/drawing/2014/main" id="{4B929542-9ECB-F721-E295-8D157163D6D6}"/>
                  </a:ext>
                </a:extLst>
              </p:cNvPr>
              <p:cNvSpPr txBox="1">
                <a:spLocks noRot="1" noChangeAspect="1" noMove="1" noResize="1" noEditPoints="1" noAdjustHandles="1" noChangeArrowheads="1" noChangeShapeType="1" noTextEdit="1"/>
              </p:cNvSpPr>
              <p:nvPr/>
            </p:nvSpPr>
            <p:spPr>
              <a:xfrm>
                <a:off x="2675177" y="5263167"/>
                <a:ext cx="6197890" cy="338554"/>
              </a:xfrm>
              <a:prstGeom prst="rect">
                <a:avLst/>
              </a:prstGeom>
              <a:blipFill>
                <a:blip r:embed="rId3"/>
                <a:stretch>
                  <a:fillRect t="-5357" b="-21429"/>
                </a:stretch>
              </a:blipFill>
            </p:spPr>
            <p:txBody>
              <a:bodyPr/>
              <a:lstStyle/>
              <a:p>
                <a:r>
                  <a:rPr lang="en-SG">
                    <a:noFill/>
                  </a:rPr>
                  <a:t> </a:t>
                </a:r>
              </a:p>
            </p:txBody>
          </p:sp>
        </mc:Fallback>
      </mc:AlternateContent>
      <p:grpSp>
        <p:nvGrpSpPr>
          <p:cNvPr id="16" name="Group 15">
            <a:extLst>
              <a:ext uri="{FF2B5EF4-FFF2-40B4-BE49-F238E27FC236}">
                <a16:creationId xmlns:a16="http://schemas.microsoft.com/office/drawing/2014/main" id="{02C3EA8D-6CB9-077F-7F38-54074D688A9A}"/>
              </a:ext>
            </a:extLst>
          </p:cNvPr>
          <p:cNvGrpSpPr/>
          <p:nvPr/>
        </p:nvGrpSpPr>
        <p:grpSpPr>
          <a:xfrm>
            <a:off x="404122" y="5123314"/>
            <a:ext cx="1928669" cy="1357349"/>
            <a:chOff x="1010693" y="5173002"/>
            <a:chExt cx="1928669" cy="1357349"/>
          </a:xfrm>
        </p:grpSpPr>
        <p:cxnSp>
          <p:nvCxnSpPr>
            <p:cNvPr id="17" name="Straight Connector 16">
              <a:extLst>
                <a:ext uri="{FF2B5EF4-FFF2-40B4-BE49-F238E27FC236}">
                  <a16:creationId xmlns:a16="http://schemas.microsoft.com/office/drawing/2014/main" id="{9F9F98FF-F8B4-455A-7F26-552BD6F7646A}"/>
                </a:ext>
              </a:extLst>
            </p:cNvPr>
            <p:cNvCxnSpPr>
              <a:stCxn id="33" idx="4"/>
              <a:endCxn id="49" idx="0"/>
            </p:cNvCxnSpPr>
            <p:nvPr/>
          </p:nvCxnSpPr>
          <p:spPr>
            <a:xfrm>
              <a:off x="1318969" y="5614472"/>
              <a:ext cx="0" cy="51896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B27B1A-7BAA-47D9-203A-953AB4333E8E}"/>
                </a:ext>
              </a:extLst>
            </p:cNvPr>
            <p:cNvCxnSpPr>
              <a:stCxn id="52" idx="0"/>
              <a:endCxn id="48" idx="4"/>
            </p:cNvCxnSpPr>
            <p:nvPr/>
          </p:nvCxnSpPr>
          <p:spPr>
            <a:xfrm flipV="1">
              <a:off x="2654511" y="5614472"/>
              <a:ext cx="0" cy="51896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CBDA0E-0CF6-F531-28F6-657931C94A7F}"/>
                </a:ext>
              </a:extLst>
            </p:cNvPr>
            <p:cNvCxnSpPr>
              <a:stCxn id="33" idx="6"/>
              <a:endCxn id="27" idx="2"/>
            </p:cNvCxnSpPr>
            <p:nvPr/>
          </p:nvCxnSpPr>
          <p:spPr>
            <a:xfrm>
              <a:off x="1378725" y="5553665"/>
              <a:ext cx="555308"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5B7640-29E2-9289-C9A1-8CBD479A8FAD}"/>
                </a:ext>
              </a:extLst>
            </p:cNvPr>
            <p:cNvCxnSpPr>
              <a:stCxn id="47" idx="7"/>
              <a:endCxn id="48" idx="3"/>
            </p:cNvCxnSpPr>
            <p:nvPr/>
          </p:nvCxnSpPr>
          <p:spPr>
            <a:xfrm flipV="1">
              <a:off x="2036044" y="5596662"/>
              <a:ext cx="576212" cy="554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CBD9745-620A-E78E-F24E-A50002AA56CC}"/>
                </a:ext>
              </a:extLst>
            </p:cNvPr>
            <p:cNvSpPr/>
            <p:nvPr/>
          </p:nvSpPr>
          <p:spPr>
            <a:xfrm>
              <a:off x="1934033" y="5492858"/>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DC410761-5086-EDE3-E241-9D7C5EEF10EE}"/>
                </a:ext>
              </a:extLst>
            </p:cNvPr>
            <p:cNvSpPr/>
            <p:nvPr/>
          </p:nvSpPr>
          <p:spPr>
            <a:xfrm>
              <a:off x="1259212" y="5492858"/>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1768C75D-12FD-8F24-AB9A-53AFE7FC2CEC}"/>
                </a:ext>
              </a:extLst>
            </p:cNvPr>
            <p:cNvSpPr/>
            <p:nvPr/>
          </p:nvSpPr>
          <p:spPr>
            <a:xfrm>
              <a:off x="1934033" y="6133440"/>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F41567D3-A845-B2E8-3A39-415208C02F2C}"/>
                </a:ext>
              </a:extLst>
            </p:cNvPr>
            <p:cNvSpPr/>
            <p:nvPr/>
          </p:nvSpPr>
          <p:spPr>
            <a:xfrm>
              <a:off x="2594754" y="5492858"/>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Oval 48">
              <a:extLst>
                <a:ext uri="{FF2B5EF4-FFF2-40B4-BE49-F238E27FC236}">
                  <a16:creationId xmlns:a16="http://schemas.microsoft.com/office/drawing/2014/main" id="{B0020736-BF09-AE35-E27B-A292063E69E1}"/>
                </a:ext>
              </a:extLst>
            </p:cNvPr>
            <p:cNvSpPr/>
            <p:nvPr/>
          </p:nvSpPr>
          <p:spPr>
            <a:xfrm>
              <a:off x="1259212" y="6133440"/>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2B1E8AD-BB0F-88E8-ACEC-9D3740755FE5}"/>
                </a:ext>
              </a:extLst>
            </p:cNvPr>
            <p:cNvSpPr/>
            <p:nvPr/>
          </p:nvSpPr>
          <p:spPr>
            <a:xfrm>
              <a:off x="2594754" y="6133440"/>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3" name="Straight Connector 52">
              <a:extLst>
                <a:ext uri="{FF2B5EF4-FFF2-40B4-BE49-F238E27FC236}">
                  <a16:creationId xmlns:a16="http://schemas.microsoft.com/office/drawing/2014/main" id="{012F44A6-6906-48E0-4F6F-76E7A0076FD3}"/>
                </a:ext>
              </a:extLst>
            </p:cNvPr>
            <p:cNvCxnSpPr>
              <a:stCxn id="27" idx="4"/>
              <a:endCxn id="47" idx="0"/>
            </p:cNvCxnSpPr>
            <p:nvPr/>
          </p:nvCxnSpPr>
          <p:spPr>
            <a:xfrm>
              <a:off x="1993790" y="5614472"/>
              <a:ext cx="0" cy="51896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1F3BB12-15B8-8FF5-2F94-E154B7747AEE}"/>
                </a:ext>
              </a:extLst>
            </p:cNvPr>
            <p:cNvCxnSpPr>
              <a:stCxn id="49" idx="6"/>
              <a:endCxn id="47" idx="2"/>
            </p:cNvCxnSpPr>
            <p:nvPr/>
          </p:nvCxnSpPr>
          <p:spPr>
            <a:xfrm>
              <a:off x="1378725" y="6194247"/>
              <a:ext cx="555308"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CD1697-1AA3-71EE-15E2-B4274593D4FF}"/>
                </a:ext>
              </a:extLst>
            </p:cNvPr>
            <p:cNvCxnSpPr>
              <a:stCxn id="47" idx="6"/>
              <a:endCxn id="52" idx="2"/>
            </p:cNvCxnSpPr>
            <p:nvPr/>
          </p:nvCxnSpPr>
          <p:spPr>
            <a:xfrm>
              <a:off x="2053546" y="6194247"/>
              <a:ext cx="541208"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BE670C8-4D16-F41D-EB9A-DE9C91CF79BB}"/>
                    </a:ext>
                  </a:extLst>
                </p:cNvPr>
                <p:cNvSpPr txBox="1"/>
                <p:nvPr/>
              </p:nvSpPr>
              <p:spPr>
                <a:xfrm>
                  <a:off x="1061189" y="5173002"/>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61189" y="5173002"/>
                  <a:ext cx="336430" cy="369332"/>
                </a:xfrm>
                <a:prstGeom prst="rect">
                  <a:avLst/>
                </a:prstGeom>
                <a:blipFill>
                  <a:blip r:embed="rId4"/>
                  <a:stretch>
                    <a:fillRect r="-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ECC5424-A3E6-BFF6-6EA1-A20EF2C369C2}"/>
                    </a:ext>
                  </a:extLst>
                </p:cNvPr>
                <p:cNvSpPr txBox="1"/>
                <p:nvPr/>
              </p:nvSpPr>
              <p:spPr>
                <a:xfrm>
                  <a:off x="1774596" y="5173002"/>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2</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1774596" y="5173002"/>
                  <a:ext cx="336430" cy="369332"/>
                </a:xfrm>
                <a:prstGeom prst="rect">
                  <a:avLst/>
                </a:prstGeom>
                <a:blipFill>
                  <a:blip r:embed="rId5"/>
                  <a:stretch>
                    <a:fillRect r="-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92778F1-3D95-76A1-DD1F-812C16D4E050}"/>
                    </a:ext>
                  </a:extLst>
                </p:cNvPr>
                <p:cNvSpPr txBox="1"/>
                <p:nvPr/>
              </p:nvSpPr>
              <p:spPr>
                <a:xfrm>
                  <a:off x="2528550" y="5173002"/>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3</m:t>
                            </m:r>
                          </m:sub>
                        </m:sSub>
                      </m:oMath>
                    </m:oMathPara>
                  </a14:m>
                  <a:endParaRPr lang="en-US" dirty="0">
                    <a:solidFill>
                      <a:srgbClr val="C00000"/>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528550" y="5173002"/>
                  <a:ext cx="336430" cy="369332"/>
                </a:xfrm>
                <a:prstGeom prst="rect">
                  <a:avLst/>
                </a:prstGeom>
                <a:blipFill>
                  <a:blip r:embed="rId6"/>
                  <a:stretch>
                    <a:fillRect r="-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F76013B-9E15-63C0-48B9-34E87A8142CA}"/>
                    </a:ext>
                  </a:extLst>
                </p:cNvPr>
                <p:cNvSpPr txBox="1"/>
                <p:nvPr/>
              </p:nvSpPr>
              <p:spPr>
                <a:xfrm>
                  <a:off x="1061189" y="6161019"/>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4</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1061189" y="6161019"/>
                  <a:ext cx="336430" cy="369332"/>
                </a:xfrm>
                <a:prstGeom prst="rect">
                  <a:avLst/>
                </a:prstGeom>
                <a:blipFill>
                  <a:blip r:embed="rId7"/>
                  <a:stretch>
                    <a:fillRect r="-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1E9C794-CF08-530F-A46D-83F94B8AB54B}"/>
                    </a:ext>
                  </a:extLst>
                </p:cNvPr>
                <p:cNvSpPr txBox="1"/>
                <p:nvPr/>
              </p:nvSpPr>
              <p:spPr>
                <a:xfrm>
                  <a:off x="1815521" y="6159031"/>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5</m:t>
                            </m:r>
                          </m:sub>
                        </m:sSub>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815521" y="6159031"/>
                  <a:ext cx="336430" cy="369332"/>
                </a:xfrm>
                <a:prstGeom prst="rect">
                  <a:avLst/>
                </a:prstGeom>
                <a:blipFill>
                  <a:blip r:embed="rId8"/>
                  <a:stretch>
                    <a:fillRect r="-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C0BF4FB-6BD5-9118-479B-DCCE30394215}"/>
                    </a:ext>
                  </a:extLst>
                </p:cNvPr>
                <p:cNvSpPr txBox="1"/>
                <p:nvPr/>
              </p:nvSpPr>
              <p:spPr>
                <a:xfrm>
                  <a:off x="2528550" y="6161019"/>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6</m:t>
                            </m:r>
                          </m:sub>
                        </m:sSub>
                      </m:oMath>
                    </m:oMathPara>
                  </a14:m>
                  <a:endParaRPr lang="en-US" dirty="0">
                    <a:solidFill>
                      <a:srgbClr val="C00000"/>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528550" y="6161019"/>
                  <a:ext cx="336430" cy="369332"/>
                </a:xfrm>
                <a:prstGeom prst="rect">
                  <a:avLst/>
                </a:prstGeom>
                <a:blipFill>
                  <a:blip r:embed="rId9"/>
                  <a:stretch>
                    <a:fillRect r="-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75D1E75-17A9-CAA9-2E02-E4EDFA1D9927}"/>
                    </a:ext>
                  </a:extLst>
                </p:cNvPr>
                <p:cNvSpPr txBox="1"/>
                <p:nvPr/>
              </p:nvSpPr>
              <p:spPr>
                <a:xfrm>
                  <a:off x="1459029" y="5232229"/>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459029" y="5232229"/>
                  <a:ext cx="336430" cy="369332"/>
                </a:xfrm>
                <a:prstGeom prst="rect">
                  <a:avLst/>
                </a:prstGeom>
                <a:blipFill>
                  <a:blip r:embed="rId1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0A20204-E531-D12F-0A24-B080D8B6773E}"/>
                    </a:ext>
                  </a:extLst>
                </p:cNvPr>
                <p:cNvSpPr txBox="1"/>
                <p:nvPr/>
              </p:nvSpPr>
              <p:spPr>
                <a:xfrm>
                  <a:off x="2619666" y="5586585"/>
                  <a:ext cx="3196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5</m:t>
                            </m:r>
                          </m:sub>
                        </m:sSub>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619666" y="5586585"/>
                  <a:ext cx="319696" cy="369332"/>
                </a:xfrm>
                <a:prstGeom prst="rect">
                  <a:avLst/>
                </a:prstGeom>
                <a:blipFill>
                  <a:blip r:embed="rId11"/>
                  <a:stretch>
                    <a:fillRect r="-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09AF2D0-8801-01DA-C15A-23AAD01C97AA}"/>
                    </a:ext>
                  </a:extLst>
                </p:cNvPr>
                <p:cNvSpPr txBox="1"/>
                <p:nvPr/>
              </p:nvSpPr>
              <p:spPr>
                <a:xfrm>
                  <a:off x="1010693" y="5615368"/>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010693" y="5615368"/>
                  <a:ext cx="336430" cy="369332"/>
                </a:xfrm>
                <a:prstGeom prst="rect">
                  <a:avLst/>
                </a:prstGeom>
                <a:blipFill>
                  <a:blip r:embed="rId12"/>
                  <a:stretch>
                    <a:fillRect r="-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DDE0EF4-0B56-5C12-C68F-2728FA4830DC}"/>
                    </a:ext>
                  </a:extLst>
                </p:cNvPr>
                <p:cNvSpPr txBox="1"/>
                <p:nvPr/>
              </p:nvSpPr>
              <p:spPr>
                <a:xfrm>
                  <a:off x="1687918" y="5609342"/>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687918" y="5609342"/>
                  <a:ext cx="336430" cy="369332"/>
                </a:xfrm>
                <a:prstGeom prst="rect">
                  <a:avLst/>
                </a:prstGeom>
                <a:blipFill>
                  <a:blip r:embed="rId13"/>
                  <a:stretch>
                    <a:fillRect r="-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D179A04-53FD-D9DC-E93E-41FDA6D47555}"/>
                    </a:ext>
                  </a:extLst>
                </p:cNvPr>
                <p:cNvSpPr txBox="1"/>
                <p:nvPr/>
              </p:nvSpPr>
              <p:spPr>
                <a:xfrm>
                  <a:off x="2291105" y="5699652"/>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4</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2291105" y="5699652"/>
                  <a:ext cx="336430" cy="369332"/>
                </a:xfrm>
                <a:prstGeom prst="rect">
                  <a:avLst/>
                </a:prstGeom>
                <a:blipFill>
                  <a:blip r:embed="rId14"/>
                  <a:stretch>
                    <a:fillRect r="-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2FEA60D-39B6-EC6E-0D82-4BB244EF4394}"/>
                    </a:ext>
                  </a:extLst>
                </p:cNvPr>
                <p:cNvSpPr txBox="1"/>
                <p:nvPr/>
              </p:nvSpPr>
              <p:spPr>
                <a:xfrm>
                  <a:off x="1482591" y="6066067"/>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6</m:t>
                            </m:r>
                          </m:sub>
                        </m:sSub>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482591" y="6066067"/>
                  <a:ext cx="336430" cy="369332"/>
                </a:xfrm>
                <a:prstGeom prst="rect">
                  <a:avLst/>
                </a:prstGeom>
                <a:blipFill>
                  <a:blip r:embed="rId15"/>
                  <a:stretch>
                    <a:fillRect r="-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863326-7DFC-2530-B180-585CC7BADECC}"/>
                    </a:ext>
                  </a:extLst>
                </p:cNvPr>
                <p:cNvSpPr txBox="1"/>
                <p:nvPr/>
              </p:nvSpPr>
              <p:spPr>
                <a:xfrm>
                  <a:off x="2160627" y="6068535"/>
                  <a:ext cx="336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7</m:t>
                            </m:r>
                          </m:sub>
                        </m:sSub>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2160627" y="6068535"/>
                  <a:ext cx="336430" cy="369332"/>
                </a:xfrm>
                <a:prstGeom prst="rect">
                  <a:avLst/>
                </a:prstGeom>
                <a:blipFill>
                  <a:blip r:embed="rId16"/>
                  <a:stretch>
                    <a:fillRect r="-535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1ED6BA99-4608-1C60-7C8B-BF57914ED230}"/>
                  </a:ext>
                </a:extLst>
              </p:cNvPr>
              <p:cNvSpPr txBox="1"/>
              <p:nvPr/>
            </p:nvSpPr>
            <p:spPr>
              <a:xfrm>
                <a:off x="2675177" y="5524293"/>
                <a:ext cx="5540310" cy="338554"/>
              </a:xfrm>
              <a:prstGeom prst="rect">
                <a:avLst/>
              </a:prstGeom>
              <a:noFill/>
            </p:spPr>
            <p:txBody>
              <a:bodyPr wrap="square" rtlCol="0">
                <a:spAutoFit/>
              </a:bodyPr>
              <a:lstStyle/>
              <a:p>
                <a14:m>
                  <m:oMath xmlns:m="http://schemas.openxmlformats.org/officeDocument/2006/math">
                    <m:sSub>
                      <m:sSubPr>
                        <m:ctrlPr>
                          <a:rPr lang="en-US" sz="1600" i="1" dirty="0" smtClean="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1</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1</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2</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3</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5</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4</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3</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5</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6</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7</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5</m:t>
                        </m:r>
                      </m:sub>
                    </m:sSub>
                    <m:sSub>
                      <m:sSubPr>
                        <m:ctrlPr>
                          <a:rPr lang="en-US" sz="1600" i="1" dirty="0">
                            <a:latin typeface="Cambria Math" panose="02040503050406030204" pitchFamily="18" charset="0"/>
                          </a:rPr>
                        </m:ctrlPr>
                      </m:sSub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b="0" i="1" dirty="0" smtClean="0">
                                <a:latin typeface="Cambria Math" panose="02040503050406030204" pitchFamily="18" charset="0"/>
                              </a:rPr>
                              <m:t>6</m:t>
                            </m:r>
                          </m:sub>
                        </m:sSub>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4</m:t>
                        </m:r>
                      </m:sub>
                    </m:sSub>
                  </m:oMath>
                </a14:m>
                <a:r>
                  <a:rPr lang="en-US" sz="1600" dirty="0"/>
                  <a:t> is a trail </a:t>
                </a:r>
                <a:r>
                  <a:rPr lang="en-US" sz="1400" dirty="0"/>
                  <a:t>(must not repeat edges).</a:t>
                </a:r>
                <a:endParaRPr lang="en-US" sz="1600" dirty="0"/>
              </a:p>
            </p:txBody>
          </p:sp>
        </mc:Choice>
        <mc:Fallback>
          <p:sp>
            <p:nvSpPr>
              <p:cNvPr id="69" name="TextBox 68">
                <a:extLst>
                  <a:ext uri="{FF2B5EF4-FFF2-40B4-BE49-F238E27FC236}">
                    <a16:creationId xmlns:a16="http://schemas.microsoft.com/office/drawing/2014/main" id="{1ED6BA99-4608-1C60-7C8B-BF57914ED230}"/>
                  </a:ext>
                </a:extLst>
              </p:cNvPr>
              <p:cNvSpPr txBox="1">
                <a:spLocks noRot="1" noChangeAspect="1" noMove="1" noResize="1" noEditPoints="1" noAdjustHandles="1" noChangeArrowheads="1" noChangeShapeType="1" noTextEdit="1"/>
              </p:cNvSpPr>
              <p:nvPr/>
            </p:nvSpPr>
            <p:spPr>
              <a:xfrm>
                <a:off x="2675177" y="5524293"/>
                <a:ext cx="5540310" cy="338554"/>
              </a:xfrm>
              <a:prstGeom prst="rect">
                <a:avLst/>
              </a:prstGeom>
              <a:blipFill>
                <a:blip r:embed="rId17"/>
                <a:stretch>
                  <a:fillRect t="-5357" b="-2142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FE9014A6-374D-9E12-C998-910B0D329B90}"/>
                  </a:ext>
                </a:extLst>
              </p:cNvPr>
              <p:cNvSpPr txBox="1"/>
              <p:nvPr/>
            </p:nvSpPr>
            <p:spPr>
              <a:xfrm>
                <a:off x="2675177" y="5748838"/>
                <a:ext cx="5540308" cy="338554"/>
              </a:xfrm>
              <a:prstGeom prst="rect">
                <a:avLst/>
              </a:prstGeom>
              <a:noFill/>
            </p:spPr>
            <p:txBody>
              <a:bodyPr wrap="square" rtlCol="0">
                <a:spAutoFit/>
              </a:bodyPr>
              <a:lstStyle/>
              <a:p>
                <a14:m>
                  <m:oMath xmlns:m="http://schemas.openxmlformats.org/officeDocument/2006/math">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1</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1</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2</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3</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5</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4</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3</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5</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6</m:t>
                        </m:r>
                      </m:sub>
                    </m:sSub>
                  </m:oMath>
                </a14:m>
                <a:r>
                  <a:rPr lang="en-US" sz="1600" dirty="0"/>
                  <a:t> is a path </a:t>
                </a:r>
                <a:r>
                  <a:rPr lang="en-US" sz="1400" dirty="0"/>
                  <a:t>(must not repeat vertices and edges).</a:t>
                </a:r>
                <a:endParaRPr lang="en-US" sz="1600" dirty="0"/>
              </a:p>
            </p:txBody>
          </p:sp>
        </mc:Choice>
        <mc:Fallback>
          <p:sp>
            <p:nvSpPr>
              <p:cNvPr id="70" name="TextBox 69">
                <a:extLst>
                  <a:ext uri="{FF2B5EF4-FFF2-40B4-BE49-F238E27FC236}">
                    <a16:creationId xmlns:a16="http://schemas.microsoft.com/office/drawing/2014/main" id="{FE9014A6-374D-9E12-C998-910B0D329B90}"/>
                  </a:ext>
                </a:extLst>
              </p:cNvPr>
              <p:cNvSpPr txBox="1">
                <a:spLocks noRot="1" noChangeAspect="1" noMove="1" noResize="1" noEditPoints="1" noAdjustHandles="1" noChangeArrowheads="1" noChangeShapeType="1" noTextEdit="1"/>
              </p:cNvSpPr>
              <p:nvPr/>
            </p:nvSpPr>
            <p:spPr>
              <a:xfrm>
                <a:off x="2675177" y="5748838"/>
                <a:ext cx="5540308" cy="338554"/>
              </a:xfrm>
              <a:prstGeom prst="rect">
                <a:avLst/>
              </a:prstGeom>
              <a:blipFill>
                <a:blip r:embed="rId18"/>
                <a:stretch>
                  <a:fillRect t="-5357" b="-2142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A175C82-D7F9-8A71-84BC-6DB61501865B}"/>
                  </a:ext>
                </a:extLst>
              </p:cNvPr>
              <p:cNvSpPr txBox="1"/>
              <p:nvPr/>
            </p:nvSpPr>
            <p:spPr>
              <a:xfrm>
                <a:off x="2675177" y="6018943"/>
                <a:ext cx="4476330" cy="338554"/>
              </a:xfrm>
              <a:prstGeom prst="rect">
                <a:avLst/>
              </a:prstGeom>
              <a:noFill/>
            </p:spPr>
            <p:txBody>
              <a:bodyPr wrap="square" rtlCol="0">
                <a:spAutoFit/>
              </a:bodyPr>
              <a:lstStyle/>
              <a:p>
                <a14:m>
                  <m:oMath xmlns:m="http://schemas.openxmlformats.org/officeDocument/2006/math">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5</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6</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4</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2</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1</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1</m:t>
                        </m:r>
                      </m:sub>
                    </m:sSub>
                    <m:sSub>
                      <m:sSubPr>
                        <m:ctrlPr>
                          <a:rPr lang="en-US" sz="1600" i="1" dirty="0" smtClean="0">
                            <a:solidFill>
                              <a:srgbClr val="C00000"/>
                            </a:solidFill>
                            <a:latin typeface="Cambria Math" panose="02040503050406030204" pitchFamily="18" charset="0"/>
                          </a:rPr>
                        </m:ctrlPr>
                      </m:sSubPr>
                      <m:e>
                        <m:r>
                          <a:rPr lang="en-US" sz="1600" b="0" i="1" dirty="0" smtClean="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2</m:t>
                        </m:r>
                      </m:sub>
                    </m:sSub>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𝑒</m:t>
                        </m:r>
                      </m:e>
                      <m:sub>
                        <m:r>
                          <a:rPr lang="en-US" sz="1600" b="0" i="1" dirty="0" smtClean="0">
                            <a:latin typeface="Cambria Math" panose="02040503050406030204" pitchFamily="18" charset="0"/>
                          </a:rPr>
                          <m:t>3</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5</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b="0" i="1" dirty="0" smtClean="0">
                            <a:latin typeface="Cambria Math" panose="02040503050406030204" pitchFamily="18" charset="0"/>
                          </a:rPr>
                          <m:t>7</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6</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b="0" i="1" dirty="0" smtClean="0">
                            <a:latin typeface="Cambria Math" panose="02040503050406030204" pitchFamily="18" charset="0"/>
                          </a:rPr>
                          <m:t>5</m:t>
                        </m:r>
                      </m:sub>
                    </m:sSub>
                    <m:sSub>
                      <m:sSubPr>
                        <m:ctrlPr>
                          <a:rPr lang="en-US" sz="1600" i="1" dirty="0" smtClean="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3</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b="0" i="1" dirty="0" smtClean="0">
                            <a:latin typeface="Cambria Math" panose="02040503050406030204" pitchFamily="18" charset="0"/>
                          </a:rPr>
                          <m:t>4</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b="0" i="1" dirty="0" smtClean="0">
                            <a:solidFill>
                              <a:srgbClr val="C00000"/>
                            </a:solidFill>
                            <a:latin typeface="Cambria Math" panose="02040503050406030204" pitchFamily="18" charset="0"/>
                          </a:rPr>
                          <m:t>5</m:t>
                        </m:r>
                      </m:sub>
                    </m:sSub>
                  </m:oMath>
                </a14:m>
                <a:r>
                  <a:rPr lang="en-US" sz="1600" dirty="0"/>
                  <a:t> is a circuit.</a:t>
                </a:r>
              </a:p>
            </p:txBody>
          </p:sp>
        </mc:Choice>
        <mc:Fallback>
          <p:sp>
            <p:nvSpPr>
              <p:cNvPr id="71" name="TextBox 70">
                <a:extLst>
                  <a:ext uri="{FF2B5EF4-FFF2-40B4-BE49-F238E27FC236}">
                    <a16:creationId xmlns:a16="http://schemas.microsoft.com/office/drawing/2014/main" id="{EA175C82-D7F9-8A71-84BC-6DB61501865B}"/>
                  </a:ext>
                </a:extLst>
              </p:cNvPr>
              <p:cNvSpPr txBox="1">
                <a:spLocks noRot="1" noChangeAspect="1" noMove="1" noResize="1" noEditPoints="1" noAdjustHandles="1" noChangeArrowheads="1" noChangeShapeType="1" noTextEdit="1"/>
              </p:cNvSpPr>
              <p:nvPr/>
            </p:nvSpPr>
            <p:spPr>
              <a:xfrm>
                <a:off x="2675177" y="6018943"/>
                <a:ext cx="4476330" cy="338554"/>
              </a:xfrm>
              <a:prstGeom prst="rect">
                <a:avLst/>
              </a:prstGeom>
              <a:blipFill>
                <a:blip r:embed="rId19"/>
                <a:stretch>
                  <a:fillRect t="-5357" b="-2142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967156EC-8196-0236-CE09-6EF616805DF1}"/>
                  </a:ext>
                </a:extLst>
              </p:cNvPr>
              <p:cNvSpPr txBox="1"/>
              <p:nvPr/>
            </p:nvSpPr>
            <p:spPr>
              <a:xfrm>
                <a:off x="2675176" y="6293354"/>
                <a:ext cx="3763269" cy="338554"/>
              </a:xfrm>
              <a:prstGeom prst="rect">
                <a:avLst/>
              </a:prstGeom>
              <a:noFill/>
            </p:spPr>
            <p:txBody>
              <a:bodyPr wrap="square" rtlCol="0">
                <a:spAutoFit/>
              </a:bodyPr>
              <a:lstStyle/>
              <a:p>
                <a14:m>
                  <m:oMath xmlns:m="http://schemas.openxmlformats.org/officeDocument/2006/math">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5</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6</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4</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2</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1</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1</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2</m:t>
                        </m:r>
                      </m:sub>
                    </m:s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𝑒</m:t>
                        </m:r>
                      </m:e>
                      <m:sub>
                        <m:r>
                          <a:rPr lang="en-US" sz="1600" i="1" dirty="0">
                            <a:latin typeface="Cambria Math" panose="02040503050406030204" pitchFamily="18" charset="0"/>
                          </a:rPr>
                          <m:t>3</m:t>
                        </m:r>
                      </m:sub>
                    </m:sSub>
                    <m:sSub>
                      <m:sSubPr>
                        <m:ctrlPr>
                          <a:rPr lang="en-US" sz="1600" i="1" dirty="0">
                            <a:solidFill>
                              <a:srgbClr val="C00000"/>
                            </a:solidFill>
                            <a:latin typeface="Cambria Math" panose="02040503050406030204" pitchFamily="18" charset="0"/>
                          </a:rPr>
                        </m:ctrlPr>
                      </m:sSubPr>
                      <m:e>
                        <m:r>
                          <a:rPr lang="en-US" sz="1600" i="1" dirty="0">
                            <a:solidFill>
                              <a:srgbClr val="C00000"/>
                            </a:solidFill>
                            <a:latin typeface="Cambria Math" panose="02040503050406030204" pitchFamily="18" charset="0"/>
                          </a:rPr>
                          <m:t>𝑢</m:t>
                        </m:r>
                      </m:e>
                      <m:sub>
                        <m:r>
                          <a:rPr lang="en-US" sz="1600" i="1" dirty="0">
                            <a:solidFill>
                              <a:srgbClr val="C00000"/>
                            </a:solidFill>
                            <a:latin typeface="Cambria Math" panose="02040503050406030204" pitchFamily="18" charset="0"/>
                          </a:rPr>
                          <m:t>5</m:t>
                        </m:r>
                      </m:sub>
                    </m:sSub>
                  </m:oMath>
                </a14:m>
                <a:r>
                  <a:rPr lang="en-US" sz="1600" dirty="0"/>
                  <a:t> is a simple circuit.</a:t>
                </a:r>
              </a:p>
            </p:txBody>
          </p:sp>
        </mc:Choice>
        <mc:Fallback>
          <p:sp>
            <p:nvSpPr>
              <p:cNvPr id="72" name="TextBox 71">
                <a:extLst>
                  <a:ext uri="{FF2B5EF4-FFF2-40B4-BE49-F238E27FC236}">
                    <a16:creationId xmlns:a16="http://schemas.microsoft.com/office/drawing/2014/main" id="{967156EC-8196-0236-CE09-6EF616805DF1}"/>
                  </a:ext>
                </a:extLst>
              </p:cNvPr>
              <p:cNvSpPr txBox="1">
                <a:spLocks noRot="1" noChangeAspect="1" noMove="1" noResize="1" noEditPoints="1" noAdjustHandles="1" noChangeArrowheads="1" noChangeShapeType="1" noTextEdit="1"/>
              </p:cNvSpPr>
              <p:nvPr/>
            </p:nvSpPr>
            <p:spPr>
              <a:xfrm>
                <a:off x="2675176" y="6293354"/>
                <a:ext cx="3763269" cy="338554"/>
              </a:xfrm>
              <a:prstGeom prst="rect">
                <a:avLst/>
              </a:prstGeom>
              <a:blipFill>
                <a:blip r:embed="rId20"/>
                <a:stretch>
                  <a:fillRect t="-5357" b="-21429"/>
                </a:stretch>
              </a:blipFill>
            </p:spPr>
            <p:txBody>
              <a:bodyPr/>
              <a:lstStyle/>
              <a:p>
                <a:r>
                  <a:rPr lang="en-SG">
                    <a:noFill/>
                  </a:rPr>
                  <a:t> </a:t>
                </a:r>
              </a:p>
            </p:txBody>
          </p:sp>
        </mc:Fallback>
      </mc:AlternateContent>
    </p:spTree>
    <p:extLst>
      <p:ext uri="{BB962C8B-B14F-4D97-AF65-F5344CB8AC3E}">
        <p14:creationId xmlns:p14="http://schemas.microsoft.com/office/powerpoint/2010/main" val="2940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dissolve">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dissolve">
                                      <p:cBhvr>
                                        <p:cTn id="30" dur="5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69" grpId="0"/>
      <p:bldP spid="70" grpId="0"/>
      <p:bldP spid="71" grpId="0"/>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Notes</a:t>
            </a:r>
            <a:endParaRPr lang="en-SG" sz="2000" dirty="0">
              <a:solidFill>
                <a:schemeClr val="bg1"/>
              </a:solidFill>
            </a:endParaRPr>
          </a:p>
        </p:txBody>
      </p:sp>
      <p:sp>
        <p:nvSpPr>
          <p:cNvPr id="64" name="Oval 6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240924" y="1409753"/>
            <a:ext cx="8445876" cy="1200329"/>
          </a:xfrm>
          <a:prstGeom prst="rect">
            <a:avLst/>
          </a:prstGeom>
          <a:noFill/>
        </p:spPr>
        <p:txBody>
          <a:bodyPr wrap="square" rtlCol="0">
            <a:spAutoFit/>
          </a:bodyPr>
          <a:lstStyle/>
          <a:p>
            <a:pPr>
              <a:spcAft>
                <a:spcPts val="600"/>
              </a:spcAft>
            </a:pPr>
            <a:r>
              <a:rPr lang="en-US" altLang="en-US" sz="2400" dirty="0"/>
              <a:t>Because most of the major developments in graph theory have happened relatively recently and in a variety of different contexts, the terms used in the subject have not been standardized. </a:t>
            </a:r>
          </a:p>
        </p:txBody>
      </p:sp>
      <p:graphicFrame>
        <p:nvGraphicFramePr>
          <p:cNvPr id="40" name="Table 39"/>
          <p:cNvGraphicFramePr>
            <a:graphicFrameLocks noGrp="1"/>
          </p:cNvGraphicFramePr>
          <p:nvPr>
            <p:extLst>
              <p:ext uri="{D42A27DB-BD31-4B8C-83A1-F6EECF244321}">
                <p14:modId xmlns:p14="http://schemas.microsoft.com/office/powerpoint/2010/main" val="1419245569"/>
              </p:ext>
            </p:extLst>
          </p:nvPr>
        </p:nvGraphicFramePr>
        <p:xfrm>
          <a:off x="440220" y="2698751"/>
          <a:ext cx="4430082" cy="3657600"/>
        </p:xfrm>
        <a:graphic>
          <a:graphicData uri="http://schemas.openxmlformats.org/drawingml/2006/table">
            <a:tbl>
              <a:tblPr firstRow="1" bandRow="1">
                <a:tableStyleId>{5C22544A-7EE6-4342-B048-85BDC9FD1C3A}</a:tableStyleId>
              </a:tblPr>
              <a:tblGrid>
                <a:gridCol w="2699784">
                  <a:extLst>
                    <a:ext uri="{9D8B030D-6E8A-4147-A177-3AD203B41FA5}">
                      <a16:colId xmlns:a16="http://schemas.microsoft.com/office/drawing/2014/main" val="3893350493"/>
                    </a:ext>
                  </a:extLst>
                </a:gridCol>
                <a:gridCol w="1730298">
                  <a:extLst>
                    <a:ext uri="{9D8B030D-6E8A-4147-A177-3AD203B41FA5}">
                      <a16:colId xmlns:a16="http://schemas.microsoft.com/office/drawing/2014/main" val="224514158"/>
                    </a:ext>
                  </a:extLst>
                </a:gridCol>
              </a:tblGrid>
              <a:tr h="370840">
                <a:tc>
                  <a:txBody>
                    <a:bodyPr/>
                    <a:lstStyle/>
                    <a:p>
                      <a:pPr algn="ctr"/>
                      <a:r>
                        <a:rPr lang="en-US" sz="2400" dirty="0"/>
                        <a:t>Susanna </a:t>
                      </a:r>
                      <a:r>
                        <a:rPr lang="en-US" sz="2400" dirty="0" err="1"/>
                        <a:t>Epp’s</a:t>
                      </a:r>
                      <a:r>
                        <a:rPr lang="en-US" sz="2400" dirty="0"/>
                        <a:t> book</a:t>
                      </a:r>
                    </a:p>
                  </a:txBody>
                  <a:tcPr/>
                </a:tc>
                <a:tc>
                  <a:txBody>
                    <a:bodyPr/>
                    <a:lstStyle/>
                    <a:p>
                      <a:pPr algn="ctr"/>
                      <a:r>
                        <a:rPr lang="en-US" sz="2400" dirty="0"/>
                        <a:t>Others</a:t>
                      </a:r>
                    </a:p>
                  </a:txBody>
                  <a:tcPr/>
                </a:tc>
                <a:extLst>
                  <a:ext uri="{0D108BD9-81ED-4DB2-BD59-A6C34878D82A}">
                    <a16:rowId xmlns:a16="http://schemas.microsoft.com/office/drawing/2014/main" val="3092245856"/>
                  </a:ext>
                </a:extLst>
              </a:tr>
              <a:tr h="370840">
                <a:tc>
                  <a:txBody>
                    <a:bodyPr/>
                    <a:lstStyle/>
                    <a:p>
                      <a:pPr algn="ctr"/>
                      <a:r>
                        <a:rPr lang="en-US" sz="2400" dirty="0"/>
                        <a:t>Graph</a:t>
                      </a:r>
                    </a:p>
                  </a:txBody>
                  <a:tcPr/>
                </a:tc>
                <a:tc>
                  <a:txBody>
                    <a:bodyPr/>
                    <a:lstStyle/>
                    <a:p>
                      <a:pPr algn="ctr"/>
                      <a:r>
                        <a:rPr lang="en-US" sz="2400" dirty="0"/>
                        <a:t>Multigraph</a:t>
                      </a:r>
                    </a:p>
                  </a:txBody>
                  <a:tcPr/>
                </a:tc>
                <a:extLst>
                  <a:ext uri="{0D108BD9-81ED-4DB2-BD59-A6C34878D82A}">
                    <a16:rowId xmlns:a16="http://schemas.microsoft.com/office/drawing/2014/main" val="1422620851"/>
                  </a:ext>
                </a:extLst>
              </a:tr>
              <a:tr h="370840">
                <a:tc>
                  <a:txBody>
                    <a:bodyPr/>
                    <a:lstStyle/>
                    <a:p>
                      <a:pPr algn="ctr"/>
                      <a:r>
                        <a:rPr lang="en-US" sz="2400" dirty="0"/>
                        <a:t>Simple graph</a:t>
                      </a:r>
                    </a:p>
                  </a:txBody>
                  <a:tcPr/>
                </a:tc>
                <a:tc>
                  <a:txBody>
                    <a:bodyPr/>
                    <a:lstStyle/>
                    <a:p>
                      <a:pPr algn="ctr"/>
                      <a:r>
                        <a:rPr lang="en-US" sz="2400" dirty="0"/>
                        <a:t>Graph</a:t>
                      </a:r>
                    </a:p>
                  </a:txBody>
                  <a:tcPr/>
                </a:tc>
                <a:extLst>
                  <a:ext uri="{0D108BD9-81ED-4DB2-BD59-A6C34878D82A}">
                    <a16:rowId xmlns:a16="http://schemas.microsoft.com/office/drawing/2014/main" val="7417608"/>
                  </a:ext>
                </a:extLst>
              </a:tr>
              <a:tr h="370840">
                <a:tc>
                  <a:txBody>
                    <a:bodyPr/>
                    <a:lstStyle/>
                    <a:p>
                      <a:pPr algn="ctr"/>
                      <a:r>
                        <a:rPr lang="en-US" sz="2400" dirty="0"/>
                        <a:t>Vertex</a:t>
                      </a:r>
                    </a:p>
                  </a:txBody>
                  <a:tcPr/>
                </a:tc>
                <a:tc>
                  <a:txBody>
                    <a:bodyPr/>
                    <a:lstStyle/>
                    <a:p>
                      <a:pPr algn="ctr"/>
                      <a:r>
                        <a:rPr lang="en-US" sz="2400" dirty="0"/>
                        <a:t>Node</a:t>
                      </a:r>
                    </a:p>
                  </a:txBody>
                  <a:tcPr/>
                </a:tc>
                <a:extLst>
                  <a:ext uri="{0D108BD9-81ED-4DB2-BD59-A6C34878D82A}">
                    <a16:rowId xmlns:a16="http://schemas.microsoft.com/office/drawing/2014/main" val="1276171950"/>
                  </a:ext>
                </a:extLst>
              </a:tr>
              <a:tr h="370840">
                <a:tc>
                  <a:txBody>
                    <a:bodyPr/>
                    <a:lstStyle/>
                    <a:p>
                      <a:pPr algn="ctr"/>
                      <a:r>
                        <a:rPr lang="en-US" sz="2400" dirty="0"/>
                        <a:t>Edge</a:t>
                      </a:r>
                    </a:p>
                  </a:txBody>
                  <a:tcPr/>
                </a:tc>
                <a:tc>
                  <a:txBody>
                    <a:bodyPr/>
                    <a:lstStyle/>
                    <a:p>
                      <a:pPr algn="ctr"/>
                      <a:r>
                        <a:rPr lang="en-US" sz="2400" dirty="0"/>
                        <a:t>Arc</a:t>
                      </a:r>
                    </a:p>
                  </a:txBody>
                  <a:tcPr/>
                </a:tc>
                <a:extLst>
                  <a:ext uri="{0D108BD9-81ED-4DB2-BD59-A6C34878D82A}">
                    <a16:rowId xmlns:a16="http://schemas.microsoft.com/office/drawing/2014/main" val="3329631715"/>
                  </a:ext>
                </a:extLst>
              </a:tr>
              <a:tr h="370840">
                <a:tc>
                  <a:txBody>
                    <a:bodyPr/>
                    <a:lstStyle/>
                    <a:p>
                      <a:pPr algn="ctr"/>
                      <a:r>
                        <a:rPr lang="en-US" sz="2400" dirty="0"/>
                        <a:t>Trail</a:t>
                      </a:r>
                    </a:p>
                  </a:txBody>
                  <a:tcPr/>
                </a:tc>
                <a:tc>
                  <a:txBody>
                    <a:bodyPr/>
                    <a:lstStyle/>
                    <a:p>
                      <a:pPr algn="ctr"/>
                      <a:r>
                        <a:rPr lang="en-US" sz="2400" dirty="0"/>
                        <a:t>Path</a:t>
                      </a:r>
                    </a:p>
                  </a:txBody>
                  <a:tcPr/>
                </a:tc>
                <a:extLst>
                  <a:ext uri="{0D108BD9-81ED-4DB2-BD59-A6C34878D82A}">
                    <a16:rowId xmlns:a16="http://schemas.microsoft.com/office/drawing/2014/main" val="3372250001"/>
                  </a:ext>
                </a:extLst>
              </a:tr>
              <a:tr h="370840">
                <a:tc>
                  <a:txBody>
                    <a:bodyPr/>
                    <a:lstStyle/>
                    <a:p>
                      <a:pPr algn="ctr"/>
                      <a:r>
                        <a:rPr lang="en-US" sz="2400" dirty="0"/>
                        <a:t>Path</a:t>
                      </a:r>
                    </a:p>
                  </a:txBody>
                  <a:tcPr/>
                </a:tc>
                <a:tc>
                  <a:txBody>
                    <a:bodyPr/>
                    <a:lstStyle/>
                    <a:p>
                      <a:pPr algn="ctr"/>
                      <a:r>
                        <a:rPr lang="en-US" sz="2400" dirty="0"/>
                        <a:t>Simple path</a:t>
                      </a:r>
                    </a:p>
                  </a:txBody>
                  <a:tcPr/>
                </a:tc>
                <a:extLst>
                  <a:ext uri="{0D108BD9-81ED-4DB2-BD59-A6C34878D82A}">
                    <a16:rowId xmlns:a16="http://schemas.microsoft.com/office/drawing/2014/main" val="900676031"/>
                  </a:ext>
                </a:extLst>
              </a:tr>
              <a:tr h="370840">
                <a:tc>
                  <a:txBody>
                    <a:bodyPr/>
                    <a:lstStyle/>
                    <a:p>
                      <a:pPr algn="ctr"/>
                      <a:r>
                        <a:rPr lang="en-US" sz="2400" dirty="0"/>
                        <a:t>Simple</a:t>
                      </a:r>
                      <a:r>
                        <a:rPr lang="en-US" sz="2400" baseline="0" dirty="0"/>
                        <a:t> circuit</a:t>
                      </a:r>
                      <a:endParaRPr lang="en-US" sz="2400" dirty="0"/>
                    </a:p>
                  </a:txBody>
                  <a:tcPr/>
                </a:tc>
                <a:tc>
                  <a:txBody>
                    <a:bodyPr/>
                    <a:lstStyle/>
                    <a:p>
                      <a:pPr algn="ctr"/>
                      <a:r>
                        <a:rPr lang="en-US" sz="2400" dirty="0"/>
                        <a:t>Cycle</a:t>
                      </a:r>
                    </a:p>
                  </a:txBody>
                  <a:tcPr/>
                </a:tc>
                <a:extLst>
                  <a:ext uri="{0D108BD9-81ED-4DB2-BD59-A6C34878D82A}">
                    <a16:rowId xmlns:a16="http://schemas.microsoft.com/office/drawing/2014/main" val="470002115"/>
                  </a:ext>
                </a:extLst>
              </a:tr>
            </a:tbl>
          </a:graphicData>
        </a:graphic>
      </p:graphicFrame>
      <p:sp>
        <p:nvSpPr>
          <p:cNvPr id="41" name="TextBox 40"/>
          <p:cNvSpPr txBox="1"/>
          <p:nvPr/>
        </p:nvSpPr>
        <p:spPr>
          <a:xfrm>
            <a:off x="5094858" y="2698751"/>
            <a:ext cx="3861881" cy="1938992"/>
          </a:xfrm>
          <a:prstGeom prst="rect">
            <a:avLst/>
          </a:prstGeom>
          <a:noFill/>
        </p:spPr>
        <p:txBody>
          <a:bodyPr wrap="square" rtlCol="0">
            <a:spAutoFit/>
          </a:bodyPr>
          <a:lstStyle/>
          <a:p>
            <a:pPr>
              <a:spcAft>
                <a:spcPts val="600"/>
              </a:spcAft>
            </a:pPr>
            <a:r>
              <a:rPr lang="en-US" altLang="en-US" sz="2400" dirty="0"/>
              <a:t>The terminology in this book is among the most common, but if you consult other sources, be sure to check their definitions</a:t>
            </a:r>
            <a:r>
              <a:rPr lang="en-US" altLang="en-US" sz="2400" i="1" dirty="0"/>
              <a:t>.</a:t>
            </a:r>
            <a:endParaRPr lang="en-US" altLang="en-US" sz="2400" dirty="0"/>
          </a:p>
        </p:txBody>
      </p:sp>
      <p:sp>
        <p:nvSpPr>
          <p:cNvPr id="46" name="TextBox 45"/>
          <p:cNvSpPr txBox="1"/>
          <p:nvPr/>
        </p:nvSpPr>
        <p:spPr>
          <a:xfrm>
            <a:off x="5181869" y="4723031"/>
            <a:ext cx="3504931" cy="1384995"/>
          </a:xfrm>
          <a:prstGeom prst="rect">
            <a:avLst/>
          </a:prstGeom>
          <a:solidFill>
            <a:schemeClr val="accent4">
              <a:lumMod val="20000"/>
              <a:lumOff val="80000"/>
            </a:schemeClr>
          </a:solidFill>
        </p:spPr>
        <p:txBody>
          <a:bodyPr wrap="square" rtlCol="0">
            <a:spAutoFit/>
          </a:bodyPr>
          <a:lstStyle/>
          <a:p>
            <a:pPr algn="ctr"/>
            <a:r>
              <a:rPr lang="en-US" sz="2800" dirty="0"/>
              <a:t>For CS1231S, we will follow the terminology in </a:t>
            </a:r>
            <a:r>
              <a:rPr lang="en-US" sz="2800" dirty="0" err="1"/>
              <a:t>Epp’s</a:t>
            </a:r>
            <a:r>
              <a:rPr lang="en-US" sz="2800" dirty="0"/>
              <a:t> book.</a:t>
            </a:r>
          </a:p>
        </p:txBody>
      </p:sp>
    </p:spTree>
    <p:extLst>
      <p:ext uri="{BB962C8B-B14F-4D97-AF65-F5344CB8AC3E}">
        <p14:creationId xmlns:p14="http://schemas.microsoft.com/office/powerpoint/2010/main" val="10250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Connectedness</a:t>
            </a:r>
            <a:endParaRPr lang="en-SG" sz="2000" dirty="0">
              <a:solidFill>
                <a:schemeClr val="bg1"/>
              </a:solidFill>
            </a:endParaRPr>
          </a:p>
        </p:txBody>
      </p:sp>
      <p:sp>
        <p:nvSpPr>
          <p:cNvPr id="35" name="TextBox 34"/>
          <p:cNvSpPr txBox="1"/>
          <p:nvPr/>
        </p:nvSpPr>
        <p:spPr>
          <a:xfrm>
            <a:off x="240924" y="1595624"/>
            <a:ext cx="8445876" cy="830997"/>
          </a:xfrm>
          <a:prstGeom prst="rect">
            <a:avLst/>
          </a:prstGeom>
          <a:noFill/>
        </p:spPr>
        <p:txBody>
          <a:bodyPr wrap="square" rtlCol="0">
            <a:spAutoFit/>
          </a:bodyPr>
          <a:lstStyle/>
          <a:p>
            <a:pPr>
              <a:spcAft>
                <a:spcPts val="600"/>
              </a:spcAft>
            </a:pPr>
            <a:r>
              <a:rPr lang="en-US" altLang="en-US" sz="2400" dirty="0"/>
              <a:t>A graph is connected if it is possible to travel from any vertex to any other vertex along a sequence of adjacent edges of the graph</a:t>
            </a:r>
            <a:r>
              <a:rPr lang="en-US" altLang="en-US" sz="2400" i="1" dirty="0"/>
              <a:t>.</a:t>
            </a:r>
            <a:endParaRPr lang="en-US" altLang="en-US" sz="2400" dirty="0"/>
          </a:p>
        </p:txBody>
      </p:sp>
      <p:grpSp>
        <p:nvGrpSpPr>
          <p:cNvPr id="27" name="Group 26"/>
          <p:cNvGrpSpPr/>
          <p:nvPr/>
        </p:nvGrpSpPr>
        <p:grpSpPr>
          <a:xfrm>
            <a:off x="237066" y="2426621"/>
            <a:ext cx="8669867" cy="2750841"/>
            <a:chOff x="804418" y="4598517"/>
            <a:chExt cx="8669867" cy="2750841"/>
          </a:xfrm>
        </p:grpSpPr>
        <p:sp>
          <p:nvSpPr>
            <p:cNvPr id="40" name="Rectangle 39"/>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Connectedness</a:t>
              </a:r>
            </a:p>
          </p:txBody>
        </p:sp>
        <p:sp>
          <p:nvSpPr>
            <p:cNvPr id="47" name="TextBox 46"/>
            <p:cNvSpPr txBox="1"/>
            <p:nvPr/>
          </p:nvSpPr>
          <p:spPr>
            <a:xfrm>
              <a:off x="804419" y="5193984"/>
              <a:ext cx="8669866" cy="2092881"/>
            </a:xfrm>
            <a:prstGeom prst="rect">
              <a:avLst/>
            </a:prstGeom>
            <a:noFill/>
          </p:spPr>
          <p:txBody>
            <a:bodyPr wrap="square" rtlCol="0">
              <a:spAutoFit/>
            </a:bodyPr>
            <a:lstStyle/>
            <a:p>
              <a:pPr>
                <a:spcAft>
                  <a:spcPts val="600"/>
                </a:spcAft>
              </a:pPr>
              <a:r>
                <a:rPr lang="en-SG" sz="2400" b="1" dirty="0"/>
                <a:t>Two vertices </a:t>
              </a:r>
              <a:r>
                <a:rPr lang="en-SG" sz="2400" i="1" dirty="0"/>
                <a:t>v</a:t>
              </a:r>
              <a:r>
                <a:rPr lang="en-SG" sz="2400" dirty="0"/>
                <a:t> and </a:t>
              </a:r>
              <a:r>
                <a:rPr lang="en-SG" sz="2400" i="1" dirty="0"/>
                <a:t>w</a:t>
              </a:r>
              <a:r>
                <a:rPr lang="en-SG" sz="2400" dirty="0"/>
                <a:t> of a graph </a:t>
              </a:r>
              <a:r>
                <a:rPr lang="en-SG" sz="2400" i="1" dirty="0"/>
                <a:t>G=</a:t>
              </a:r>
              <a:r>
                <a:rPr lang="en-SG" sz="2400" dirty="0"/>
                <a:t>(</a:t>
              </a:r>
              <a:r>
                <a:rPr lang="en-SG" sz="2400" i="1" dirty="0"/>
                <a:t>V</a:t>
              </a:r>
              <a:r>
                <a:rPr lang="en-SG" sz="2400" dirty="0"/>
                <a:t>,</a:t>
              </a:r>
              <a:r>
                <a:rPr lang="en-SG" sz="2400" i="1" dirty="0"/>
                <a:t>E</a:t>
              </a:r>
              <a:r>
                <a:rPr lang="en-SG" sz="2400" dirty="0"/>
                <a:t>) are </a:t>
              </a:r>
              <a:r>
                <a:rPr lang="en-SG" sz="2400" b="1" dirty="0"/>
                <a:t>connected</a:t>
              </a:r>
              <a:r>
                <a:rPr lang="en-SG" sz="2400" dirty="0"/>
                <a:t> if and only if there is a walk from </a:t>
              </a:r>
              <a:r>
                <a:rPr lang="en-SG" sz="2400" i="1" dirty="0"/>
                <a:t>v</a:t>
              </a:r>
              <a:r>
                <a:rPr lang="en-SG" sz="2400" dirty="0"/>
                <a:t> to </a:t>
              </a:r>
              <a:r>
                <a:rPr lang="en-SG" sz="2400" i="1" dirty="0"/>
                <a:t>w</a:t>
              </a:r>
              <a:r>
                <a:rPr lang="en-SG" sz="2400" dirty="0"/>
                <a:t>.</a:t>
              </a:r>
            </a:p>
            <a:p>
              <a:pPr>
                <a:spcAft>
                  <a:spcPts val="600"/>
                </a:spcAft>
              </a:pPr>
              <a:r>
                <a:rPr lang="en-SG" sz="2400" b="1" dirty="0"/>
                <a:t>The graph </a:t>
              </a:r>
              <a:r>
                <a:rPr lang="en-SG" sz="2400" b="1" i="1" dirty="0"/>
                <a:t>G</a:t>
              </a:r>
              <a:r>
                <a:rPr lang="en-SG" sz="2400" b="1" dirty="0"/>
                <a:t> is connected </a:t>
              </a:r>
              <a:r>
                <a:rPr lang="en-SG" sz="2400" dirty="0"/>
                <a:t>if and only if given </a:t>
              </a:r>
              <a:r>
                <a:rPr lang="en-SG" sz="2400" i="1" dirty="0"/>
                <a:t>any</a:t>
              </a:r>
              <a:r>
                <a:rPr lang="en-SG" sz="2400" dirty="0"/>
                <a:t> two vertices </a:t>
              </a:r>
              <a:r>
                <a:rPr lang="en-SG" sz="2400" i="1" dirty="0"/>
                <a:t>v</a:t>
              </a:r>
              <a:r>
                <a:rPr lang="en-SG" sz="2400" dirty="0"/>
                <a:t> and </a:t>
              </a:r>
              <a:r>
                <a:rPr lang="en-SG" sz="2400" i="1" dirty="0"/>
                <a:t>w</a:t>
              </a:r>
              <a:r>
                <a:rPr lang="en-SG" sz="2400" dirty="0"/>
                <a:t> in </a:t>
              </a:r>
              <a:r>
                <a:rPr lang="en-SG" sz="2400" i="1" dirty="0"/>
                <a:t>G</a:t>
              </a:r>
              <a:r>
                <a:rPr lang="en-SG" sz="2400" dirty="0"/>
                <a:t>, there is a walk from </a:t>
              </a:r>
              <a:r>
                <a:rPr lang="en-SG" sz="2400" i="1" dirty="0"/>
                <a:t>v</a:t>
              </a:r>
              <a:r>
                <a:rPr lang="en-SG" sz="2400" dirty="0"/>
                <a:t> to </a:t>
              </a:r>
              <a:r>
                <a:rPr lang="en-SG" sz="2400" i="1" dirty="0"/>
                <a:t>w</a:t>
              </a:r>
              <a:r>
                <a:rPr lang="en-SG" sz="2400" dirty="0"/>
                <a:t>. Symbolically,</a:t>
              </a:r>
            </a:p>
            <a:p>
              <a:pPr>
                <a:spcAft>
                  <a:spcPts val="600"/>
                </a:spcAft>
                <a:tabLst>
                  <a:tab pos="271463" algn="l"/>
                </a:tabLst>
              </a:pPr>
              <a:r>
                <a:rPr lang="en-SG" sz="2400" dirty="0"/>
                <a:t>	</a:t>
              </a:r>
              <a:r>
                <a:rPr lang="en-SG" sz="2400" i="1" dirty="0"/>
                <a:t>G</a:t>
              </a:r>
              <a:r>
                <a:rPr lang="en-SG" sz="2400" dirty="0"/>
                <a:t> is connected </a:t>
              </a:r>
              <a:r>
                <a:rPr lang="en-SG" sz="2400" dirty="0" err="1"/>
                <a:t>iff</a:t>
              </a:r>
              <a:r>
                <a:rPr lang="en-SG" sz="2400" dirty="0"/>
                <a:t> </a:t>
              </a:r>
              <a:r>
                <a:rPr lang="en-SG" sz="2400" dirty="0">
                  <a:sym typeface="Symbol" panose="05050102010706020507" pitchFamily="18" charset="2"/>
                </a:rPr>
                <a:t> vertices </a:t>
              </a:r>
              <a:r>
                <a:rPr lang="en-SG" sz="2400" i="1" dirty="0">
                  <a:sym typeface="Symbol" panose="05050102010706020507" pitchFamily="18" charset="2"/>
                </a:rPr>
                <a:t>v</a:t>
              </a:r>
              <a:r>
                <a:rPr lang="en-SG" sz="2400" dirty="0">
                  <a:sym typeface="Symbol" panose="05050102010706020507" pitchFamily="18" charset="2"/>
                </a:rPr>
                <a:t>, </a:t>
              </a:r>
              <a:r>
                <a:rPr lang="en-SG" sz="2400" i="1" dirty="0">
                  <a:sym typeface="Symbol" panose="05050102010706020507" pitchFamily="18" charset="2"/>
                </a:rPr>
                <a:t>w</a:t>
              </a:r>
              <a:r>
                <a:rPr lang="en-SG" sz="2400" dirty="0">
                  <a:sym typeface="Symbol" panose="05050102010706020507" pitchFamily="18" charset="2"/>
                </a:rPr>
                <a:t> </a:t>
              </a:r>
              <a:r>
                <a:rPr lang="en-SG" sz="2400" i="1" dirty="0">
                  <a:sym typeface="Symbol" panose="05050102010706020507" pitchFamily="18" charset="2"/>
                </a:rPr>
                <a:t>V</a:t>
              </a:r>
              <a:r>
                <a:rPr lang="en-SG" sz="2400" dirty="0">
                  <a:sym typeface="Symbol" panose="05050102010706020507" pitchFamily="18" charset="2"/>
                </a:rPr>
                <a:t>,  a walk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a:t>
              </a:r>
              <a:endParaRPr lang="en-SG" sz="2400" dirty="0">
                <a:latin typeface="Symbol" panose="05050102010706020507" pitchFamily="18" charset="2"/>
              </a:endParaRPr>
            </a:p>
          </p:txBody>
        </p:sp>
      </p:grpSp>
      <p:sp>
        <p:nvSpPr>
          <p:cNvPr id="48" name="Oval 4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70191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40924" y="1192154"/>
            <a:ext cx="8445876" cy="523220"/>
          </a:xfrm>
          <a:prstGeom prst="rect">
            <a:avLst/>
          </a:prstGeom>
          <a:noFill/>
        </p:spPr>
        <p:txBody>
          <a:bodyPr wrap="square" rtlCol="0">
            <a:spAutoFit/>
          </a:bodyPr>
          <a:lstStyle/>
          <a:p>
            <a:pPr>
              <a:spcAft>
                <a:spcPts val="600"/>
              </a:spcAft>
            </a:pPr>
            <a:r>
              <a:rPr lang="en-US" altLang="en-US" sz="2800" dirty="0"/>
              <a:t>Example: Which of the following graphs are connected?</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242" y="1966235"/>
            <a:ext cx="3024554" cy="21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863" y="1916081"/>
            <a:ext cx="2833199" cy="222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847" y="4187793"/>
            <a:ext cx="2178472" cy="23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cxnSp>
        <p:nvCxnSpPr>
          <p:cNvPr id="6" name="Straight Connector 5"/>
          <p:cNvCxnSpPr/>
          <p:nvPr/>
        </p:nvCxnSpPr>
        <p:spPr>
          <a:xfrm>
            <a:off x="740208" y="4069080"/>
            <a:ext cx="7946592" cy="7105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H="1">
            <a:off x="4562856" y="1966235"/>
            <a:ext cx="9782" cy="2102845"/>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682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33391" y="1032807"/>
            <a:ext cx="8445876" cy="954107"/>
          </a:xfrm>
          <a:prstGeom prst="rect">
            <a:avLst/>
          </a:prstGeom>
          <a:noFill/>
        </p:spPr>
        <p:txBody>
          <a:bodyPr wrap="square" rtlCol="0">
            <a:spAutoFit/>
          </a:bodyPr>
          <a:lstStyle/>
          <a:p>
            <a:pPr>
              <a:spcAft>
                <a:spcPts val="600"/>
              </a:spcAft>
            </a:pPr>
            <a:r>
              <a:rPr lang="en-US" altLang="en-US" sz="2800" dirty="0"/>
              <a:t>Some useful facts relating circuits and connectedness are collected in the following lemma.</a:t>
            </a:r>
          </a:p>
        </p:txBody>
      </p:sp>
      <p:grpSp>
        <p:nvGrpSpPr>
          <p:cNvPr id="39" name="Group 38"/>
          <p:cNvGrpSpPr/>
          <p:nvPr/>
        </p:nvGrpSpPr>
        <p:grpSpPr>
          <a:xfrm>
            <a:off x="432030" y="1986914"/>
            <a:ext cx="8480977" cy="3898036"/>
            <a:chOff x="730522" y="4598517"/>
            <a:chExt cx="8480977" cy="3898036"/>
          </a:xfrm>
        </p:grpSpPr>
        <p:sp>
          <p:nvSpPr>
            <p:cNvPr id="40" name="Rectangle 39"/>
            <p:cNvSpPr/>
            <p:nvPr/>
          </p:nvSpPr>
          <p:spPr>
            <a:xfrm>
              <a:off x="730522" y="4598517"/>
              <a:ext cx="8480977" cy="389803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10.2.1</a:t>
              </a:r>
            </a:p>
          </p:txBody>
        </p:sp>
        <p:sp>
          <p:nvSpPr>
            <p:cNvPr id="47" name="TextBox 46"/>
            <p:cNvSpPr txBox="1"/>
            <p:nvPr/>
          </p:nvSpPr>
          <p:spPr>
            <a:xfrm>
              <a:off x="795941" y="5218733"/>
              <a:ext cx="8189351" cy="327782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then any two distinct vertices of </a:t>
              </a:r>
              <a:r>
                <a:rPr lang="en-SG" sz="2400" i="1" dirty="0">
                  <a:sym typeface="Symbol" panose="05050102010706020507" pitchFamily="18" charset="2"/>
                </a:rPr>
                <a:t>G</a:t>
              </a:r>
              <a:r>
                <a:rPr lang="en-SG" sz="2400" dirty="0">
                  <a:sym typeface="Symbol" panose="05050102010706020507" pitchFamily="18" charset="2"/>
                </a:rPr>
                <a:t> can be connected by a path.</a:t>
              </a:r>
            </a:p>
            <a:p>
              <a:pPr marL="457200" indent="-457200">
                <a:spcAft>
                  <a:spcPts val="600"/>
                </a:spcAft>
                <a:buFont typeface="+mj-lt"/>
                <a:buAutoNum type="alphaLcPeriod"/>
              </a:pPr>
              <a:r>
                <a:rPr lang="en-SG" sz="2400" dirty="0">
                  <a:sym typeface="Symbol" panose="05050102010706020507" pitchFamily="18" charset="2"/>
                </a:rPr>
                <a:t>If vertices </a:t>
              </a:r>
              <a:r>
                <a:rPr lang="en-SG" sz="2400" i="1" dirty="0">
                  <a:sym typeface="Symbol" panose="05050102010706020507" pitchFamily="18" charset="2"/>
                </a:rPr>
                <a:t>v</a:t>
              </a:r>
              <a:r>
                <a:rPr lang="en-SG" sz="2400" dirty="0">
                  <a:sym typeface="Symbol" panose="05050102010706020507" pitchFamily="18" charset="2"/>
                </a:rPr>
                <a:t> and </a:t>
              </a:r>
              <a:r>
                <a:rPr lang="en-SG" sz="2400" i="1" dirty="0">
                  <a:sym typeface="Symbol" panose="05050102010706020507" pitchFamily="18" charset="2"/>
                </a:rPr>
                <a:t>w</a:t>
              </a:r>
              <a:r>
                <a:rPr lang="en-SG" sz="2400" dirty="0">
                  <a:sym typeface="Symbol" panose="05050102010706020507" pitchFamily="18" charset="2"/>
                </a:rPr>
                <a:t> are part of a circuit in </a:t>
              </a:r>
              <a:r>
                <a:rPr lang="en-SG" sz="2400" i="1" dirty="0">
                  <a:sym typeface="Symbol" panose="05050102010706020507" pitchFamily="18" charset="2"/>
                </a:rPr>
                <a:t>G</a:t>
              </a:r>
              <a:r>
                <a:rPr lang="en-SG" sz="2400" dirty="0">
                  <a:sym typeface="Symbol" panose="05050102010706020507" pitchFamily="18" charset="2"/>
                </a:rPr>
                <a:t> and one edge is removed from the circuit, then there still exists a trail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 in </a:t>
              </a:r>
              <a:r>
                <a:rPr lang="en-SG" sz="2400" i="1" dirty="0">
                  <a:sym typeface="Symbol" panose="05050102010706020507" pitchFamily="18" charset="2"/>
                </a:rPr>
                <a:t>G</a:t>
              </a:r>
              <a:r>
                <a:rPr lang="en-SG" sz="2400" dirty="0">
                  <a:sym typeface="Symbol" panose="05050102010706020507" pitchFamily="18" charset="2"/>
                </a:rPr>
                <a:t>.</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and </a:t>
              </a:r>
              <a:r>
                <a:rPr lang="en-SG" sz="2400" i="1" dirty="0">
                  <a:sym typeface="Symbol" panose="05050102010706020507" pitchFamily="18" charset="2"/>
                </a:rPr>
                <a:t>G</a:t>
              </a:r>
              <a:r>
                <a:rPr lang="en-SG" sz="2400" dirty="0">
                  <a:sym typeface="Symbol" panose="05050102010706020507" pitchFamily="18" charset="2"/>
                </a:rPr>
                <a:t> contains a circuit, then an edge of the circuit can be removed without disconnecting </a:t>
              </a:r>
              <a:r>
                <a:rPr lang="en-SG" sz="2400" i="1" dirty="0">
                  <a:sym typeface="Symbol" panose="05050102010706020507" pitchFamily="18" charset="2"/>
                </a:rPr>
                <a:t>G</a:t>
              </a:r>
              <a:r>
                <a:rPr lang="en-SG" sz="2400" dirty="0">
                  <a:sym typeface="Symbol" panose="05050102010706020507" pitchFamily="18" charset="2"/>
                </a:rPr>
                <a:t>.</a:t>
              </a:r>
            </a:p>
          </p:txBody>
        </p:sp>
      </p:grpSp>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92743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240924" y="1524289"/>
            <a:ext cx="8629314" cy="830997"/>
          </a:xfrm>
          <a:prstGeom prst="rect">
            <a:avLst/>
          </a:prstGeom>
          <a:noFill/>
        </p:spPr>
        <p:txBody>
          <a:bodyPr wrap="square" rtlCol="0">
            <a:spAutoFit/>
          </a:bodyPr>
          <a:lstStyle/>
          <a:p>
            <a:pPr>
              <a:spcAft>
                <a:spcPts val="600"/>
              </a:spcAft>
            </a:pPr>
            <a:r>
              <a:rPr lang="en-US" altLang="en-US" sz="2400" dirty="0"/>
              <a:t>The graphs in (</a:t>
            </a:r>
            <a:r>
              <a:rPr lang="en-US" altLang="en-US" sz="2400" i="1" dirty="0"/>
              <a:t>b</a:t>
            </a:r>
            <a:r>
              <a:rPr lang="en-US" altLang="en-US" sz="2400" dirty="0"/>
              <a:t>) and (</a:t>
            </a:r>
            <a:r>
              <a:rPr lang="en-US" altLang="en-US" sz="2400" i="1" dirty="0"/>
              <a:t>c</a:t>
            </a:r>
            <a:r>
              <a:rPr lang="en-US" altLang="en-US" sz="2400" dirty="0"/>
              <a:t>) are both made up of three pieces, each of which is itself a connected graph.</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 Component</a:t>
            </a:r>
            <a:endParaRPr lang="en-SG" sz="2000" dirty="0">
              <a:solidFill>
                <a:schemeClr val="bg1"/>
              </a:solidFill>
            </a:endParaRPr>
          </a:p>
        </p:txBody>
      </p:sp>
      <p:pic>
        <p:nvPicPr>
          <p:cNvPr id="4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7902" y="1970685"/>
            <a:ext cx="2166894" cy="170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906" y="1955317"/>
            <a:ext cx="1538433" cy="166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369739" y="3670116"/>
            <a:ext cx="8669867" cy="2765292"/>
            <a:chOff x="804418" y="4598517"/>
            <a:chExt cx="8669867" cy="2765292"/>
          </a:xfrm>
        </p:grpSpPr>
        <p:sp>
          <p:nvSpPr>
            <p:cNvPr id="39" name="Rectangle 38"/>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 Component</a:t>
              </a:r>
            </a:p>
          </p:txBody>
        </p:sp>
        <p:sp>
          <p:nvSpPr>
            <p:cNvPr id="46" name="TextBox 45"/>
            <p:cNvSpPr txBox="1"/>
            <p:nvPr/>
          </p:nvSpPr>
          <p:spPr>
            <a:xfrm>
              <a:off x="804419" y="5193984"/>
              <a:ext cx="8669866" cy="2169825"/>
            </a:xfrm>
            <a:prstGeom prst="rect">
              <a:avLst/>
            </a:prstGeom>
            <a:noFill/>
          </p:spPr>
          <p:txBody>
            <a:bodyPr wrap="square" rtlCol="0">
              <a:spAutoFit/>
            </a:bodyPr>
            <a:lstStyle/>
            <a:p>
              <a:pPr>
                <a:spcAft>
                  <a:spcPts val="600"/>
                </a:spcAft>
              </a:pPr>
              <a:r>
                <a:rPr lang="en-SG" sz="2400" dirty="0"/>
                <a:t>A graph </a:t>
              </a:r>
              <a:r>
                <a:rPr lang="en-SG" sz="2400" i="1" dirty="0"/>
                <a:t>H</a:t>
              </a:r>
              <a:r>
                <a:rPr lang="en-SG" sz="2400" dirty="0"/>
                <a:t> is a </a:t>
              </a:r>
              <a:r>
                <a:rPr lang="en-SG" sz="2400" b="1" dirty="0"/>
                <a:t>connected component</a:t>
              </a:r>
              <a:r>
                <a:rPr lang="en-SG" sz="2400" dirty="0"/>
                <a:t> of a graph </a:t>
              </a:r>
              <a:r>
                <a:rPr lang="en-SG" sz="2400" i="1" dirty="0"/>
                <a:t>G</a:t>
              </a:r>
              <a:r>
                <a:rPr lang="en-SG" sz="2400" dirty="0"/>
                <a:t> if and only if</a:t>
              </a:r>
            </a:p>
            <a:p>
              <a:pPr marL="627063" indent="-441325">
                <a:spcAft>
                  <a:spcPts val="600"/>
                </a:spcAft>
                <a:buFont typeface="+mj-lt"/>
                <a:buAutoNum type="arabicPeriod"/>
              </a:pPr>
              <a:r>
                <a:rPr lang="en-SG" sz="2400" dirty="0"/>
                <a:t>The graph </a:t>
              </a:r>
              <a:r>
                <a:rPr lang="en-SG" sz="2400" i="1" dirty="0"/>
                <a:t>H</a:t>
              </a:r>
              <a:r>
                <a:rPr lang="en-SG" sz="2400" dirty="0"/>
                <a:t> is a subgraph of </a:t>
              </a:r>
              <a:r>
                <a:rPr lang="en-SG" sz="2400" i="1" dirty="0"/>
                <a:t>G</a:t>
              </a:r>
              <a:r>
                <a:rPr lang="en-SG" sz="2400" dirty="0"/>
                <a:t>;</a:t>
              </a:r>
            </a:p>
            <a:p>
              <a:pPr marL="627063" indent="-441325">
                <a:spcAft>
                  <a:spcPts val="600"/>
                </a:spcAft>
                <a:buFont typeface="+mj-lt"/>
                <a:buAutoNum type="arabicPeriod"/>
              </a:pPr>
              <a:r>
                <a:rPr lang="en-SG" sz="2400" dirty="0"/>
                <a:t>The graph </a:t>
              </a:r>
              <a:r>
                <a:rPr lang="en-SG" sz="2400" i="1" dirty="0"/>
                <a:t>H</a:t>
              </a:r>
              <a:r>
                <a:rPr lang="en-SG" sz="2400" dirty="0"/>
                <a:t> is connected; and</a:t>
              </a:r>
            </a:p>
            <a:p>
              <a:pPr marL="627063" indent="-441325">
                <a:spcAft>
                  <a:spcPts val="600"/>
                </a:spcAft>
                <a:buFont typeface="+mj-lt"/>
                <a:buAutoNum type="arabicPeriod"/>
              </a:pPr>
              <a:r>
                <a:rPr lang="en-SG" sz="2400" dirty="0"/>
                <a:t>No connected subgraph of </a:t>
              </a:r>
              <a:r>
                <a:rPr lang="en-SG" sz="2400" i="1" dirty="0"/>
                <a:t>G</a:t>
              </a:r>
              <a:r>
                <a:rPr lang="en-SG" sz="2400" dirty="0"/>
                <a:t> has </a:t>
              </a:r>
              <a:r>
                <a:rPr lang="en-SG" sz="2400" i="1" dirty="0"/>
                <a:t>H</a:t>
              </a:r>
              <a:r>
                <a:rPr lang="en-SG" sz="2400" dirty="0"/>
                <a:t> as a subgraph and contains vertices or edges that are not in </a:t>
              </a:r>
              <a:r>
                <a:rPr lang="en-SG" sz="2400" i="1" dirty="0"/>
                <a:t>H</a:t>
              </a:r>
              <a:r>
                <a:rPr lang="en-SG" sz="2400" dirty="0"/>
                <a:t>.</a:t>
              </a:r>
            </a:p>
          </p:txBody>
        </p:sp>
      </p:grpSp>
      <p:sp>
        <p:nvSpPr>
          <p:cNvPr id="47" name="TextBox 46"/>
          <p:cNvSpPr txBox="1"/>
          <p:nvPr/>
        </p:nvSpPr>
        <p:spPr>
          <a:xfrm>
            <a:off x="261081" y="2399979"/>
            <a:ext cx="4310919" cy="1200329"/>
          </a:xfrm>
          <a:prstGeom prst="rect">
            <a:avLst/>
          </a:prstGeom>
          <a:noFill/>
        </p:spPr>
        <p:txBody>
          <a:bodyPr wrap="square" rtlCol="0">
            <a:spAutoFit/>
          </a:bodyPr>
          <a:lstStyle/>
          <a:p>
            <a:pPr>
              <a:spcAft>
                <a:spcPts val="600"/>
              </a:spcAft>
            </a:pPr>
            <a:r>
              <a:rPr lang="en-US" altLang="en-US" sz="2400" dirty="0"/>
              <a:t>A </a:t>
            </a:r>
            <a:r>
              <a:rPr lang="en-US" altLang="en-US" sz="2400" i="1" dirty="0">
                <a:solidFill>
                  <a:srgbClr val="0000FF"/>
                </a:solidFill>
              </a:rPr>
              <a:t>connected component</a:t>
            </a:r>
            <a:r>
              <a:rPr lang="en-US" altLang="en-US" sz="2400" dirty="0">
                <a:solidFill>
                  <a:srgbClr val="0000FF"/>
                </a:solidFill>
              </a:rPr>
              <a:t> </a:t>
            </a:r>
            <a:r>
              <a:rPr lang="en-US" altLang="en-US" sz="2400" dirty="0"/>
              <a:t>of a graph is a connected subgraph of largest possible size.</a:t>
            </a:r>
          </a:p>
        </p:txBody>
      </p:sp>
      <p:cxnSp>
        <p:nvCxnSpPr>
          <p:cNvPr id="51" name="Straight Connector 50"/>
          <p:cNvCxnSpPr/>
          <p:nvPr/>
        </p:nvCxnSpPr>
        <p:spPr>
          <a:xfrm flipH="1">
            <a:off x="7140786" y="1970685"/>
            <a:ext cx="7581" cy="1629623"/>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2382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301243" y="1026239"/>
            <a:ext cx="8445876" cy="523220"/>
          </a:xfrm>
          <a:prstGeom prst="rect">
            <a:avLst/>
          </a:prstGeom>
          <a:noFill/>
        </p:spPr>
        <p:txBody>
          <a:bodyPr wrap="square" rtlCol="0">
            <a:spAutoFit/>
          </a:bodyPr>
          <a:lstStyle/>
          <a:p>
            <a:pPr>
              <a:spcAft>
                <a:spcPts val="600"/>
              </a:spcAft>
            </a:pPr>
            <a:r>
              <a:rPr lang="en-US" altLang="en-US" sz="2800" dirty="0"/>
              <a:t>Find all connected components of the following graph </a:t>
            </a:r>
            <a:r>
              <a:rPr lang="en-US" altLang="en-US" sz="2800" i="1" dirty="0"/>
              <a:t>G</a:t>
            </a:r>
            <a:r>
              <a:rPr lang="en-US" altLang="en-US" sz="2800" dirty="0"/>
              <a:t>.</a:t>
            </a: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575122"/>
            <a:ext cx="40132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301243" y="3131062"/>
            <a:ext cx="8445876" cy="954107"/>
          </a:xfrm>
          <a:prstGeom prst="rect">
            <a:avLst/>
          </a:prstGeom>
          <a:solidFill>
            <a:schemeClr val="accent4">
              <a:lumMod val="60000"/>
              <a:lumOff val="40000"/>
            </a:schemeClr>
          </a:solidFill>
        </p:spPr>
        <p:txBody>
          <a:bodyPr wrap="square" rtlCol="0">
            <a:spAutoFit/>
          </a:bodyPr>
          <a:lstStyle/>
          <a:p>
            <a:pPr>
              <a:spcAft>
                <a:spcPts val="600"/>
              </a:spcAft>
            </a:pPr>
            <a:r>
              <a:rPr lang="en-US" altLang="en-US" sz="2800" i="1" dirty="0"/>
              <a:t>G</a:t>
            </a:r>
            <a:r>
              <a:rPr lang="en-US" altLang="en-US" sz="2800" dirty="0"/>
              <a:t> has 3 connected components </a:t>
            </a:r>
            <a:r>
              <a:rPr lang="en-US" altLang="en-US" sz="2800" i="1" dirty="0"/>
              <a:t>H</a:t>
            </a:r>
            <a:r>
              <a:rPr lang="en-US" altLang="en-US" sz="2800" baseline="-25000" dirty="0"/>
              <a:t>1</a:t>
            </a:r>
            <a:r>
              <a:rPr lang="en-US" altLang="en-US" sz="2800" dirty="0"/>
              <a:t>, </a:t>
            </a:r>
            <a:r>
              <a:rPr lang="en-US" altLang="en-US" sz="2800" i="1" dirty="0"/>
              <a:t>H</a:t>
            </a:r>
            <a:r>
              <a:rPr lang="en-US" altLang="en-US" sz="2800" baseline="-25000" dirty="0"/>
              <a:t>2</a:t>
            </a:r>
            <a:r>
              <a:rPr lang="en-US" altLang="en-US" sz="2800" dirty="0"/>
              <a:t> and </a:t>
            </a:r>
            <a:r>
              <a:rPr lang="en-US" altLang="en-US" sz="2800" i="1" dirty="0"/>
              <a:t>H</a:t>
            </a:r>
            <a:r>
              <a:rPr lang="en-US" altLang="en-US" sz="2800" baseline="-25000" dirty="0"/>
              <a:t>3</a:t>
            </a:r>
            <a:r>
              <a:rPr lang="en-US" altLang="en-US" sz="2800" dirty="0"/>
              <a:t> with vertex sets </a:t>
            </a:r>
            <a:r>
              <a:rPr lang="en-US" altLang="en-US" sz="2800" i="1" dirty="0"/>
              <a:t>V</a:t>
            </a:r>
            <a:r>
              <a:rPr lang="en-US" altLang="en-US" sz="2800" baseline="-25000" dirty="0"/>
              <a:t>1</a:t>
            </a:r>
            <a:r>
              <a:rPr lang="en-US" altLang="en-US" sz="2800" dirty="0"/>
              <a: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3</a:t>
            </a:r>
            <a:r>
              <a:rPr lang="en-US" altLang="en-US" sz="2800" dirty="0"/>
              <a:t> and edge sets </a:t>
            </a:r>
            <a:r>
              <a:rPr lang="en-US" altLang="en-US" sz="2800" i="1" dirty="0"/>
              <a:t>E</a:t>
            </a:r>
            <a:r>
              <a:rPr lang="en-US" altLang="en-US" sz="2800" baseline="-25000" dirty="0"/>
              <a:t>1</a:t>
            </a:r>
            <a:r>
              <a:rPr lang="en-US" altLang="en-US" sz="2800" dirty="0"/>
              <a:t>, </a:t>
            </a:r>
            <a:r>
              <a:rPr lang="en-US" altLang="en-US" sz="2800" i="1" dirty="0"/>
              <a:t>E</a:t>
            </a:r>
            <a:r>
              <a:rPr lang="en-US" altLang="en-US" sz="2800" baseline="-25000" dirty="0"/>
              <a:t>2</a:t>
            </a:r>
            <a:r>
              <a:rPr lang="en-US" altLang="en-US" sz="2800" dirty="0"/>
              <a:t> and </a:t>
            </a:r>
            <a:r>
              <a:rPr lang="en-US" altLang="en-US" sz="2800" i="1" dirty="0"/>
              <a:t>E</a:t>
            </a:r>
            <a:r>
              <a:rPr lang="en-US" altLang="en-US" sz="2800" baseline="-25000" dirty="0"/>
              <a:t>3</a:t>
            </a:r>
            <a:r>
              <a:rPr lang="en-US" altLang="en-US" sz="2800" dirty="0"/>
              <a:t> , where</a:t>
            </a:r>
          </a:p>
        </p:txBody>
      </p:sp>
      <mc:AlternateContent xmlns:mc="http://schemas.openxmlformats.org/markup-compatibility/2006" xmlns:a14="http://schemas.microsoft.com/office/drawing/2010/main">
        <mc:Choice Requires="a14">
          <p:sp>
            <p:nvSpPr>
              <p:cNvPr id="51" name="TextBox 50"/>
              <p:cNvSpPr txBox="1"/>
              <p:nvPr/>
            </p:nvSpPr>
            <p:spPr>
              <a:xfrm>
                <a:off x="1434072" y="4192763"/>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1</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1</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2</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3</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2</m:t>
                            </m:r>
                          </m:sub>
                        </m:sSub>
                      </m:e>
                    </m:d>
                  </m:oMath>
                </a14:m>
                <a:endParaRPr lang="en-US" altLang="en-US" sz="28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434072" y="4192763"/>
                <a:ext cx="5981194" cy="523220"/>
              </a:xfrm>
              <a:prstGeom prst="rect">
                <a:avLst/>
              </a:prstGeom>
              <a:blipFill rotWithShape="1">
                <a:blip r:embed="rId4"/>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434072" y="4794638"/>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2</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4</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2</m:t>
                        </m:r>
                      </m:sub>
                    </m:sSub>
                    <m:r>
                      <a:rPr lang="en-SG" altLang="en-US" sz="2800" b="0" i="1" smtClean="0">
                        <a:latin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m:t>
                    </m:r>
                  </m:oMath>
                </a14:m>
                <a:endParaRPr lang="en-US" altLang="en-US" sz="28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434072" y="4794638"/>
                <a:ext cx="5981194" cy="523220"/>
              </a:xfrm>
              <a:prstGeom prst="rect">
                <a:avLst/>
              </a:prstGeom>
              <a:blipFill rotWithShape="1">
                <a:blip r:embed="rId5"/>
                <a:stretch>
                  <a:fillRect t="-10588"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434072" y="5359785"/>
                <a:ext cx="5935812"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3</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5</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6</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7</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8</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4</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5</m:t>
                            </m:r>
                          </m:sub>
                        </m:sSub>
                      </m:e>
                    </m:d>
                  </m:oMath>
                </a14:m>
                <a:endParaRPr lang="en-US" altLang="en-US" sz="28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434072" y="5359785"/>
                <a:ext cx="5935812" cy="523220"/>
              </a:xfrm>
              <a:prstGeom prst="rect">
                <a:avLst/>
              </a:prstGeom>
              <a:blipFill rotWithShape="1">
                <a:blip r:embed="rId6"/>
                <a:stretch>
                  <a:fillRect t="-10465" b="-32558"/>
                </a:stretch>
              </a:blipFill>
            </p:spPr>
            <p:txBody>
              <a:bodyPr/>
              <a:lstStyle/>
              <a:p>
                <a:r>
                  <a:rPr lang="en-US">
                    <a:noFill/>
                  </a:rPr>
                  <a:t> </a:t>
                </a:r>
              </a:p>
            </p:txBody>
          </p:sp>
        </mc:Fallback>
      </mc:AlternateContent>
      <p:sp>
        <p:nvSpPr>
          <p:cNvPr id="55" name="Oval 5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838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60000"/>
                    <a:lumOff val="40000"/>
                  </a:schemeClr>
                </a:solidFill>
              </a:rPr>
              <a:t> Graphs: Introduction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TextBox 11"/>
          <p:cNvSpPr txBox="1"/>
          <p:nvPr/>
        </p:nvSpPr>
        <p:spPr>
          <a:xfrm>
            <a:off x="369739" y="1195884"/>
            <a:ext cx="3561833" cy="400110"/>
          </a:xfrm>
          <a:prstGeom prst="rect">
            <a:avLst/>
          </a:prstGeom>
          <a:noFill/>
        </p:spPr>
        <p:txBody>
          <a:bodyPr wrap="square" rtlCol="0">
            <a:spAutoFit/>
          </a:bodyPr>
          <a:lstStyle/>
          <a:p>
            <a:r>
              <a:rPr lang="en-US" sz="2000" dirty="0">
                <a:solidFill>
                  <a:srgbClr val="0000FF"/>
                </a:solidFill>
              </a:rPr>
              <a:t>Types of graphs (informal intro):</a:t>
            </a:r>
          </a:p>
        </p:txBody>
      </p:sp>
      <p:sp>
        <p:nvSpPr>
          <p:cNvPr id="16" name="TextBox 15"/>
          <p:cNvSpPr txBox="1"/>
          <p:nvPr/>
        </p:nvSpPr>
        <p:spPr>
          <a:xfrm>
            <a:off x="3947737" y="796141"/>
            <a:ext cx="5033494" cy="707886"/>
          </a:xfrm>
          <a:prstGeom prst="rect">
            <a:avLst/>
          </a:prstGeom>
          <a:solidFill>
            <a:schemeClr val="accent4">
              <a:lumMod val="20000"/>
              <a:lumOff val="80000"/>
            </a:schemeClr>
          </a:solidFill>
        </p:spPr>
        <p:txBody>
          <a:bodyPr wrap="square" rtlCol="0">
            <a:spAutoFit/>
          </a:bodyPr>
          <a:lstStyle/>
          <a:p>
            <a:r>
              <a:rPr lang="en-US" sz="2000" dirty="0"/>
              <a:t>Graphs are mathematical structures used to model pairwise relations between objects.</a:t>
            </a:r>
            <a:endParaRPr lang="en-SG" sz="2000" dirty="0"/>
          </a:p>
        </p:txBody>
      </p:sp>
      <p:grpSp>
        <p:nvGrpSpPr>
          <p:cNvPr id="265" name="Group 264"/>
          <p:cNvGrpSpPr/>
          <p:nvPr/>
        </p:nvGrpSpPr>
        <p:grpSpPr>
          <a:xfrm>
            <a:off x="512427" y="1627497"/>
            <a:ext cx="8462063" cy="2107921"/>
            <a:chOff x="512427" y="1627497"/>
            <a:chExt cx="8462063" cy="2107921"/>
          </a:xfrm>
        </p:grpSpPr>
        <p:sp>
          <p:nvSpPr>
            <p:cNvPr id="46" name="TextBox 45"/>
            <p:cNvSpPr txBox="1"/>
            <p:nvPr/>
          </p:nvSpPr>
          <p:spPr>
            <a:xfrm>
              <a:off x="539096" y="3150643"/>
              <a:ext cx="1829193" cy="338554"/>
            </a:xfrm>
            <a:prstGeom prst="rect">
              <a:avLst/>
            </a:prstGeom>
            <a:noFill/>
          </p:spPr>
          <p:txBody>
            <a:bodyPr wrap="square" rtlCol="0">
              <a:spAutoFit/>
            </a:bodyPr>
            <a:lstStyle/>
            <a:p>
              <a:pPr algn="ctr"/>
              <a:r>
                <a:rPr lang="en-US" sz="1600" dirty="0">
                  <a:solidFill>
                    <a:srgbClr val="C00000"/>
                  </a:solidFill>
                </a:rPr>
                <a:t>Undirected graph</a:t>
              </a:r>
              <a:endParaRPr lang="en-SG" sz="1600" dirty="0">
                <a:solidFill>
                  <a:srgbClr val="C00000"/>
                </a:solidFill>
              </a:endParaRPr>
            </a:p>
          </p:txBody>
        </p:sp>
        <p:grpSp>
          <p:nvGrpSpPr>
            <p:cNvPr id="82" name="Group 81"/>
            <p:cNvGrpSpPr/>
            <p:nvPr/>
          </p:nvGrpSpPr>
          <p:grpSpPr>
            <a:xfrm>
              <a:off x="512427" y="1686652"/>
              <a:ext cx="1882530" cy="1387477"/>
              <a:chOff x="905221" y="2059593"/>
              <a:chExt cx="1882530" cy="1387477"/>
            </a:xfrm>
          </p:grpSpPr>
          <p:grpSp>
            <p:nvGrpSpPr>
              <p:cNvPr id="81" name="Group 80"/>
              <p:cNvGrpSpPr/>
              <p:nvPr/>
            </p:nvGrpSpPr>
            <p:grpSpPr>
              <a:xfrm>
                <a:off x="905221" y="2059593"/>
                <a:ext cx="1882530" cy="1387477"/>
                <a:chOff x="905221" y="2059593"/>
                <a:chExt cx="1882530" cy="1387477"/>
              </a:xfrm>
            </p:grpSpPr>
            <p:grpSp>
              <p:nvGrpSpPr>
                <p:cNvPr id="15" name="Group 14"/>
                <p:cNvGrpSpPr/>
                <p:nvPr/>
              </p:nvGrpSpPr>
              <p:grpSpPr>
                <a:xfrm>
                  <a:off x="1083357" y="2059593"/>
                  <a:ext cx="360948" cy="336885"/>
                  <a:chOff x="1419726" y="2430379"/>
                  <a:chExt cx="360948" cy="336885"/>
                </a:xfrm>
              </p:grpSpPr>
              <p:sp>
                <p:nvSpPr>
                  <p:cNvPr id="6" name="Oval 5"/>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1419726" y="2430379"/>
                    <a:ext cx="360948" cy="336885"/>
                  </a:xfrm>
                  <a:prstGeom prst="rect">
                    <a:avLst/>
                  </a:prstGeom>
                  <a:noFill/>
                </p:spPr>
                <p:txBody>
                  <a:bodyPr wrap="square" rtlCol="0">
                    <a:spAutoFit/>
                  </a:bodyPr>
                  <a:lstStyle/>
                  <a:p>
                    <a:pPr algn="ctr"/>
                    <a:r>
                      <a:rPr lang="en-US" sz="1600" dirty="0"/>
                      <a:t>a</a:t>
                    </a:r>
                    <a:endParaRPr lang="en-SG" sz="1600" dirty="0"/>
                  </a:p>
                </p:txBody>
              </p:sp>
            </p:grpSp>
            <p:grpSp>
              <p:nvGrpSpPr>
                <p:cNvPr id="47" name="Group 46"/>
                <p:cNvGrpSpPr/>
                <p:nvPr/>
              </p:nvGrpSpPr>
              <p:grpSpPr>
                <a:xfrm>
                  <a:off x="905221" y="2693299"/>
                  <a:ext cx="360948" cy="336885"/>
                  <a:chOff x="1419726" y="2430379"/>
                  <a:chExt cx="360948" cy="336885"/>
                </a:xfrm>
              </p:grpSpPr>
              <p:sp>
                <p:nvSpPr>
                  <p:cNvPr id="48" name="Oval 47"/>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p:cNvSpPr txBox="1"/>
                  <p:nvPr/>
                </p:nvSpPr>
                <p:spPr>
                  <a:xfrm>
                    <a:off x="1419726" y="2430379"/>
                    <a:ext cx="360948" cy="336885"/>
                  </a:xfrm>
                  <a:prstGeom prst="rect">
                    <a:avLst/>
                  </a:prstGeom>
                  <a:noFill/>
                </p:spPr>
                <p:txBody>
                  <a:bodyPr wrap="square" rtlCol="0">
                    <a:spAutoFit/>
                  </a:bodyPr>
                  <a:lstStyle/>
                  <a:p>
                    <a:pPr algn="ctr"/>
                    <a:r>
                      <a:rPr lang="en-US" sz="1600" dirty="0"/>
                      <a:t>b</a:t>
                    </a:r>
                    <a:endParaRPr lang="en-SG" sz="1600" dirty="0"/>
                  </a:p>
                </p:txBody>
              </p:sp>
            </p:grpSp>
            <p:grpSp>
              <p:nvGrpSpPr>
                <p:cNvPr id="50" name="Group 49"/>
                <p:cNvGrpSpPr/>
                <p:nvPr/>
              </p:nvGrpSpPr>
              <p:grpSpPr>
                <a:xfrm>
                  <a:off x="1444821" y="3110185"/>
                  <a:ext cx="360948" cy="336885"/>
                  <a:chOff x="1419726" y="2430379"/>
                  <a:chExt cx="360948" cy="336885"/>
                </a:xfrm>
              </p:grpSpPr>
              <p:sp>
                <p:nvSpPr>
                  <p:cNvPr id="51" name="Oval 50"/>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p:cNvSpPr txBox="1"/>
                  <p:nvPr/>
                </p:nvSpPr>
                <p:spPr>
                  <a:xfrm>
                    <a:off x="1419726" y="2430379"/>
                    <a:ext cx="360948" cy="336885"/>
                  </a:xfrm>
                  <a:prstGeom prst="rect">
                    <a:avLst/>
                  </a:prstGeom>
                  <a:noFill/>
                </p:spPr>
                <p:txBody>
                  <a:bodyPr wrap="square" rtlCol="0">
                    <a:spAutoFit/>
                  </a:bodyPr>
                  <a:lstStyle/>
                  <a:p>
                    <a:pPr algn="ctr"/>
                    <a:r>
                      <a:rPr lang="en-US" sz="1600" dirty="0"/>
                      <a:t>c</a:t>
                    </a:r>
                    <a:endParaRPr lang="en-SG" sz="1600" dirty="0"/>
                  </a:p>
                </p:txBody>
              </p:sp>
            </p:grpSp>
            <p:grpSp>
              <p:nvGrpSpPr>
                <p:cNvPr id="53" name="Group 52"/>
                <p:cNvGrpSpPr/>
                <p:nvPr/>
              </p:nvGrpSpPr>
              <p:grpSpPr>
                <a:xfrm>
                  <a:off x="1781706" y="2494472"/>
                  <a:ext cx="360948" cy="336885"/>
                  <a:chOff x="1419726" y="2430379"/>
                  <a:chExt cx="360948" cy="336885"/>
                </a:xfrm>
              </p:grpSpPr>
              <p:sp>
                <p:nvSpPr>
                  <p:cNvPr id="54" name="Oval 53"/>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1419726" y="2430379"/>
                    <a:ext cx="360948" cy="336885"/>
                  </a:xfrm>
                  <a:prstGeom prst="rect">
                    <a:avLst/>
                  </a:prstGeom>
                  <a:noFill/>
                </p:spPr>
                <p:txBody>
                  <a:bodyPr wrap="square" rtlCol="0">
                    <a:spAutoFit/>
                  </a:bodyPr>
                  <a:lstStyle/>
                  <a:p>
                    <a:pPr algn="ctr"/>
                    <a:r>
                      <a:rPr lang="en-US" sz="1600" dirty="0"/>
                      <a:t>d</a:t>
                    </a:r>
                    <a:endParaRPr lang="en-SG" sz="1600" dirty="0"/>
                  </a:p>
                </p:txBody>
              </p:sp>
            </p:grpSp>
            <p:grpSp>
              <p:nvGrpSpPr>
                <p:cNvPr id="56" name="Group 55"/>
                <p:cNvGrpSpPr/>
                <p:nvPr/>
              </p:nvGrpSpPr>
              <p:grpSpPr>
                <a:xfrm>
                  <a:off x="2426803" y="2809550"/>
                  <a:ext cx="360948" cy="336885"/>
                  <a:chOff x="1419726" y="2430379"/>
                  <a:chExt cx="360948" cy="336885"/>
                </a:xfrm>
              </p:grpSpPr>
              <p:sp>
                <p:nvSpPr>
                  <p:cNvPr id="57" name="Oval 56"/>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p:cNvSpPr txBox="1"/>
                  <p:nvPr/>
                </p:nvSpPr>
                <p:spPr>
                  <a:xfrm>
                    <a:off x="1419726" y="2430379"/>
                    <a:ext cx="360948" cy="336885"/>
                  </a:xfrm>
                  <a:prstGeom prst="rect">
                    <a:avLst/>
                  </a:prstGeom>
                  <a:noFill/>
                </p:spPr>
                <p:txBody>
                  <a:bodyPr wrap="square" rtlCol="0">
                    <a:spAutoFit/>
                  </a:bodyPr>
                  <a:lstStyle/>
                  <a:p>
                    <a:pPr algn="ctr"/>
                    <a:r>
                      <a:rPr lang="en-US" sz="1600" dirty="0"/>
                      <a:t>f</a:t>
                    </a:r>
                    <a:endParaRPr lang="en-SG" sz="1600" dirty="0"/>
                  </a:p>
                </p:txBody>
              </p:sp>
            </p:grpSp>
            <p:grpSp>
              <p:nvGrpSpPr>
                <p:cNvPr id="59" name="Group 58"/>
                <p:cNvGrpSpPr/>
                <p:nvPr/>
              </p:nvGrpSpPr>
              <p:grpSpPr>
                <a:xfrm>
                  <a:off x="2388567" y="2093606"/>
                  <a:ext cx="360948" cy="336885"/>
                  <a:chOff x="1419726" y="2430379"/>
                  <a:chExt cx="360948" cy="336885"/>
                </a:xfrm>
              </p:grpSpPr>
              <p:sp>
                <p:nvSpPr>
                  <p:cNvPr id="60" name="Oval 59"/>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TextBox 60"/>
                  <p:cNvSpPr txBox="1"/>
                  <p:nvPr/>
                </p:nvSpPr>
                <p:spPr>
                  <a:xfrm>
                    <a:off x="1419726" y="2430379"/>
                    <a:ext cx="360948" cy="336885"/>
                  </a:xfrm>
                  <a:prstGeom prst="rect">
                    <a:avLst/>
                  </a:prstGeom>
                  <a:noFill/>
                </p:spPr>
                <p:txBody>
                  <a:bodyPr wrap="square" rtlCol="0">
                    <a:spAutoFit/>
                  </a:bodyPr>
                  <a:lstStyle/>
                  <a:p>
                    <a:pPr algn="ctr"/>
                    <a:r>
                      <a:rPr lang="en-US" sz="1600" dirty="0"/>
                      <a:t>e</a:t>
                    </a:r>
                    <a:endParaRPr lang="en-SG" sz="1600" dirty="0"/>
                  </a:p>
                </p:txBody>
              </p:sp>
            </p:grpSp>
          </p:grpSp>
          <p:grpSp>
            <p:nvGrpSpPr>
              <p:cNvPr id="80" name="Group 79"/>
              <p:cNvGrpSpPr/>
              <p:nvPr/>
            </p:nvGrpSpPr>
            <p:grpSpPr>
              <a:xfrm>
                <a:off x="1110816" y="2228015"/>
                <a:ext cx="1521582" cy="918420"/>
                <a:chOff x="1085695" y="2228015"/>
                <a:chExt cx="1521582" cy="918420"/>
              </a:xfrm>
            </p:grpSpPr>
            <p:cxnSp>
              <p:nvCxnSpPr>
                <p:cNvPr id="18" name="Straight Connector 17"/>
                <p:cNvCxnSpPr>
                  <a:stCxn id="6" idx="4"/>
                  <a:endCxn id="49" idx="0"/>
                </p:cNvCxnSpPr>
                <p:nvPr/>
              </p:nvCxnSpPr>
              <p:spPr>
                <a:xfrm flipH="1">
                  <a:off x="1085695" y="2396478"/>
                  <a:ext cx="166105" cy="2968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404560" y="2228015"/>
                  <a:ext cx="944262" cy="40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071617" y="2376349"/>
                  <a:ext cx="355186" cy="174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8" idx="0"/>
                  <a:endCxn id="61" idx="2"/>
                </p:cNvCxnSpPr>
                <p:nvPr/>
              </p:nvCxnSpPr>
              <p:spPr>
                <a:xfrm flipH="1" flipV="1">
                  <a:off x="2569041" y="2430491"/>
                  <a:ext cx="38236" cy="379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195" y="2950936"/>
                  <a:ext cx="278362" cy="195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110205" y="2715821"/>
                  <a:ext cx="361982" cy="1519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216255" y="2672335"/>
                  <a:ext cx="520525" cy="187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p:cNvGrpSpPr/>
            <p:nvPr/>
          </p:nvGrpSpPr>
          <p:grpSpPr>
            <a:xfrm>
              <a:off x="2692074" y="1686652"/>
              <a:ext cx="1882530" cy="1387477"/>
              <a:chOff x="905221" y="2059593"/>
              <a:chExt cx="1882530" cy="1387477"/>
            </a:xfrm>
          </p:grpSpPr>
          <p:grpSp>
            <p:nvGrpSpPr>
              <p:cNvPr id="84" name="Group 83"/>
              <p:cNvGrpSpPr/>
              <p:nvPr/>
            </p:nvGrpSpPr>
            <p:grpSpPr>
              <a:xfrm>
                <a:off x="905221" y="2059593"/>
                <a:ext cx="1882530" cy="1387477"/>
                <a:chOff x="905221" y="2059593"/>
                <a:chExt cx="1882530" cy="1387477"/>
              </a:xfrm>
            </p:grpSpPr>
            <p:grpSp>
              <p:nvGrpSpPr>
                <p:cNvPr id="93" name="Group 92"/>
                <p:cNvGrpSpPr/>
                <p:nvPr/>
              </p:nvGrpSpPr>
              <p:grpSpPr>
                <a:xfrm>
                  <a:off x="1083357" y="2059593"/>
                  <a:ext cx="360948" cy="336885"/>
                  <a:chOff x="1419726" y="2430379"/>
                  <a:chExt cx="360948" cy="336885"/>
                </a:xfrm>
              </p:grpSpPr>
              <p:sp>
                <p:nvSpPr>
                  <p:cNvPr id="109" name="Oval 108"/>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TextBox 109"/>
                  <p:cNvSpPr txBox="1"/>
                  <p:nvPr/>
                </p:nvSpPr>
                <p:spPr>
                  <a:xfrm>
                    <a:off x="1419726" y="2430379"/>
                    <a:ext cx="360948" cy="336885"/>
                  </a:xfrm>
                  <a:prstGeom prst="rect">
                    <a:avLst/>
                  </a:prstGeom>
                  <a:noFill/>
                </p:spPr>
                <p:txBody>
                  <a:bodyPr wrap="square" rtlCol="0">
                    <a:spAutoFit/>
                  </a:bodyPr>
                  <a:lstStyle/>
                  <a:p>
                    <a:pPr algn="ctr"/>
                    <a:r>
                      <a:rPr lang="en-US" sz="1600" dirty="0"/>
                      <a:t>a</a:t>
                    </a:r>
                    <a:endParaRPr lang="en-SG" sz="1600" dirty="0"/>
                  </a:p>
                </p:txBody>
              </p:sp>
            </p:grpSp>
            <p:grpSp>
              <p:nvGrpSpPr>
                <p:cNvPr id="94" name="Group 93"/>
                <p:cNvGrpSpPr/>
                <p:nvPr/>
              </p:nvGrpSpPr>
              <p:grpSpPr>
                <a:xfrm>
                  <a:off x="905221" y="2693299"/>
                  <a:ext cx="360948" cy="336885"/>
                  <a:chOff x="1419726" y="2430379"/>
                  <a:chExt cx="360948" cy="336885"/>
                </a:xfrm>
              </p:grpSpPr>
              <p:sp>
                <p:nvSpPr>
                  <p:cNvPr id="107" name="Oval 106"/>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1419726" y="2430379"/>
                    <a:ext cx="360948" cy="336885"/>
                  </a:xfrm>
                  <a:prstGeom prst="rect">
                    <a:avLst/>
                  </a:prstGeom>
                  <a:noFill/>
                </p:spPr>
                <p:txBody>
                  <a:bodyPr wrap="square" rtlCol="0">
                    <a:spAutoFit/>
                  </a:bodyPr>
                  <a:lstStyle/>
                  <a:p>
                    <a:pPr algn="ctr"/>
                    <a:r>
                      <a:rPr lang="en-US" sz="1600" dirty="0"/>
                      <a:t>b</a:t>
                    </a:r>
                    <a:endParaRPr lang="en-SG" sz="1600" dirty="0"/>
                  </a:p>
                </p:txBody>
              </p:sp>
            </p:grpSp>
            <p:grpSp>
              <p:nvGrpSpPr>
                <p:cNvPr id="95" name="Group 94"/>
                <p:cNvGrpSpPr/>
                <p:nvPr/>
              </p:nvGrpSpPr>
              <p:grpSpPr>
                <a:xfrm>
                  <a:off x="1444821" y="3110185"/>
                  <a:ext cx="360948" cy="336885"/>
                  <a:chOff x="1419726" y="2430379"/>
                  <a:chExt cx="360948" cy="336885"/>
                </a:xfrm>
              </p:grpSpPr>
              <p:sp>
                <p:nvSpPr>
                  <p:cNvPr id="105" name="Oval 104"/>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p:cNvSpPr txBox="1"/>
                  <p:nvPr/>
                </p:nvSpPr>
                <p:spPr>
                  <a:xfrm>
                    <a:off x="1419726" y="2430379"/>
                    <a:ext cx="360948" cy="336885"/>
                  </a:xfrm>
                  <a:prstGeom prst="rect">
                    <a:avLst/>
                  </a:prstGeom>
                  <a:noFill/>
                </p:spPr>
                <p:txBody>
                  <a:bodyPr wrap="square" rtlCol="0">
                    <a:spAutoFit/>
                  </a:bodyPr>
                  <a:lstStyle/>
                  <a:p>
                    <a:pPr algn="ctr"/>
                    <a:r>
                      <a:rPr lang="en-US" sz="1600" dirty="0"/>
                      <a:t>c</a:t>
                    </a:r>
                    <a:endParaRPr lang="en-SG" sz="1600" dirty="0"/>
                  </a:p>
                </p:txBody>
              </p:sp>
            </p:grpSp>
            <p:grpSp>
              <p:nvGrpSpPr>
                <p:cNvPr id="96" name="Group 95"/>
                <p:cNvGrpSpPr/>
                <p:nvPr/>
              </p:nvGrpSpPr>
              <p:grpSpPr>
                <a:xfrm>
                  <a:off x="1781706" y="2494472"/>
                  <a:ext cx="360948" cy="336885"/>
                  <a:chOff x="1419726" y="2430379"/>
                  <a:chExt cx="360948" cy="336885"/>
                </a:xfrm>
              </p:grpSpPr>
              <p:sp>
                <p:nvSpPr>
                  <p:cNvPr id="103" name="Oval 102"/>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TextBox 103"/>
                  <p:cNvSpPr txBox="1"/>
                  <p:nvPr/>
                </p:nvSpPr>
                <p:spPr>
                  <a:xfrm>
                    <a:off x="1419726" y="2430379"/>
                    <a:ext cx="360948" cy="336885"/>
                  </a:xfrm>
                  <a:prstGeom prst="rect">
                    <a:avLst/>
                  </a:prstGeom>
                  <a:noFill/>
                </p:spPr>
                <p:txBody>
                  <a:bodyPr wrap="square" rtlCol="0">
                    <a:spAutoFit/>
                  </a:bodyPr>
                  <a:lstStyle/>
                  <a:p>
                    <a:pPr algn="ctr"/>
                    <a:r>
                      <a:rPr lang="en-US" sz="1600" dirty="0"/>
                      <a:t>d</a:t>
                    </a:r>
                    <a:endParaRPr lang="en-SG" sz="1600" dirty="0"/>
                  </a:p>
                </p:txBody>
              </p:sp>
            </p:grpSp>
            <p:grpSp>
              <p:nvGrpSpPr>
                <p:cNvPr id="97" name="Group 96"/>
                <p:cNvGrpSpPr/>
                <p:nvPr/>
              </p:nvGrpSpPr>
              <p:grpSpPr>
                <a:xfrm>
                  <a:off x="2426803" y="2809550"/>
                  <a:ext cx="360948" cy="336885"/>
                  <a:chOff x="1419726" y="2430379"/>
                  <a:chExt cx="360948" cy="336885"/>
                </a:xfrm>
              </p:grpSpPr>
              <p:sp>
                <p:nvSpPr>
                  <p:cNvPr id="101" name="Oval 100"/>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TextBox 101"/>
                  <p:cNvSpPr txBox="1"/>
                  <p:nvPr/>
                </p:nvSpPr>
                <p:spPr>
                  <a:xfrm>
                    <a:off x="1419726" y="2430379"/>
                    <a:ext cx="360948" cy="336885"/>
                  </a:xfrm>
                  <a:prstGeom prst="rect">
                    <a:avLst/>
                  </a:prstGeom>
                  <a:noFill/>
                </p:spPr>
                <p:txBody>
                  <a:bodyPr wrap="square" rtlCol="0">
                    <a:spAutoFit/>
                  </a:bodyPr>
                  <a:lstStyle/>
                  <a:p>
                    <a:pPr algn="ctr"/>
                    <a:r>
                      <a:rPr lang="en-US" sz="1600" dirty="0"/>
                      <a:t>f</a:t>
                    </a:r>
                    <a:endParaRPr lang="en-SG" sz="1600" dirty="0"/>
                  </a:p>
                </p:txBody>
              </p:sp>
            </p:grpSp>
            <p:grpSp>
              <p:nvGrpSpPr>
                <p:cNvPr id="98" name="Group 97"/>
                <p:cNvGrpSpPr/>
                <p:nvPr/>
              </p:nvGrpSpPr>
              <p:grpSpPr>
                <a:xfrm>
                  <a:off x="2388567" y="2093606"/>
                  <a:ext cx="360948" cy="336885"/>
                  <a:chOff x="1419726" y="2430379"/>
                  <a:chExt cx="360948" cy="336885"/>
                </a:xfrm>
              </p:grpSpPr>
              <p:sp>
                <p:nvSpPr>
                  <p:cNvPr id="99" name="Oval 98"/>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TextBox 99"/>
                  <p:cNvSpPr txBox="1"/>
                  <p:nvPr/>
                </p:nvSpPr>
                <p:spPr>
                  <a:xfrm>
                    <a:off x="1419726" y="2430379"/>
                    <a:ext cx="360948" cy="336885"/>
                  </a:xfrm>
                  <a:prstGeom prst="rect">
                    <a:avLst/>
                  </a:prstGeom>
                  <a:noFill/>
                </p:spPr>
                <p:txBody>
                  <a:bodyPr wrap="square" rtlCol="0">
                    <a:spAutoFit/>
                  </a:bodyPr>
                  <a:lstStyle/>
                  <a:p>
                    <a:pPr algn="ctr"/>
                    <a:r>
                      <a:rPr lang="en-US" sz="1600" dirty="0"/>
                      <a:t>e</a:t>
                    </a:r>
                    <a:endParaRPr lang="en-SG" sz="1600" dirty="0"/>
                  </a:p>
                </p:txBody>
              </p:sp>
            </p:grpSp>
          </p:grpSp>
          <p:grpSp>
            <p:nvGrpSpPr>
              <p:cNvPr id="85" name="Group 84"/>
              <p:cNvGrpSpPr/>
              <p:nvPr/>
            </p:nvGrpSpPr>
            <p:grpSpPr>
              <a:xfrm>
                <a:off x="1110816" y="2228015"/>
                <a:ext cx="1521582" cy="918420"/>
                <a:chOff x="1085695" y="2228015"/>
                <a:chExt cx="1521582" cy="918420"/>
              </a:xfrm>
            </p:grpSpPr>
            <p:cxnSp>
              <p:nvCxnSpPr>
                <p:cNvPr id="86" name="Straight Connector 85"/>
                <p:cNvCxnSpPr>
                  <a:stCxn id="109" idx="4"/>
                  <a:endCxn id="108" idx="0"/>
                </p:cNvCxnSpPr>
                <p:nvPr/>
              </p:nvCxnSpPr>
              <p:spPr>
                <a:xfrm flipH="1">
                  <a:off x="1085695" y="2396478"/>
                  <a:ext cx="166105" cy="29682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404560" y="2228015"/>
                  <a:ext cx="944262" cy="4002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071617" y="2376349"/>
                  <a:ext cx="355186" cy="17460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2" idx="0"/>
                  <a:endCxn id="100" idx="2"/>
                </p:cNvCxnSpPr>
                <p:nvPr/>
              </p:nvCxnSpPr>
              <p:spPr>
                <a:xfrm flipH="1" flipV="1">
                  <a:off x="2569041" y="2430491"/>
                  <a:ext cx="38236" cy="37905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195" y="2950936"/>
                  <a:ext cx="278362" cy="19549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110205" y="2715821"/>
                  <a:ext cx="361982" cy="15193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1216255" y="2672335"/>
                  <a:ext cx="520525" cy="18740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11" name="TextBox 110"/>
            <p:cNvSpPr txBox="1"/>
            <p:nvPr/>
          </p:nvSpPr>
          <p:spPr>
            <a:xfrm>
              <a:off x="2718743" y="3150643"/>
              <a:ext cx="1829193" cy="584775"/>
            </a:xfrm>
            <a:prstGeom prst="rect">
              <a:avLst/>
            </a:prstGeom>
            <a:noFill/>
          </p:spPr>
          <p:txBody>
            <a:bodyPr wrap="square" rtlCol="0">
              <a:spAutoFit/>
            </a:bodyPr>
            <a:lstStyle/>
            <a:p>
              <a:pPr algn="ctr"/>
              <a:r>
                <a:rPr lang="en-US" sz="1600" dirty="0">
                  <a:solidFill>
                    <a:srgbClr val="C00000"/>
                  </a:solidFill>
                </a:rPr>
                <a:t>Directed graph (Digraph)</a:t>
              </a:r>
              <a:endParaRPr lang="en-SG" sz="1600" dirty="0">
                <a:solidFill>
                  <a:srgbClr val="C00000"/>
                </a:solidFill>
              </a:endParaRPr>
            </a:p>
          </p:txBody>
        </p:sp>
        <p:grpSp>
          <p:nvGrpSpPr>
            <p:cNvPr id="112" name="Group 111"/>
            <p:cNvGrpSpPr/>
            <p:nvPr/>
          </p:nvGrpSpPr>
          <p:grpSpPr>
            <a:xfrm>
              <a:off x="4871859" y="1686652"/>
              <a:ext cx="1882530" cy="1387477"/>
              <a:chOff x="905221" y="2059593"/>
              <a:chExt cx="1882530" cy="1387477"/>
            </a:xfrm>
          </p:grpSpPr>
          <p:grpSp>
            <p:nvGrpSpPr>
              <p:cNvPr id="113" name="Group 112"/>
              <p:cNvGrpSpPr/>
              <p:nvPr/>
            </p:nvGrpSpPr>
            <p:grpSpPr>
              <a:xfrm>
                <a:off x="905221" y="2059593"/>
                <a:ext cx="1882530" cy="1387477"/>
                <a:chOff x="905221" y="2059593"/>
                <a:chExt cx="1882530" cy="1387477"/>
              </a:xfrm>
            </p:grpSpPr>
            <p:grpSp>
              <p:nvGrpSpPr>
                <p:cNvPr id="122" name="Group 121"/>
                <p:cNvGrpSpPr/>
                <p:nvPr/>
              </p:nvGrpSpPr>
              <p:grpSpPr>
                <a:xfrm>
                  <a:off x="1083357" y="2059593"/>
                  <a:ext cx="360948" cy="336885"/>
                  <a:chOff x="1419726" y="2430379"/>
                  <a:chExt cx="360948" cy="336885"/>
                </a:xfrm>
              </p:grpSpPr>
              <p:sp>
                <p:nvSpPr>
                  <p:cNvPr id="138" name="Oval 137"/>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TextBox 138"/>
                  <p:cNvSpPr txBox="1"/>
                  <p:nvPr/>
                </p:nvSpPr>
                <p:spPr>
                  <a:xfrm>
                    <a:off x="1419726" y="2430379"/>
                    <a:ext cx="360948" cy="336885"/>
                  </a:xfrm>
                  <a:prstGeom prst="rect">
                    <a:avLst/>
                  </a:prstGeom>
                  <a:noFill/>
                </p:spPr>
                <p:txBody>
                  <a:bodyPr wrap="square" rtlCol="0">
                    <a:spAutoFit/>
                  </a:bodyPr>
                  <a:lstStyle/>
                  <a:p>
                    <a:pPr algn="ctr"/>
                    <a:r>
                      <a:rPr lang="en-US" sz="1600" dirty="0"/>
                      <a:t>a</a:t>
                    </a:r>
                    <a:endParaRPr lang="en-SG" sz="1600" dirty="0"/>
                  </a:p>
                </p:txBody>
              </p:sp>
            </p:grpSp>
            <p:grpSp>
              <p:nvGrpSpPr>
                <p:cNvPr id="123" name="Group 122"/>
                <p:cNvGrpSpPr/>
                <p:nvPr/>
              </p:nvGrpSpPr>
              <p:grpSpPr>
                <a:xfrm>
                  <a:off x="905221" y="2693299"/>
                  <a:ext cx="360948" cy="336885"/>
                  <a:chOff x="1419726" y="2430379"/>
                  <a:chExt cx="360948" cy="336885"/>
                </a:xfrm>
              </p:grpSpPr>
              <p:sp>
                <p:nvSpPr>
                  <p:cNvPr id="136" name="Oval 135"/>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TextBox 136"/>
                  <p:cNvSpPr txBox="1"/>
                  <p:nvPr/>
                </p:nvSpPr>
                <p:spPr>
                  <a:xfrm>
                    <a:off x="1419726" y="2430379"/>
                    <a:ext cx="360948" cy="336885"/>
                  </a:xfrm>
                  <a:prstGeom prst="rect">
                    <a:avLst/>
                  </a:prstGeom>
                  <a:noFill/>
                </p:spPr>
                <p:txBody>
                  <a:bodyPr wrap="square" rtlCol="0">
                    <a:spAutoFit/>
                  </a:bodyPr>
                  <a:lstStyle/>
                  <a:p>
                    <a:pPr algn="ctr"/>
                    <a:r>
                      <a:rPr lang="en-US" sz="1600" dirty="0"/>
                      <a:t>b</a:t>
                    </a:r>
                    <a:endParaRPr lang="en-SG" sz="1600" dirty="0"/>
                  </a:p>
                </p:txBody>
              </p:sp>
            </p:grpSp>
            <p:grpSp>
              <p:nvGrpSpPr>
                <p:cNvPr id="124" name="Group 123"/>
                <p:cNvGrpSpPr/>
                <p:nvPr/>
              </p:nvGrpSpPr>
              <p:grpSpPr>
                <a:xfrm>
                  <a:off x="1444821" y="3110185"/>
                  <a:ext cx="360948" cy="336885"/>
                  <a:chOff x="1419726" y="2430379"/>
                  <a:chExt cx="360948" cy="336885"/>
                </a:xfrm>
              </p:grpSpPr>
              <p:sp>
                <p:nvSpPr>
                  <p:cNvPr id="134" name="Oval 133"/>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TextBox 134"/>
                  <p:cNvSpPr txBox="1"/>
                  <p:nvPr/>
                </p:nvSpPr>
                <p:spPr>
                  <a:xfrm>
                    <a:off x="1419726" y="2430379"/>
                    <a:ext cx="360948" cy="336885"/>
                  </a:xfrm>
                  <a:prstGeom prst="rect">
                    <a:avLst/>
                  </a:prstGeom>
                  <a:noFill/>
                </p:spPr>
                <p:txBody>
                  <a:bodyPr wrap="square" rtlCol="0">
                    <a:spAutoFit/>
                  </a:bodyPr>
                  <a:lstStyle/>
                  <a:p>
                    <a:pPr algn="ctr"/>
                    <a:r>
                      <a:rPr lang="en-US" sz="1600" dirty="0"/>
                      <a:t>c</a:t>
                    </a:r>
                    <a:endParaRPr lang="en-SG" sz="1600" dirty="0"/>
                  </a:p>
                </p:txBody>
              </p:sp>
            </p:grpSp>
            <p:grpSp>
              <p:nvGrpSpPr>
                <p:cNvPr id="125" name="Group 124"/>
                <p:cNvGrpSpPr/>
                <p:nvPr/>
              </p:nvGrpSpPr>
              <p:grpSpPr>
                <a:xfrm>
                  <a:off x="1781706" y="2494472"/>
                  <a:ext cx="360948" cy="336885"/>
                  <a:chOff x="1419726" y="2430379"/>
                  <a:chExt cx="360948" cy="336885"/>
                </a:xfrm>
              </p:grpSpPr>
              <p:sp>
                <p:nvSpPr>
                  <p:cNvPr id="132" name="Oval 131"/>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TextBox 132"/>
                  <p:cNvSpPr txBox="1"/>
                  <p:nvPr/>
                </p:nvSpPr>
                <p:spPr>
                  <a:xfrm>
                    <a:off x="1419726" y="2430379"/>
                    <a:ext cx="360948" cy="336885"/>
                  </a:xfrm>
                  <a:prstGeom prst="rect">
                    <a:avLst/>
                  </a:prstGeom>
                  <a:noFill/>
                </p:spPr>
                <p:txBody>
                  <a:bodyPr wrap="square" rtlCol="0">
                    <a:spAutoFit/>
                  </a:bodyPr>
                  <a:lstStyle/>
                  <a:p>
                    <a:pPr algn="ctr"/>
                    <a:r>
                      <a:rPr lang="en-US" sz="1600" dirty="0"/>
                      <a:t>d</a:t>
                    </a:r>
                    <a:endParaRPr lang="en-SG" sz="1600" dirty="0"/>
                  </a:p>
                </p:txBody>
              </p:sp>
            </p:grpSp>
            <p:grpSp>
              <p:nvGrpSpPr>
                <p:cNvPr id="126" name="Group 125"/>
                <p:cNvGrpSpPr/>
                <p:nvPr/>
              </p:nvGrpSpPr>
              <p:grpSpPr>
                <a:xfrm>
                  <a:off x="2426803" y="2809550"/>
                  <a:ext cx="360948" cy="336885"/>
                  <a:chOff x="1419726" y="2430379"/>
                  <a:chExt cx="360948" cy="336885"/>
                </a:xfrm>
              </p:grpSpPr>
              <p:sp>
                <p:nvSpPr>
                  <p:cNvPr id="130" name="Oval 129"/>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TextBox 130"/>
                  <p:cNvSpPr txBox="1"/>
                  <p:nvPr/>
                </p:nvSpPr>
                <p:spPr>
                  <a:xfrm>
                    <a:off x="1419726" y="2430379"/>
                    <a:ext cx="360948" cy="336885"/>
                  </a:xfrm>
                  <a:prstGeom prst="rect">
                    <a:avLst/>
                  </a:prstGeom>
                  <a:noFill/>
                </p:spPr>
                <p:txBody>
                  <a:bodyPr wrap="square" rtlCol="0">
                    <a:spAutoFit/>
                  </a:bodyPr>
                  <a:lstStyle/>
                  <a:p>
                    <a:pPr algn="ctr"/>
                    <a:r>
                      <a:rPr lang="en-US" sz="1600" dirty="0"/>
                      <a:t>f</a:t>
                    </a:r>
                    <a:endParaRPr lang="en-SG" sz="1600" dirty="0"/>
                  </a:p>
                </p:txBody>
              </p:sp>
            </p:grpSp>
            <p:grpSp>
              <p:nvGrpSpPr>
                <p:cNvPr id="127" name="Group 126"/>
                <p:cNvGrpSpPr/>
                <p:nvPr/>
              </p:nvGrpSpPr>
              <p:grpSpPr>
                <a:xfrm>
                  <a:off x="2388567" y="2093606"/>
                  <a:ext cx="360948" cy="336885"/>
                  <a:chOff x="1419726" y="2430379"/>
                  <a:chExt cx="360948" cy="336885"/>
                </a:xfrm>
              </p:grpSpPr>
              <p:sp>
                <p:nvSpPr>
                  <p:cNvPr id="128" name="Oval 127"/>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TextBox 128"/>
                  <p:cNvSpPr txBox="1"/>
                  <p:nvPr/>
                </p:nvSpPr>
                <p:spPr>
                  <a:xfrm>
                    <a:off x="1419726" y="2430379"/>
                    <a:ext cx="360948" cy="336885"/>
                  </a:xfrm>
                  <a:prstGeom prst="rect">
                    <a:avLst/>
                  </a:prstGeom>
                  <a:noFill/>
                </p:spPr>
                <p:txBody>
                  <a:bodyPr wrap="square" rtlCol="0">
                    <a:spAutoFit/>
                  </a:bodyPr>
                  <a:lstStyle/>
                  <a:p>
                    <a:pPr algn="ctr"/>
                    <a:r>
                      <a:rPr lang="en-US" sz="1600" dirty="0"/>
                      <a:t>e</a:t>
                    </a:r>
                    <a:endParaRPr lang="en-SG" sz="1600" dirty="0"/>
                  </a:p>
                </p:txBody>
              </p:sp>
            </p:grpSp>
          </p:grpSp>
          <p:grpSp>
            <p:nvGrpSpPr>
              <p:cNvPr id="114" name="Group 113"/>
              <p:cNvGrpSpPr/>
              <p:nvPr/>
            </p:nvGrpSpPr>
            <p:grpSpPr>
              <a:xfrm>
                <a:off x="1110816" y="2228015"/>
                <a:ext cx="1521582" cy="918420"/>
                <a:chOff x="1085695" y="2228015"/>
                <a:chExt cx="1521582" cy="918420"/>
              </a:xfrm>
            </p:grpSpPr>
            <p:cxnSp>
              <p:nvCxnSpPr>
                <p:cNvPr id="115" name="Straight Connector 114"/>
                <p:cNvCxnSpPr>
                  <a:stCxn id="138" idx="4"/>
                  <a:endCxn id="137" idx="0"/>
                </p:cNvCxnSpPr>
                <p:nvPr/>
              </p:nvCxnSpPr>
              <p:spPr>
                <a:xfrm flipH="1">
                  <a:off x="1085695" y="2396478"/>
                  <a:ext cx="166105" cy="29682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404560" y="2228015"/>
                  <a:ext cx="944262" cy="4002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2071617" y="2376349"/>
                  <a:ext cx="355186" cy="17460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31" idx="0"/>
                  <a:endCxn id="129" idx="2"/>
                </p:cNvCxnSpPr>
                <p:nvPr/>
              </p:nvCxnSpPr>
              <p:spPr>
                <a:xfrm flipH="1" flipV="1">
                  <a:off x="2569041" y="2430491"/>
                  <a:ext cx="38236" cy="379059"/>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219195" y="2950936"/>
                  <a:ext cx="278362" cy="19549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10205" y="2715821"/>
                  <a:ext cx="361982" cy="15193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1216255" y="2672335"/>
                  <a:ext cx="520525" cy="18740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140" name="TextBox 139"/>
            <p:cNvSpPr txBox="1"/>
            <p:nvPr/>
          </p:nvSpPr>
          <p:spPr>
            <a:xfrm>
              <a:off x="4898528" y="3150643"/>
              <a:ext cx="1829193" cy="584775"/>
            </a:xfrm>
            <a:prstGeom prst="rect">
              <a:avLst/>
            </a:prstGeom>
            <a:noFill/>
          </p:spPr>
          <p:txBody>
            <a:bodyPr wrap="square" rtlCol="0">
              <a:spAutoFit/>
            </a:bodyPr>
            <a:lstStyle/>
            <a:p>
              <a:pPr algn="ctr"/>
              <a:r>
                <a:rPr lang="en-US" sz="1600" dirty="0">
                  <a:solidFill>
                    <a:srgbClr val="C00000"/>
                  </a:solidFill>
                </a:rPr>
                <a:t>Directed acyclic graph (DAG)</a:t>
              </a:r>
              <a:endParaRPr lang="en-SG" sz="1600" dirty="0">
                <a:solidFill>
                  <a:srgbClr val="C00000"/>
                </a:solidFill>
              </a:endParaRPr>
            </a:p>
          </p:txBody>
        </p:sp>
        <p:sp>
          <p:nvSpPr>
            <p:cNvPr id="141" name="TextBox 140"/>
            <p:cNvSpPr txBox="1"/>
            <p:nvPr/>
          </p:nvSpPr>
          <p:spPr>
            <a:xfrm>
              <a:off x="7030376" y="3150643"/>
              <a:ext cx="1829193" cy="338554"/>
            </a:xfrm>
            <a:prstGeom prst="rect">
              <a:avLst/>
            </a:prstGeom>
            <a:noFill/>
          </p:spPr>
          <p:txBody>
            <a:bodyPr wrap="square" rtlCol="0">
              <a:spAutoFit/>
            </a:bodyPr>
            <a:lstStyle/>
            <a:p>
              <a:pPr algn="ctr"/>
              <a:r>
                <a:rPr lang="en-US" sz="1600" dirty="0">
                  <a:solidFill>
                    <a:srgbClr val="C00000"/>
                  </a:solidFill>
                </a:rPr>
                <a:t>Weighted graph</a:t>
              </a:r>
              <a:endParaRPr lang="en-SG" sz="1600" dirty="0">
                <a:solidFill>
                  <a:srgbClr val="C00000"/>
                </a:solidFill>
              </a:endParaRPr>
            </a:p>
          </p:txBody>
        </p:sp>
        <p:grpSp>
          <p:nvGrpSpPr>
            <p:cNvPr id="178" name="Group 177"/>
            <p:cNvGrpSpPr/>
            <p:nvPr/>
          </p:nvGrpSpPr>
          <p:grpSpPr>
            <a:xfrm>
              <a:off x="6915454" y="1627497"/>
              <a:ext cx="2059036" cy="1446632"/>
              <a:chOff x="865345" y="4577812"/>
              <a:chExt cx="2059036" cy="1446632"/>
            </a:xfrm>
          </p:grpSpPr>
          <p:grpSp>
            <p:nvGrpSpPr>
              <p:cNvPr id="142" name="Group 141"/>
              <p:cNvGrpSpPr/>
              <p:nvPr/>
            </p:nvGrpSpPr>
            <p:grpSpPr>
              <a:xfrm>
                <a:off x="907757" y="4636967"/>
                <a:ext cx="1882530" cy="1387477"/>
                <a:chOff x="905221" y="2059593"/>
                <a:chExt cx="1882530" cy="1387477"/>
              </a:xfrm>
            </p:grpSpPr>
            <p:grpSp>
              <p:nvGrpSpPr>
                <p:cNvPr id="143" name="Group 142"/>
                <p:cNvGrpSpPr/>
                <p:nvPr/>
              </p:nvGrpSpPr>
              <p:grpSpPr>
                <a:xfrm>
                  <a:off x="905221" y="2059593"/>
                  <a:ext cx="1882530" cy="1387477"/>
                  <a:chOff x="905221" y="2059593"/>
                  <a:chExt cx="1882530" cy="1387477"/>
                </a:xfrm>
              </p:grpSpPr>
              <p:grpSp>
                <p:nvGrpSpPr>
                  <p:cNvPr id="152" name="Group 151"/>
                  <p:cNvGrpSpPr/>
                  <p:nvPr/>
                </p:nvGrpSpPr>
                <p:grpSpPr>
                  <a:xfrm>
                    <a:off x="1083357" y="2059593"/>
                    <a:ext cx="360948" cy="336885"/>
                    <a:chOff x="1419726" y="2430379"/>
                    <a:chExt cx="360948" cy="336885"/>
                  </a:xfrm>
                </p:grpSpPr>
                <p:sp>
                  <p:nvSpPr>
                    <p:cNvPr id="168" name="Oval 167"/>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TextBox 168"/>
                    <p:cNvSpPr txBox="1"/>
                    <p:nvPr/>
                  </p:nvSpPr>
                  <p:spPr>
                    <a:xfrm>
                      <a:off x="1419726" y="2430379"/>
                      <a:ext cx="360948" cy="336885"/>
                    </a:xfrm>
                    <a:prstGeom prst="rect">
                      <a:avLst/>
                    </a:prstGeom>
                    <a:noFill/>
                  </p:spPr>
                  <p:txBody>
                    <a:bodyPr wrap="square" rtlCol="0">
                      <a:spAutoFit/>
                    </a:bodyPr>
                    <a:lstStyle/>
                    <a:p>
                      <a:pPr algn="ctr"/>
                      <a:r>
                        <a:rPr lang="en-US" sz="1600" dirty="0"/>
                        <a:t>a</a:t>
                      </a:r>
                      <a:endParaRPr lang="en-SG" sz="1600" dirty="0"/>
                    </a:p>
                  </p:txBody>
                </p:sp>
              </p:grpSp>
              <p:grpSp>
                <p:nvGrpSpPr>
                  <p:cNvPr id="153" name="Group 152"/>
                  <p:cNvGrpSpPr/>
                  <p:nvPr/>
                </p:nvGrpSpPr>
                <p:grpSpPr>
                  <a:xfrm>
                    <a:off x="905221" y="2693299"/>
                    <a:ext cx="360948" cy="336885"/>
                    <a:chOff x="1419726" y="2430379"/>
                    <a:chExt cx="360948" cy="336885"/>
                  </a:xfrm>
                </p:grpSpPr>
                <p:sp>
                  <p:nvSpPr>
                    <p:cNvPr id="166" name="Oval 165"/>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p:cNvSpPr txBox="1"/>
                    <p:nvPr/>
                  </p:nvSpPr>
                  <p:spPr>
                    <a:xfrm>
                      <a:off x="1419726" y="2430379"/>
                      <a:ext cx="360948" cy="336885"/>
                    </a:xfrm>
                    <a:prstGeom prst="rect">
                      <a:avLst/>
                    </a:prstGeom>
                    <a:noFill/>
                  </p:spPr>
                  <p:txBody>
                    <a:bodyPr wrap="square" rtlCol="0">
                      <a:spAutoFit/>
                    </a:bodyPr>
                    <a:lstStyle/>
                    <a:p>
                      <a:pPr algn="ctr"/>
                      <a:r>
                        <a:rPr lang="en-US" sz="1600" dirty="0"/>
                        <a:t>b</a:t>
                      </a:r>
                      <a:endParaRPr lang="en-SG" sz="1600" dirty="0"/>
                    </a:p>
                  </p:txBody>
                </p:sp>
              </p:grpSp>
              <p:grpSp>
                <p:nvGrpSpPr>
                  <p:cNvPr id="154" name="Group 153"/>
                  <p:cNvGrpSpPr/>
                  <p:nvPr/>
                </p:nvGrpSpPr>
                <p:grpSpPr>
                  <a:xfrm>
                    <a:off x="1444821" y="3110185"/>
                    <a:ext cx="360948" cy="336885"/>
                    <a:chOff x="1419726" y="2430379"/>
                    <a:chExt cx="360948" cy="336885"/>
                  </a:xfrm>
                </p:grpSpPr>
                <p:sp>
                  <p:nvSpPr>
                    <p:cNvPr id="164" name="Oval 163"/>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TextBox 164"/>
                    <p:cNvSpPr txBox="1"/>
                    <p:nvPr/>
                  </p:nvSpPr>
                  <p:spPr>
                    <a:xfrm>
                      <a:off x="1419726" y="2430379"/>
                      <a:ext cx="360948" cy="336885"/>
                    </a:xfrm>
                    <a:prstGeom prst="rect">
                      <a:avLst/>
                    </a:prstGeom>
                    <a:noFill/>
                  </p:spPr>
                  <p:txBody>
                    <a:bodyPr wrap="square" rtlCol="0">
                      <a:spAutoFit/>
                    </a:bodyPr>
                    <a:lstStyle/>
                    <a:p>
                      <a:pPr algn="ctr"/>
                      <a:r>
                        <a:rPr lang="en-US" sz="1600" dirty="0"/>
                        <a:t>c</a:t>
                      </a:r>
                      <a:endParaRPr lang="en-SG" sz="1600" dirty="0"/>
                    </a:p>
                  </p:txBody>
                </p:sp>
              </p:grpSp>
              <p:grpSp>
                <p:nvGrpSpPr>
                  <p:cNvPr id="155" name="Group 154"/>
                  <p:cNvGrpSpPr/>
                  <p:nvPr/>
                </p:nvGrpSpPr>
                <p:grpSpPr>
                  <a:xfrm>
                    <a:off x="1781706" y="2494472"/>
                    <a:ext cx="360948" cy="336885"/>
                    <a:chOff x="1419726" y="2430379"/>
                    <a:chExt cx="360948" cy="336885"/>
                  </a:xfrm>
                </p:grpSpPr>
                <p:sp>
                  <p:nvSpPr>
                    <p:cNvPr id="162" name="Oval 161"/>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TextBox 162"/>
                    <p:cNvSpPr txBox="1"/>
                    <p:nvPr/>
                  </p:nvSpPr>
                  <p:spPr>
                    <a:xfrm>
                      <a:off x="1419726" y="2430379"/>
                      <a:ext cx="360948" cy="336885"/>
                    </a:xfrm>
                    <a:prstGeom prst="rect">
                      <a:avLst/>
                    </a:prstGeom>
                    <a:noFill/>
                  </p:spPr>
                  <p:txBody>
                    <a:bodyPr wrap="square" rtlCol="0">
                      <a:spAutoFit/>
                    </a:bodyPr>
                    <a:lstStyle/>
                    <a:p>
                      <a:pPr algn="ctr"/>
                      <a:r>
                        <a:rPr lang="en-US" sz="1600" dirty="0"/>
                        <a:t>d</a:t>
                      </a:r>
                      <a:endParaRPr lang="en-SG" sz="1600" dirty="0"/>
                    </a:p>
                  </p:txBody>
                </p:sp>
              </p:grpSp>
              <p:grpSp>
                <p:nvGrpSpPr>
                  <p:cNvPr id="156" name="Group 155"/>
                  <p:cNvGrpSpPr/>
                  <p:nvPr/>
                </p:nvGrpSpPr>
                <p:grpSpPr>
                  <a:xfrm>
                    <a:off x="2426803" y="2809550"/>
                    <a:ext cx="360948" cy="336885"/>
                    <a:chOff x="1419726" y="2430379"/>
                    <a:chExt cx="360948" cy="336885"/>
                  </a:xfrm>
                </p:grpSpPr>
                <p:sp>
                  <p:nvSpPr>
                    <p:cNvPr id="160" name="Oval 159"/>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1419726" y="2430379"/>
                      <a:ext cx="360948" cy="336885"/>
                    </a:xfrm>
                    <a:prstGeom prst="rect">
                      <a:avLst/>
                    </a:prstGeom>
                    <a:noFill/>
                  </p:spPr>
                  <p:txBody>
                    <a:bodyPr wrap="square" rtlCol="0">
                      <a:spAutoFit/>
                    </a:bodyPr>
                    <a:lstStyle/>
                    <a:p>
                      <a:pPr algn="ctr"/>
                      <a:r>
                        <a:rPr lang="en-US" sz="1600" dirty="0"/>
                        <a:t>f</a:t>
                      </a:r>
                      <a:endParaRPr lang="en-SG" sz="1600" dirty="0"/>
                    </a:p>
                  </p:txBody>
                </p:sp>
              </p:grpSp>
              <p:grpSp>
                <p:nvGrpSpPr>
                  <p:cNvPr id="157" name="Group 156"/>
                  <p:cNvGrpSpPr/>
                  <p:nvPr/>
                </p:nvGrpSpPr>
                <p:grpSpPr>
                  <a:xfrm>
                    <a:off x="2388567" y="2093606"/>
                    <a:ext cx="360948" cy="336885"/>
                    <a:chOff x="1419726" y="2430379"/>
                    <a:chExt cx="360948" cy="336885"/>
                  </a:xfrm>
                </p:grpSpPr>
                <p:sp>
                  <p:nvSpPr>
                    <p:cNvPr id="158" name="Oval 157"/>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TextBox 158"/>
                    <p:cNvSpPr txBox="1"/>
                    <p:nvPr/>
                  </p:nvSpPr>
                  <p:spPr>
                    <a:xfrm>
                      <a:off x="1419726" y="2430379"/>
                      <a:ext cx="360948" cy="336885"/>
                    </a:xfrm>
                    <a:prstGeom prst="rect">
                      <a:avLst/>
                    </a:prstGeom>
                    <a:noFill/>
                  </p:spPr>
                  <p:txBody>
                    <a:bodyPr wrap="square" rtlCol="0">
                      <a:spAutoFit/>
                    </a:bodyPr>
                    <a:lstStyle/>
                    <a:p>
                      <a:pPr algn="ctr"/>
                      <a:r>
                        <a:rPr lang="en-US" sz="1600" dirty="0"/>
                        <a:t>e</a:t>
                      </a:r>
                      <a:endParaRPr lang="en-SG" sz="1600" dirty="0"/>
                    </a:p>
                  </p:txBody>
                </p:sp>
              </p:grpSp>
            </p:grpSp>
            <p:grpSp>
              <p:nvGrpSpPr>
                <p:cNvPr id="144" name="Group 143"/>
                <p:cNvGrpSpPr/>
                <p:nvPr/>
              </p:nvGrpSpPr>
              <p:grpSpPr>
                <a:xfrm>
                  <a:off x="1110816" y="2228015"/>
                  <a:ext cx="1521582" cy="918420"/>
                  <a:chOff x="1085695" y="2228015"/>
                  <a:chExt cx="1521582" cy="918420"/>
                </a:xfrm>
              </p:grpSpPr>
              <p:cxnSp>
                <p:nvCxnSpPr>
                  <p:cNvPr id="145" name="Straight Connector 144"/>
                  <p:cNvCxnSpPr>
                    <a:stCxn id="168" idx="4"/>
                    <a:endCxn id="167" idx="0"/>
                  </p:cNvCxnSpPr>
                  <p:nvPr/>
                </p:nvCxnSpPr>
                <p:spPr>
                  <a:xfrm flipH="1">
                    <a:off x="1085695" y="2396478"/>
                    <a:ext cx="166105" cy="2968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404560" y="2228015"/>
                    <a:ext cx="944262" cy="40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071617" y="2376349"/>
                    <a:ext cx="355186" cy="174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61" idx="0"/>
                    <a:endCxn id="159" idx="2"/>
                  </p:cNvCxnSpPr>
                  <p:nvPr/>
                </p:nvCxnSpPr>
                <p:spPr>
                  <a:xfrm flipH="1" flipV="1">
                    <a:off x="2569041" y="2430491"/>
                    <a:ext cx="38236" cy="379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219195" y="2950936"/>
                    <a:ext cx="278362" cy="195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110205" y="2715821"/>
                    <a:ext cx="361982" cy="1519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1216255" y="2672335"/>
                    <a:ext cx="520525" cy="187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7" name="Group 176"/>
              <p:cNvGrpSpPr/>
              <p:nvPr/>
            </p:nvGrpSpPr>
            <p:grpSpPr>
              <a:xfrm>
                <a:off x="865345" y="4577812"/>
                <a:ext cx="2059036" cy="1334571"/>
                <a:chOff x="865345" y="4577812"/>
                <a:chExt cx="2059036" cy="1334571"/>
              </a:xfrm>
            </p:grpSpPr>
            <p:sp>
              <p:nvSpPr>
                <p:cNvPr id="170" name="TextBox 169"/>
                <p:cNvSpPr txBox="1"/>
                <p:nvPr/>
              </p:nvSpPr>
              <p:spPr>
                <a:xfrm>
                  <a:off x="1713052" y="4577812"/>
                  <a:ext cx="429602" cy="307777"/>
                </a:xfrm>
                <a:prstGeom prst="rect">
                  <a:avLst/>
                </a:prstGeom>
                <a:noFill/>
              </p:spPr>
              <p:txBody>
                <a:bodyPr wrap="square" rtlCol="0">
                  <a:spAutoFit/>
                </a:bodyPr>
                <a:lstStyle/>
                <a:p>
                  <a:pPr algn="ctr"/>
                  <a:r>
                    <a:rPr lang="en-US" sz="1400" dirty="0"/>
                    <a:t>12</a:t>
                  </a:r>
                  <a:endParaRPr lang="en-SG" sz="1400" dirty="0"/>
                </a:p>
              </p:txBody>
            </p:sp>
            <p:sp>
              <p:nvSpPr>
                <p:cNvPr id="171" name="TextBox 170"/>
                <p:cNvSpPr txBox="1"/>
                <p:nvPr/>
              </p:nvSpPr>
              <p:spPr>
                <a:xfrm>
                  <a:off x="2563433" y="5007865"/>
                  <a:ext cx="360948" cy="307777"/>
                </a:xfrm>
                <a:prstGeom prst="rect">
                  <a:avLst/>
                </a:prstGeom>
                <a:noFill/>
              </p:spPr>
              <p:txBody>
                <a:bodyPr wrap="square" rtlCol="0">
                  <a:spAutoFit/>
                </a:bodyPr>
                <a:lstStyle/>
                <a:p>
                  <a:pPr algn="ctr"/>
                  <a:r>
                    <a:rPr lang="en-US" sz="1400" dirty="0"/>
                    <a:t>8</a:t>
                  </a:r>
                  <a:endParaRPr lang="en-SG" sz="1400" dirty="0"/>
                </a:p>
              </p:txBody>
            </p:sp>
            <p:sp>
              <p:nvSpPr>
                <p:cNvPr id="172" name="TextBox 171"/>
                <p:cNvSpPr txBox="1"/>
                <p:nvPr/>
              </p:nvSpPr>
              <p:spPr>
                <a:xfrm>
                  <a:off x="1214799" y="5106303"/>
                  <a:ext cx="502742" cy="307777"/>
                </a:xfrm>
                <a:prstGeom prst="rect">
                  <a:avLst/>
                </a:prstGeom>
                <a:noFill/>
              </p:spPr>
              <p:txBody>
                <a:bodyPr wrap="square" rtlCol="0">
                  <a:spAutoFit/>
                </a:bodyPr>
                <a:lstStyle/>
                <a:p>
                  <a:pPr algn="ctr"/>
                  <a:r>
                    <a:rPr lang="en-US" sz="1400" dirty="0"/>
                    <a:t>37</a:t>
                  </a:r>
                  <a:endParaRPr lang="en-SG" sz="1400" dirty="0"/>
                </a:p>
              </p:txBody>
            </p:sp>
            <p:sp>
              <p:nvSpPr>
                <p:cNvPr id="173" name="TextBox 172"/>
                <p:cNvSpPr txBox="1"/>
                <p:nvPr/>
              </p:nvSpPr>
              <p:spPr>
                <a:xfrm>
                  <a:off x="1110816" y="5604606"/>
                  <a:ext cx="421292" cy="307777"/>
                </a:xfrm>
                <a:prstGeom prst="rect">
                  <a:avLst/>
                </a:prstGeom>
                <a:noFill/>
              </p:spPr>
              <p:txBody>
                <a:bodyPr wrap="square" rtlCol="0">
                  <a:spAutoFit/>
                </a:bodyPr>
                <a:lstStyle/>
                <a:p>
                  <a:pPr algn="ctr"/>
                  <a:r>
                    <a:rPr lang="en-US" sz="1400" dirty="0"/>
                    <a:t>10</a:t>
                  </a:r>
                  <a:endParaRPr lang="en-SG" sz="1400" dirty="0"/>
                </a:p>
              </p:txBody>
            </p:sp>
            <p:sp>
              <p:nvSpPr>
                <p:cNvPr id="174" name="TextBox 173"/>
                <p:cNvSpPr txBox="1"/>
                <p:nvPr/>
              </p:nvSpPr>
              <p:spPr>
                <a:xfrm>
                  <a:off x="865345" y="4913761"/>
                  <a:ext cx="421292" cy="307777"/>
                </a:xfrm>
                <a:prstGeom prst="rect">
                  <a:avLst/>
                </a:prstGeom>
                <a:noFill/>
              </p:spPr>
              <p:txBody>
                <a:bodyPr wrap="square" rtlCol="0">
                  <a:spAutoFit/>
                </a:bodyPr>
                <a:lstStyle/>
                <a:p>
                  <a:pPr algn="ctr"/>
                  <a:r>
                    <a:rPr lang="en-US" sz="1400" dirty="0"/>
                    <a:t>21</a:t>
                  </a:r>
                  <a:endParaRPr lang="en-SG" sz="1400" dirty="0"/>
                </a:p>
              </p:txBody>
            </p:sp>
            <p:sp>
              <p:nvSpPr>
                <p:cNvPr id="175" name="TextBox 174"/>
                <p:cNvSpPr txBox="1"/>
                <p:nvPr/>
              </p:nvSpPr>
              <p:spPr>
                <a:xfrm>
                  <a:off x="1957993" y="4843306"/>
                  <a:ext cx="421292" cy="307777"/>
                </a:xfrm>
                <a:prstGeom prst="rect">
                  <a:avLst/>
                </a:prstGeom>
                <a:noFill/>
              </p:spPr>
              <p:txBody>
                <a:bodyPr wrap="square" rtlCol="0">
                  <a:spAutoFit/>
                </a:bodyPr>
                <a:lstStyle/>
                <a:p>
                  <a:pPr algn="ctr"/>
                  <a:r>
                    <a:rPr lang="en-US" sz="1400" dirty="0"/>
                    <a:t>10</a:t>
                  </a:r>
                  <a:endParaRPr lang="en-SG" sz="1400" dirty="0"/>
                </a:p>
              </p:txBody>
            </p:sp>
            <p:sp>
              <p:nvSpPr>
                <p:cNvPr id="176" name="TextBox 175"/>
                <p:cNvSpPr txBox="1"/>
                <p:nvPr/>
              </p:nvSpPr>
              <p:spPr>
                <a:xfrm>
                  <a:off x="2071431" y="5325107"/>
                  <a:ext cx="421292" cy="307777"/>
                </a:xfrm>
                <a:prstGeom prst="rect">
                  <a:avLst/>
                </a:prstGeom>
                <a:noFill/>
              </p:spPr>
              <p:txBody>
                <a:bodyPr wrap="square" rtlCol="0">
                  <a:spAutoFit/>
                </a:bodyPr>
                <a:lstStyle/>
                <a:p>
                  <a:pPr algn="ctr"/>
                  <a:r>
                    <a:rPr lang="en-US" sz="1400" dirty="0"/>
                    <a:t>55</a:t>
                  </a:r>
                  <a:endParaRPr lang="en-SG" sz="1400" dirty="0"/>
                </a:p>
              </p:txBody>
            </p:sp>
          </p:grpSp>
        </p:grpSp>
      </p:grpSp>
      <p:sp>
        <p:nvSpPr>
          <p:cNvPr id="179" name="TextBox 178"/>
          <p:cNvSpPr txBox="1"/>
          <p:nvPr/>
        </p:nvSpPr>
        <p:spPr>
          <a:xfrm>
            <a:off x="344882" y="3768549"/>
            <a:ext cx="5764410" cy="400110"/>
          </a:xfrm>
          <a:prstGeom prst="rect">
            <a:avLst/>
          </a:prstGeom>
          <a:noFill/>
        </p:spPr>
        <p:txBody>
          <a:bodyPr wrap="square" rtlCol="0">
            <a:spAutoFit/>
          </a:bodyPr>
          <a:lstStyle/>
          <a:p>
            <a:r>
              <a:rPr lang="en-US" sz="2000" dirty="0">
                <a:solidFill>
                  <a:srgbClr val="7030A0"/>
                </a:solidFill>
              </a:rPr>
              <a:t>Bet you have seen graphs in CS1231/CS1231S before!</a:t>
            </a:r>
          </a:p>
        </p:txBody>
      </p:sp>
      <mc:AlternateContent xmlns:mc="http://schemas.openxmlformats.org/markup-compatibility/2006" xmlns:a14="http://schemas.microsoft.com/office/drawing/2010/main">
        <mc:Choice Requires="a14">
          <p:sp>
            <p:nvSpPr>
              <p:cNvPr id="180" name="TextBox 179"/>
              <p:cNvSpPr txBox="1"/>
              <p:nvPr/>
            </p:nvSpPr>
            <p:spPr>
              <a:xfrm>
                <a:off x="385849" y="4207315"/>
                <a:ext cx="3729220" cy="584775"/>
              </a:xfrm>
              <a:prstGeom prst="rect">
                <a:avLst/>
              </a:prstGeom>
              <a:noFill/>
            </p:spPr>
            <p:txBody>
              <a:bodyPr wrap="square" rtlCol="0">
                <a:spAutoFit/>
              </a:bodyPr>
              <a:lstStyle/>
              <a:p>
                <a:r>
                  <a:rPr lang="en-US" sz="1600" dirty="0"/>
                  <a:t>Relation </a:t>
                </a:r>
                <a14:m>
                  <m:oMath xmlns:m="http://schemas.openxmlformats.org/officeDocument/2006/math">
                    <m:r>
                      <a:rPr lang="en-US" sz="1600" i="1" dirty="0" smtClean="0">
                        <a:latin typeface="Cambria Math" panose="02040503050406030204" pitchFamily="18" charset="0"/>
                      </a:rPr>
                      <m:t>𝑅</m:t>
                    </m:r>
                  </m:oMath>
                </a14:m>
                <a:r>
                  <a:rPr lang="en-US" sz="1600" dirty="0"/>
                  <a:t> on a set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={1,2,3,4,5,6}</m:t>
                    </m:r>
                  </m:oMath>
                </a14:m>
                <a:r>
                  <a:rPr lang="en-US" sz="1600" dirty="0"/>
                  <a:t>, s.t.</a:t>
                </a:r>
                <a:r>
                  <a:rPr lang="en-US" sz="1600" dirty="0">
                    <a:ea typeface="Cambria Math" panose="02040503050406030204" pitchFamily="18" charset="0"/>
                  </a:rPr>
                  <a:t> </a:t>
                </a:r>
                <a14:m>
                  <m:oMath xmlns:m="http://schemas.openxmlformats.org/officeDocument/2006/math">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𝑥</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𝑦</m:t>
                    </m:r>
                    <m:r>
                      <a:rPr lang="en-US" sz="1600" i="1" dirty="0">
                        <a:latin typeface="Cambria Math" panose="02040503050406030204" pitchFamily="18" charset="0"/>
                        <a:ea typeface="Cambria Math" panose="02040503050406030204" pitchFamily="18" charset="0"/>
                      </a:rPr>
                      <m:t>∈</m:t>
                    </m:r>
                    <m:r>
                      <a:rPr lang="en-US" sz="1600" i="1" dirty="0" smtClean="0">
                        <a:solidFill>
                          <a:schemeClr val="tx1"/>
                        </a:solidFill>
                        <a:latin typeface="Cambria Math" panose="02040503050406030204" pitchFamily="18" charset="0"/>
                        <a:ea typeface="Cambria Math" panose="02040503050406030204" pitchFamily="18" charset="0"/>
                      </a:rPr>
                      <m:t>𝐴</m:t>
                    </m:r>
                    <m:r>
                      <a:rPr lang="en-US" sz="1600" b="0" i="1" dirty="0" smtClean="0">
                        <a:solidFill>
                          <a:schemeClr val="tx1"/>
                        </a:solidFill>
                        <a:latin typeface="Cambria Math" panose="02040503050406030204" pitchFamily="18" charset="0"/>
                        <a:ea typeface="Cambria Math" panose="02040503050406030204" pitchFamily="18" charset="0"/>
                      </a:rPr>
                      <m:t>,</m:t>
                    </m:r>
                  </m:oMath>
                </a14:m>
                <a:r>
                  <a:rPr lang="en-US" sz="1600" dirty="0">
                    <a:solidFill>
                      <a:srgbClr val="0000FF"/>
                    </a:solidFill>
                  </a:rPr>
                  <a:t> </a:t>
                </a:r>
                <a14:m>
                  <m:oMath xmlns:m="http://schemas.openxmlformats.org/officeDocument/2006/math">
                    <m:r>
                      <a:rPr lang="en-US" sz="1600" i="1" dirty="0" smtClean="0">
                        <a:solidFill>
                          <a:srgbClr val="0000FF"/>
                        </a:solidFill>
                        <a:latin typeface="Cambria Math" panose="02040503050406030204" pitchFamily="18" charset="0"/>
                      </a:rPr>
                      <m:t>𝑥</m:t>
                    </m:r>
                    <m:r>
                      <a:rPr lang="en-US" sz="1600" b="0" i="1" dirty="0" smtClean="0">
                        <a:solidFill>
                          <a:srgbClr val="0000FF"/>
                        </a:solidFill>
                        <a:latin typeface="Cambria Math" panose="02040503050406030204" pitchFamily="18" charset="0"/>
                      </a:rPr>
                      <m:t> </m:t>
                    </m:r>
                    <m:r>
                      <a:rPr lang="en-US" sz="1600" i="1" dirty="0" smtClean="0">
                        <a:solidFill>
                          <a:srgbClr val="0000FF"/>
                        </a:solidFill>
                        <a:latin typeface="Cambria Math" panose="02040503050406030204" pitchFamily="18" charset="0"/>
                      </a:rPr>
                      <m:t>𝑅</m:t>
                    </m:r>
                    <m:r>
                      <a:rPr lang="en-US" sz="1600" b="0" i="1" dirty="0" smtClean="0">
                        <a:solidFill>
                          <a:srgbClr val="0000FF"/>
                        </a:solidFill>
                        <a:latin typeface="Cambria Math" panose="02040503050406030204" pitchFamily="18" charset="0"/>
                      </a:rPr>
                      <m:t> </m:t>
                    </m:r>
                    <m:r>
                      <a:rPr lang="en-US" sz="1600" i="1" dirty="0" smtClean="0">
                        <a:solidFill>
                          <a:srgbClr val="0000FF"/>
                        </a:solidFill>
                        <a:latin typeface="Cambria Math" panose="02040503050406030204" pitchFamily="18" charset="0"/>
                      </a:rPr>
                      <m:t>𝑦</m:t>
                    </m:r>
                  </m:oMath>
                </a14:m>
                <a:r>
                  <a:rPr lang="en-US" sz="1600" dirty="0">
                    <a:solidFill>
                      <a:srgbClr val="0000FF"/>
                    </a:solidFill>
                  </a:rPr>
                  <a:t> </a:t>
                </a:r>
                <a:r>
                  <a:rPr lang="en-US" sz="1600" dirty="0" err="1">
                    <a:solidFill>
                      <a:srgbClr val="0000FF"/>
                    </a:solidFill>
                  </a:rPr>
                  <a:t>iff</a:t>
                </a:r>
                <a:r>
                  <a:rPr lang="en-US" sz="1600" dirty="0">
                    <a:solidFill>
                      <a:srgbClr val="0000FF"/>
                    </a:solidFill>
                  </a:rPr>
                  <a:t> </a:t>
                </a:r>
                <a14:m>
                  <m:oMath xmlns:m="http://schemas.openxmlformats.org/officeDocument/2006/math">
                    <m:r>
                      <a:rPr lang="en-US" sz="1600" i="1" dirty="0" smtClean="0">
                        <a:solidFill>
                          <a:srgbClr val="0000FF"/>
                        </a:solidFill>
                        <a:latin typeface="Cambria Math" panose="02040503050406030204" pitchFamily="18" charset="0"/>
                      </a:rPr>
                      <m:t>𝑥</m:t>
                    </m:r>
                    <m:r>
                      <a:rPr lang="en-US" sz="1600" i="1" dirty="0" smtClean="0">
                        <a:solidFill>
                          <a:srgbClr val="0000FF"/>
                        </a:solidFill>
                        <a:latin typeface="Cambria Math" panose="02040503050406030204" pitchFamily="18" charset="0"/>
                      </a:rPr>
                      <m:t> | </m:t>
                    </m:r>
                    <m:r>
                      <a:rPr lang="en-US" sz="1600" i="1" dirty="0" smtClean="0">
                        <a:solidFill>
                          <a:srgbClr val="0000FF"/>
                        </a:solidFill>
                        <a:latin typeface="Cambria Math" panose="02040503050406030204" pitchFamily="18" charset="0"/>
                      </a:rPr>
                      <m:t>𝑦</m:t>
                    </m:r>
                    <m:r>
                      <a:rPr lang="en-US" sz="1600" b="0" i="1" dirty="0" smtClean="0">
                        <a:latin typeface="Cambria Math" panose="02040503050406030204" pitchFamily="18" charset="0"/>
                      </a:rPr>
                      <m:t>.</m:t>
                    </m:r>
                  </m:oMath>
                </a14:m>
                <a:endParaRPr lang="en-SG" sz="1600" dirty="0"/>
              </a:p>
            </p:txBody>
          </p:sp>
        </mc:Choice>
        <mc:Fallback xmlns="">
          <p:sp>
            <p:nvSpPr>
              <p:cNvPr id="180" name="TextBox 179"/>
              <p:cNvSpPr txBox="1">
                <a:spLocks noRot="1" noChangeAspect="1" noMove="1" noResize="1" noEditPoints="1" noAdjustHandles="1" noChangeArrowheads="1" noChangeShapeType="1" noTextEdit="1"/>
              </p:cNvSpPr>
              <p:nvPr/>
            </p:nvSpPr>
            <p:spPr>
              <a:xfrm>
                <a:off x="385849" y="4207315"/>
                <a:ext cx="3729220" cy="584775"/>
              </a:xfrm>
              <a:prstGeom prst="rect">
                <a:avLst/>
              </a:prstGeom>
              <a:blipFill>
                <a:blip r:embed="rId3"/>
                <a:stretch>
                  <a:fillRect l="-817" t="-3125" b="-12500"/>
                </a:stretch>
              </a:blipFill>
            </p:spPr>
            <p:txBody>
              <a:bodyPr/>
              <a:lstStyle/>
              <a:p>
                <a:r>
                  <a:rPr lang="en-US">
                    <a:noFill/>
                  </a:rPr>
                  <a:t> </a:t>
                </a:r>
              </a:p>
            </p:txBody>
          </p:sp>
        </mc:Fallback>
      </mc:AlternateContent>
      <p:grpSp>
        <p:nvGrpSpPr>
          <p:cNvPr id="235" name="Group 234"/>
          <p:cNvGrpSpPr/>
          <p:nvPr/>
        </p:nvGrpSpPr>
        <p:grpSpPr>
          <a:xfrm>
            <a:off x="1363162" y="4881970"/>
            <a:ext cx="2175598" cy="1668653"/>
            <a:chOff x="3237111" y="4980097"/>
            <a:chExt cx="2175598" cy="1668653"/>
          </a:xfrm>
        </p:grpSpPr>
        <p:grpSp>
          <p:nvGrpSpPr>
            <p:cNvPr id="225" name="Group 224"/>
            <p:cNvGrpSpPr/>
            <p:nvPr/>
          </p:nvGrpSpPr>
          <p:grpSpPr>
            <a:xfrm>
              <a:off x="3400116" y="5118197"/>
              <a:ext cx="1882530" cy="1387477"/>
              <a:chOff x="4763286" y="4874755"/>
              <a:chExt cx="1882530" cy="1387477"/>
            </a:xfrm>
          </p:grpSpPr>
          <p:grpSp>
            <p:nvGrpSpPr>
              <p:cNvPr id="191" name="Group 190"/>
              <p:cNvGrpSpPr/>
              <p:nvPr/>
            </p:nvGrpSpPr>
            <p:grpSpPr>
              <a:xfrm>
                <a:off x="4941422" y="4874755"/>
                <a:ext cx="360948" cy="336885"/>
                <a:chOff x="1419726" y="2430379"/>
                <a:chExt cx="360948" cy="336885"/>
              </a:xfrm>
            </p:grpSpPr>
            <p:sp>
              <p:nvSpPr>
                <p:cNvPr id="207" name="Oval 206"/>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8" name="TextBox 207"/>
                <p:cNvSpPr txBox="1"/>
                <p:nvPr/>
              </p:nvSpPr>
              <p:spPr>
                <a:xfrm>
                  <a:off x="1419726" y="2430379"/>
                  <a:ext cx="360948" cy="336885"/>
                </a:xfrm>
                <a:prstGeom prst="rect">
                  <a:avLst/>
                </a:prstGeom>
                <a:noFill/>
              </p:spPr>
              <p:txBody>
                <a:bodyPr wrap="square" rtlCol="0">
                  <a:spAutoFit/>
                </a:bodyPr>
                <a:lstStyle/>
                <a:p>
                  <a:pPr algn="ctr"/>
                  <a:r>
                    <a:rPr lang="en-US" sz="1600" dirty="0"/>
                    <a:t>4</a:t>
                  </a:r>
                  <a:endParaRPr lang="en-SG" sz="1600" dirty="0"/>
                </a:p>
              </p:txBody>
            </p:sp>
          </p:grpSp>
          <p:grpSp>
            <p:nvGrpSpPr>
              <p:cNvPr id="192" name="Group 191"/>
              <p:cNvGrpSpPr/>
              <p:nvPr/>
            </p:nvGrpSpPr>
            <p:grpSpPr>
              <a:xfrm>
                <a:off x="4763286" y="5508461"/>
                <a:ext cx="360948" cy="336885"/>
                <a:chOff x="1419726" y="2430379"/>
                <a:chExt cx="360948" cy="336885"/>
              </a:xfrm>
            </p:grpSpPr>
            <p:sp>
              <p:nvSpPr>
                <p:cNvPr id="205" name="Oval 204"/>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6" name="TextBox 205"/>
                <p:cNvSpPr txBox="1"/>
                <p:nvPr/>
              </p:nvSpPr>
              <p:spPr>
                <a:xfrm>
                  <a:off x="1419726" y="2430379"/>
                  <a:ext cx="360948" cy="336885"/>
                </a:xfrm>
                <a:prstGeom prst="rect">
                  <a:avLst/>
                </a:prstGeom>
                <a:noFill/>
              </p:spPr>
              <p:txBody>
                <a:bodyPr wrap="square" rtlCol="0">
                  <a:spAutoFit/>
                </a:bodyPr>
                <a:lstStyle/>
                <a:p>
                  <a:pPr algn="ctr"/>
                  <a:r>
                    <a:rPr lang="en-US" sz="1600" dirty="0"/>
                    <a:t>2</a:t>
                  </a:r>
                  <a:endParaRPr lang="en-SG" sz="1600" dirty="0"/>
                </a:p>
              </p:txBody>
            </p:sp>
          </p:grpSp>
          <p:grpSp>
            <p:nvGrpSpPr>
              <p:cNvPr id="193" name="Group 192"/>
              <p:cNvGrpSpPr/>
              <p:nvPr/>
            </p:nvGrpSpPr>
            <p:grpSpPr>
              <a:xfrm>
                <a:off x="5302886" y="5925347"/>
                <a:ext cx="360948" cy="336885"/>
                <a:chOff x="1419726" y="2430379"/>
                <a:chExt cx="360948" cy="336885"/>
              </a:xfrm>
            </p:grpSpPr>
            <p:sp>
              <p:nvSpPr>
                <p:cNvPr id="203" name="Oval 202"/>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4" name="TextBox 203"/>
                <p:cNvSpPr txBox="1"/>
                <p:nvPr/>
              </p:nvSpPr>
              <p:spPr>
                <a:xfrm>
                  <a:off x="1419726" y="2430379"/>
                  <a:ext cx="360948" cy="336885"/>
                </a:xfrm>
                <a:prstGeom prst="rect">
                  <a:avLst/>
                </a:prstGeom>
                <a:noFill/>
              </p:spPr>
              <p:txBody>
                <a:bodyPr wrap="square" rtlCol="0">
                  <a:spAutoFit/>
                </a:bodyPr>
                <a:lstStyle/>
                <a:p>
                  <a:pPr algn="ctr"/>
                  <a:r>
                    <a:rPr lang="en-US" sz="1600" dirty="0"/>
                    <a:t>1</a:t>
                  </a:r>
                  <a:endParaRPr lang="en-SG" sz="1600" dirty="0"/>
                </a:p>
              </p:txBody>
            </p:sp>
          </p:grpSp>
          <p:grpSp>
            <p:nvGrpSpPr>
              <p:cNvPr id="194" name="Group 193"/>
              <p:cNvGrpSpPr/>
              <p:nvPr/>
            </p:nvGrpSpPr>
            <p:grpSpPr>
              <a:xfrm>
                <a:off x="5639771" y="5309634"/>
                <a:ext cx="360948" cy="336885"/>
                <a:chOff x="1419726" y="2430379"/>
                <a:chExt cx="360948" cy="336885"/>
              </a:xfrm>
            </p:grpSpPr>
            <p:sp>
              <p:nvSpPr>
                <p:cNvPr id="201" name="Oval 200"/>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2" name="TextBox 201"/>
                <p:cNvSpPr txBox="1"/>
                <p:nvPr/>
              </p:nvSpPr>
              <p:spPr>
                <a:xfrm>
                  <a:off x="1419726" y="2430379"/>
                  <a:ext cx="360948" cy="336885"/>
                </a:xfrm>
                <a:prstGeom prst="rect">
                  <a:avLst/>
                </a:prstGeom>
                <a:noFill/>
              </p:spPr>
              <p:txBody>
                <a:bodyPr wrap="square" rtlCol="0">
                  <a:spAutoFit/>
                </a:bodyPr>
                <a:lstStyle/>
                <a:p>
                  <a:pPr algn="ctr"/>
                  <a:r>
                    <a:rPr lang="en-US" sz="1600" dirty="0"/>
                    <a:t>3</a:t>
                  </a:r>
                  <a:endParaRPr lang="en-SG" sz="1600" dirty="0"/>
                </a:p>
              </p:txBody>
            </p:sp>
          </p:grpSp>
          <p:grpSp>
            <p:nvGrpSpPr>
              <p:cNvPr id="195" name="Group 194"/>
              <p:cNvGrpSpPr/>
              <p:nvPr/>
            </p:nvGrpSpPr>
            <p:grpSpPr>
              <a:xfrm>
                <a:off x="6284868" y="5624712"/>
                <a:ext cx="360948" cy="336885"/>
                <a:chOff x="1419726" y="2430379"/>
                <a:chExt cx="360948" cy="336885"/>
              </a:xfrm>
            </p:grpSpPr>
            <p:sp>
              <p:nvSpPr>
                <p:cNvPr id="199" name="Oval 198"/>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TextBox 199"/>
                <p:cNvSpPr txBox="1"/>
                <p:nvPr/>
              </p:nvSpPr>
              <p:spPr>
                <a:xfrm>
                  <a:off x="1419726" y="2430379"/>
                  <a:ext cx="360948" cy="336885"/>
                </a:xfrm>
                <a:prstGeom prst="rect">
                  <a:avLst/>
                </a:prstGeom>
                <a:noFill/>
              </p:spPr>
              <p:txBody>
                <a:bodyPr wrap="square" rtlCol="0">
                  <a:spAutoFit/>
                </a:bodyPr>
                <a:lstStyle/>
                <a:p>
                  <a:pPr algn="ctr"/>
                  <a:r>
                    <a:rPr lang="en-US" sz="1600" dirty="0"/>
                    <a:t>5</a:t>
                  </a:r>
                  <a:endParaRPr lang="en-SG" sz="1600" dirty="0"/>
                </a:p>
              </p:txBody>
            </p:sp>
          </p:grpSp>
          <p:grpSp>
            <p:nvGrpSpPr>
              <p:cNvPr id="196" name="Group 195"/>
              <p:cNvGrpSpPr/>
              <p:nvPr/>
            </p:nvGrpSpPr>
            <p:grpSpPr>
              <a:xfrm>
                <a:off x="6246632" y="4908768"/>
                <a:ext cx="360948" cy="336885"/>
                <a:chOff x="1419726" y="2430379"/>
                <a:chExt cx="360948" cy="336885"/>
              </a:xfrm>
            </p:grpSpPr>
            <p:sp>
              <p:nvSpPr>
                <p:cNvPr id="197" name="Oval 196"/>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TextBox 197"/>
                <p:cNvSpPr txBox="1"/>
                <p:nvPr/>
              </p:nvSpPr>
              <p:spPr>
                <a:xfrm>
                  <a:off x="1419726" y="2430379"/>
                  <a:ext cx="360948" cy="336885"/>
                </a:xfrm>
                <a:prstGeom prst="rect">
                  <a:avLst/>
                </a:prstGeom>
                <a:noFill/>
              </p:spPr>
              <p:txBody>
                <a:bodyPr wrap="square" rtlCol="0">
                  <a:spAutoFit/>
                </a:bodyPr>
                <a:lstStyle/>
                <a:p>
                  <a:pPr algn="ctr"/>
                  <a:r>
                    <a:rPr lang="en-US" sz="1600" dirty="0"/>
                    <a:t>6</a:t>
                  </a:r>
                  <a:endParaRPr lang="en-SG" sz="1600" dirty="0"/>
                </a:p>
              </p:txBody>
            </p:sp>
          </p:grpSp>
          <p:cxnSp>
            <p:nvCxnSpPr>
              <p:cNvPr id="184" name="Straight Connector 183"/>
              <p:cNvCxnSpPr>
                <a:stCxn id="207" idx="4"/>
                <a:endCxn id="206" idx="0"/>
              </p:cNvCxnSpPr>
              <p:nvPr/>
            </p:nvCxnSpPr>
            <p:spPr>
              <a:xfrm flipH="1">
                <a:off x="4943760" y="5211640"/>
                <a:ext cx="166105" cy="296821"/>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flipV="1">
                <a:off x="5236934" y="5187522"/>
                <a:ext cx="167522" cy="750366"/>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952398" y="5163091"/>
                <a:ext cx="303639" cy="226855"/>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602916" y="5250343"/>
                <a:ext cx="736881" cy="737816"/>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5069067" y="5813882"/>
                <a:ext cx="281068" cy="17427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5640240" y="5813965"/>
                <a:ext cx="626821" cy="26956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01" idx="3"/>
                <a:endCxn id="204" idx="0"/>
              </p:cNvCxnSpPr>
              <p:nvPr/>
            </p:nvCxnSpPr>
            <p:spPr>
              <a:xfrm flipH="1">
                <a:off x="5483360" y="5598946"/>
                <a:ext cx="205747" cy="326401"/>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6" name="Freeform 225"/>
            <p:cNvSpPr/>
            <p:nvPr/>
          </p:nvSpPr>
          <p:spPr>
            <a:xfrm>
              <a:off x="4216696" y="5422392"/>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Freeform 226"/>
            <p:cNvSpPr/>
            <p:nvPr/>
          </p:nvSpPr>
          <p:spPr>
            <a:xfrm>
              <a:off x="4845480" y="5009288"/>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Freeform 227"/>
            <p:cNvSpPr/>
            <p:nvPr/>
          </p:nvSpPr>
          <p:spPr>
            <a:xfrm>
              <a:off x="3529381" y="4980097"/>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Freeform 228"/>
            <p:cNvSpPr/>
            <p:nvPr/>
          </p:nvSpPr>
          <p:spPr>
            <a:xfrm rot="5400000">
              <a:off x="5202520" y="5869542"/>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0" name="Freeform 229"/>
            <p:cNvSpPr/>
            <p:nvPr/>
          </p:nvSpPr>
          <p:spPr>
            <a:xfrm rot="16200000" flipH="1">
              <a:off x="3221194" y="5737435"/>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1" name="Freeform 230"/>
            <p:cNvSpPr/>
            <p:nvPr/>
          </p:nvSpPr>
          <p:spPr>
            <a:xfrm rot="10800000" flipH="1">
              <a:off x="3882053" y="6454478"/>
              <a:ext cx="226105" cy="194272"/>
            </a:xfrm>
            <a:custGeom>
              <a:avLst/>
              <a:gdLst>
                <a:gd name="connsiteX0" fmla="*/ 99272 w 226105"/>
                <a:gd name="connsiteY0" fmla="*/ 173736 h 194272"/>
                <a:gd name="connsiteX1" fmla="*/ 16976 w 226105"/>
                <a:gd name="connsiteY1" fmla="*/ 182880 h 194272"/>
                <a:gd name="connsiteX2" fmla="*/ 7832 w 226105"/>
                <a:gd name="connsiteY2" fmla="*/ 36576 h 194272"/>
                <a:gd name="connsiteX3" fmla="*/ 108416 w 226105"/>
                <a:gd name="connsiteY3" fmla="*/ 0 h 194272"/>
                <a:gd name="connsiteX4" fmla="*/ 218144 w 226105"/>
                <a:gd name="connsiteY4" fmla="*/ 36576 h 194272"/>
                <a:gd name="connsiteX5" fmla="*/ 209000 w 226105"/>
                <a:gd name="connsiteY5" fmla="*/ 155448 h 1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5" h="194272">
                  <a:moveTo>
                    <a:pt x="99272" y="173736"/>
                  </a:moveTo>
                  <a:cubicBezTo>
                    <a:pt x="65744" y="189738"/>
                    <a:pt x="32216" y="205740"/>
                    <a:pt x="16976" y="182880"/>
                  </a:cubicBezTo>
                  <a:cubicBezTo>
                    <a:pt x="1736" y="160020"/>
                    <a:pt x="-7408" y="67056"/>
                    <a:pt x="7832" y="36576"/>
                  </a:cubicBezTo>
                  <a:cubicBezTo>
                    <a:pt x="23072" y="6096"/>
                    <a:pt x="73364" y="0"/>
                    <a:pt x="108416" y="0"/>
                  </a:cubicBezTo>
                  <a:cubicBezTo>
                    <a:pt x="143468" y="0"/>
                    <a:pt x="201380" y="10668"/>
                    <a:pt x="218144" y="36576"/>
                  </a:cubicBezTo>
                  <a:cubicBezTo>
                    <a:pt x="234908" y="62484"/>
                    <a:pt x="221954" y="108966"/>
                    <a:pt x="209000" y="155448"/>
                  </a:cubicBez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236" name="TextBox 235"/>
              <p:cNvSpPr txBox="1"/>
              <p:nvPr/>
            </p:nvSpPr>
            <p:spPr>
              <a:xfrm>
                <a:off x="4419251" y="4167710"/>
                <a:ext cx="4502628" cy="584775"/>
              </a:xfrm>
              <a:prstGeom prst="rect">
                <a:avLst/>
              </a:prstGeom>
              <a:noFill/>
            </p:spPr>
            <p:txBody>
              <a:bodyPr wrap="square" rtlCol="0">
                <a:spAutoFit/>
              </a:bodyPr>
              <a:lstStyle/>
              <a:p>
                <a:r>
                  <a:rPr lang="en-US" sz="1600" dirty="0"/>
                  <a:t>Relation </a:t>
                </a:r>
                <a14:m>
                  <m:oMath xmlns:m="http://schemas.openxmlformats.org/officeDocument/2006/math">
                    <m:r>
                      <a:rPr lang="en-US" sz="1600" b="0" i="1" dirty="0" smtClean="0">
                        <a:latin typeface="Cambria Math" panose="02040503050406030204" pitchFamily="18" charset="0"/>
                      </a:rPr>
                      <m:t>𝑇</m:t>
                    </m:r>
                  </m:oMath>
                </a14:m>
                <a:r>
                  <a:rPr lang="en-US" sz="1600" dirty="0"/>
                  <a:t> on a set </a:t>
                </a:r>
                <a14:m>
                  <m:oMath xmlns:m="http://schemas.openxmlformats.org/officeDocument/2006/math">
                    <m:r>
                      <a:rPr lang="en-US" sz="1600" i="1" dirty="0" smtClean="0">
                        <a:latin typeface="Cambria Math" panose="02040503050406030204" pitchFamily="18" charset="0"/>
                      </a:rPr>
                      <m:t>𝐴</m:t>
                    </m:r>
                    <m:r>
                      <a:rPr lang="en-US" sz="1600" i="1" dirty="0" smtClean="0">
                        <a:latin typeface="Cambria Math" panose="02040503050406030204" pitchFamily="18" charset="0"/>
                      </a:rPr>
                      <m:t>={1,2,3,4,5,6}</m:t>
                    </m:r>
                  </m:oMath>
                </a14:m>
                <a:r>
                  <a:rPr lang="en-US" sz="1600" dirty="0"/>
                  <a:t>, s.t.</a:t>
                </a:r>
                <a:r>
                  <a:rPr lang="en-US" sz="1600" dirty="0">
                    <a:ea typeface="Cambria Math" panose="02040503050406030204" pitchFamily="18" charset="0"/>
                  </a:rPr>
                  <a:t> </a:t>
                </a:r>
                <a14:m>
                  <m:oMath xmlns:m="http://schemas.openxmlformats.org/officeDocument/2006/math">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𝑥</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𝑦</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𝐴</m:t>
                    </m:r>
                    <m:r>
                      <a:rPr lang="en-US" sz="1600" b="0" i="1" dirty="0" smtClean="0">
                        <a:latin typeface="Cambria Math" panose="02040503050406030204" pitchFamily="18" charset="0"/>
                        <a:ea typeface="Cambria Math" panose="02040503050406030204" pitchFamily="18" charset="0"/>
                      </a:rPr>
                      <m:t>,</m:t>
                    </m:r>
                  </m:oMath>
                </a14:m>
                <a:r>
                  <a:rPr lang="en-US" sz="1600" dirty="0"/>
                  <a:t> </a:t>
                </a:r>
                <a14:m>
                  <m:oMath xmlns:m="http://schemas.openxmlformats.org/officeDocument/2006/math">
                    <m:r>
                      <a:rPr lang="en-US" sz="1600" i="1" dirty="0" smtClean="0">
                        <a:solidFill>
                          <a:srgbClr val="0000FF"/>
                        </a:solidFill>
                        <a:latin typeface="Cambria Math" panose="02040503050406030204" pitchFamily="18" charset="0"/>
                      </a:rPr>
                      <m:t>𝑥</m:t>
                    </m:r>
                    <m:r>
                      <a:rPr lang="en-US" sz="1600" b="0" i="1" dirty="0" smtClean="0">
                        <a:solidFill>
                          <a:srgbClr val="0000FF"/>
                        </a:solidFill>
                        <a:latin typeface="Cambria Math" panose="02040503050406030204" pitchFamily="18" charset="0"/>
                      </a:rPr>
                      <m:t> </m:t>
                    </m:r>
                    <m:r>
                      <a:rPr lang="en-US" sz="1600" b="0" i="1" dirty="0" smtClean="0">
                        <a:solidFill>
                          <a:srgbClr val="0000FF"/>
                        </a:solidFill>
                        <a:latin typeface="Cambria Math" panose="02040503050406030204" pitchFamily="18" charset="0"/>
                      </a:rPr>
                      <m:t>𝑇</m:t>
                    </m:r>
                    <m:r>
                      <a:rPr lang="en-US" sz="1600" b="0" i="1" dirty="0" smtClean="0">
                        <a:solidFill>
                          <a:srgbClr val="0000FF"/>
                        </a:solidFill>
                        <a:latin typeface="Cambria Math" panose="02040503050406030204" pitchFamily="18" charset="0"/>
                      </a:rPr>
                      <m:t> </m:t>
                    </m:r>
                    <m:r>
                      <a:rPr lang="en-US" sz="1600" i="1" dirty="0" smtClean="0">
                        <a:solidFill>
                          <a:srgbClr val="0000FF"/>
                        </a:solidFill>
                        <a:latin typeface="Cambria Math" panose="02040503050406030204" pitchFamily="18" charset="0"/>
                      </a:rPr>
                      <m:t>𝑦</m:t>
                    </m:r>
                  </m:oMath>
                </a14:m>
                <a:r>
                  <a:rPr lang="en-US" sz="1600" dirty="0">
                    <a:solidFill>
                      <a:srgbClr val="0000FF"/>
                    </a:solidFill>
                  </a:rPr>
                  <a:t> </a:t>
                </a:r>
                <a:r>
                  <a:rPr lang="en-US" sz="1600" dirty="0" err="1">
                    <a:solidFill>
                      <a:srgbClr val="0000FF"/>
                    </a:solidFill>
                  </a:rPr>
                  <a:t>iff</a:t>
                </a:r>
                <a:r>
                  <a:rPr lang="en-US" sz="1600" dirty="0">
                    <a:solidFill>
                      <a:srgbClr val="0000FF"/>
                    </a:solidFill>
                  </a:rPr>
                  <a:t> </a:t>
                </a:r>
                <a14:m>
                  <m:oMath xmlns:m="http://schemas.openxmlformats.org/officeDocument/2006/math">
                    <m:d>
                      <m:dPr>
                        <m:ctrlPr>
                          <a:rPr lang="en-US" sz="1600" b="0" i="1" dirty="0" smtClean="0">
                            <a:solidFill>
                              <a:srgbClr val="0000FF"/>
                            </a:solidFill>
                            <a:latin typeface="Cambria Math" panose="02040503050406030204" pitchFamily="18" charset="0"/>
                          </a:rPr>
                        </m:ctrlPr>
                      </m:dPr>
                      <m:e>
                        <m:r>
                          <a:rPr lang="en-US" sz="1600" i="1" dirty="0" smtClean="0">
                            <a:solidFill>
                              <a:srgbClr val="0000FF"/>
                            </a:solidFill>
                            <a:latin typeface="Cambria Math" panose="02040503050406030204" pitchFamily="18" charset="0"/>
                          </a:rPr>
                          <m:t>𝑥</m:t>
                        </m:r>
                        <m:r>
                          <a:rPr lang="en-US" sz="1600" b="0" i="1" dirty="0" smtClean="0">
                            <a:solidFill>
                              <a:srgbClr val="0000FF"/>
                            </a:solidFill>
                            <a:latin typeface="Cambria Math" panose="02040503050406030204" pitchFamily="18" charset="0"/>
                          </a:rPr>
                          <m:t>+</m:t>
                        </m:r>
                        <m:r>
                          <a:rPr lang="en-US" sz="1600" b="0" i="1" dirty="0" smtClean="0">
                            <a:solidFill>
                              <a:srgbClr val="0000FF"/>
                            </a:solidFill>
                            <a:latin typeface="Cambria Math" panose="02040503050406030204" pitchFamily="18" charset="0"/>
                          </a:rPr>
                          <m:t>𝑦</m:t>
                        </m:r>
                      </m:e>
                    </m:d>
                    <m:r>
                      <a:rPr lang="en-US" sz="1600" b="0" i="1" dirty="0" smtClean="0">
                        <a:solidFill>
                          <a:srgbClr val="0000FF"/>
                        </a:solidFill>
                        <a:latin typeface="Cambria Math" panose="02040503050406030204" pitchFamily="18" charset="0"/>
                      </a:rPr>
                      <m:t>=2</m:t>
                    </m:r>
                    <m:r>
                      <a:rPr lang="en-US" sz="1600" b="0" i="1" dirty="0" smtClean="0">
                        <a:solidFill>
                          <a:srgbClr val="0000FF"/>
                        </a:solidFill>
                        <a:latin typeface="Cambria Math" panose="02040503050406030204" pitchFamily="18" charset="0"/>
                      </a:rPr>
                      <m:t>𝑘</m:t>
                    </m:r>
                    <m:r>
                      <a:rPr lang="en-US" sz="1600" b="0" i="1" dirty="0" smtClean="0">
                        <a:solidFill>
                          <a:srgbClr val="0000FF"/>
                        </a:solidFill>
                        <a:latin typeface="Cambria Math" panose="02040503050406030204" pitchFamily="18" charset="0"/>
                      </a:rPr>
                      <m:t>+1</m:t>
                    </m:r>
                  </m:oMath>
                </a14:m>
                <a:r>
                  <a:rPr lang="en-SG" sz="1600" dirty="0">
                    <a:solidFill>
                      <a:srgbClr val="0000FF"/>
                    </a:solidFill>
                  </a:rPr>
                  <a:t> </a:t>
                </a:r>
                <a:r>
                  <a:rPr lang="en-SG" sz="1600" dirty="0"/>
                  <a:t>for some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ℤ</m:t>
                    </m:r>
                  </m:oMath>
                </a14:m>
                <a:r>
                  <a:rPr lang="en-SG" sz="1600" dirty="0"/>
                  <a:t>.</a:t>
                </a:r>
              </a:p>
            </p:txBody>
          </p:sp>
        </mc:Choice>
        <mc:Fallback xmlns="">
          <p:sp>
            <p:nvSpPr>
              <p:cNvPr id="236" name="TextBox 235"/>
              <p:cNvSpPr txBox="1">
                <a:spLocks noRot="1" noChangeAspect="1" noMove="1" noResize="1" noEditPoints="1" noAdjustHandles="1" noChangeArrowheads="1" noChangeShapeType="1" noTextEdit="1"/>
              </p:cNvSpPr>
              <p:nvPr/>
            </p:nvSpPr>
            <p:spPr>
              <a:xfrm>
                <a:off x="4419251" y="4167710"/>
                <a:ext cx="4502628" cy="584775"/>
              </a:xfrm>
              <a:prstGeom prst="rect">
                <a:avLst/>
              </a:prstGeom>
              <a:blipFill>
                <a:blip r:embed="rId4"/>
                <a:stretch>
                  <a:fillRect l="-812" t="-3125" b="-12500"/>
                </a:stretch>
              </a:blipFill>
            </p:spPr>
            <p:txBody>
              <a:bodyPr/>
              <a:lstStyle/>
              <a:p>
                <a:r>
                  <a:rPr lang="en-US">
                    <a:noFill/>
                  </a:rPr>
                  <a:t> </a:t>
                </a:r>
              </a:p>
            </p:txBody>
          </p:sp>
        </mc:Fallback>
      </mc:AlternateContent>
      <p:grpSp>
        <p:nvGrpSpPr>
          <p:cNvPr id="301" name="Group 300"/>
          <p:cNvGrpSpPr/>
          <p:nvPr/>
        </p:nvGrpSpPr>
        <p:grpSpPr>
          <a:xfrm>
            <a:off x="5569860" y="4856658"/>
            <a:ext cx="2163604" cy="1562258"/>
            <a:chOff x="5569860" y="4856658"/>
            <a:chExt cx="2163604" cy="1562258"/>
          </a:xfrm>
        </p:grpSpPr>
        <p:cxnSp>
          <p:nvCxnSpPr>
            <p:cNvPr id="279" name="Straight Connector 278"/>
            <p:cNvCxnSpPr/>
            <p:nvPr/>
          </p:nvCxnSpPr>
          <p:spPr>
            <a:xfrm>
              <a:off x="6080760" y="5852160"/>
              <a:ext cx="1191647" cy="1146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5739920" y="5031439"/>
              <a:ext cx="1882530" cy="1387477"/>
              <a:chOff x="905221" y="2059593"/>
              <a:chExt cx="1882530" cy="1387477"/>
            </a:xfrm>
          </p:grpSpPr>
          <p:grpSp>
            <p:nvGrpSpPr>
              <p:cNvPr id="238" name="Group 237"/>
              <p:cNvGrpSpPr/>
              <p:nvPr/>
            </p:nvGrpSpPr>
            <p:grpSpPr>
              <a:xfrm>
                <a:off x="905221" y="2059593"/>
                <a:ext cx="1882530" cy="1387477"/>
                <a:chOff x="905221" y="2059593"/>
                <a:chExt cx="1882530" cy="1387477"/>
              </a:xfrm>
            </p:grpSpPr>
            <p:grpSp>
              <p:nvGrpSpPr>
                <p:cNvPr id="247" name="Group 246"/>
                <p:cNvGrpSpPr/>
                <p:nvPr/>
              </p:nvGrpSpPr>
              <p:grpSpPr>
                <a:xfrm>
                  <a:off x="1083357" y="2059593"/>
                  <a:ext cx="360948" cy="336885"/>
                  <a:chOff x="1419726" y="2430379"/>
                  <a:chExt cx="360948" cy="336885"/>
                </a:xfrm>
              </p:grpSpPr>
              <p:sp>
                <p:nvSpPr>
                  <p:cNvPr id="263" name="Oval 262"/>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4" name="TextBox 263"/>
                  <p:cNvSpPr txBox="1"/>
                  <p:nvPr/>
                </p:nvSpPr>
                <p:spPr>
                  <a:xfrm>
                    <a:off x="1419726" y="2430379"/>
                    <a:ext cx="360948" cy="336885"/>
                  </a:xfrm>
                  <a:prstGeom prst="rect">
                    <a:avLst/>
                  </a:prstGeom>
                  <a:noFill/>
                </p:spPr>
                <p:txBody>
                  <a:bodyPr wrap="square" rtlCol="0">
                    <a:spAutoFit/>
                  </a:bodyPr>
                  <a:lstStyle/>
                  <a:p>
                    <a:pPr algn="ctr"/>
                    <a:r>
                      <a:rPr lang="en-US" sz="1600" dirty="0"/>
                      <a:t>4</a:t>
                    </a:r>
                    <a:endParaRPr lang="en-SG" sz="1600" dirty="0"/>
                  </a:p>
                </p:txBody>
              </p:sp>
            </p:grpSp>
            <p:grpSp>
              <p:nvGrpSpPr>
                <p:cNvPr id="248" name="Group 247"/>
                <p:cNvGrpSpPr/>
                <p:nvPr/>
              </p:nvGrpSpPr>
              <p:grpSpPr>
                <a:xfrm>
                  <a:off x="905221" y="2693299"/>
                  <a:ext cx="360948" cy="336885"/>
                  <a:chOff x="1419726" y="2430379"/>
                  <a:chExt cx="360948" cy="336885"/>
                </a:xfrm>
              </p:grpSpPr>
              <p:sp>
                <p:nvSpPr>
                  <p:cNvPr id="261" name="Oval 260"/>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TextBox 261"/>
                  <p:cNvSpPr txBox="1"/>
                  <p:nvPr/>
                </p:nvSpPr>
                <p:spPr>
                  <a:xfrm>
                    <a:off x="1419726" y="2430379"/>
                    <a:ext cx="360948" cy="336885"/>
                  </a:xfrm>
                  <a:prstGeom prst="rect">
                    <a:avLst/>
                  </a:prstGeom>
                  <a:noFill/>
                </p:spPr>
                <p:txBody>
                  <a:bodyPr wrap="square" rtlCol="0">
                    <a:spAutoFit/>
                  </a:bodyPr>
                  <a:lstStyle/>
                  <a:p>
                    <a:pPr algn="ctr"/>
                    <a:r>
                      <a:rPr lang="en-US" sz="1600" dirty="0"/>
                      <a:t>2</a:t>
                    </a:r>
                    <a:endParaRPr lang="en-SG" sz="1600" dirty="0"/>
                  </a:p>
                </p:txBody>
              </p:sp>
            </p:grpSp>
            <p:grpSp>
              <p:nvGrpSpPr>
                <p:cNvPr id="249" name="Group 248"/>
                <p:cNvGrpSpPr/>
                <p:nvPr/>
              </p:nvGrpSpPr>
              <p:grpSpPr>
                <a:xfrm>
                  <a:off x="1444821" y="3110185"/>
                  <a:ext cx="360948" cy="336885"/>
                  <a:chOff x="1419726" y="2430379"/>
                  <a:chExt cx="360948" cy="336885"/>
                </a:xfrm>
              </p:grpSpPr>
              <p:sp>
                <p:nvSpPr>
                  <p:cNvPr id="259" name="Oval 258"/>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0" name="TextBox 259"/>
                  <p:cNvSpPr txBox="1"/>
                  <p:nvPr/>
                </p:nvSpPr>
                <p:spPr>
                  <a:xfrm>
                    <a:off x="1419726" y="2430379"/>
                    <a:ext cx="360948" cy="336885"/>
                  </a:xfrm>
                  <a:prstGeom prst="rect">
                    <a:avLst/>
                  </a:prstGeom>
                  <a:noFill/>
                </p:spPr>
                <p:txBody>
                  <a:bodyPr wrap="square" rtlCol="0">
                    <a:spAutoFit/>
                  </a:bodyPr>
                  <a:lstStyle/>
                  <a:p>
                    <a:pPr algn="ctr"/>
                    <a:r>
                      <a:rPr lang="en-US" sz="1600" dirty="0"/>
                      <a:t>1</a:t>
                    </a:r>
                    <a:endParaRPr lang="en-SG" sz="1600" dirty="0"/>
                  </a:p>
                </p:txBody>
              </p:sp>
            </p:grpSp>
            <p:grpSp>
              <p:nvGrpSpPr>
                <p:cNvPr id="250" name="Group 249"/>
                <p:cNvGrpSpPr/>
                <p:nvPr/>
              </p:nvGrpSpPr>
              <p:grpSpPr>
                <a:xfrm>
                  <a:off x="1781706" y="2494472"/>
                  <a:ext cx="360948" cy="336885"/>
                  <a:chOff x="1419726" y="2430379"/>
                  <a:chExt cx="360948" cy="336885"/>
                </a:xfrm>
              </p:grpSpPr>
              <p:sp>
                <p:nvSpPr>
                  <p:cNvPr id="257" name="Oval 256"/>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8" name="TextBox 257"/>
                  <p:cNvSpPr txBox="1"/>
                  <p:nvPr/>
                </p:nvSpPr>
                <p:spPr>
                  <a:xfrm>
                    <a:off x="1419726" y="2430379"/>
                    <a:ext cx="360948" cy="336885"/>
                  </a:xfrm>
                  <a:prstGeom prst="rect">
                    <a:avLst/>
                  </a:prstGeom>
                  <a:noFill/>
                </p:spPr>
                <p:txBody>
                  <a:bodyPr wrap="square" rtlCol="0">
                    <a:spAutoFit/>
                  </a:bodyPr>
                  <a:lstStyle/>
                  <a:p>
                    <a:pPr algn="ctr"/>
                    <a:r>
                      <a:rPr lang="en-US" sz="1600" dirty="0"/>
                      <a:t>3</a:t>
                    </a:r>
                    <a:endParaRPr lang="en-SG" sz="1600" dirty="0"/>
                  </a:p>
                </p:txBody>
              </p:sp>
            </p:grpSp>
            <p:grpSp>
              <p:nvGrpSpPr>
                <p:cNvPr id="251" name="Group 250"/>
                <p:cNvGrpSpPr/>
                <p:nvPr/>
              </p:nvGrpSpPr>
              <p:grpSpPr>
                <a:xfrm>
                  <a:off x="2426803" y="2809550"/>
                  <a:ext cx="360948" cy="336885"/>
                  <a:chOff x="1419726" y="2430379"/>
                  <a:chExt cx="360948" cy="336885"/>
                </a:xfrm>
              </p:grpSpPr>
              <p:sp>
                <p:nvSpPr>
                  <p:cNvPr id="255" name="Oval 254"/>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TextBox 255"/>
                  <p:cNvSpPr txBox="1"/>
                  <p:nvPr/>
                </p:nvSpPr>
                <p:spPr>
                  <a:xfrm>
                    <a:off x="1419726" y="2430379"/>
                    <a:ext cx="360948" cy="336885"/>
                  </a:xfrm>
                  <a:prstGeom prst="rect">
                    <a:avLst/>
                  </a:prstGeom>
                  <a:noFill/>
                </p:spPr>
                <p:txBody>
                  <a:bodyPr wrap="square" rtlCol="0">
                    <a:spAutoFit/>
                  </a:bodyPr>
                  <a:lstStyle/>
                  <a:p>
                    <a:pPr algn="ctr"/>
                    <a:r>
                      <a:rPr lang="en-US" sz="1600" dirty="0"/>
                      <a:t>5</a:t>
                    </a:r>
                    <a:endParaRPr lang="en-SG" sz="1600" dirty="0"/>
                  </a:p>
                </p:txBody>
              </p:sp>
            </p:grpSp>
            <p:grpSp>
              <p:nvGrpSpPr>
                <p:cNvPr id="252" name="Group 251"/>
                <p:cNvGrpSpPr/>
                <p:nvPr/>
              </p:nvGrpSpPr>
              <p:grpSpPr>
                <a:xfrm>
                  <a:off x="2388567" y="2093606"/>
                  <a:ext cx="360948" cy="336885"/>
                  <a:chOff x="1419726" y="2430379"/>
                  <a:chExt cx="360948" cy="336885"/>
                </a:xfrm>
              </p:grpSpPr>
              <p:sp>
                <p:nvSpPr>
                  <p:cNvPr id="253" name="Oval 252"/>
                  <p:cNvSpPr/>
                  <p:nvPr/>
                </p:nvSpPr>
                <p:spPr>
                  <a:xfrm>
                    <a:off x="1419726" y="2442412"/>
                    <a:ext cx="336885" cy="3248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4" name="TextBox 253"/>
                  <p:cNvSpPr txBox="1"/>
                  <p:nvPr/>
                </p:nvSpPr>
                <p:spPr>
                  <a:xfrm>
                    <a:off x="1419726" y="2430379"/>
                    <a:ext cx="360948" cy="336885"/>
                  </a:xfrm>
                  <a:prstGeom prst="rect">
                    <a:avLst/>
                  </a:prstGeom>
                  <a:noFill/>
                </p:spPr>
                <p:txBody>
                  <a:bodyPr wrap="square" rtlCol="0">
                    <a:spAutoFit/>
                  </a:bodyPr>
                  <a:lstStyle/>
                  <a:p>
                    <a:pPr algn="ctr"/>
                    <a:r>
                      <a:rPr lang="en-US" sz="1600" dirty="0"/>
                      <a:t>6</a:t>
                    </a:r>
                    <a:endParaRPr lang="en-SG" sz="1600" dirty="0"/>
                  </a:p>
                </p:txBody>
              </p:sp>
            </p:grpSp>
          </p:grpSp>
          <p:grpSp>
            <p:nvGrpSpPr>
              <p:cNvPr id="239" name="Group 238"/>
              <p:cNvGrpSpPr/>
              <p:nvPr/>
            </p:nvGrpSpPr>
            <p:grpSpPr>
              <a:xfrm>
                <a:off x="1213502" y="2423114"/>
                <a:ext cx="1418896" cy="751741"/>
                <a:chOff x="1188381" y="2423114"/>
                <a:chExt cx="1418896" cy="751741"/>
              </a:xfrm>
            </p:grpSpPr>
            <p:cxnSp>
              <p:nvCxnSpPr>
                <p:cNvPr id="240" name="Straight Connector 239"/>
                <p:cNvCxnSpPr/>
                <p:nvPr/>
              </p:nvCxnSpPr>
              <p:spPr>
                <a:xfrm flipH="1" flipV="1">
                  <a:off x="1188381" y="2977992"/>
                  <a:ext cx="284055" cy="180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V="1">
                  <a:off x="1707654" y="2423114"/>
                  <a:ext cx="764351" cy="751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56" idx="0"/>
                  <a:endCxn id="254" idx="2"/>
                </p:cNvCxnSpPr>
                <p:nvPr/>
              </p:nvCxnSpPr>
              <p:spPr>
                <a:xfrm flipH="1" flipV="1">
                  <a:off x="2569041" y="2430491"/>
                  <a:ext cx="38236" cy="379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endCxn id="258" idx="1"/>
                </p:cNvCxnSpPr>
                <p:nvPr/>
              </p:nvCxnSpPr>
              <p:spPr>
                <a:xfrm flipV="1">
                  <a:off x="1212403" y="2662915"/>
                  <a:ext cx="544182" cy="145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4" name="Group 293"/>
            <p:cNvGrpSpPr/>
            <p:nvPr/>
          </p:nvGrpSpPr>
          <p:grpSpPr>
            <a:xfrm>
              <a:off x="5569860" y="4856658"/>
              <a:ext cx="2163604" cy="1444893"/>
              <a:chOff x="5564157" y="4814039"/>
              <a:chExt cx="2163604" cy="1444893"/>
            </a:xfrm>
          </p:grpSpPr>
          <p:cxnSp>
            <p:nvCxnSpPr>
              <p:cNvPr id="284" name="Straight Connector 283"/>
              <p:cNvCxnSpPr/>
              <p:nvPr/>
            </p:nvCxnSpPr>
            <p:spPr>
              <a:xfrm>
                <a:off x="6231725" y="5186621"/>
                <a:ext cx="439322" cy="294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Freeform 286"/>
              <p:cNvSpPr/>
              <p:nvPr/>
            </p:nvSpPr>
            <p:spPr>
              <a:xfrm>
                <a:off x="5564157" y="5262236"/>
                <a:ext cx="702667" cy="996696"/>
              </a:xfrm>
              <a:custGeom>
                <a:avLst/>
                <a:gdLst>
                  <a:gd name="connsiteX0" fmla="*/ 391771 w 702667"/>
                  <a:gd name="connsiteY0" fmla="*/ 0 h 996696"/>
                  <a:gd name="connsiteX1" fmla="*/ 7723 w 702667"/>
                  <a:gd name="connsiteY1" fmla="*/ 539496 h 996696"/>
                  <a:gd name="connsiteX2" fmla="*/ 702667 w 702667"/>
                  <a:gd name="connsiteY2" fmla="*/ 996696 h 996696"/>
                </a:gdLst>
                <a:ahLst/>
                <a:cxnLst>
                  <a:cxn ang="0">
                    <a:pos x="connsiteX0" y="connsiteY0"/>
                  </a:cxn>
                  <a:cxn ang="0">
                    <a:pos x="connsiteX1" y="connsiteY1"/>
                  </a:cxn>
                  <a:cxn ang="0">
                    <a:pos x="connsiteX2" y="connsiteY2"/>
                  </a:cxn>
                </a:cxnLst>
                <a:rect l="l" t="t" r="r" b="b"/>
                <a:pathLst>
                  <a:path w="702667" h="996696">
                    <a:moveTo>
                      <a:pt x="391771" y="0"/>
                    </a:moveTo>
                    <a:cubicBezTo>
                      <a:pt x="173839" y="186690"/>
                      <a:pt x="-44093" y="373380"/>
                      <a:pt x="7723" y="539496"/>
                    </a:cubicBezTo>
                    <a:cubicBezTo>
                      <a:pt x="59539" y="705612"/>
                      <a:pt x="381103" y="851154"/>
                      <a:pt x="702667" y="99669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88" name="Straight Connector 287"/>
              <p:cNvCxnSpPr/>
              <p:nvPr/>
            </p:nvCxnSpPr>
            <p:spPr>
              <a:xfrm flipV="1">
                <a:off x="6910663" y="5299033"/>
                <a:ext cx="351464" cy="199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Freeform 291"/>
              <p:cNvSpPr/>
              <p:nvPr/>
            </p:nvSpPr>
            <p:spPr>
              <a:xfrm>
                <a:off x="6215538" y="4814039"/>
                <a:ext cx="1512223" cy="982379"/>
              </a:xfrm>
              <a:custGeom>
                <a:avLst/>
                <a:gdLst>
                  <a:gd name="connsiteX0" fmla="*/ 0 w 1512223"/>
                  <a:gd name="connsiteY0" fmla="*/ 260003 h 982379"/>
                  <a:gd name="connsiteX1" fmla="*/ 1389888 w 1512223"/>
                  <a:gd name="connsiteY1" fmla="*/ 40547 h 982379"/>
                  <a:gd name="connsiteX2" fmla="*/ 1353312 w 1512223"/>
                  <a:gd name="connsiteY2" fmla="*/ 982379 h 982379"/>
                </a:gdLst>
                <a:ahLst/>
                <a:cxnLst>
                  <a:cxn ang="0">
                    <a:pos x="connsiteX0" y="connsiteY0"/>
                  </a:cxn>
                  <a:cxn ang="0">
                    <a:pos x="connsiteX1" y="connsiteY1"/>
                  </a:cxn>
                  <a:cxn ang="0">
                    <a:pos x="connsiteX2" y="connsiteY2"/>
                  </a:cxn>
                </a:cxnLst>
                <a:rect l="l" t="t" r="r" b="b"/>
                <a:pathLst>
                  <a:path w="1512223" h="982379">
                    <a:moveTo>
                      <a:pt x="0" y="260003"/>
                    </a:moveTo>
                    <a:cubicBezTo>
                      <a:pt x="582168" y="90077"/>
                      <a:pt x="1164336" y="-79849"/>
                      <a:pt x="1389888" y="40547"/>
                    </a:cubicBezTo>
                    <a:cubicBezTo>
                      <a:pt x="1615440" y="160943"/>
                      <a:pt x="1484376" y="571661"/>
                      <a:pt x="1353312" y="982379"/>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22" name="TextBox 2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223" name="TextBox 222"/>
          <p:cNvSpPr txBox="1"/>
          <p:nvPr/>
        </p:nvSpPr>
        <p:spPr>
          <a:xfrm>
            <a:off x="0" y="482655"/>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Tree>
    <p:extLst>
      <p:ext uri="{BB962C8B-B14F-4D97-AF65-F5344CB8AC3E}">
        <p14:creationId xmlns:p14="http://schemas.microsoft.com/office/powerpoint/2010/main" val="400327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dissolve">
                                      <p:cBhvr>
                                        <p:cTn id="12" dur="5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dissolve">
                                      <p:cBhvr>
                                        <p:cTn id="17" dur="5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dissolve">
                                      <p:cBhvr>
                                        <p:cTn id="22" dur="5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5"/>
                                        </p:tgtEl>
                                        <p:attrNameLst>
                                          <p:attrName>style.visibility</p:attrName>
                                        </p:attrNameLst>
                                      </p:cBhvr>
                                      <p:to>
                                        <p:strVal val="visible"/>
                                      </p:to>
                                    </p:set>
                                    <p:animEffect transition="in" filter="dissolve">
                                      <p:cBhvr>
                                        <p:cTn id="27" dur="500"/>
                                        <p:tgtEl>
                                          <p:spTgt spid="2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6"/>
                                        </p:tgtEl>
                                        <p:attrNameLst>
                                          <p:attrName>style.visibility</p:attrName>
                                        </p:attrNameLst>
                                      </p:cBhvr>
                                      <p:to>
                                        <p:strVal val="visible"/>
                                      </p:to>
                                    </p:set>
                                    <p:animEffect transition="in" filter="dissolve">
                                      <p:cBhvr>
                                        <p:cTn id="32" dur="500"/>
                                        <p:tgtEl>
                                          <p:spTgt spid="2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01"/>
                                        </p:tgtEl>
                                        <p:attrNameLst>
                                          <p:attrName>style.visibility</p:attrName>
                                        </p:attrNameLst>
                                      </p:cBhvr>
                                      <p:to>
                                        <p:strVal val="visible"/>
                                      </p:to>
                                    </p:set>
                                    <p:animEffect transition="in" filter="dissolve">
                                      <p:cBhvr>
                                        <p:cTn id="3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9" grpId="0"/>
      <p:bldP spid="180" grpId="0"/>
      <p:bldP spid="2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5" name="TextBox 34"/>
          <p:cNvSpPr txBox="1"/>
          <p:nvPr/>
        </p:nvSpPr>
        <p:spPr>
          <a:xfrm>
            <a:off x="301243" y="1549459"/>
            <a:ext cx="6028483" cy="954107"/>
          </a:xfrm>
          <a:prstGeom prst="rect">
            <a:avLst/>
          </a:prstGeom>
          <a:noFill/>
        </p:spPr>
        <p:txBody>
          <a:bodyPr wrap="square" rtlCol="0">
            <a:spAutoFit/>
          </a:bodyPr>
          <a:lstStyle/>
          <a:p>
            <a:pPr>
              <a:spcAft>
                <a:spcPts val="600"/>
              </a:spcAft>
            </a:pPr>
            <a:r>
              <a:rPr lang="en-US" altLang="en-US" sz="2800" dirty="0"/>
              <a:t>Now, let’s go back to the puzzle of the </a:t>
            </a:r>
            <a:r>
              <a:rPr lang="en-US" altLang="en-US" sz="2800" dirty="0" err="1"/>
              <a:t>Königsberg</a:t>
            </a:r>
            <a:r>
              <a:rPr lang="en-US" altLang="en-US" sz="2800" dirty="0"/>
              <a:t> bridges.</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 Circuits</a:t>
            </a:r>
            <a:endParaRPr lang="en-SG" sz="20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726" y="1395098"/>
            <a:ext cx="2590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290661" y="2850514"/>
            <a:ext cx="5815592" cy="1815882"/>
          </a:xfrm>
          <a:prstGeom prst="rect">
            <a:avLst/>
          </a:prstGeom>
          <a:solidFill>
            <a:schemeClr val="accent2">
              <a:lumMod val="20000"/>
              <a:lumOff val="80000"/>
            </a:schemeClr>
          </a:solidFill>
          <a:ln>
            <a:solidFill>
              <a:schemeClr val="tx1"/>
            </a:solidFill>
          </a:ln>
        </p:spPr>
        <p:txBody>
          <a:bodyPr wrap="square" rtlCol="0">
            <a:spAutoFit/>
          </a:bodyPr>
          <a:lstStyle/>
          <a:p>
            <a:r>
              <a:rPr lang="en-US" altLang="en-US" sz="2800" dirty="0"/>
              <a:t>Is it possible to find a route through the graph that starts and ends at some vertex, one of </a:t>
            </a:r>
            <a:r>
              <a:rPr lang="en-US" altLang="en-US" sz="2800" i="1" dirty="0"/>
              <a:t>A</a:t>
            </a:r>
            <a:r>
              <a:rPr lang="en-US" altLang="en-US" sz="2800" dirty="0"/>
              <a:t>, </a:t>
            </a:r>
            <a:r>
              <a:rPr lang="en-US" altLang="en-US" sz="2800" i="1" dirty="0"/>
              <a:t>B</a:t>
            </a:r>
            <a:r>
              <a:rPr lang="en-US" altLang="en-US" sz="2800" dirty="0"/>
              <a:t>, </a:t>
            </a:r>
            <a:r>
              <a:rPr lang="en-US" altLang="en-US" sz="2800" i="1" dirty="0"/>
              <a:t>C</a:t>
            </a:r>
            <a:r>
              <a:rPr lang="en-US" altLang="en-US" sz="2800" dirty="0"/>
              <a:t>, or </a:t>
            </a:r>
            <a:r>
              <a:rPr lang="en-US" altLang="en-US" sz="2800" i="1" dirty="0"/>
              <a:t>D</a:t>
            </a:r>
            <a:r>
              <a:rPr lang="en-US" altLang="en-US" sz="2800" dirty="0"/>
              <a:t>, and traverses each edge exactly once?</a:t>
            </a:r>
            <a:endParaRPr lang="en-SG" sz="2800" dirty="0"/>
          </a:p>
        </p:txBody>
      </p:sp>
    </p:spTree>
    <p:extLst>
      <p:ext uri="{BB962C8B-B14F-4D97-AF65-F5344CB8AC3E}">
        <p14:creationId xmlns:p14="http://schemas.microsoft.com/office/powerpoint/2010/main" val="34310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p:cNvGrpSpPr/>
          <p:nvPr/>
        </p:nvGrpSpPr>
        <p:grpSpPr>
          <a:xfrm>
            <a:off x="237067" y="859299"/>
            <a:ext cx="8509084" cy="1426465"/>
            <a:chOff x="804419" y="4598517"/>
            <a:chExt cx="8509084" cy="1426465"/>
          </a:xfrm>
        </p:grpSpPr>
        <p:sp>
          <p:nvSpPr>
            <p:cNvPr id="48" name="Rectangle 47"/>
            <p:cNvSpPr/>
            <p:nvPr/>
          </p:nvSpPr>
          <p:spPr>
            <a:xfrm>
              <a:off x="804419" y="4598518"/>
              <a:ext cx="8509084"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804419" y="4598517"/>
              <a:ext cx="8509084"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 Circuit</a:t>
              </a:r>
            </a:p>
          </p:txBody>
        </p:sp>
        <p:sp>
          <p:nvSpPr>
            <p:cNvPr id="51" name="TextBox 50"/>
            <p:cNvSpPr txBox="1"/>
            <p:nvPr/>
          </p:nvSpPr>
          <p:spPr>
            <a:xfrm>
              <a:off x="891708" y="5193984"/>
              <a:ext cx="8190994" cy="830997"/>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 </a:t>
              </a:r>
              <a:r>
                <a:rPr lang="en-SG" sz="2400" b="1" dirty="0"/>
                <a:t>Euler circuit </a:t>
              </a:r>
              <a:r>
                <a:rPr lang="en-SG" sz="2400" dirty="0"/>
                <a:t>for </a:t>
              </a:r>
              <a:r>
                <a:rPr lang="en-SG" sz="2400" i="1" dirty="0"/>
                <a:t>G</a:t>
              </a:r>
              <a:r>
                <a:rPr lang="en-SG" sz="2400" dirty="0"/>
                <a:t> is a circuit that contains every vertex and traverses every edge of </a:t>
              </a:r>
              <a:r>
                <a:rPr lang="en-SG" sz="2400" i="1" dirty="0"/>
                <a:t>G</a:t>
              </a:r>
              <a:r>
                <a:rPr lang="en-SG" sz="2400" dirty="0"/>
                <a:t> exactly once. </a:t>
              </a:r>
            </a:p>
          </p:txBody>
        </p:sp>
      </p:grpSp>
      <p:grpSp>
        <p:nvGrpSpPr>
          <p:cNvPr id="33" name="Group 32"/>
          <p:cNvGrpSpPr/>
          <p:nvPr/>
        </p:nvGrpSpPr>
        <p:grpSpPr>
          <a:xfrm>
            <a:off x="237065" y="2416801"/>
            <a:ext cx="8534403" cy="1057132"/>
            <a:chOff x="804418" y="4598517"/>
            <a:chExt cx="8669867" cy="1057132"/>
          </a:xfrm>
        </p:grpSpPr>
        <p:sp>
          <p:nvSpPr>
            <p:cNvPr id="35" name="Rectangle 34"/>
            <p:cNvSpPr/>
            <p:nvPr/>
          </p:nvSpPr>
          <p:spPr>
            <a:xfrm>
              <a:off x="804418" y="4598518"/>
              <a:ext cx="8669867" cy="10571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804419" y="4598517"/>
              <a:ext cx="8669866"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Eulerian Graph</a:t>
              </a:r>
            </a:p>
          </p:txBody>
        </p:sp>
        <p:sp>
          <p:nvSpPr>
            <p:cNvPr id="46" name="TextBox 45"/>
            <p:cNvSpPr txBox="1"/>
            <p:nvPr/>
          </p:nvSpPr>
          <p:spPr>
            <a:xfrm>
              <a:off x="891708" y="5193984"/>
              <a:ext cx="8447112" cy="461665"/>
            </a:xfrm>
            <a:prstGeom prst="rect">
              <a:avLst/>
            </a:prstGeom>
            <a:noFill/>
          </p:spPr>
          <p:txBody>
            <a:bodyPr wrap="square" rtlCol="0">
              <a:spAutoFit/>
            </a:bodyPr>
            <a:lstStyle/>
            <a:p>
              <a:pPr>
                <a:spcAft>
                  <a:spcPts val="600"/>
                </a:spcAft>
              </a:pPr>
              <a:r>
                <a:rPr lang="en-SG" sz="2400" dirty="0"/>
                <a:t>An </a:t>
              </a:r>
              <a:r>
                <a:rPr lang="en-SG" sz="2400" b="1" dirty="0"/>
                <a:t>Eulerian graph </a:t>
              </a:r>
              <a:r>
                <a:rPr lang="en-SG" sz="2400" dirty="0"/>
                <a:t>is a graph that contains an Euler circuit. </a:t>
              </a:r>
            </a:p>
          </p:txBody>
        </p:sp>
      </p:grpSp>
      <p:grpSp>
        <p:nvGrpSpPr>
          <p:cNvPr id="62" name="Group 61"/>
          <p:cNvGrpSpPr/>
          <p:nvPr/>
        </p:nvGrpSpPr>
        <p:grpSpPr>
          <a:xfrm>
            <a:off x="265173" y="3628610"/>
            <a:ext cx="8518289" cy="1451213"/>
            <a:chOff x="758630" y="4598517"/>
            <a:chExt cx="8518289" cy="1451213"/>
          </a:xfrm>
        </p:grpSpPr>
        <p:sp>
          <p:nvSpPr>
            <p:cNvPr id="63" name="Rectangle 62"/>
            <p:cNvSpPr/>
            <p:nvPr/>
          </p:nvSpPr>
          <p:spPr>
            <a:xfrm>
              <a:off x="758631" y="4598517"/>
              <a:ext cx="8518288"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Rectangle 63"/>
            <p:cNvSpPr/>
            <p:nvPr/>
          </p:nvSpPr>
          <p:spPr>
            <a:xfrm>
              <a:off x="758630" y="4598517"/>
              <a:ext cx="8518287"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5" name="TextBox 6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10.2.2</a:t>
              </a:r>
            </a:p>
          </p:txBody>
        </p:sp>
        <p:sp>
          <p:nvSpPr>
            <p:cNvPr id="66" name="TextBox 65"/>
            <p:cNvSpPr txBox="1"/>
            <p:nvPr/>
          </p:nvSpPr>
          <p:spPr>
            <a:xfrm>
              <a:off x="795941" y="5218733"/>
              <a:ext cx="8246731" cy="830997"/>
            </a:xfrm>
            <a:prstGeom prst="rect">
              <a:avLst/>
            </a:prstGeom>
            <a:noFill/>
          </p:spPr>
          <p:txBody>
            <a:bodyPr wrap="square" rtlCol="0">
              <a:spAutoFit/>
            </a:bodyPr>
            <a:lstStyle/>
            <a:p>
              <a:pPr>
                <a:spcAft>
                  <a:spcPts val="600"/>
                </a:spcAft>
              </a:pPr>
              <a:r>
                <a:rPr lang="en-SG" sz="2400" dirty="0"/>
                <a:t>If a graph has an Euler circuit, then every vertex of the graph has positive even degree.</a:t>
              </a:r>
              <a:endParaRPr lang="en-SG" sz="2400" dirty="0">
                <a:sym typeface="Symbol" panose="05050102010706020507" pitchFamily="18" charset="2"/>
              </a:endParaRPr>
            </a:p>
          </p:txBody>
        </p:sp>
      </p:grpSp>
      <p:grpSp>
        <p:nvGrpSpPr>
          <p:cNvPr id="67" name="Group 66"/>
          <p:cNvGrpSpPr/>
          <p:nvPr/>
        </p:nvGrpSpPr>
        <p:grpSpPr>
          <a:xfrm>
            <a:off x="265173" y="5210810"/>
            <a:ext cx="8518287" cy="1451213"/>
            <a:chOff x="730522" y="4598517"/>
            <a:chExt cx="8480977" cy="1451213"/>
          </a:xfrm>
        </p:grpSpPr>
        <p:sp>
          <p:nvSpPr>
            <p:cNvPr id="68" name="Rectangle 67"/>
            <p:cNvSpPr/>
            <p:nvPr/>
          </p:nvSpPr>
          <p:spPr>
            <a:xfrm>
              <a:off x="730522" y="4598520"/>
              <a:ext cx="8480977" cy="145121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9" name="Rectangle 6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0" name="TextBox 6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Contrapositive Version of Theorem 10.2.2</a:t>
              </a:r>
            </a:p>
          </p:txBody>
        </p:sp>
        <p:sp>
          <p:nvSpPr>
            <p:cNvPr id="71" name="TextBox 70"/>
            <p:cNvSpPr txBox="1"/>
            <p:nvPr/>
          </p:nvSpPr>
          <p:spPr>
            <a:xfrm>
              <a:off x="795941" y="5218733"/>
              <a:ext cx="8387450" cy="830997"/>
            </a:xfrm>
            <a:prstGeom prst="rect">
              <a:avLst/>
            </a:prstGeom>
            <a:noFill/>
          </p:spPr>
          <p:txBody>
            <a:bodyPr wrap="square" rtlCol="0">
              <a:spAutoFit/>
            </a:bodyPr>
            <a:lstStyle/>
            <a:p>
              <a:pPr>
                <a:spcAft>
                  <a:spcPts val="600"/>
                </a:spcAft>
              </a:pPr>
              <a:r>
                <a:rPr lang="en-SG" sz="2400" dirty="0"/>
                <a:t>If some vertex of a graph has odd degree, then the graph does not have an Euler circuit.</a:t>
              </a:r>
              <a:endParaRPr lang="en-SG" sz="2400" dirty="0">
                <a:sym typeface="Symbol" panose="05050102010706020507" pitchFamily="18" charset="2"/>
              </a:endParaRPr>
            </a:p>
          </p:txBody>
        </p:sp>
      </p:grpSp>
    </p:spTree>
    <p:extLst>
      <p:ext uri="{BB962C8B-B14F-4D97-AF65-F5344CB8AC3E}">
        <p14:creationId xmlns:p14="http://schemas.microsoft.com/office/powerpoint/2010/main" val="288127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78537" y="865034"/>
            <a:ext cx="1739774" cy="461665"/>
          </a:xfrm>
          <a:prstGeom prst="rect">
            <a:avLst/>
          </a:prstGeom>
          <a:noFill/>
        </p:spPr>
        <p:txBody>
          <a:bodyPr wrap="square" rtlCol="0">
            <a:spAutoFit/>
          </a:bodyPr>
          <a:lstStyle/>
          <a:p>
            <a:r>
              <a:rPr lang="en-SG" sz="2400" dirty="0"/>
              <a:t>Is this true?</a:t>
            </a:r>
            <a:endParaRPr lang="en-SG" sz="2800" dirty="0"/>
          </a:p>
        </p:txBody>
      </p:sp>
      <p:sp>
        <p:nvSpPr>
          <p:cNvPr id="3" name="TextBox 2"/>
          <p:cNvSpPr txBox="1"/>
          <p:nvPr/>
        </p:nvSpPr>
        <p:spPr>
          <a:xfrm>
            <a:off x="2044779" y="948675"/>
            <a:ext cx="6578979" cy="830997"/>
          </a:xfrm>
          <a:prstGeom prst="rect">
            <a:avLst/>
          </a:prstGeom>
          <a:solidFill>
            <a:schemeClr val="accent4">
              <a:lumMod val="20000"/>
              <a:lumOff val="80000"/>
            </a:schemeClr>
          </a:solidFill>
          <a:ln>
            <a:solidFill>
              <a:schemeClr val="tx1"/>
            </a:solidFill>
          </a:ln>
        </p:spPr>
        <p:txBody>
          <a:bodyPr wrap="square" rtlCol="0">
            <a:spAutoFit/>
          </a:bodyPr>
          <a:lstStyle/>
          <a:p>
            <a:r>
              <a:rPr lang="en-US" sz="2400" dirty="0"/>
              <a:t>If every vertex of a graph has positive even degree, then the graph has an Euler circuit.</a:t>
            </a:r>
          </a:p>
        </p:txBody>
      </p:sp>
      <p:sp>
        <p:nvSpPr>
          <p:cNvPr id="118" name="TextBox 11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33" name="Group 32"/>
          <p:cNvGrpSpPr/>
          <p:nvPr/>
        </p:nvGrpSpPr>
        <p:grpSpPr>
          <a:xfrm>
            <a:off x="369739" y="3303182"/>
            <a:ext cx="8480977" cy="1451214"/>
            <a:chOff x="730522" y="4598517"/>
            <a:chExt cx="8480977" cy="1451214"/>
          </a:xfrm>
        </p:grpSpPr>
        <p:sp>
          <p:nvSpPr>
            <p:cNvPr id="35" name="Rectangle 34"/>
            <p:cNvSpPr/>
            <p:nvPr/>
          </p:nvSpPr>
          <p:spPr>
            <a:xfrm>
              <a:off x="730522" y="4598519"/>
              <a:ext cx="8480977"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10.2.3</a:t>
              </a:r>
            </a:p>
          </p:txBody>
        </p:sp>
        <p:sp>
          <p:nvSpPr>
            <p:cNvPr id="46" name="TextBox 45"/>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is </a:t>
              </a:r>
              <a:r>
                <a:rPr lang="en-SG" sz="2400" u="sng" dirty="0"/>
                <a:t>connected</a:t>
              </a:r>
              <a:r>
                <a:rPr lang="en-SG" sz="2400" dirty="0"/>
                <a:t> and the degree of every vertex of </a:t>
              </a:r>
              <a:r>
                <a:rPr lang="en-SG" sz="2400" i="1" dirty="0"/>
                <a:t>G</a:t>
              </a:r>
              <a:r>
                <a:rPr lang="en-SG" sz="2400" dirty="0"/>
                <a:t> is a positive </a:t>
              </a:r>
              <a:r>
                <a:rPr lang="en-SG" sz="2400" u="sng" dirty="0"/>
                <a:t>even integer</a:t>
              </a:r>
              <a:r>
                <a:rPr lang="en-SG" sz="2400" dirty="0"/>
                <a:t>, then </a:t>
              </a:r>
              <a:r>
                <a:rPr lang="en-SG" sz="2400" i="1" dirty="0"/>
                <a:t>G</a:t>
              </a:r>
              <a:r>
                <a:rPr lang="en-SG" sz="2400" dirty="0"/>
                <a:t> has an Euler circuit.</a:t>
              </a:r>
              <a:endParaRPr lang="en-SG" sz="2400" dirty="0">
                <a:sym typeface="Symbol" panose="05050102010706020507" pitchFamily="18" charset="2"/>
              </a:endParaRPr>
            </a:p>
          </p:txBody>
        </p:sp>
      </p:grpSp>
      <p:grpSp>
        <p:nvGrpSpPr>
          <p:cNvPr id="47" name="Group 46"/>
          <p:cNvGrpSpPr/>
          <p:nvPr/>
        </p:nvGrpSpPr>
        <p:grpSpPr>
          <a:xfrm>
            <a:off x="369738" y="4880383"/>
            <a:ext cx="8480977" cy="1451213"/>
            <a:chOff x="730522" y="4598517"/>
            <a:chExt cx="8480977" cy="1451213"/>
          </a:xfrm>
        </p:grpSpPr>
        <p:sp>
          <p:nvSpPr>
            <p:cNvPr id="48" name="Rectangle 47"/>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1" name="TextBox 50"/>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Tree>
    <p:extLst>
      <p:ext uri="{BB962C8B-B14F-4D97-AF65-F5344CB8AC3E}">
        <p14:creationId xmlns:p14="http://schemas.microsoft.com/office/powerpoint/2010/main" val="33061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301814" y="3835174"/>
            <a:ext cx="8480977" cy="2189876"/>
            <a:chOff x="730522" y="4598517"/>
            <a:chExt cx="8480977" cy="2189876"/>
          </a:xfrm>
        </p:grpSpPr>
        <p:sp>
          <p:nvSpPr>
            <p:cNvPr id="40" name="Rectangle 39"/>
            <p:cNvSpPr/>
            <p:nvPr/>
          </p:nvSpPr>
          <p:spPr>
            <a:xfrm>
              <a:off x="730522" y="4598518"/>
              <a:ext cx="8480977" cy="218987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10.2.5</a:t>
              </a:r>
            </a:p>
          </p:txBody>
        </p:sp>
        <p:sp>
          <p:nvSpPr>
            <p:cNvPr id="47" name="TextBox 46"/>
            <p:cNvSpPr txBox="1"/>
            <p:nvPr/>
          </p:nvSpPr>
          <p:spPr>
            <a:xfrm>
              <a:off x="888203" y="5218733"/>
              <a:ext cx="8072461" cy="156966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There is an Euler trail from </a:t>
              </a:r>
              <a:r>
                <a:rPr lang="en-SG" sz="2400" i="1" dirty="0"/>
                <a:t>v</a:t>
              </a:r>
              <a:r>
                <a:rPr lang="en-SG" sz="2400" dirty="0"/>
                <a:t> to </a:t>
              </a:r>
              <a:r>
                <a:rPr lang="en-SG" sz="2400" i="1" dirty="0"/>
                <a:t>w</a:t>
              </a:r>
              <a:r>
                <a:rPr lang="en-SG" sz="2400" dirty="0"/>
                <a:t> if and only if </a:t>
              </a:r>
              <a:r>
                <a:rPr lang="en-SG" sz="2400" i="1" dirty="0"/>
                <a:t>G</a:t>
              </a:r>
              <a:r>
                <a:rPr lang="en-SG" sz="2400" dirty="0"/>
                <a:t> is connected, </a:t>
              </a:r>
              <a:r>
                <a:rPr lang="en-SG" sz="2400" i="1" dirty="0"/>
                <a:t>v</a:t>
              </a:r>
              <a:r>
                <a:rPr lang="en-SG" sz="2400" dirty="0"/>
                <a:t> and </a:t>
              </a:r>
              <a:r>
                <a:rPr lang="en-SG" sz="2400" i="1" dirty="0"/>
                <a:t>w</a:t>
              </a:r>
              <a:r>
                <a:rPr lang="en-SG" sz="2400" dirty="0"/>
                <a:t> have odd degree, and all other vertices of </a:t>
              </a:r>
              <a:r>
                <a:rPr lang="en-SG" sz="2400" i="1" dirty="0"/>
                <a:t>G</a:t>
              </a:r>
              <a:r>
                <a:rPr lang="en-SG" sz="2400" dirty="0"/>
                <a:t> have positive even degree.</a:t>
              </a:r>
              <a:endParaRPr lang="en-SG" sz="2400" dirty="0">
                <a:sym typeface="Symbol" panose="05050102010706020507" pitchFamily="18" charset="2"/>
              </a:endParaRPr>
            </a:p>
          </p:txBody>
        </p:sp>
      </p:grpSp>
      <p:grpSp>
        <p:nvGrpSpPr>
          <p:cNvPr id="59" name="Group 58"/>
          <p:cNvGrpSpPr/>
          <p:nvPr/>
        </p:nvGrpSpPr>
        <p:grpSpPr>
          <a:xfrm>
            <a:off x="301814" y="1017547"/>
            <a:ext cx="8480977" cy="2534459"/>
            <a:chOff x="886427" y="4598517"/>
            <a:chExt cx="8480977" cy="2534459"/>
          </a:xfrm>
        </p:grpSpPr>
        <p:sp>
          <p:nvSpPr>
            <p:cNvPr id="60" name="Rectangle 59"/>
            <p:cNvSpPr/>
            <p:nvPr/>
          </p:nvSpPr>
          <p:spPr>
            <a:xfrm>
              <a:off x="891707" y="4598517"/>
              <a:ext cx="8475697" cy="253445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Euler Trail</a:t>
              </a:r>
            </a:p>
          </p:txBody>
        </p:sp>
        <p:sp>
          <p:nvSpPr>
            <p:cNvPr id="63" name="TextBox 62"/>
            <p:cNvSpPr txBox="1"/>
            <p:nvPr/>
          </p:nvSpPr>
          <p:spPr>
            <a:xfrm>
              <a:off x="982475" y="5193984"/>
              <a:ext cx="8134094" cy="1938992"/>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An </a:t>
              </a:r>
              <a:r>
                <a:rPr lang="en-SG" sz="2400" b="1" dirty="0"/>
                <a:t>Euler trail/path from </a:t>
              </a:r>
              <a:r>
                <a:rPr lang="en-SG" sz="2400" b="1" i="1" dirty="0"/>
                <a:t>v</a:t>
              </a:r>
              <a:r>
                <a:rPr lang="en-SG" sz="2400" b="1" dirty="0"/>
                <a:t> to </a:t>
              </a:r>
              <a:r>
                <a:rPr lang="en-SG" sz="2400" b="1" i="1" dirty="0"/>
                <a:t>w</a:t>
              </a:r>
              <a:r>
                <a:rPr lang="en-SG" sz="2400" dirty="0"/>
                <a:t> is a sequence of adjacent edges and vertices that starts at </a:t>
              </a:r>
              <a:r>
                <a:rPr lang="en-SG" sz="2400" i="1" dirty="0"/>
                <a:t>v</a:t>
              </a:r>
              <a:r>
                <a:rPr lang="en-SG" sz="2400" dirty="0"/>
                <a:t>, ends at </a:t>
              </a:r>
              <a:r>
                <a:rPr lang="en-SG" sz="2400" i="1" dirty="0"/>
                <a:t>w</a:t>
              </a:r>
              <a:r>
                <a:rPr lang="en-SG" sz="2400" dirty="0"/>
                <a:t>, passes through every vertex of </a:t>
              </a:r>
              <a:r>
                <a:rPr lang="en-SG" sz="2400" i="1" dirty="0"/>
                <a:t>G</a:t>
              </a:r>
              <a:r>
                <a:rPr lang="en-SG" sz="2400" dirty="0"/>
                <a:t> at least once, and traverses every edge of </a:t>
              </a:r>
              <a:r>
                <a:rPr lang="en-SG" sz="2400" i="1" dirty="0"/>
                <a:t>G</a:t>
              </a:r>
              <a:r>
                <a:rPr lang="en-SG" sz="2400" dirty="0"/>
                <a:t> exactly once. </a:t>
              </a:r>
            </a:p>
          </p:txBody>
        </p:sp>
      </p:grpSp>
    </p:spTree>
    <p:extLst>
      <p:ext uri="{BB962C8B-B14F-4D97-AF65-F5344CB8AC3E}">
        <p14:creationId xmlns:p14="http://schemas.microsoft.com/office/powerpoint/2010/main" val="3430693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068062"/>
            <a:ext cx="8306926" cy="523220"/>
          </a:xfrm>
          <a:prstGeom prst="rect">
            <a:avLst/>
          </a:prstGeom>
          <a:noFill/>
        </p:spPr>
        <p:txBody>
          <a:bodyPr wrap="square" rtlCol="0">
            <a:spAutoFit/>
          </a:bodyPr>
          <a:lstStyle/>
          <a:p>
            <a:r>
              <a:rPr lang="en-SG" sz="2800" dirty="0"/>
              <a:t>Does each of the following graphs have an </a:t>
            </a:r>
            <a:r>
              <a:rPr lang="en-SG" sz="2800" dirty="0">
                <a:solidFill>
                  <a:srgbClr val="C00000"/>
                </a:solidFill>
              </a:rPr>
              <a:t>Euler circuit</a:t>
            </a:r>
            <a:r>
              <a:rPr lang="en-SG" sz="2800" dirty="0"/>
              <a:t>?</a:t>
            </a:r>
          </a:p>
        </p:txBody>
      </p:sp>
      <p:sp>
        <p:nvSpPr>
          <p:cNvPr id="115" name="TextBox 114"/>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7" name="Group 6"/>
          <p:cNvGrpSpPr/>
          <p:nvPr/>
        </p:nvGrpSpPr>
        <p:grpSpPr>
          <a:xfrm>
            <a:off x="1198419" y="2095233"/>
            <a:ext cx="928467" cy="1926484"/>
            <a:chOff x="1198419" y="2095233"/>
            <a:chExt cx="928467" cy="1926484"/>
          </a:xfrm>
        </p:grpSpPr>
        <p:grpSp>
          <p:nvGrpSpPr>
            <p:cNvPr id="47" name="Group 46"/>
            <p:cNvGrpSpPr/>
            <p:nvPr/>
          </p:nvGrpSpPr>
          <p:grpSpPr>
            <a:xfrm>
              <a:off x="1230121" y="2118164"/>
              <a:ext cx="862540" cy="1903553"/>
              <a:chOff x="1230121" y="2203354"/>
              <a:chExt cx="862540" cy="1903553"/>
            </a:xfrm>
          </p:grpSpPr>
          <p:grpSp>
            <p:nvGrpSpPr>
              <p:cNvPr id="48" name="Group 47"/>
              <p:cNvGrpSpPr/>
              <p:nvPr/>
            </p:nvGrpSpPr>
            <p:grpSpPr>
              <a:xfrm>
                <a:off x="1230121" y="2203354"/>
                <a:ext cx="862540" cy="1161977"/>
                <a:chOff x="1375064" y="2845775"/>
                <a:chExt cx="862540" cy="1161977"/>
              </a:xfrm>
            </p:grpSpPr>
            <p:sp>
              <p:nvSpPr>
                <p:cNvPr id="50" name="Rectangle 49"/>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1" name="Straight Connector 50"/>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388533" y="3223374"/>
                  <a:ext cx="843203" cy="78437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sp>
          <p:nvSpPr>
            <p:cNvPr id="3" name="Oval 2"/>
            <p:cNvSpPr/>
            <p:nvPr/>
          </p:nvSpPr>
          <p:spPr>
            <a:xfrm>
              <a:off x="1614642" y="209523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Oval 107"/>
            <p:cNvSpPr/>
            <p:nvPr/>
          </p:nvSpPr>
          <p:spPr>
            <a:xfrm>
              <a:off x="1214531" y="246786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Oval 116"/>
            <p:cNvSpPr/>
            <p:nvPr/>
          </p:nvSpPr>
          <p:spPr>
            <a:xfrm>
              <a:off x="2030216" y="246786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Oval 117"/>
            <p:cNvSpPr/>
            <p:nvPr/>
          </p:nvSpPr>
          <p:spPr>
            <a:xfrm>
              <a:off x="1614642" y="2845142"/>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Oval 118"/>
            <p:cNvSpPr/>
            <p:nvPr/>
          </p:nvSpPr>
          <p:spPr>
            <a:xfrm>
              <a:off x="1198419" y="323664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Oval 119"/>
            <p:cNvSpPr/>
            <p:nvPr/>
          </p:nvSpPr>
          <p:spPr>
            <a:xfrm>
              <a:off x="2033388" y="323664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8" name="Group 7"/>
          <p:cNvGrpSpPr/>
          <p:nvPr/>
        </p:nvGrpSpPr>
        <p:grpSpPr>
          <a:xfrm>
            <a:off x="3237785" y="2012641"/>
            <a:ext cx="908069" cy="2009076"/>
            <a:chOff x="3237785" y="2012641"/>
            <a:chExt cx="908069" cy="2009076"/>
          </a:xfrm>
        </p:grpSpPr>
        <p:grpSp>
          <p:nvGrpSpPr>
            <p:cNvPr id="61" name="Group 60"/>
            <p:cNvGrpSpPr/>
            <p:nvPr/>
          </p:nvGrpSpPr>
          <p:grpSpPr>
            <a:xfrm>
              <a:off x="3279072" y="2042749"/>
              <a:ext cx="847559" cy="1978968"/>
              <a:chOff x="3495775" y="2127939"/>
              <a:chExt cx="847559" cy="1978968"/>
            </a:xfrm>
          </p:grpSpPr>
          <p:grpSp>
            <p:nvGrpSpPr>
              <p:cNvPr id="62" name="Group 61"/>
              <p:cNvGrpSpPr/>
              <p:nvPr/>
            </p:nvGrpSpPr>
            <p:grpSpPr>
              <a:xfrm>
                <a:off x="3495775" y="2127939"/>
                <a:ext cx="847559" cy="1494995"/>
                <a:chOff x="6639091" y="2470639"/>
                <a:chExt cx="847559" cy="1494995"/>
              </a:xfrm>
            </p:grpSpPr>
            <p:cxnSp>
              <p:nvCxnSpPr>
                <p:cNvPr id="64" name="Straight Connector 63"/>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8" name="Straight Connector 67"/>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sp>
          <p:nvSpPr>
            <p:cNvPr id="121" name="Oval 120"/>
            <p:cNvSpPr/>
            <p:nvPr/>
          </p:nvSpPr>
          <p:spPr>
            <a:xfrm>
              <a:off x="3471985" y="201264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Oval 122"/>
            <p:cNvSpPr/>
            <p:nvPr/>
          </p:nvSpPr>
          <p:spPr>
            <a:xfrm>
              <a:off x="3452463" y="348536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Oval 123"/>
            <p:cNvSpPr/>
            <p:nvPr/>
          </p:nvSpPr>
          <p:spPr>
            <a:xfrm>
              <a:off x="4052356" y="2759232"/>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Oval 124"/>
            <p:cNvSpPr/>
            <p:nvPr/>
          </p:nvSpPr>
          <p:spPr>
            <a:xfrm>
              <a:off x="3237785" y="2756968"/>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 name="Group 8"/>
          <p:cNvGrpSpPr/>
          <p:nvPr/>
        </p:nvGrpSpPr>
        <p:grpSpPr>
          <a:xfrm>
            <a:off x="4976864" y="2341536"/>
            <a:ext cx="1522822" cy="1680181"/>
            <a:chOff x="4976864" y="2341536"/>
            <a:chExt cx="1522822" cy="1680181"/>
          </a:xfrm>
        </p:grpSpPr>
        <p:grpSp>
          <p:nvGrpSpPr>
            <p:cNvPr id="69" name="Group 68"/>
            <p:cNvGrpSpPr/>
            <p:nvPr/>
          </p:nvGrpSpPr>
          <p:grpSpPr>
            <a:xfrm>
              <a:off x="5035685" y="2341536"/>
              <a:ext cx="1417252" cy="1680181"/>
              <a:chOff x="5103294" y="2426726"/>
              <a:chExt cx="1417252" cy="1680181"/>
            </a:xfrm>
          </p:grpSpPr>
          <p:grpSp>
            <p:nvGrpSpPr>
              <p:cNvPr id="70" name="Group 69"/>
              <p:cNvGrpSpPr/>
              <p:nvPr/>
            </p:nvGrpSpPr>
            <p:grpSpPr>
              <a:xfrm>
                <a:off x="5103294" y="2426726"/>
                <a:ext cx="1417252" cy="948266"/>
                <a:chOff x="3810000" y="3437467"/>
                <a:chExt cx="1417252" cy="948266"/>
              </a:xfrm>
            </p:grpSpPr>
            <p:sp>
              <p:nvSpPr>
                <p:cNvPr id="72" name="Oval 71"/>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Oval 72"/>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4" name="Straight Connector 73"/>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sp>
          <p:nvSpPr>
            <p:cNvPr id="122" name="Oval 121"/>
            <p:cNvSpPr/>
            <p:nvPr/>
          </p:nvSpPr>
          <p:spPr>
            <a:xfrm>
              <a:off x="5961592" y="2777155"/>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Oval 125"/>
            <p:cNvSpPr/>
            <p:nvPr/>
          </p:nvSpPr>
          <p:spPr>
            <a:xfrm>
              <a:off x="4976864" y="2779918"/>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7" name="Oval 126"/>
            <p:cNvSpPr/>
            <p:nvPr/>
          </p:nvSpPr>
          <p:spPr>
            <a:xfrm>
              <a:off x="5436388" y="277715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8" name="Oval 127"/>
            <p:cNvSpPr/>
            <p:nvPr/>
          </p:nvSpPr>
          <p:spPr>
            <a:xfrm>
              <a:off x="6406188" y="278127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 name="Group 9"/>
          <p:cNvGrpSpPr/>
          <p:nvPr/>
        </p:nvGrpSpPr>
        <p:grpSpPr>
          <a:xfrm>
            <a:off x="7059167" y="2188740"/>
            <a:ext cx="1420343" cy="1832977"/>
            <a:chOff x="7059167" y="2188740"/>
            <a:chExt cx="1420343" cy="1832977"/>
          </a:xfrm>
        </p:grpSpPr>
        <p:grpSp>
          <p:nvGrpSpPr>
            <p:cNvPr id="75" name="Group 74"/>
            <p:cNvGrpSpPr/>
            <p:nvPr/>
          </p:nvGrpSpPr>
          <p:grpSpPr>
            <a:xfrm>
              <a:off x="7102870" y="2238787"/>
              <a:ext cx="1325697" cy="1782930"/>
              <a:chOff x="7223427" y="2323977"/>
              <a:chExt cx="1325697" cy="1782930"/>
            </a:xfrm>
          </p:grpSpPr>
          <p:grpSp>
            <p:nvGrpSpPr>
              <p:cNvPr id="76" name="Group 75"/>
              <p:cNvGrpSpPr/>
              <p:nvPr/>
            </p:nvGrpSpPr>
            <p:grpSpPr>
              <a:xfrm>
                <a:off x="7223427" y="2323977"/>
                <a:ext cx="1325697" cy="1252907"/>
                <a:chOff x="5822670" y="2754845"/>
                <a:chExt cx="1325697" cy="1252907"/>
              </a:xfrm>
            </p:grpSpPr>
            <p:sp>
              <p:nvSpPr>
                <p:cNvPr id="78" name="Rectangle 77"/>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Rectangle 78"/>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Rectangle 79"/>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7" name="TextBox 76"/>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sp>
          <p:nvSpPr>
            <p:cNvPr id="129" name="Oval 128"/>
            <p:cNvSpPr/>
            <p:nvPr/>
          </p:nvSpPr>
          <p:spPr>
            <a:xfrm>
              <a:off x="7067273" y="220933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Oval 129"/>
            <p:cNvSpPr/>
            <p:nvPr/>
          </p:nvSpPr>
          <p:spPr>
            <a:xfrm>
              <a:off x="7913467" y="218874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Oval 130"/>
            <p:cNvSpPr/>
            <p:nvPr/>
          </p:nvSpPr>
          <p:spPr>
            <a:xfrm>
              <a:off x="7059167" y="298527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Oval 131"/>
            <p:cNvSpPr/>
            <p:nvPr/>
          </p:nvSpPr>
          <p:spPr>
            <a:xfrm>
              <a:off x="7288886" y="247460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Oval 132"/>
            <p:cNvSpPr/>
            <p:nvPr/>
          </p:nvSpPr>
          <p:spPr>
            <a:xfrm>
              <a:off x="8142668" y="246786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Oval 133"/>
            <p:cNvSpPr/>
            <p:nvPr/>
          </p:nvSpPr>
          <p:spPr>
            <a:xfrm>
              <a:off x="7295271" y="2979057"/>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Oval 134"/>
            <p:cNvSpPr/>
            <p:nvPr/>
          </p:nvSpPr>
          <p:spPr>
            <a:xfrm>
              <a:off x="7539894" y="267883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Oval 135"/>
            <p:cNvSpPr/>
            <p:nvPr/>
          </p:nvSpPr>
          <p:spPr>
            <a:xfrm>
              <a:off x="7904123" y="2677042"/>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Oval 136"/>
            <p:cNvSpPr/>
            <p:nvPr/>
          </p:nvSpPr>
          <p:spPr>
            <a:xfrm>
              <a:off x="8141653" y="268523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Oval 137"/>
            <p:cNvSpPr/>
            <p:nvPr/>
          </p:nvSpPr>
          <p:spPr>
            <a:xfrm>
              <a:off x="8379633" y="266622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Oval 138"/>
            <p:cNvSpPr/>
            <p:nvPr/>
          </p:nvSpPr>
          <p:spPr>
            <a:xfrm>
              <a:off x="7541893" y="2991205"/>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0" name="Oval 139"/>
            <p:cNvSpPr/>
            <p:nvPr/>
          </p:nvSpPr>
          <p:spPr>
            <a:xfrm>
              <a:off x="7889967" y="298527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Oval 140"/>
            <p:cNvSpPr/>
            <p:nvPr/>
          </p:nvSpPr>
          <p:spPr>
            <a:xfrm>
              <a:off x="7904400" y="2473958"/>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Oval 141"/>
            <p:cNvSpPr/>
            <p:nvPr/>
          </p:nvSpPr>
          <p:spPr>
            <a:xfrm>
              <a:off x="7295271" y="325347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Oval 142"/>
            <p:cNvSpPr/>
            <p:nvPr/>
          </p:nvSpPr>
          <p:spPr>
            <a:xfrm>
              <a:off x="7539894" y="3253067"/>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Oval 143"/>
            <p:cNvSpPr/>
            <p:nvPr/>
          </p:nvSpPr>
          <p:spPr>
            <a:xfrm>
              <a:off x="8134460" y="325394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Oval 144"/>
            <p:cNvSpPr/>
            <p:nvPr/>
          </p:nvSpPr>
          <p:spPr>
            <a:xfrm>
              <a:off x="7542649" y="3448845"/>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Oval 145"/>
            <p:cNvSpPr/>
            <p:nvPr/>
          </p:nvSpPr>
          <p:spPr>
            <a:xfrm>
              <a:off x="8386012" y="344318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1" name="Group 10"/>
          <p:cNvGrpSpPr/>
          <p:nvPr/>
        </p:nvGrpSpPr>
        <p:grpSpPr>
          <a:xfrm>
            <a:off x="1023111" y="4989537"/>
            <a:ext cx="1276561" cy="1378554"/>
            <a:chOff x="1023111" y="4989537"/>
            <a:chExt cx="1276561" cy="1378554"/>
          </a:xfrm>
        </p:grpSpPr>
        <p:grpSp>
          <p:nvGrpSpPr>
            <p:cNvPr id="81" name="Group 80"/>
            <p:cNvGrpSpPr/>
            <p:nvPr/>
          </p:nvGrpSpPr>
          <p:grpSpPr>
            <a:xfrm>
              <a:off x="1023111" y="4989537"/>
              <a:ext cx="1276561" cy="1378554"/>
              <a:chOff x="1023111" y="4776563"/>
              <a:chExt cx="1276561" cy="1378554"/>
            </a:xfrm>
          </p:grpSpPr>
          <p:grpSp>
            <p:nvGrpSpPr>
              <p:cNvPr id="82" name="Group 81"/>
              <p:cNvGrpSpPr/>
              <p:nvPr/>
            </p:nvGrpSpPr>
            <p:grpSpPr>
              <a:xfrm>
                <a:off x="1023111" y="4776563"/>
                <a:ext cx="1276561" cy="642421"/>
                <a:chOff x="5001237" y="4187738"/>
                <a:chExt cx="1276561" cy="642421"/>
              </a:xfrm>
            </p:grpSpPr>
            <p:cxnSp>
              <p:nvCxnSpPr>
                <p:cNvPr id="84" name="Straight Connector 83"/>
                <p:cNvCxnSpPr>
                  <a:endCxn id="8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Isosceles Triangle 8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Oval 86"/>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83" name="TextBox 82"/>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sp>
          <p:nvSpPr>
            <p:cNvPr id="147" name="Oval 146"/>
            <p:cNvSpPr/>
            <p:nvPr/>
          </p:nvSpPr>
          <p:spPr>
            <a:xfrm>
              <a:off x="1181167" y="504445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Oval 147"/>
            <p:cNvSpPr/>
            <p:nvPr/>
          </p:nvSpPr>
          <p:spPr>
            <a:xfrm>
              <a:off x="1185071" y="551545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Oval 148"/>
            <p:cNvSpPr/>
            <p:nvPr/>
          </p:nvSpPr>
          <p:spPr>
            <a:xfrm>
              <a:off x="1436848" y="527223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Oval 149"/>
            <p:cNvSpPr/>
            <p:nvPr/>
          </p:nvSpPr>
          <p:spPr>
            <a:xfrm>
              <a:off x="1765571" y="5281092"/>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Oval 150"/>
            <p:cNvSpPr/>
            <p:nvPr/>
          </p:nvSpPr>
          <p:spPr>
            <a:xfrm>
              <a:off x="2005596" y="551545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2" name="Oval 151"/>
            <p:cNvSpPr/>
            <p:nvPr/>
          </p:nvSpPr>
          <p:spPr>
            <a:xfrm>
              <a:off x="2013073" y="502902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2" name="Group 11"/>
          <p:cNvGrpSpPr/>
          <p:nvPr/>
        </p:nvGrpSpPr>
        <p:grpSpPr>
          <a:xfrm>
            <a:off x="3010868" y="4438433"/>
            <a:ext cx="1378915" cy="1929658"/>
            <a:chOff x="3010868" y="4438433"/>
            <a:chExt cx="1378915" cy="1929658"/>
          </a:xfrm>
        </p:grpSpPr>
        <p:grpSp>
          <p:nvGrpSpPr>
            <p:cNvPr id="88" name="Group 87"/>
            <p:cNvGrpSpPr/>
            <p:nvPr/>
          </p:nvGrpSpPr>
          <p:grpSpPr>
            <a:xfrm>
              <a:off x="3073448" y="4488817"/>
              <a:ext cx="1258806" cy="1879274"/>
              <a:chOff x="3290151" y="4275843"/>
              <a:chExt cx="1258806" cy="1879274"/>
            </a:xfrm>
          </p:grpSpPr>
          <p:grpSp>
            <p:nvGrpSpPr>
              <p:cNvPr id="89" name="Group 88"/>
              <p:cNvGrpSpPr/>
              <p:nvPr/>
            </p:nvGrpSpPr>
            <p:grpSpPr>
              <a:xfrm>
                <a:off x="3290151" y="4275843"/>
                <a:ext cx="1258806" cy="1252907"/>
                <a:chOff x="3829565" y="4694693"/>
                <a:chExt cx="1258806" cy="1252907"/>
              </a:xfrm>
            </p:grpSpPr>
            <p:sp>
              <p:nvSpPr>
                <p:cNvPr id="91" name="Isosceles Triangle 90"/>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Isosceles Triangle 91"/>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Isosceles Triangle 92"/>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0" name="TextBox 89"/>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sp>
          <p:nvSpPr>
            <p:cNvPr id="153" name="Oval 152"/>
            <p:cNvSpPr/>
            <p:nvPr/>
          </p:nvSpPr>
          <p:spPr>
            <a:xfrm>
              <a:off x="3656102" y="443843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4" name="Oval 153"/>
            <p:cNvSpPr/>
            <p:nvPr/>
          </p:nvSpPr>
          <p:spPr>
            <a:xfrm>
              <a:off x="3344149" y="511527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5" name="Oval 154"/>
            <p:cNvSpPr/>
            <p:nvPr/>
          </p:nvSpPr>
          <p:spPr>
            <a:xfrm>
              <a:off x="3988675" y="510485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6" name="Oval 155"/>
            <p:cNvSpPr/>
            <p:nvPr/>
          </p:nvSpPr>
          <p:spPr>
            <a:xfrm>
              <a:off x="3665248" y="512286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7" name="Oval 156"/>
            <p:cNvSpPr/>
            <p:nvPr/>
          </p:nvSpPr>
          <p:spPr>
            <a:xfrm>
              <a:off x="3496823" y="539817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Oval 157"/>
            <p:cNvSpPr/>
            <p:nvPr/>
          </p:nvSpPr>
          <p:spPr>
            <a:xfrm>
              <a:off x="3010868" y="570320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Oval 158"/>
            <p:cNvSpPr/>
            <p:nvPr/>
          </p:nvSpPr>
          <p:spPr>
            <a:xfrm>
              <a:off x="3823296" y="5403939"/>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Oval 159"/>
            <p:cNvSpPr/>
            <p:nvPr/>
          </p:nvSpPr>
          <p:spPr>
            <a:xfrm>
              <a:off x="3645101" y="570705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Oval 160"/>
            <p:cNvSpPr/>
            <p:nvPr/>
          </p:nvSpPr>
          <p:spPr>
            <a:xfrm>
              <a:off x="4296285" y="569205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p:cNvGrpSpPr/>
          <p:nvPr/>
        </p:nvGrpSpPr>
        <p:grpSpPr>
          <a:xfrm>
            <a:off x="5012532" y="4438433"/>
            <a:ext cx="1487154" cy="1929658"/>
            <a:chOff x="5012532" y="4438433"/>
            <a:chExt cx="1487154" cy="1929658"/>
          </a:xfrm>
        </p:grpSpPr>
        <p:grpSp>
          <p:nvGrpSpPr>
            <p:cNvPr id="94" name="Group 93"/>
            <p:cNvGrpSpPr/>
            <p:nvPr/>
          </p:nvGrpSpPr>
          <p:grpSpPr>
            <a:xfrm>
              <a:off x="5143601" y="4575552"/>
              <a:ext cx="1201421" cy="1792539"/>
              <a:chOff x="5211210" y="4362578"/>
              <a:chExt cx="1201421" cy="1792539"/>
            </a:xfrm>
          </p:grpSpPr>
          <p:grpSp>
            <p:nvGrpSpPr>
              <p:cNvPr id="95" name="Group 94"/>
              <p:cNvGrpSpPr/>
              <p:nvPr/>
            </p:nvGrpSpPr>
            <p:grpSpPr>
              <a:xfrm>
                <a:off x="5211210" y="4362578"/>
                <a:ext cx="1201421" cy="1102271"/>
                <a:chOff x="5414734" y="4274352"/>
                <a:chExt cx="1201421" cy="1102271"/>
              </a:xfrm>
            </p:grpSpPr>
            <p:sp>
              <p:nvSpPr>
                <p:cNvPr id="97" name="Rectangle 96"/>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6" name="TextBox 95"/>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sp>
          <p:nvSpPr>
            <p:cNvPr id="162" name="Oval 161"/>
            <p:cNvSpPr/>
            <p:nvPr/>
          </p:nvSpPr>
          <p:spPr>
            <a:xfrm>
              <a:off x="5263512" y="4438433"/>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Oval 162"/>
            <p:cNvSpPr/>
            <p:nvPr/>
          </p:nvSpPr>
          <p:spPr>
            <a:xfrm>
              <a:off x="6132514" y="444788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Oval 163"/>
            <p:cNvSpPr/>
            <p:nvPr/>
          </p:nvSpPr>
          <p:spPr>
            <a:xfrm>
              <a:off x="5703065" y="4699018"/>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Oval 164"/>
            <p:cNvSpPr/>
            <p:nvPr/>
          </p:nvSpPr>
          <p:spPr>
            <a:xfrm>
              <a:off x="5012532" y="490291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6" name="Oval 165"/>
            <p:cNvSpPr/>
            <p:nvPr/>
          </p:nvSpPr>
          <p:spPr>
            <a:xfrm>
              <a:off x="6406188" y="490842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Oval 166"/>
            <p:cNvSpPr/>
            <p:nvPr/>
          </p:nvSpPr>
          <p:spPr>
            <a:xfrm>
              <a:off x="5435373" y="513725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8" name="Oval 167"/>
            <p:cNvSpPr/>
            <p:nvPr/>
          </p:nvSpPr>
          <p:spPr>
            <a:xfrm>
              <a:off x="5953244" y="512604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Oval 168"/>
            <p:cNvSpPr/>
            <p:nvPr/>
          </p:nvSpPr>
          <p:spPr>
            <a:xfrm>
              <a:off x="5432816" y="5631080"/>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Oval 169"/>
            <p:cNvSpPr/>
            <p:nvPr/>
          </p:nvSpPr>
          <p:spPr>
            <a:xfrm>
              <a:off x="5956315" y="5626184"/>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4" name="Group 13"/>
          <p:cNvGrpSpPr/>
          <p:nvPr/>
        </p:nvGrpSpPr>
        <p:grpSpPr>
          <a:xfrm>
            <a:off x="7085706" y="4499635"/>
            <a:ext cx="1347055" cy="1868456"/>
            <a:chOff x="7085706" y="4499635"/>
            <a:chExt cx="1347055" cy="1868456"/>
          </a:xfrm>
        </p:grpSpPr>
        <p:grpSp>
          <p:nvGrpSpPr>
            <p:cNvPr id="100" name="Group 99"/>
            <p:cNvGrpSpPr/>
            <p:nvPr/>
          </p:nvGrpSpPr>
          <p:grpSpPr>
            <a:xfrm>
              <a:off x="7136315" y="4534923"/>
              <a:ext cx="1258806" cy="1833168"/>
              <a:chOff x="7256872" y="4321949"/>
              <a:chExt cx="1258806" cy="1833168"/>
            </a:xfrm>
          </p:grpSpPr>
          <p:grpSp>
            <p:nvGrpSpPr>
              <p:cNvPr id="101" name="Group 100"/>
              <p:cNvGrpSpPr/>
              <p:nvPr/>
            </p:nvGrpSpPr>
            <p:grpSpPr>
              <a:xfrm>
                <a:off x="7256872" y="4321949"/>
                <a:ext cx="1258806" cy="1252907"/>
                <a:chOff x="5967477" y="4167748"/>
                <a:chExt cx="1258806" cy="1252907"/>
              </a:xfrm>
            </p:grpSpPr>
            <p:sp>
              <p:nvSpPr>
                <p:cNvPr id="103" name="Isosceles Triangle 102"/>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Isosceles Triangle 103"/>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5" name="Straight Connector 104"/>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3"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171" name="Oval 170"/>
            <p:cNvSpPr/>
            <p:nvPr/>
          </p:nvSpPr>
          <p:spPr>
            <a:xfrm>
              <a:off x="7727998" y="4499635"/>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Oval 171"/>
            <p:cNvSpPr/>
            <p:nvPr/>
          </p:nvSpPr>
          <p:spPr>
            <a:xfrm>
              <a:off x="7727998" y="5058821"/>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Oval 172"/>
            <p:cNvSpPr/>
            <p:nvPr/>
          </p:nvSpPr>
          <p:spPr>
            <a:xfrm>
              <a:off x="7085706" y="5767846"/>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Oval 173"/>
            <p:cNvSpPr/>
            <p:nvPr/>
          </p:nvSpPr>
          <p:spPr>
            <a:xfrm>
              <a:off x="8339263" y="5763155"/>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Oval 174"/>
            <p:cNvSpPr/>
            <p:nvPr/>
          </p:nvSpPr>
          <p:spPr>
            <a:xfrm>
              <a:off x="7505124" y="5435487"/>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Oval 175"/>
            <p:cNvSpPr/>
            <p:nvPr/>
          </p:nvSpPr>
          <p:spPr>
            <a:xfrm>
              <a:off x="7945784" y="5435487"/>
              <a:ext cx="93498" cy="77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630397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TextBox 67"/>
          <p:cNvSpPr txBox="1"/>
          <p:nvPr/>
        </p:nvSpPr>
        <p:spPr>
          <a:xfrm>
            <a:off x="324356" y="901808"/>
            <a:ext cx="7421660" cy="954107"/>
          </a:xfrm>
          <a:prstGeom prst="rect">
            <a:avLst/>
          </a:prstGeom>
          <a:noFill/>
        </p:spPr>
        <p:txBody>
          <a:bodyPr wrap="square" rtlCol="0">
            <a:spAutoFit/>
          </a:bodyPr>
          <a:lstStyle/>
          <a:p>
            <a:r>
              <a:rPr lang="en-SG" sz="2800" dirty="0"/>
              <a:t>The following graphs do not have an Euler circuit. Do they have an </a:t>
            </a:r>
            <a:r>
              <a:rPr lang="en-SG" sz="2800" dirty="0">
                <a:solidFill>
                  <a:srgbClr val="C00000"/>
                </a:solidFill>
              </a:rPr>
              <a:t>Euler trail</a:t>
            </a:r>
            <a:r>
              <a:rPr lang="en-SG" sz="2800" dirty="0"/>
              <a:t>?</a:t>
            </a:r>
          </a:p>
        </p:txBody>
      </p:sp>
      <p:sp>
        <p:nvSpPr>
          <p:cNvPr id="81" name="TextBox 8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6" name="Group 5"/>
          <p:cNvGrpSpPr/>
          <p:nvPr/>
        </p:nvGrpSpPr>
        <p:grpSpPr>
          <a:xfrm>
            <a:off x="1538898" y="1743705"/>
            <a:ext cx="1565940" cy="2684899"/>
            <a:chOff x="1538898" y="1743705"/>
            <a:chExt cx="1565940" cy="2684899"/>
          </a:xfrm>
        </p:grpSpPr>
        <p:grpSp>
          <p:nvGrpSpPr>
            <p:cNvPr id="2" name="Group 1"/>
            <p:cNvGrpSpPr/>
            <p:nvPr/>
          </p:nvGrpSpPr>
          <p:grpSpPr>
            <a:xfrm>
              <a:off x="1608781" y="1789848"/>
              <a:ext cx="1465478" cy="2638756"/>
              <a:chOff x="2229493" y="2204121"/>
              <a:chExt cx="1465478" cy="2638756"/>
            </a:xfrm>
          </p:grpSpPr>
          <p:grpSp>
            <p:nvGrpSpPr>
              <p:cNvPr id="49" name="Group 48"/>
              <p:cNvGrpSpPr/>
              <p:nvPr/>
            </p:nvGrpSpPr>
            <p:grpSpPr>
              <a:xfrm>
                <a:off x="2229493" y="2204121"/>
                <a:ext cx="1465478" cy="2005550"/>
                <a:chOff x="1388533" y="2845775"/>
                <a:chExt cx="849070" cy="1161977"/>
              </a:xfrm>
            </p:grpSpPr>
            <p:sp>
              <p:nvSpPr>
                <p:cNvPr id="51" name="Rectangle 50"/>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2" name="Straight Connector 51"/>
                <p:cNvCxnSpPr/>
                <p:nvPr/>
              </p:nvCxnSpPr>
              <p:spPr>
                <a:xfrm>
                  <a:off x="1388533" y="3228819"/>
                  <a:ext cx="843203" cy="77893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810134" y="2845775"/>
                  <a:ext cx="427469"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388533" y="2845777"/>
                  <a:ext cx="421601" cy="38946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2526911" y="4319657"/>
                <a:ext cx="847397" cy="523220"/>
              </a:xfrm>
              <a:prstGeom prst="rect">
                <a:avLst/>
              </a:prstGeom>
              <a:noFill/>
            </p:spPr>
            <p:txBody>
              <a:bodyPr wrap="square" rtlCol="0">
                <a:spAutoFit/>
              </a:bodyPr>
              <a:lstStyle/>
              <a:p>
                <a:pPr algn="ctr"/>
                <a:r>
                  <a:rPr lang="en-SG" sz="2800" dirty="0"/>
                  <a:t>(1)</a:t>
                </a:r>
              </a:p>
            </p:txBody>
          </p:sp>
        </p:grpSp>
        <p:sp>
          <p:nvSpPr>
            <p:cNvPr id="99" name="Oval 98"/>
            <p:cNvSpPr/>
            <p:nvPr/>
          </p:nvSpPr>
          <p:spPr>
            <a:xfrm>
              <a:off x="2276699" y="1743705"/>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p:cNvSpPr/>
            <p:nvPr/>
          </p:nvSpPr>
          <p:spPr>
            <a:xfrm>
              <a:off x="1561741" y="2389097"/>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p:cNvSpPr/>
            <p:nvPr/>
          </p:nvSpPr>
          <p:spPr>
            <a:xfrm>
              <a:off x="1538898" y="3715697"/>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Oval 106"/>
            <p:cNvSpPr/>
            <p:nvPr/>
          </p:nvSpPr>
          <p:spPr>
            <a:xfrm>
              <a:off x="2261907" y="3047714"/>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Oval 107"/>
            <p:cNvSpPr/>
            <p:nvPr/>
          </p:nvSpPr>
          <p:spPr>
            <a:xfrm>
              <a:off x="2985325" y="2396325"/>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Oval 108"/>
            <p:cNvSpPr/>
            <p:nvPr/>
          </p:nvSpPr>
          <p:spPr>
            <a:xfrm>
              <a:off x="2977790" y="3715697"/>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p:cNvGrpSpPr/>
          <p:nvPr/>
        </p:nvGrpSpPr>
        <p:grpSpPr>
          <a:xfrm>
            <a:off x="4858680" y="2425529"/>
            <a:ext cx="2504275" cy="2003075"/>
            <a:chOff x="4858680" y="2425529"/>
            <a:chExt cx="2504275" cy="2003075"/>
          </a:xfrm>
        </p:grpSpPr>
        <p:grpSp>
          <p:nvGrpSpPr>
            <p:cNvPr id="3" name="Group 2"/>
            <p:cNvGrpSpPr/>
            <p:nvPr/>
          </p:nvGrpSpPr>
          <p:grpSpPr>
            <a:xfrm>
              <a:off x="4858680" y="2425529"/>
              <a:ext cx="2504275" cy="2003075"/>
              <a:chOff x="4714979" y="2839802"/>
              <a:chExt cx="2504275" cy="2003075"/>
            </a:xfrm>
          </p:grpSpPr>
          <p:grpSp>
            <p:nvGrpSpPr>
              <p:cNvPr id="57" name="Group 56"/>
              <p:cNvGrpSpPr/>
              <p:nvPr/>
            </p:nvGrpSpPr>
            <p:grpSpPr>
              <a:xfrm>
                <a:off x="4714979" y="2839802"/>
                <a:ext cx="2504275" cy="1303374"/>
                <a:chOff x="5001237" y="4187738"/>
                <a:chExt cx="1234334" cy="642421"/>
              </a:xfrm>
            </p:grpSpPr>
            <p:cxnSp>
              <p:nvCxnSpPr>
                <p:cNvPr id="64" name="Straight Connector 63"/>
                <p:cNvCxnSpPr>
                  <a:endCxn id="6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Isosceles Triangle 6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a:off x="5001237" y="4187738"/>
                  <a:ext cx="1234334"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5586253" y="4319657"/>
                <a:ext cx="847397" cy="523220"/>
              </a:xfrm>
              <a:prstGeom prst="rect">
                <a:avLst/>
              </a:prstGeom>
              <a:noFill/>
            </p:spPr>
            <p:txBody>
              <a:bodyPr wrap="square" rtlCol="0">
                <a:spAutoFit/>
              </a:bodyPr>
              <a:lstStyle/>
              <a:p>
                <a:pPr algn="ctr"/>
                <a:r>
                  <a:rPr lang="en-SG" sz="2800" dirty="0"/>
                  <a:t>(5)</a:t>
                </a:r>
              </a:p>
            </p:txBody>
          </p:sp>
        </p:grpSp>
        <p:sp>
          <p:nvSpPr>
            <p:cNvPr id="116" name="Oval 115"/>
            <p:cNvSpPr/>
            <p:nvPr/>
          </p:nvSpPr>
          <p:spPr>
            <a:xfrm>
              <a:off x="5200145" y="2563646"/>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Oval 116"/>
            <p:cNvSpPr/>
            <p:nvPr/>
          </p:nvSpPr>
          <p:spPr>
            <a:xfrm>
              <a:off x="5731407" y="3016408"/>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Oval 117"/>
            <p:cNvSpPr/>
            <p:nvPr/>
          </p:nvSpPr>
          <p:spPr>
            <a:xfrm>
              <a:off x="5197076" y="3494527"/>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Oval 118"/>
            <p:cNvSpPr/>
            <p:nvPr/>
          </p:nvSpPr>
          <p:spPr>
            <a:xfrm>
              <a:off x="6379233" y="3030143"/>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Oval 119"/>
            <p:cNvSpPr/>
            <p:nvPr/>
          </p:nvSpPr>
          <p:spPr>
            <a:xfrm>
              <a:off x="6885712" y="2563646"/>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1" name="Oval 120"/>
            <p:cNvSpPr/>
            <p:nvPr/>
          </p:nvSpPr>
          <p:spPr>
            <a:xfrm>
              <a:off x="6915895" y="3494527"/>
              <a:ext cx="119513" cy="1216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 name="Group 8"/>
          <p:cNvGrpSpPr/>
          <p:nvPr/>
        </p:nvGrpSpPr>
        <p:grpSpPr>
          <a:xfrm>
            <a:off x="1143179" y="3620376"/>
            <a:ext cx="2324617" cy="492340"/>
            <a:chOff x="1143179" y="3620376"/>
            <a:chExt cx="2324617" cy="492340"/>
          </a:xfrm>
        </p:grpSpPr>
        <p:sp>
          <p:nvSpPr>
            <p:cNvPr id="12" name="Oval 11"/>
            <p:cNvSpPr/>
            <p:nvPr/>
          </p:nvSpPr>
          <p:spPr>
            <a:xfrm>
              <a:off x="1454402" y="3620376"/>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56270" y="3630272"/>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095597" y="3743384"/>
                  <a:ext cx="3721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SG" dirty="0"/>
                </a:p>
              </p:txBody>
            </p:sp>
          </mc:Choice>
          <mc:Fallback xmlns="">
            <p:sp>
              <p:nvSpPr>
                <p:cNvPr id="8" name="TextBox 7"/>
                <p:cNvSpPr txBox="1">
                  <a:spLocks noRot="1" noChangeAspect="1" noMove="1" noResize="1" noEditPoints="1" noAdjustHandles="1" noChangeArrowheads="1" noChangeShapeType="1" noTextEdit="1"/>
                </p:cNvSpPr>
                <p:nvPr/>
              </p:nvSpPr>
              <p:spPr>
                <a:xfrm>
                  <a:off x="3095597" y="3743384"/>
                  <a:ext cx="372199"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1143179" y="3711596"/>
                  <a:ext cx="3721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SG" dirty="0"/>
                </a:p>
              </p:txBody>
            </p:sp>
          </mc:Choice>
          <mc:Fallback xmlns="">
            <p:sp>
              <p:nvSpPr>
                <p:cNvPr id="128" name="TextBox 127"/>
                <p:cNvSpPr txBox="1">
                  <a:spLocks noRot="1" noChangeAspect="1" noMove="1" noResize="1" noEditPoints="1" noAdjustHandles="1" noChangeArrowheads="1" noChangeShapeType="1" noTextEdit="1"/>
                </p:cNvSpPr>
                <p:nvPr/>
              </p:nvSpPr>
              <p:spPr>
                <a:xfrm>
                  <a:off x="1143179" y="3711596"/>
                  <a:ext cx="372199" cy="369332"/>
                </a:xfrm>
                <a:prstGeom prst="rect">
                  <a:avLst/>
                </a:prstGeom>
                <a:blipFill>
                  <a:blip r:embed="rId8"/>
                  <a:stretch>
                    <a:fillRect/>
                  </a:stretch>
                </a:blipFill>
              </p:spPr>
              <p:txBody>
                <a:bodyPr/>
                <a:lstStyle/>
                <a:p>
                  <a:r>
                    <a:rPr lang="en-SG">
                      <a:noFill/>
                    </a:rPr>
                    <a:t> </a:t>
                  </a:r>
                </a:p>
              </p:txBody>
            </p:sp>
          </mc:Fallback>
        </mc:AlternateContent>
      </p:grpSp>
      <p:grpSp>
        <p:nvGrpSpPr>
          <p:cNvPr id="10" name="Group 9"/>
          <p:cNvGrpSpPr/>
          <p:nvPr/>
        </p:nvGrpSpPr>
        <p:grpSpPr>
          <a:xfrm>
            <a:off x="5604865" y="2621720"/>
            <a:ext cx="999368" cy="598001"/>
            <a:chOff x="5604865" y="2621720"/>
            <a:chExt cx="999368" cy="598001"/>
          </a:xfrm>
        </p:grpSpPr>
        <p:sp>
          <p:nvSpPr>
            <p:cNvPr id="70" name="Oval 69"/>
            <p:cNvSpPr/>
            <p:nvPr/>
          </p:nvSpPr>
          <p:spPr>
            <a:xfrm>
              <a:off x="5604865" y="2934713"/>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268593" y="2934713"/>
              <a:ext cx="308758" cy="285008"/>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9" name="TextBox 128"/>
                <p:cNvSpPr txBox="1"/>
                <p:nvPr/>
              </p:nvSpPr>
              <p:spPr>
                <a:xfrm>
                  <a:off x="6232034" y="2629624"/>
                  <a:ext cx="3721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SG" dirty="0"/>
                </a:p>
              </p:txBody>
            </p:sp>
          </mc:Choice>
          <mc:Fallback xmlns="">
            <p:sp>
              <p:nvSpPr>
                <p:cNvPr id="129" name="TextBox 128"/>
                <p:cNvSpPr txBox="1">
                  <a:spLocks noRot="1" noChangeAspect="1" noMove="1" noResize="1" noEditPoints="1" noAdjustHandles="1" noChangeArrowheads="1" noChangeShapeType="1" noTextEdit="1"/>
                </p:cNvSpPr>
                <p:nvPr/>
              </p:nvSpPr>
              <p:spPr>
                <a:xfrm>
                  <a:off x="6232034" y="2629624"/>
                  <a:ext cx="372199" cy="369332"/>
                </a:xfrm>
                <a:prstGeom prst="rect">
                  <a:avLst/>
                </a:prstGeom>
                <a:blipFill>
                  <a:blip r:embed="rId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5654676" y="2621720"/>
                  <a:ext cx="3721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SG" dirty="0"/>
                </a:p>
              </p:txBody>
            </p:sp>
          </mc:Choice>
          <mc:Fallback xmlns="">
            <p:sp>
              <p:nvSpPr>
                <p:cNvPr id="130" name="TextBox 129"/>
                <p:cNvSpPr txBox="1">
                  <a:spLocks noRot="1" noChangeAspect="1" noMove="1" noResize="1" noEditPoints="1" noAdjustHandles="1" noChangeArrowheads="1" noChangeShapeType="1" noTextEdit="1"/>
                </p:cNvSpPr>
                <p:nvPr/>
              </p:nvSpPr>
              <p:spPr>
                <a:xfrm>
                  <a:off x="5654676" y="2621720"/>
                  <a:ext cx="372199" cy="369332"/>
                </a:xfrm>
                <a:prstGeom prst="rect">
                  <a:avLst/>
                </a:prstGeom>
                <a:blipFill>
                  <a:blip r:embed="rId10"/>
                  <a:stretch>
                    <a:fillRect/>
                  </a:stretch>
                </a:blipFill>
              </p:spPr>
              <p:txBody>
                <a:bodyPr/>
                <a:lstStyle/>
                <a:p>
                  <a:r>
                    <a:rPr lang="en-SG">
                      <a:noFill/>
                    </a:rPr>
                    <a:t> </a:t>
                  </a:r>
                </a:p>
              </p:txBody>
            </p:sp>
          </mc:Fallback>
        </mc:AlternateContent>
      </p:grpSp>
    </p:spTree>
    <p:extLst>
      <p:ext uri="{BB962C8B-B14F-4D97-AF65-F5344CB8AC3E}">
        <p14:creationId xmlns:p14="http://schemas.microsoft.com/office/powerpoint/2010/main" val="8156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3" y="1549459"/>
            <a:ext cx="8313368" cy="523220"/>
          </a:xfrm>
          <a:prstGeom prst="rect">
            <a:avLst/>
          </a:prstGeom>
          <a:noFill/>
        </p:spPr>
        <p:txBody>
          <a:bodyPr wrap="square" rtlCol="0">
            <a:spAutoFit/>
          </a:bodyPr>
          <a:lstStyle/>
          <a:p>
            <a:pPr>
              <a:spcAft>
                <a:spcPts val="600"/>
              </a:spcAft>
            </a:pPr>
            <a:r>
              <a:rPr lang="en-US" altLang="en-US" sz="2800" dirty="0"/>
              <a:t>Recall Theorem 10.2.4:</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Hamiltonian Circuits</a:t>
            </a:r>
            <a:endParaRPr lang="en-SG" sz="2000" dirty="0">
              <a:solidFill>
                <a:schemeClr val="bg1"/>
              </a:solidFill>
            </a:endParaRPr>
          </a:p>
        </p:txBody>
      </p:sp>
      <p:sp>
        <p:nvSpPr>
          <p:cNvPr id="39" name="Oval 3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p:cNvGrpSpPr/>
          <p:nvPr/>
        </p:nvGrpSpPr>
        <p:grpSpPr>
          <a:xfrm>
            <a:off x="324355" y="2072679"/>
            <a:ext cx="8480977" cy="1451213"/>
            <a:chOff x="730522" y="4598517"/>
            <a:chExt cx="8480977" cy="1451213"/>
          </a:xfrm>
        </p:grpSpPr>
        <p:sp>
          <p:nvSpPr>
            <p:cNvPr id="47" name="Rectangle 46"/>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0" name="TextBox 49"/>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
        <p:nvSpPr>
          <p:cNvPr id="51" name="TextBox 50"/>
          <p:cNvSpPr txBox="1"/>
          <p:nvPr/>
        </p:nvSpPr>
        <p:spPr>
          <a:xfrm>
            <a:off x="434872" y="3867543"/>
            <a:ext cx="8313368" cy="1892826"/>
          </a:xfrm>
          <a:prstGeom prst="rect">
            <a:avLst/>
          </a:prstGeom>
          <a:noFill/>
        </p:spPr>
        <p:txBody>
          <a:bodyPr wrap="square" rtlCol="0">
            <a:spAutoFit/>
          </a:bodyPr>
          <a:lstStyle/>
          <a:p>
            <a:pPr>
              <a:spcAft>
                <a:spcPts val="600"/>
              </a:spcAft>
            </a:pPr>
            <a:r>
              <a:rPr lang="en-US" altLang="en-US" sz="2800" dirty="0"/>
              <a:t>A related question:</a:t>
            </a:r>
          </a:p>
          <a:p>
            <a:pPr>
              <a:spcAft>
                <a:spcPts val="600"/>
              </a:spcAft>
            </a:pPr>
            <a:r>
              <a:rPr lang="en-US" altLang="en-US" sz="2800" dirty="0"/>
              <a:t>Given a graph </a:t>
            </a:r>
            <a:r>
              <a:rPr lang="en-US" altLang="en-US" sz="2800" i="1" dirty="0"/>
              <a:t>G</a:t>
            </a:r>
            <a:r>
              <a:rPr lang="en-US" altLang="en-US" sz="2800" dirty="0"/>
              <a:t>, is it possible to find a circuit for </a:t>
            </a:r>
            <a:r>
              <a:rPr lang="en-US" altLang="en-US" sz="2800" i="1" dirty="0"/>
              <a:t>G</a:t>
            </a:r>
            <a:r>
              <a:rPr lang="en-US" altLang="en-US" sz="2800" dirty="0"/>
              <a:t> in which </a:t>
            </a:r>
            <a:r>
              <a:rPr lang="en-US" altLang="en-US" sz="2800" u="sng" dirty="0"/>
              <a:t>all the </a:t>
            </a:r>
            <a:r>
              <a:rPr lang="en-US" altLang="en-US" sz="2800" i="1" u="sng" dirty="0">
                <a:solidFill>
                  <a:srgbClr val="000099"/>
                </a:solidFill>
              </a:rPr>
              <a:t>vertices</a:t>
            </a:r>
            <a:r>
              <a:rPr lang="en-US" altLang="en-US" sz="2800" u="sng" dirty="0"/>
              <a:t> of </a:t>
            </a:r>
            <a:r>
              <a:rPr lang="en-US" altLang="en-US" sz="2800" i="1" u="sng" dirty="0"/>
              <a:t>G</a:t>
            </a:r>
            <a:r>
              <a:rPr lang="en-US" altLang="en-US" sz="2800" u="sng" dirty="0"/>
              <a:t> (except the first and the last) appear exactly once</a:t>
            </a:r>
            <a:r>
              <a:rPr lang="en-US" altLang="en-US" sz="2800" dirty="0"/>
              <a:t>?</a:t>
            </a:r>
          </a:p>
        </p:txBody>
      </p:sp>
    </p:spTree>
    <p:extLst>
      <p:ext uri="{BB962C8B-B14F-4D97-AF65-F5344CB8AC3E}">
        <p14:creationId xmlns:p14="http://schemas.microsoft.com/office/powerpoint/2010/main" val="357800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4" y="1026239"/>
            <a:ext cx="5903614" cy="2185214"/>
          </a:xfrm>
          <a:prstGeom prst="rect">
            <a:avLst/>
          </a:prstGeom>
          <a:noFill/>
        </p:spPr>
        <p:txBody>
          <a:bodyPr wrap="square" rtlCol="0">
            <a:spAutoFit/>
          </a:bodyPr>
          <a:lstStyle/>
          <a:p>
            <a:r>
              <a:rPr lang="en-US" altLang="en-US" sz="2400" dirty="0"/>
              <a:t>In 1859 the Irish mathematician Sir William Rowan Hamilton introduced a puzzle in the shape of a dodecahedron (DOH-</a:t>
            </a:r>
            <a:r>
              <a:rPr lang="en-US" altLang="en-US" sz="2400" dirty="0" err="1"/>
              <a:t>dek</a:t>
            </a:r>
            <a:r>
              <a:rPr lang="en-US" altLang="en-US" sz="2400" dirty="0"/>
              <a:t>-a-HEE-</a:t>
            </a:r>
            <a:r>
              <a:rPr lang="en-US" altLang="en-US" sz="2400" dirty="0" err="1"/>
              <a:t>dron</a:t>
            </a:r>
            <a:r>
              <a:rPr lang="en-US" altLang="en-US" sz="2400" dirty="0"/>
              <a:t>). </a:t>
            </a:r>
            <a:r>
              <a:rPr lang="en-US" altLang="en-US" sz="2000" dirty="0"/>
              <a:t>(Figure 10.2.6 contains a drawing of a dodecahedron, which is a solid figure with 12 identical pentagonal faces.)</a:t>
            </a:r>
          </a:p>
        </p:txBody>
      </p:sp>
      <p:grpSp>
        <p:nvGrpSpPr>
          <p:cNvPr id="2" name="Group 1"/>
          <p:cNvGrpSpPr/>
          <p:nvPr/>
        </p:nvGrpSpPr>
        <p:grpSpPr>
          <a:xfrm>
            <a:off x="5512149" y="895906"/>
            <a:ext cx="3611479" cy="2352704"/>
            <a:chOff x="2779019" y="3449053"/>
            <a:chExt cx="3611479" cy="2352704"/>
          </a:xfrm>
        </p:grpSpPr>
        <p:pic>
          <p:nvPicPr>
            <p:cNvPr id="40" name="Picture 3"/>
            <p:cNvPicPr>
              <a:picLocks noChangeAspect="1" noChangeArrowheads="1"/>
            </p:cNvPicPr>
            <p:nvPr/>
          </p:nvPicPr>
          <p:blipFill>
            <a:blip r:embed="rId3">
              <a:extLst>
                <a:ext uri="{28A0092B-C50C-407E-A947-70E740481C1C}">
                  <a14:useLocalDpi xmlns:a14="http://schemas.microsoft.com/office/drawing/2010/main" val="0"/>
                </a:ext>
              </a:extLst>
            </a:blip>
            <a:srcRect l="12881" t="4115"/>
            <a:stretch>
              <a:fillRect/>
            </a:stretch>
          </p:blipFill>
          <p:spPr bwMode="auto">
            <a:xfrm>
              <a:off x="3554471" y="3449053"/>
              <a:ext cx="20605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5"/>
            <p:cNvSpPr txBox="1">
              <a:spLocks noChangeArrowheads="1"/>
            </p:cNvSpPr>
            <p:nvPr/>
          </p:nvSpPr>
          <p:spPr bwMode="auto">
            <a:xfrm>
              <a:off x="2779019" y="5432425"/>
              <a:ext cx="36114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dirty="0"/>
                <a:t>Figure 10.2.6 </a:t>
              </a:r>
              <a:r>
                <a:rPr lang="en-US" altLang="en-US" dirty="0"/>
                <a:t>Dodecahedron</a:t>
              </a:r>
            </a:p>
          </p:txBody>
        </p:sp>
      </p:grpSp>
      <p:sp>
        <p:nvSpPr>
          <p:cNvPr id="54" name="Oval 5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301244" y="3312871"/>
            <a:ext cx="8169939" cy="2015936"/>
          </a:xfrm>
          <a:prstGeom prst="rect">
            <a:avLst/>
          </a:prstGeom>
          <a:noFill/>
        </p:spPr>
        <p:txBody>
          <a:bodyPr wrap="square" rtlCol="0">
            <a:spAutoFit/>
          </a:bodyPr>
          <a:lstStyle/>
          <a:p>
            <a:pPr>
              <a:spcAft>
                <a:spcPts val="600"/>
              </a:spcAft>
            </a:pPr>
            <a:r>
              <a:rPr lang="en-US" altLang="en-US" sz="2400" dirty="0"/>
              <a:t>Each vertex was labeled with the name of a city — London, Paris, Singapore, New York, and so on.</a:t>
            </a:r>
          </a:p>
          <a:p>
            <a:pPr>
              <a:spcAft>
                <a:spcPts val="600"/>
              </a:spcAft>
            </a:pPr>
            <a:r>
              <a:rPr lang="en-US" altLang="en-US" sz="2400" dirty="0"/>
              <a:t>The problem Hamilton posed was to </a:t>
            </a:r>
            <a:r>
              <a:rPr lang="en-US" altLang="en-US" sz="2400" dirty="0">
                <a:solidFill>
                  <a:srgbClr val="0000FF"/>
                </a:solidFill>
              </a:rPr>
              <a:t>start at one city and tour the world by visiting each other city exactly once and returning to the starting city.</a:t>
            </a:r>
          </a:p>
        </p:txBody>
      </p:sp>
    </p:spTree>
    <p:extLst>
      <p:ext uri="{BB962C8B-B14F-4D97-AF65-F5344CB8AC3E}">
        <p14:creationId xmlns:p14="http://schemas.microsoft.com/office/powerpoint/2010/main" val="263548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84" y="940726"/>
            <a:ext cx="2729566" cy="261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a:xfrm>
            <a:off x="607666" y="1073337"/>
            <a:ext cx="5303277" cy="1569660"/>
          </a:xfrm>
          <a:prstGeom prst="rect">
            <a:avLst/>
          </a:prstGeom>
          <a:noFill/>
        </p:spPr>
        <p:txBody>
          <a:bodyPr wrap="square" rtlCol="0">
            <a:spAutoFit/>
          </a:bodyPr>
          <a:lstStyle/>
          <a:p>
            <a:pPr>
              <a:spcAft>
                <a:spcPts val="600"/>
              </a:spcAft>
            </a:pPr>
            <a:r>
              <a:rPr lang="en-US" altLang="en-US" sz="2400" dirty="0"/>
              <a:t>One way to solve the puzzle is to imagine the surface of the dodecahedron stretched  out and laid flat in the plane, as follows:</a:t>
            </a:r>
            <a:endParaRPr lang="en-US" altLang="en-US" sz="2000" dirty="0"/>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607666" y="2670270"/>
            <a:ext cx="5303317" cy="1138773"/>
          </a:xfrm>
          <a:prstGeom prst="rect">
            <a:avLst/>
          </a:prstGeom>
          <a:noFill/>
        </p:spPr>
        <p:txBody>
          <a:bodyPr wrap="square" rtlCol="0">
            <a:spAutoFit/>
          </a:bodyPr>
          <a:lstStyle/>
          <a:p>
            <a:r>
              <a:rPr lang="en-US" altLang="en-US" sz="2400" dirty="0"/>
              <a:t>The circuit denoted with black lines is one solution. </a:t>
            </a:r>
            <a:r>
              <a:rPr lang="en-US" altLang="en-US" sz="2000" dirty="0"/>
              <a:t>(Note that although every city is visited, many edges are omitted from the circuit.</a:t>
            </a:r>
            <a:r>
              <a:rPr lang="en-US" altLang="en-US" dirty="0"/>
              <a:t>)</a:t>
            </a:r>
          </a:p>
        </p:txBody>
      </p:sp>
      <p:sp>
        <p:nvSpPr>
          <p:cNvPr id="2" name="TextBox 1"/>
          <p:cNvSpPr txBox="1"/>
          <p:nvPr/>
        </p:nvSpPr>
        <p:spPr>
          <a:xfrm>
            <a:off x="545898" y="4249271"/>
            <a:ext cx="7967252" cy="830997"/>
          </a:xfrm>
          <a:prstGeom prst="rect">
            <a:avLst/>
          </a:prstGeom>
          <a:noFill/>
        </p:spPr>
        <p:txBody>
          <a:bodyPr wrap="square" rtlCol="0">
            <a:spAutoFit/>
          </a:bodyPr>
          <a:lstStyle/>
          <a:p>
            <a:r>
              <a:rPr lang="en-US" sz="2400" dirty="0"/>
              <a:t>If we add values (called weights) to each edge, this becomes the travelling salesman problem. </a:t>
            </a:r>
            <a:endParaRPr lang="en-SG" sz="2400" dirty="0"/>
          </a:p>
        </p:txBody>
      </p:sp>
      <p:pic>
        <p:nvPicPr>
          <p:cNvPr id="3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498" t="7662" r="6237" b="8689"/>
          <a:stretch/>
        </p:blipFill>
        <p:spPr bwMode="auto">
          <a:xfrm>
            <a:off x="2992354" y="5126301"/>
            <a:ext cx="2685992" cy="141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34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grpSp>
        <p:nvGrpSpPr>
          <p:cNvPr id="40" name="Group 39"/>
          <p:cNvGrpSpPr/>
          <p:nvPr/>
        </p:nvGrpSpPr>
        <p:grpSpPr>
          <a:xfrm>
            <a:off x="299936" y="931877"/>
            <a:ext cx="8480977" cy="1795797"/>
            <a:chOff x="886427" y="4598517"/>
            <a:chExt cx="8480977" cy="1795797"/>
          </a:xfrm>
        </p:grpSpPr>
        <p:sp>
          <p:nvSpPr>
            <p:cNvPr id="46" name="Rectangle 45"/>
            <p:cNvSpPr/>
            <p:nvPr/>
          </p:nvSpPr>
          <p:spPr>
            <a:xfrm>
              <a:off x="891707" y="4598518"/>
              <a:ext cx="8475697" cy="179579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Circuit</a:t>
              </a:r>
            </a:p>
          </p:txBody>
        </p:sp>
        <p:sp>
          <p:nvSpPr>
            <p:cNvPr id="49" name="TextBox 48"/>
            <p:cNvSpPr txBox="1"/>
            <p:nvPr/>
          </p:nvSpPr>
          <p:spPr>
            <a:xfrm>
              <a:off x="982474" y="5193984"/>
              <a:ext cx="8383053" cy="1200329"/>
            </a:xfrm>
            <a:prstGeom prst="rect">
              <a:avLst/>
            </a:prstGeom>
            <a:noFill/>
          </p:spPr>
          <p:txBody>
            <a:bodyPr wrap="square" rtlCol="0">
              <a:spAutoFit/>
            </a:bodyPr>
            <a:lstStyle/>
            <a:p>
              <a:pPr>
                <a:spcAft>
                  <a:spcPts val="600"/>
                </a:spcAft>
              </a:pPr>
              <a:r>
                <a:rPr lang="en-SG" sz="2400" dirty="0"/>
                <a:t>Given a graph </a:t>
              </a:r>
              <a:r>
                <a:rPr lang="en-SG" sz="2400" i="1" dirty="0"/>
                <a:t>G</a:t>
              </a:r>
              <a:r>
                <a:rPr lang="en-SG" sz="2400" dirty="0"/>
                <a:t>, a </a:t>
              </a:r>
              <a:r>
                <a:rPr lang="en-SG" sz="2400" b="1" dirty="0"/>
                <a:t>Hamiltonian circuit </a:t>
              </a:r>
              <a:r>
                <a:rPr lang="en-SG" sz="2400" dirty="0"/>
                <a:t>for </a:t>
              </a:r>
              <a:r>
                <a:rPr lang="en-SG" sz="2400" i="1" dirty="0"/>
                <a:t>G </a:t>
              </a:r>
              <a:r>
                <a:rPr lang="en-SG" sz="2400" dirty="0"/>
                <a:t>is a simple circuit that includes every vertex of </a:t>
              </a:r>
              <a:r>
                <a:rPr lang="en-SG" sz="2400" i="1" dirty="0"/>
                <a:t>G</a:t>
              </a:r>
              <a:r>
                <a:rPr lang="en-SG" sz="2400" dirty="0"/>
                <a:t>. (That is, every vertex appears exactly once, except for the first and the last, which are the same.)</a:t>
              </a:r>
            </a:p>
          </p:txBody>
        </p:sp>
      </p:grpSp>
      <p:sp>
        <p:nvSpPr>
          <p:cNvPr id="50" name="Oval 49"/>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299937" y="2860470"/>
            <a:ext cx="8480977" cy="1426465"/>
            <a:chOff x="886427" y="4598517"/>
            <a:chExt cx="8480977" cy="1426465"/>
          </a:xfrm>
        </p:grpSpPr>
        <p:sp>
          <p:nvSpPr>
            <p:cNvPr id="35" name="Rectangle 34"/>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Graph</a:t>
              </a:r>
            </a:p>
          </p:txBody>
        </p:sp>
        <p:sp>
          <p:nvSpPr>
            <p:cNvPr id="52" name="TextBox 51"/>
            <p:cNvSpPr txBox="1"/>
            <p:nvPr/>
          </p:nvSpPr>
          <p:spPr>
            <a:xfrm>
              <a:off x="982474" y="5193984"/>
              <a:ext cx="8134093" cy="830997"/>
            </a:xfrm>
            <a:prstGeom prst="rect">
              <a:avLst/>
            </a:prstGeom>
            <a:noFill/>
          </p:spPr>
          <p:txBody>
            <a:bodyPr wrap="square" rtlCol="0">
              <a:spAutoFit/>
            </a:bodyPr>
            <a:lstStyle/>
            <a:p>
              <a:pPr>
                <a:spcAft>
                  <a:spcPts val="600"/>
                </a:spcAft>
              </a:pPr>
              <a:r>
                <a:rPr lang="en-SG" sz="2400" dirty="0"/>
                <a:t>A </a:t>
              </a:r>
              <a:r>
                <a:rPr lang="en-SG" sz="2400" b="1" dirty="0"/>
                <a:t>Hamiltonian graph </a:t>
              </a:r>
              <a:r>
                <a:rPr lang="en-SG" sz="2400" dirty="0"/>
                <a:t>(also called </a:t>
              </a:r>
              <a:r>
                <a:rPr lang="en-SG" sz="2400" b="1" dirty="0"/>
                <a:t>Hamilton graph</a:t>
              </a:r>
              <a:r>
                <a:rPr lang="en-SG" sz="2400" dirty="0"/>
                <a:t>) is a graph that contains a Hamiltonian circuit. </a:t>
              </a:r>
            </a:p>
          </p:txBody>
        </p:sp>
      </p:grpSp>
      <p:sp>
        <p:nvSpPr>
          <p:cNvPr id="54" name="TextBox 53"/>
          <p:cNvSpPr txBox="1"/>
          <p:nvPr/>
        </p:nvSpPr>
        <p:spPr>
          <a:xfrm>
            <a:off x="348116" y="4446032"/>
            <a:ext cx="8231571" cy="2092881"/>
          </a:xfrm>
          <a:prstGeom prst="rect">
            <a:avLst/>
          </a:prstGeom>
          <a:noFill/>
        </p:spPr>
        <p:txBody>
          <a:bodyPr wrap="square" rtlCol="0">
            <a:spAutoFit/>
          </a:bodyPr>
          <a:lstStyle/>
          <a:p>
            <a:pPr>
              <a:spcAft>
                <a:spcPts val="1200"/>
              </a:spcAft>
            </a:pPr>
            <a:r>
              <a:rPr lang="en-US" altLang="en-US" sz="2400" dirty="0"/>
              <a:t>Note that although an Euler circuit for a graph </a:t>
            </a:r>
            <a:r>
              <a:rPr lang="en-US" altLang="en-US" sz="2400" i="1" dirty="0"/>
              <a:t>G</a:t>
            </a:r>
            <a:r>
              <a:rPr lang="en-US" altLang="en-US" sz="2400" dirty="0"/>
              <a:t> must include every vertex of </a:t>
            </a:r>
            <a:r>
              <a:rPr lang="en-US" altLang="en-US" sz="2400" i="1" dirty="0"/>
              <a:t>G</a:t>
            </a:r>
            <a:r>
              <a:rPr lang="en-US" altLang="en-US" sz="2400" dirty="0"/>
              <a:t>, it may visit some vertices more than once and hence may not be a Hamiltonian circuit. </a:t>
            </a:r>
          </a:p>
          <a:p>
            <a:pPr>
              <a:spcAft>
                <a:spcPts val="1200"/>
              </a:spcAft>
            </a:pPr>
            <a:r>
              <a:rPr lang="en-US" altLang="en-US" sz="2400" dirty="0">
                <a:solidFill>
                  <a:srgbClr val="0000FF"/>
                </a:solidFill>
              </a:rPr>
              <a:t>On the other hand, a Hamiltonian circuit for </a:t>
            </a:r>
            <a:r>
              <a:rPr lang="en-US" altLang="en-US" sz="2400" i="1" dirty="0">
                <a:solidFill>
                  <a:srgbClr val="0000FF"/>
                </a:solidFill>
              </a:rPr>
              <a:t>G</a:t>
            </a:r>
            <a:r>
              <a:rPr lang="en-US" altLang="en-US" sz="2400" dirty="0">
                <a:solidFill>
                  <a:srgbClr val="0000FF"/>
                </a:solidFill>
              </a:rPr>
              <a:t> does not need to include all the edges of </a:t>
            </a:r>
            <a:r>
              <a:rPr lang="en-US" altLang="en-US" sz="2400" i="1" dirty="0">
                <a:solidFill>
                  <a:srgbClr val="0000FF"/>
                </a:solidFill>
              </a:rPr>
              <a:t>G</a:t>
            </a:r>
            <a:r>
              <a:rPr lang="en-US" altLang="en-US" sz="2400" dirty="0">
                <a:solidFill>
                  <a:srgbClr val="0000FF"/>
                </a:solidFill>
              </a:rPr>
              <a:t> and hence may not be an Euler circuit.</a:t>
            </a:r>
          </a:p>
        </p:txBody>
      </p:sp>
    </p:spTree>
    <p:extLst>
      <p:ext uri="{BB962C8B-B14F-4D97-AF65-F5344CB8AC3E}">
        <p14:creationId xmlns:p14="http://schemas.microsoft.com/office/powerpoint/2010/main" val="179843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60000"/>
                    <a:lumOff val="40000"/>
                  </a:schemeClr>
                </a:solidFill>
              </a:rPr>
              <a:t> 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10.1 Graphs: Definitions and Basic Properties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691" y="3209584"/>
            <a:ext cx="2181225" cy="2095500"/>
          </a:xfrm>
          <a:prstGeom prst="rect">
            <a:avLst/>
          </a:prstGeom>
        </p:spPr>
      </p:pic>
    </p:spTree>
    <p:extLst>
      <p:ext uri="{BB962C8B-B14F-4D97-AF65-F5344CB8AC3E}">
        <p14:creationId xmlns:p14="http://schemas.microsoft.com/office/powerpoint/2010/main" val="2148854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6" y="881212"/>
            <a:ext cx="4857513" cy="461665"/>
          </a:xfrm>
          <a:prstGeom prst="rect">
            <a:avLst/>
          </a:prstGeom>
          <a:noFill/>
        </p:spPr>
        <p:txBody>
          <a:bodyPr wrap="square" rtlCol="0">
            <a:spAutoFit/>
          </a:bodyPr>
          <a:lstStyle/>
          <a:p>
            <a:pPr>
              <a:spcAft>
                <a:spcPts val="1200"/>
              </a:spcAft>
            </a:pPr>
            <a:r>
              <a:rPr lang="en-US" altLang="en-US" sz="2400" dirty="0"/>
              <a:t>AY2019/20 Sem1 Exam Question</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9019" y="1285172"/>
            <a:ext cx="4590610" cy="2137009"/>
          </a:xfrm>
          <a:prstGeom prst="rect">
            <a:avLst/>
          </a:prstGeom>
        </p:spPr>
      </p:pic>
      <p:sp>
        <p:nvSpPr>
          <p:cNvPr id="92" name="TextBox 91"/>
          <p:cNvSpPr txBox="1"/>
          <p:nvPr/>
        </p:nvSpPr>
        <p:spPr>
          <a:xfrm>
            <a:off x="476757" y="3446607"/>
            <a:ext cx="5836958" cy="461665"/>
          </a:xfrm>
          <a:prstGeom prst="rect">
            <a:avLst/>
          </a:prstGeom>
          <a:noFill/>
        </p:spPr>
        <p:txBody>
          <a:bodyPr wrap="square" rtlCol="0">
            <a:spAutoFit/>
          </a:bodyPr>
          <a:lstStyle/>
          <a:p>
            <a:pPr>
              <a:spcAft>
                <a:spcPts val="1200"/>
              </a:spcAft>
            </a:pPr>
            <a:r>
              <a:rPr lang="en-US" altLang="en-US" sz="2400" dirty="0"/>
              <a:t>Which of the following statements is true?</a:t>
            </a:r>
          </a:p>
        </p:txBody>
      </p:sp>
      <p:sp>
        <p:nvSpPr>
          <p:cNvPr id="93" name="TextBox 92"/>
          <p:cNvSpPr txBox="1"/>
          <p:nvPr/>
        </p:nvSpPr>
        <p:spPr>
          <a:xfrm>
            <a:off x="767685" y="3818210"/>
            <a:ext cx="7298630" cy="2862322"/>
          </a:xfrm>
          <a:prstGeom prst="rect">
            <a:avLst/>
          </a:prstGeom>
          <a:noFill/>
        </p:spPr>
        <p:txBody>
          <a:bodyPr wrap="square" rtlCol="0">
            <a:spAutoFit/>
          </a:bodyPr>
          <a:lstStyle/>
          <a:p>
            <a:pPr marL="446088" indent="-446088">
              <a:spcAft>
                <a:spcPts val="600"/>
              </a:spcAft>
            </a:pPr>
            <a:r>
              <a:rPr lang="en-US" altLang="en-US" sz="2000" dirty="0"/>
              <a:t>A.	Graphs </a:t>
            </a:r>
            <a:r>
              <a:rPr lang="en-US" altLang="en-US" sz="2000" i="1" dirty="0"/>
              <a:t>A</a:t>
            </a:r>
            <a:r>
              <a:rPr lang="en-US" altLang="en-US" sz="2000" dirty="0"/>
              <a:t> and </a:t>
            </a:r>
            <a:r>
              <a:rPr lang="en-US" altLang="en-US" sz="2000" i="1" dirty="0"/>
              <a:t>B</a:t>
            </a:r>
            <a:r>
              <a:rPr lang="en-US" altLang="en-US" sz="2000" dirty="0"/>
              <a:t> are both Eulerian and Hamiltonian.</a:t>
            </a:r>
          </a:p>
          <a:p>
            <a:pPr marL="446088" indent="-446088">
              <a:spcAft>
                <a:spcPts val="600"/>
              </a:spcAft>
            </a:pPr>
            <a:r>
              <a:rPr lang="en-US" altLang="en-US" sz="2000" dirty="0"/>
              <a:t>B.	Graph </a:t>
            </a:r>
            <a:r>
              <a:rPr lang="en-US" altLang="en-US" sz="2000" i="1" dirty="0"/>
              <a:t>A</a:t>
            </a:r>
            <a:r>
              <a:rPr lang="en-US" altLang="en-US" sz="2000" dirty="0"/>
              <a:t> is both Eulerian and Hamiltonian; graph </a:t>
            </a:r>
            <a:r>
              <a:rPr lang="en-US" altLang="en-US" sz="2000" i="1" dirty="0"/>
              <a:t>B</a:t>
            </a:r>
            <a:r>
              <a:rPr lang="en-US" altLang="en-US" sz="2000" dirty="0"/>
              <a:t> is neither Eulerian nor Hamiltonian.</a:t>
            </a:r>
          </a:p>
          <a:p>
            <a:pPr marL="446088" indent="-446088">
              <a:spcAft>
                <a:spcPts val="600"/>
              </a:spcAft>
            </a:pPr>
            <a:r>
              <a:rPr lang="en-US" altLang="en-US" sz="2000" dirty="0"/>
              <a:t>C.	Graph </a:t>
            </a:r>
            <a:r>
              <a:rPr lang="en-US" altLang="en-US" sz="2000" i="1" dirty="0"/>
              <a:t>A</a:t>
            </a:r>
            <a:r>
              <a:rPr lang="en-US" altLang="en-US" sz="2000" dirty="0"/>
              <a:t> is Eulerian but not Hamiltonian; graph </a:t>
            </a:r>
            <a:r>
              <a:rPr lang="en-US" altLang="en-US" sz="2000" i="1" dirty="0"/>
              <a:t>B</a:t>
            </a:r>
            <a:r>
              <a:rPr lang="en-US" altLang="en-US" sz="2000" dirty="0"/>
              <a:t> is neither Eulerian nor Hamiltonian.</a:t>
            </a:r>
          </a:p>
          <a:p>
            <a:pPr marL="446088" indent="-446088">
              <a:spcAft>
                <a:spcPts val="600"/>
              </a:spcAft>
            </a:pPr>
            <a:r>
              <a:rPr lang="en-US" altLang="en-US" sz="2000" dirty="0"/>
              <a:t>D.	Graph </a:t>
            </a:r>
            <a:r>
              <a:rPr lang="en-US" altLang="en-US" sz="2000" i="1" dirty="0"/>
              <a:t>A</a:t>
            </a:r>
            <a:r>
              <a:rPr lang="en-US" altLang="en-US" sz="2000" dirty="0"/>
              <a:t> is Eulerian but not Hamiltonian; graph </a:t>
            </a:r>
            <a:r>
              <a:rPr lang="en-US" altLang="en-US" sz="2000" i="1" dirty="0"/>
              <a:t>B</a:t>
            </a:r>
            <a:r>
              <a:rPr lang="en-US" altLang="en-US" sz="2000" dirty="0"/>
              <a:t> is Hamiltonian but not Eulerian.</a:t>
            </a:r>
          </a:p>
          <a:p>
            <a:pPr marL="446088" indent="-446088">
              <a:spcAft>
                <a:spcPts val="600"/>
              </a:spcAft>
            </a:pPr>
            <a:r>
              <a:rPr lang="en-US" altLang="en-US" sz="2000" dirty="0"/>
              <a:t>E.	Graphs </a:t>
            </a:r>
            <a:r>
              <a:rPr lang="en-US" altLang="en-US" sz="2000" i="1" dirty="0"/>
              <a:t>A</a:t>
            </a:r>
            <a:r>
              <a:rPr lang="en-US" altLang="en-US" sz="2000" dirty="0"/>
              <a:t> and </a:t>
            </a:r>
            <a:r>
              <a:rPr lang="en-US" altLang="en-US" sz="2000" i="1" dirty="0"/>
              <a:t>B</a:t>
            </a:r>
            <a:r>
              <a:rPr lang="en-US" altLang="en-US" sz="2000" dirty="0"/>
              <a:t> are Hamiltonian but not Eulerian.</a:t>
            </a:r>
          </a:p>
        </p:txBody>
      </p:sp>
      <p:sp>
        <p:nvSpPr>
          <p:cNvPr id="94" name="TextBox 9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00336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dissolv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dissolve">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15123" y="1026239"/>
            <a:ext cx="8231571" cy="1200329"/>
          </a:xfrm>
          <a:prstGeom prst="rect">
            <a:avLst/>
          </a:prstGeom>
          <a:noFill/>
        </p:spPr>
        <p:txBody>
          <a:bodyPr wrap="square" rtlCol="0">
            <a:spAutoFit/>
          </a:bodyPr>
          <a:lstStyle/>
          <a:p>
            <a:pPr>
              <a:spcAft>
                <a:spcPts val="1200"/>
              </a:spcAft>
            </a:pPr>
            <a:r>
              <a:rPr lang="en-US" altLang="en-US" sz="2400" dirty="0"/>
              <a:t>Despite the analogous-sounding definitions of Euler and Hamiltonian circuits, the mathematics of the two are </a:t>
            </a:r>
            <a:r>
              <a:rPr lang="en-US" altLang="en-US" sz="2400" u="sng" dirty="0"/>
              <a:t>very different</a:t>
            </a:r>
            <a:r>
              <a:rPr lang="en-US" altLang="en-US" sz="2400" dirty="0"/>
              <a:t>.</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extBox 26"/>
          <p:cNvSpPr txBox="1"/>
          <p:nvPr/>
        </p:nvSpPr>
        <p:spPr>
          <a:xfrm>
            <a:off x="415123" y="2362170"/>
            <a:ext cx="8169939" cy="830997"/>
          </a:xfrm>
          <a:prstGeom prst="rect">
            <a:avLst/>
          </a:prstGeom>
          <a:noFill/>
        </p:spPr>
        <p:txBody>
          <a:bodyPr wrap="square" rtlCol="0">
            <a:spAutoFit/>
          </a:bodyPr>
          <a:lstStyle/>
          <a:p>
            <a:pPr>
              <a:spcAft>
                <a:spcPts val="1200"/>
              </a:spcAft>
            </a:pPr>
            <a:r>
              <a:rPr lang="en-US" altLang="en-US" sz="2400" dirty="0"/>
              <a:t>Determining whether a graph has an Euler circuit is easy – Theorem 10.2.4 gives a simple criterion. </a:t>
            </a:r>
          </a:p>
        </p:txBody>
      </p:sp>
      <p:grpSp>
        <p:nvGrpSpPr>
          <p:cNvPr id="33" name="Group 32"/>
          <p:cNvGrpSpPr/>
          <p:nvPr/>
        </p:nvGrpSpPr>
        <p:grpSpPr>
          <a:xfrm>
            <a:off x="1712214" y="3261861"/>
            <a:ext cx="6011375" cy="1094940"/>
            <a:chOff x="730522" y="4770124"/>
            <a:chExt cx="6011375" cy="1094940"/>
          </a:xfrm>
        </p:grpSpPr>
        <p:sp>
          <p:nvSpPr>
            <p:cNvPr id="39" name="Rectangle 38"/>
            <p:cNvSpPr/>
            <p:nvPr/>
          </p:nvSpPr>
          <p:spPr>
            <a:xfrm>
              <a:off x="730522" y="4770124"/>
              <a:ext cx="6011375" cy="109494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730523" y="4770125"/>
              <a:ext cx="6011374" cy="401481"/>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4" y="4770126"/>
              <a:ext cx="2025612" cy="369332"/>
            </a:xfrm>
            <a:prstGeom prst="rect">
              <a:avLst/>
            </a:prstGeom>
            <a:noFill/>
          </p:spPr>
          <p:txBody>
            <a:bodyPr wrap="square" rtlCol="0">
              <a:spAutoFit/>
            </a:bodyPr>
            <a:lstStyle/>
            <a:p>
              <a:r>
                <a:rPr lang="en-SG" dirty="0">
                  <a:solidFill>
                    <a:schemeClr val="bg1"/>
                  </a:solidFill>
                </a:rPr>
                <a:t>Theorem 10.2.4</a:t>
              </a:r>
            </a:p>
          </p:txBody>
        </p:sp>
        <p:sp>
          <p:nvSpPr>
            <p:cNvPr id="47" name="TextBox 46"/>
            <p:cNvSpPr txBox="1"/>
            <p:nvPr/>
          </p:nvSpPr>
          <p:spPr>
            <a:xfrm>
              <a:off x="795941" y="5218733"/>
              <a:ext cx="5688084" cy="646331"/>
            </a:xfrm>
            <a:prstGeom prst="rect">
              <a:avLst/>
            </a:prstGeom>
            <a:noFill/>
          </p:spPr>
          <p:txBody>
            <a:bodyPr wrap="square" rtlCol="0">
              <a:spAutoFit/>
            </a:bodyPr>
            <a:lstStyle/>
            <a:p>
              <a:pPr>
                <a:spcAft>
                  <a:spcPts val="600"/>
                </a:spcAft>
              </a:pPr>
              <a:r>
                <a:rPr lang="en-SG" dirty="0"/>
                <a:t>A graph </a:t>
              </a:r>
              <a:r>
                <a:rPr lang="en-SG" i="1" dirty="0"/>
                <a:t>G</a:t>
              </a:r>
              <a:r>
                <a:rPr lang="en-SG" dirty="0"/>
                <a:t> has an Euler circuit if and only if </a:t>
              </a:r>
              <a:r>
                <a:rPr lang="en-SG" i="1" dirty="0"/>
                <a:t>G</a:t>
              </a:r>
              <a:r>
                <a:rPr lang="en-SG" dirty="0"/>
                <a:t> is connected and every vertex of </a:t>
              </a:r>
              <a:r>
                <a:rPr lang="en-SG" i="1" dirty="0"/>
                <a:t>G</a:t>
              </a:r>
              <a:r>
                <a:rPr lang="en-SG" dirty="0"/>
                <a:t> has positive even degree.</a:t>
              </a:r>
              <a:endParaRPr lang="en-SG" dirty="0">
                <a:sym typeface="Symbol" panose="05050102010706020507" pitchFamily="18" charset="2"/>
              </a:endParaRPr>
            </a:p>
          </p:txBody>
        </p:sp>
      </p:grpSp>
      <p:sp>
        <p:nvSpPr>
          <p:cNvPr id="48" name="TextBox 47"/>
          <p:cNvSpPr txBox="1"/>
          <p:nvPr/>
        </p:nvSpPr>
        <p:spPr>
          <a:xfrm>
            <a:off x="476755" y="4592552"/>
            <a:ext cx="8169939" cy="1200329"/>
          </a:xfrm>
          <a:prstGeom prst="rect">
            <a:avLst/>
          </a:prstGeom>
          <a:noFill/>
        </p:spPr>
        <p:txBody>
          <a:bodyPr wrap="square" rtlCol="0">
            <a:spAutoFit/>
          </a:bodyPr>
          <a:lstStyle/>
          <a:p>
            <a:pPr>
              <a:spcAft>
                <a:spcPts val="1200"/>
              </a:spcAft>
            </a:pPr>
            <a:r>
              <a:rPr lang="en-US" altLang="en-US" sz="2400" dirty="0">
                <a:solidFill>
                  <a:srgbClr val="0000FF"/>
                </a:solidFill>
              </a:rPr>
              <a:t>Unfortunately, there is </a:t>
            </a:r>
            <a:r>
              <a:rPr lang="en-US" altLang="en-US" sz="2400" u="sng" dirty="0">
                <a:solidFill>
                  <a:srgbClr val="0000FF"/>
                </a:solidFill>
              </a:rPr>
              <a:t>no analogous criterion </a:t>
            </a:r>
            <a:r>
              <a:rPr lang="en-US" altLang="en-US" sz="2400" dirty="0">
                <a:solidFill>
                  <a:srgbClr val="0000FF"/>
                </a:solidFill>
              </a:rPr>
              <a:t>for determining whether a given graph has a Hamiltonian circuit, nor is there even an efficient algorithm for finding such a circuit.</a:t>
            </a:r>
          </a:p>
        </p:txBody>
      </p:sp>
    </p:spTree>
    <p:extLst>
      <p:ext uri="{BB962C8B-B14F-4D97-AF65-F5344CB8AC3E}">
        <p14:creationId xmlns:p14="http://schemas.microsoft.com/office/powerpoint/2010/main" val="408406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830997"/>
          </a:xfrm>
          <a:prstGeom prst="rect">
            <a:avLst/>
          </a:prstGeom>
          <a:noFill/>
        </p:spPr>
        <p:txBody>
          <a:bodyPr wrap="square" rtlCol="0">
            <a:spAutoFit/>
          </a:bodyPr>
          <a:lstStyle/>
          <a:p>
            <a:pPr>
              <a:spcAft>
                <a:spcPts val="600"/>
              </a:spcAft>
            </a:pPr>
            <a:r>
              <a:rPr lang="en-US" altLang="en-US" sz="2400" dirty="0"/>
              <a:t>There is, however, a simple technique that can be used in many cases to show that a graph does </a:t>
            </a:r>
            <a:r>
              <a:rPr lang="en-US" altLang="en-US" sz="2400" i="1" dirty="0">
                <a:solidFill>
                  <a:srgbClr val="C00000"/>
                </a:solidFill>
              </a:rPr>
              <a:t>not </a:t>
            </a:r>
            <a:r>
              <a:rPr lang="en-US" altLang="en-US" sz="2400" dirty="0"/>
              <a:t>have a Hamiltonian</a:t>
            </a:r>
            <a:r>
              <a:rPr lang="en-US" altLang="en-US" sz="2400" i="1" dirty="0"/>
              <a:t> </a:t>
            </a:r>
            <a:r>
              <a:rPr lang="en-US" altLang="en-US" sz="2400" dirty="0"/>
              <a:t>circuit. </a:t>
            </a:r>
            <a:endParaRPr lang="en-US" altLang="en-US" sz="1200" dirty="0"/>
          </a:p>
        </p:txBody>
      </p:sp>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432030" y="1971919"/>
            <a:ext cx="8480977" cy="3005484"/>
            <a:chOff x="730522" y="4598517"/>
            <a:chExt cx="8480977" cy="3005484"/>
          </a:xfrm>
        </p:grpSpPr>
        <p:sp>
          <p:nvSpPr>
            <p:cNvPr id="39" name="Rectangle 38"/>
            <p:cNvSpPr/>
            <p:nvPr/>
          </p:nvSpPr>
          <p:spPr>
            <a:xfrm>
              <a:off x="730522" y="4598518"/>
              <a:ext cx="8480977" cy="300548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10.2.6</a:t>
              </a:r>
            </a:p>
          </p:txBody>
        </p:sp>
        <p:sp>
          <p:nvSpPr>
            <p:cNvPr id="50" name="TextBox 49"/>
            <p:cNvSpPr txBox="1"/>
            <p:nvPr/>
          </p:nvSpPr>
          <p:spPr>
            <a:xfrm>
              <a:off x="795941" y="5218733"/>
              <a:ext cx="8415558" cy="2385268"/>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has a Hamiltonian circuit, then </a:t>
              </a:r>
              <a:r>
                <a:rPr lang="en-SG" sz="2400" i="1" dirty="0"/>
                <a:t>G</a:t>
              </a:r>
              <a:r>
                <a:rPr lang="en-SG" sz="2400" dirty="0"/>
                <a:t> has a subgraph </a:t>
              </a:r>
              <a:r>
                <a:rPr lang="en-SG" sz="2400" i="1" dirty="0"/>
                <a:t>H</a:t>
              </a:r>
              <a:r>
                <a:rPr lang="en-SG" sz="2400" dirty="0"/>
                <a:t> with the following properties:</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contains every vertex of </a:t>
              </a:r>
              <a:r>
                <a:rPr lang="en-SG" sz="2400" i="1" dirty="0">
                  <a:sym typeface="Symbol" panose="05050102010706020507" pitchFamily="18" charset="2"/>
                </a:rPr>
                <a:t>G</a:t>
              </a:r>
              <a:r>
                <a:rPr lang="en-SG" sz="2400" dirty="0">
                  <a:sym typeface="Symbol" panose="05050102010706020507" pitchFamily="18" charset="2"/>
                </a:rPr>
                <a:t>.</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is connected.</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has the same number of edges as vertices.</a:t>
              </a:r>
            </a:p>
            <a:p>
              <a:pPr marL="457200" indent="-344488">
                <a:buFont typeface="+mj-lt"/>
                <a:buAutoNum type="arabicPeriod"/>
              </a:pPr>
              <a:r>
                <a:rPr lang="en-SG" sz="2400" dirty="0">
                  <a:sym typeface="Symbol" panose="05050102010706020507" pitchFamily="18" charset="2"/>
                </a:rPr>
                <a:t>Every vertex of </a:t>
              </a:r>
              <a:r>
                <a:rPr lang="en-SG" sz="2400" i="1" dirty="0">
                  <a:sym typeface="Symbol" panose="05050102010706020507" pitchFamily="18" charset="2"/>
                </a:rPr>
                <a:t>H </a:t>
              </a:r>
              <a:r>
                <a:rPr lang="en-SG" sz="2400" dirty="0">
                  <a:sym typeface="Symbol" panose="05050102010706020507" pitchFamily="18" charset="2"/>
                </a:rPr>
                <a:t>has degree 2.</a:t>
              </a:r>
              <a:endParaRPr lang="en-SG" sz="2000" dirty="0">
                <a:sym typeface="Symbol" panose="05050102010706020507" pitchFamily="18" charset="2"/>
              </a:endParaRPr>
            </a:p>
          </p:txBody>
        </p:sp>
      </p:grpSp>
      <p:sp>
        <p:nvSpPr>
          <p:cNvPr id="51" name="TextBox 50"/>
          <p:cNvSpPr txBox="1"/>
          <p:nvPr/>
        </p:nvSpPr>
        <p:spPr>
          <a:xfrm>
            <a:off x="446532" y="5156022"/>
            <a:ext cx="8330361" cy="1200329"/>
          </a:xfrm>
          <a:prstGeom prst="rect">
            <a:avLst/>
          </a:prstGeom>
          <a:noFill/>
        </p:spPr>
        <p:txBody>
          <a:bodyPr wrap="square" rtlCol="0">
            <a:spAutoFit/>
          </a:bodyPr>
          <a:lstStyle/>
          <a:p>
            <a:r>
              <a:rPr lang="en-US" altLang="en-US" sz="2400" dirty="0"/>
              <a:t>The contrapositive of Proposition 10.2.6 says that </a:t>
            </a:r>
            <a:r>
              <a:rPr lang="en-US" altLang="en-US" sz="2400" dirty="0">
                <a:solidFill>
                  <a:srgbClr val="0000FF"/>
                </a:solidFill>
              </a:rPr>
              <a:t>if a graph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subgraph </a:t>
            </a:r>
            <a:r>
              <a:rPr lang="en-US" altLang="en-US" sz="2400" i="1" dirty="0">
                <a:solidFill>
                  <a:srgbClr val="0000FF"/>
                </a:solidFill>
              </a:rPr>
              <a:t>H</a:t>
            </a:r>
            <a:r>
              <a:rPr lang="en-US" altLang="en-US" sz="2400" dirty="0">
                <a:solidFill>
                  <a:srgbClr val="0000FF"/>
                </a:solidFill>
              </a:rPr>
              <a:t> with properties (1)–(4), then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Hamiltonian circuit</a:t>
            </a:r>
            <a:r>
              <a:rPr lang="en-US" altLang="en-US" sz="2400" dirty="0"/>
              <a:t>. </a:t>
            </a:r>
          </a:p>
        </p:txBody>
      </p:sp>
    </p:spTree>
    <p:extLst>
      <p:ext uri="{BB962C8B-B14F-4D97-AF65-F5344CB8AC3E}">
        <p14:creationId xmlns:p14="http://schemas.microsoft.com/office/powerpoint/2010/main" val="19601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476755" y="1465626"/>
            <a:ext cx="8330361" cy="954107"/>
          </a:xfrm>
          <a:prstGeom prst="rect">
            <a:avLst/>
          </a:prstGeom>
          <a:noFill/>
        </p:spPr>
        <p:txBody>
          <a:bodyPr wrap="square" rtlCol="0">
            <a:spAutoFit/>
          </a:bodyPr>
          <a:lstStyle/>
          <a:p>
            <a:pPr>
              <a:spcAft>
                <a:spcPts val="600"/>
              </a:spcAft>
            </a:pPr>
            <a:r>
              <a:rPr lang="en-US" altLang="en-US" sz="2800" dirty="0"/>
              <a:t>Imagine that the drawing below is a map showing four cities and the distances in kilometers between them.</a:t>
            </a: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Travelling Salesman Problem</a:t>
            </a:r>
            <a:endParaRPr lang="en-SG" sz="2000" dirty="0">
              <a:solidFill>
                <a:schemeClr val="bg1"/>
              </a:solidFill>
            </a:endParaRPr>
          </a:p>
        </p:txBody>
      </p:sp>
      <p:sp>
        <p:nvSpPr>
          <p:cNvPr id="40" name="TextBox 39"/>
          <p:cNvSpPr txBox="1"/>
          <p:nvPr/>
        </p:nvSpPr>
        <p:spPr>
          <a:xfrm>
            <a:off x="476754" y="4330809"/>
            <a:ext cx="8330361" cy="1815882"/>
          </a:xfrm>
          <a:prstGeom prst="rect">
            <a:avLst/>
          </a:prstGeom>
          <a:noFill/>
        </p:spPr>
        <p:txBody>
          <a:bodyPr wrap="square" rtlCol="0">
            <a:spAutoFit/>
          </a:bodyPr>
          <a:lstStyle/>
          <a:p>
            <a:pPr>
              <a:spcAft>
                <a:spcPts val="600"/>
              </a:spcAft>
            </a:pPr>
            <a:r>
              <a:rPr lang="en-US" altLang="en-US" sz="2800" dirty="0"/>
              <a:t>Suppose that a salesman must travel to each city exactly once, starting and ending in city </a:t>
            </a:r>
            <a:r>
              <a:rPr lang="en-US" altLang="en-US" sz="2800" i="1" dirty="0"/>
              <a:t>A</a:t>
            </a:r>
            <a:r>
              <a:rPr lang="en-US" altLang="en-US" sz="2800" dirty="0"/>
              <a:t>. Which route from city to city will minimize the total distance that must be travelled?</a:t>
            </a:r>
          </a:p>
        </p:txBody>
      </p:sp>
      <p:pic>
        <p:nvPicPr>
          <p:cNvPr id="4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98" t="7662" r="6237" b="8689"/>
          <a:stretch/>
        </p:blipFill>
        <p:spPr bwMode="auto">
          <a:xfrm>
            <a:off x="2841640" y="2419733"/>
            <a:ext cx="3332959" cy="17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a:extLst>
              <a:ext uri="{FF2B5EF4-FFF2-40B4-BE49-F238E27FC236}">
                <a16:creationId xmlns:a16="http://schemas.microsoft.com/office/drawing/2014/main" id="{F6107DE0-620B-4511-AA21-5BB6DACBEC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48" y="330867"/>
            <a:ext cx="988869" cy="967088"/>
          </a:xfrm>
          <a:prstGeom prst="rect">
            <a:avLst/>
          </a:prstGeom>
        </p:spPr>
      </p:pic>
      <p:sp>
        <p:nvSpPr>
          <p:cNvPr id="6" name="TextBox 5">
            <a:extLst>
              <a:ext uri="{FF2B5EF4-FFF2-40B4-BE49-F238E27FC236}">
                <a16:creationId xmlns:a16="http://schemas.microsoft.com/office/drawing/2014/main" id="{12CC83E2-7709-45D7-93BD-BEBEDE7CDF23}"/>
              </a:ext>
            </a:extLst>
          </p:cNvPr>
          <p:cNvSpPr txBox="1"/>
          <p:nvPr/>
        </p:nvSpPr>
        <p:spPr>
          <a:xfrm>
            <a:off x="5800436" y="609600"/>
            <a:ext cx="1855929" cy="369332"/>
          </a:xfrm>
          <a:prstGeom prst="rect">
            <a:avLst/>
          </a:prstGeom>
          <a:solidFill>
            <a:schemeClr val="bg1"/>
          </a:solidFill>
        </p:spPr>
        <p:txBody>
          <a:bodyPr wrap="square" rtlCol="0">
            <a:spAutoFit/>
          </a:bodyPr>
          <a:lstStyle/>
          <a:p>
            <a:pPr algn="ctr"/>
            <a:r>
              <a:rPr lang="en-SG" dirty="0"/>
              <a:t>For reading only.</a:t>
            </a:r>
          </a:p>
        </p:txBody>
      </p:sp>
    </p:spTree>
    <p:extLst>
      <p:ext uri="{BB962C8B-B14F-4D97-AF65-F5344CB8AC3E}">
        <p14:creationId xmlns:p14="http://schemas.microsoft.com/office/powerpoint/2010/main" val="159028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5736047" cy="1569660"/>
          </a:xfrm>
          <a:prstGeom prst="rect">
            <a:avLst/>
          </a:prstGeom>
          <a:noFill/>
        </p:spPr>
        <p:txBody>
          <a:bodyPr wrap="square" rtlCol="0">
            <a:spAutoFit/>
          </a:bodyPr>
          <a:lstStyle/>
          <a:p>
            <a:pPr>
              <a:spcAft>
                <a:spcPts val="600"/>
              </a:spcAft>
            </a:pPr>
            <a:r>
              <a:rPr lang="en-US" altLang="en-US" sz="2400" dirty="0"/>
              <a:t>This problem can be solved by writing all possible Hamiltonian circuits starting and ending at </a:t>
            </a:r>
            <a:r>
              <a:rPr lang="en-US" altLang="en-US" sz="2400" i="1" dirty="0"/>
              <a:t>A</a:t>
            </a:r>
            <a:r>
              <a:rPr lang="en-US" altLang="en-US" sz="2400" dirty="0"/>
              <a:t> and calculating the total distance travelled for each.</a:t>
            </a:r>
          </a:p>
        </p:txBody>
      </p:sp>
      <p:sp>
        <p:nvSpPr>
          <p:cNvPr id="40" name="TextBox 39"/>
          <p:cNvSpPr txBox="1"/>
          <p:nvPr/>
        </p:nvSpPr>
        <p:spPr>
          <a:xfrm>
            <a:off x="476756" y="5256537"/>
            <a:ext cx="7651245" cy="830997"/>
          </a:xfrm>
          <a:prstGeom prst="rect">
            <a:avLst/>
          </a:prstGeom>
          <a:noFill/>
        </p:spPr>
        <p:txBody>
          <a:bodyPr wrap="square" rtlCol="0">
            <a:spAutoFit/>
          </a:bodyPr>
          <a:lstStyle/>
          <a:p>
            <a:pPr>
              <a:spcAft>
                <a:spcPts val="600"/>
              </a:spcAft>
            </a:pPr>
            <a:r>
              <a:rPr lang="en-US" altLang="en-US" sz="2400" dirty="0"/>
              <a:t>Thus either route </a:t>
            </a:r>
            <a:r>
              <a:rPr lang="en-US" altLang="en-US" sz="2400" i="1" dirty="0">
                <a:solidFill>
                  <a:srgbClr val="000099"/>
                </a:solidFill>
              </a:rPr>
              <a:t>ABCDA</a:t>
            </a:r>
            <a:r>
              <a:rPr lang="en-US" altLang="en-US" sz="2400" dirty="0"/>
              <a:t> or </a:t>
            </a:r>
            <a:r>
              <a:rPr lang="en-US" altLang="en-US" sz="2400" i="1" dirty="0">
                <a:solidFill>
                  <a:srgbClr val="000099"/>
                </a:solidFill>
              </a:rPr>
              <a:t>ADCBA</a:t>
            </a:r>
            <a:r>
              <a:rPr lang="en-US" altLang="en-US" sz="2400" dirty="0"/>
              <a:t> gives a minimum total distance of 125 km.</a:t>
            </a:r>
          </a:p>
        </p:txBody>
      </p:sp>
      <p:pic>
        <p:nvPicPr>
          <p:cNvPr id="4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98" t="7662" r="6237" b="8689"/>
          <a:stretch/>
        </p:blipFill>
        <p:spPr bwMode="auto">
          <a:xfrm>
            <a:off x="6013018" y="1266695"/>
            <a:ext cx="2655946" cy="139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7691" y="2794002"/>
            <a:ext cx="52927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46"/>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Rounded Rectangle 1"/>
          <p:cNvSpPr/>
          <p:nvPr/>
        </p:nvSpPr>
        <p:spPr>
          <a:xfrm>
            <a:off x="1874847" y="3244155"/>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ounded Rectangle 38"/>
          <p:cNvSpPr/>
          <p:nvPr/>
        </p:nvSpPr>
        <p:spPr>
          <a:xfrm>
            <a:off x="1855774" y="4751229"/>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C681827C-FBD5-4CF7-8500-B7E34CCC44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748" y="330867"/>
            <a:ext cx="988869" cy="967088"/>
          </a:xfrm>
          <a:prstGeom prst="rect">
            <a:avLst/>
          </a:prstGeom>
        </p:spPr>
      </p:pic>
    </p:spTree>
    <p:extLst>
      <p:ext uri="{BB962C8B-B14F-4D97-AF65-F5344CB8AC3E}">
        <p14:creationId xmlns:p14="http://schemas.microsoft.com/office/powerpoint/2010/main" val="19709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animBg="1"/>
      <p:bldP spid="3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8344631" cy="1569660"/>
          </a:xfrm>
          <a:prstGeom prst="rect">
            <a:avLst/>
          </a:prstGeom>
          <a:noFill/>
        </p:spPr>
        <p:txBody>
          <a:bodyPr wrap="square" rtlCol="0">
            <a:spAutoFit/>
          </a:bodyPr>
          <a:lstStyle/>
          <a:p>
            <a:pPr>
              <a:spcAft>
                <a:spcPts val="600"/>
              </a:spcAft>
            </a:pPr>
            <a:r>
              <a:rPr lang="en-US" altLang="en-US" sz="2400" dirty="0"/>
              <a:t>The general travelling salesman problem involves finding a Hamiltonian circuit to minimize the total distance travelled for an arbitrary graph with </a:t>
            </a:r>
            <a:r>
              <a:rPr lang="en-US" altLang="en-US" sz="2400" i="1" dirty="0"/>
              <a:t>n</a:t>
            </a:r>
            <a:r>
              <a:rPr lang="en-US" altLang="en-US" sz="2400" dirty="0"/>
              <a:t> vertices in which each edge is marked with a distance.</a:t>
            </a:r>
          </a:p>
        </p:txBody>
      </p:sp>
      <p:sp>
        <p:nvSpPr>
          <p:cNvPr id="40" name="TextBox 39"/>
          <p:cNvSpPr txBox="1"/>
          <p:nvPr/>
        </p:nvSpPr>
        <p:spPr>
          <a:xfrm>
            <a:off x="324356" y="2595230"/>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One way to solve the general problem is to use the previous method: Write down all Hamiltonian circuits starting and ending at a particular vertex, compute the total distance for each, and pick one for which this total is minimal.</a:t>
            </a:r>
          </a:p>
        </p:txBody>
      </p:sp>
      <p:sp>
        <p:nvSpPr>
          <p:cNvPr id="47" name="TextBox 46"/>
          <p:cNvSpPr txBox="1"/>
          <p:nvPr/>
        </p:nvSpPr>
        <p:spPr>
          <a:xfrm>
            <a:off x="324356" y="4236740"/>
            <a:ext cx="8330361" cy="2308324"/>
          </a:xfrm>
          <a:prstGeom prst="rect">
            <a:avLst/>
          </a:prstGeom>
          <a:noFill/>
        </p:spPr>
        <p:txBody>
          <a:bodyPr wrap="square" rtlCol="0">
            <a:spAutoFit/>
          </a:bodyPr>
          <a:lstStyle/>
          <a:p>
            <a:pPr>
              <a:spcAft>
                <a:spcPts val="600"/>
              </a:spcAft>
            </a:pPr>
            <a:r>
              <a:rPr lang="en-US" altLang="en-US" sz="2400" dirty="0"/>
              <a:t>However, this is impractical for even medium-sized values of </a:t>
            </a:r>
            <a:r>
              <a:rPr lang="en-US" altLang="en-US" sz="2400" i="1" dirty="0"/>
              <a:t>n</a:t>
            </a:r>
            <a:r>
              <a:rPr lang="en-US" altLang="en-US" sz="2400" dirty="0"/>
              <a:t>. For </a:t>
            </a:r>
            <a:r>
              <a:rPr lang="en-US" altLang="en-US" sz="2400" i="1" dirty="0"/>
              <a:t>n</a:t>
            </a:r>
            <a:r>
              <a:rPr lang="en-US" altLang="en-US" sz="2400" dirty="0"/>
              <a:t> = 30 vertices, there would be (29!)/2 </a:t>
            </a:r>
            <a:r>
              <a:rPr lang="en-US" altLang="en-US" sz="2400" dirty="0">
                <a:sym typeface="Symbol"/>
              </a:rPr>
              <a:t> 4.4210</a:t>
            </a:r>
            <a:r>
              <a:rPr lang="en-US" altLang="en-US" sz="2400" baseline="30000" dirty="0">
                <a:sym typeface="Symbol"/>
              </a:rPr>
              <a:t>30</a:t>
            </a:r>
            <a:r>
              <a:rPr lang="en-US" altLang="en-US" sz="2400" dirty="0">
                <a:sym typeface="Symbol"/>
              </a:rPr>
              <a:t> Hamiltonian circuits starting and ending at a particular vertex to check. If each circuit could be found and its total distance computed in just one nanosecond, it would take approximately 1.4 10</a:t>
            </a:r>
            <a:r>
              <a:rPr lang="en-US" altLang="en-US" sz="2400" baseline="30000" dirty="0">
                <a:sym typeface="Symbol"/>
              </a:rPr>
              <a:t>14</a:t>
            </a:r>
            <a:r>
              <a:rPr lang="en-US" altLang="en-US" sz="2400" dirty="0">
                <a:sym typeface="Symbol"/>
              </a:rPr>
              <a:t> years to compute!</a:t>
            </a:r>
            <a:endParaRPr lang="en-US" altLang="en-US" sz="2400" dirty="0"/>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a:extLst>
              <a:ext uri="{FF2B5EF4-FFF2-40B4-BE49-F238E27FC236}">
                <a16:creationId xmlns:a16="http://schemas.microsoft.com/office/drawing/2014/main" id="{D467E71B-90EB-4EA7-BE10-76B7459D3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48" y="330867"/>
            <a:ext cx="988869" cy="967088"/>
          </a:xfrm>
          <a:prstGeom prst="rect">
            <a:avLst/>
          </a:prstGeom>
        </p:spPr>
      </p:pic>
    </p:spTree>
    <p:extLst>
      <p:ext uri="{BB962C8B-B14F-4D97-AF65-F5344CB8AC3E}">
        <p14:creationId xmlns:p14="http://schemas.microsoft.com/office/powerpoint/2010/main" val="32738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520237"/>
            <a:ext cx="8344631" cy="830997"/>
          </a:xfrm>
          <a:prstGeom prst="rect">
            <a:avLst/>
          </a:prstGeom>
          <a:noFill/>
        </p:spPr>
        <p:txBody>
          <a:bodyPr wrap="square" rtlCol="0">
            <a:spAutoFit/>
          </a:bodyPr>
          <a:lstStyle/>
          <a:p>
            <a:pPr>
              <a:spcAft>
                <a:spcPts val="600"/>
              </a:spcAft>
            </a:pPr>
            <a:r>
              <a:rPr lang="en-US" altLang="en-US" sz="2400" dirty="0"/>
              <a:t>At present, there is no known algorithm for solving the general travelling salesman problem that is more efficient.</a:t>
            </a:r>
          </a:p>
        </p:txBody>
      </p:sp>
      <p:sp>
        <p:nvSpPr>
          <p:cNvPr id="40" name="TextBox 39"/>
          <p:cNvSpPr txBox="1"/>
          <p:nvPr/>
        </p:nvSpPr>
        <p:spPr>
          <a:xfrm>
            <a:off x="324356" y="2534961"/>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However, there are efficient algorithms that find “pretty good” solutions — that is, circuits that, while not necessarily having the least possible total distances, have smaller total distances than most other Hamiltonian circuits.</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a:extLst>
              <a:ext uri="{FF2B5EF4-FFF2-40B4-BE49-F238E27FC236}">
                <a16:creationId xmlns:a16="http://schemas.microsoft.com/office/drawing/2014/main" id="{B8999BE1-105E-4014-9921-4F0BB414D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48" y="330867"/>
            <a:ext cx="988869" cy="967088"/>
          </a:xfrm>
          <a:prstGeom prst="rect">
            <a:avLst/>
          </a:prstGeom>
        </p:spPr>
      </p:pic>
    </p:spTree>
    <p:extLst>
      <p:ext uri="{BB962C8B-B14F-4D97-AF65-F5344CB8AC3E}">
        <p14:creationId xmlns:p14="http://schemas.microsoft.com/office/powerpoint/2010/main" val="30857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10.3 Matrix Representations of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850" y="3339420"/>
            <a:ext cx="3924300" cy="2581275"/>
          </a:xfrm>
          <a:prstGeom prst="rect">
            <a:avLst/>
          </a:prstGeom>
        </p:spPr>
      </p:pic>
    </p:spTree>
    <p:extLst>
      <p:ext uri="{BB962C8B-B14F-4D97-AF65-F5344CB8AC3E}">
        <p14:creationId xmlns:p14="http://schemas.microsoft.com/office/powerpoint/2010/main" val="1712284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Representations of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a:t>
            </a:r>
            <a:endParaRPr lang="en-SG" sz="2000" dirty="0">
              <a:solidFill>
                <a:schemeClr val="bg1"/>
              </a:solidFill>
            </a:endParaRPr>
          </a:p>
        </p:txBody>
      </p:sp>
      <p:grpSp>
        <p:nvGrpSpPr>
          <p:cNvPr id="41" name="Group 40"/>
          <p:cNvGrpSpPr/>
          <p:nvPr/>
        </p:nvGrpSpPr>
        <p:grpSpPr>
          <a:xfrm>
            <a:off x="301565" y="1679143"/>
            <a:ext cx="8480977" cy="4550396"/>
            <a:chOff x="886427" y="4598517"/>
            <a:chExt cx="8480977" cy="4550396"/>
          </a:xfrm>
        </p:grpSpPr>
        <p:sp>
          <p:nvSpPr>
            <p:cNvPr id="46" name="Rectangle 45"/>
            <p:cNvSpPr/>
            <p:nvPr/>
          </p:nvSpPr>
          <p:spPr>
            <a:xfrm>
              <a:off x="891707" y="4598517"/>
              <a:ext cx="8475697" cy="455039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954929"/>
                </a:xfrm>
                <a:prstGeom prst="rect">
                  <a:avLst/>
                </a:prstGeom>
                <a:noFill/>
              </p:spPr>
              <p:txBody>
                <a:bodyPr wrap="square" rtlCol="0">
                  <a:spAutoFit/>
                </a:bodyPr>
                <a:lstStyle/>
                <a:p>
                  <a:pPr>
                    <a:spcAft>
                      <a:spcPts val="600"/>
                    </a:spcAft>
                  </a:pPr>
                  <a:r>
                    <a:rPr lang="en-SG" sz="2400" dirty="0"/>
                    <a:t>An </a:t>
                  </a:r>
                  <a:r>
                    <a:rPr lang="en-SG" sz="2400" i="1" dirty="0"/>
                    <a:t>m</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(read “</a:t>
                  </a:r>
                  <a:r>
                    <a:rPr lang="en-SG" sz="2400" i="1" dirty="0">
                      <a:sym typeface="Symbol" panose="05050102010706020507" pitchFamily="18" charset="2"/>
                    </a:rPr>
                    <a:t>m</a:t>
                  </a:r>
                  <a:r>
                    <a:rPr lang="en-SG" sz="2400" dirty="0">
                      <a:sym typeface="Symbol" panose="05050102010706020507" pitchFamily="18" charset="2"/>
                    </a:rPr>
                    <a:t> by </a:t>
                  </a:r>
                  <a:r>
                    <a:rPr lang="en-SG" sz="2400" i="1" dirty="0">
                      <a:sym typeface="Symbol" panose="05050102010706020507" pitchFamily="18" charset="2"/>
                    </a:rPr>
                    <a:t>n</a:t>
                  </a:r>
                  <a:r>
                    <a:rPr lang="en-SG" sz="2400" dirty="0">
                      <a:sym typeface="Symbol" panose="05050102010706020507" pitchFamily="18" charset="2"/>
                    </a:rPr>
                    <a:t>”) </a:t>
                  </a:r>
                  <a:r>
                    <a:rPr lang="en-SG" sz="2400" b="1" dirty="0">
                      <a:sym typeface="Symbol" panose="05050102010706020507" pitchFamily="18" charset="2"/>
                    </a:rPr>
                    <a:t>matrix</a:t>
                  </a:r>
                  <a:r>
                    <a:rPr lang="en-SG" sz="2400" dirty="0">
                      <a:sym typeface="Symbol" panose="05050102010706020507" pitchFamily="18" charset="2"/>
                    </a:rPr>
                    <a:t> A over a set </a:t>
                  </a:r>
                  <a:r>
                    <a:rPr lang="en-SG" sz="2400" i="1" dirty="0">
                      <a:sym typeface="Symbol" panose="05050102010706020507" pitchFamily="18" charset="2"/>
                    </a:rPr>
                    <a:t>S</a:t>
                  </a:r>
                  <a:r>
                    <a:rPr lang="en-SG" sz="2400" dirty="0">
                      <a:sym typeface="Symbol" panose="05050102010706020507" pitchFamily="18" charset="2"/>
                    </a:rPr>
                    <a:t> is a rectangular array of elements of </a:t>
                  </a:r>
                  <a:r>
                    <a:rPr lang="en-SG" sz="2400" i="1" dirty="0">
                      <a:sym typeface="Symbol" panose="05050102010706020507" pitchFamily="18" charset="2"/>
                    </a:rPr>
                    <a:t>S</a:t>
                  </a:r>
                  <a:r>
                    <a:rPr lang="en-SG" sz="2400" dirty="0">
                      <a:sym typeface="Symbol" panose="05050102010706020507" pitchFamily="18" charset="2"/>
                    </a:rPr>
                    <a:t> arranged into </a:t>
                  </a:r>
                  <a:r>
                    <a:rPr lang="en-SG" sz="2400" i="1" dirty="0">
                      <a:sym typeface="Symbol" panose="05050102010706020507" pitchFamily="18" charset="2"/>
                    </a:rPr>
                    <a:t>m</a:t>
                  </a:r>
                  <a:r>
                    <a:rPr lang="en-SG" sz="2400" dirty="0">
                      <a:sym typeface="Symbol" panose="05050102010706020507" pitchFamily="18" charset="2"/>
                    </a:rPr>
                    <a:t> rows and </a:t>
                  </a:r>
                  <a:r>
                    <a:rPr lang="en-SG" sz="2400" i="1" dirty="0">
                      <a:sym typeface="Symbol" panose="05050102010706020507" pitchFamily="18" charset="2"/>
                    </a:rPr>
                    <a:t>n</a:t>
                  </a:r>
                  <a:r>
                    <a:rPr lang="en-SG" sz="2400" dirty="0">
                      <a:sym typeface="Symbol" panose="05050102010706020507" pitchFamily="18" charset="2"/>
                    </a:rPr>
                    <a:t> columns.</a:t>
                  </a: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r>
                    <a:rPr lang="en-SG" sz="2400" dirty="0">
                      <a:sym typeface="Symbol" panose="05050102010706020507" pitchFamily="18" charset="2"/>
                    </a:rPr>
                    <a:t>We write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dirty="0" smtClean="0">
                              <a:latin typeface="Cambria Math" panose="02040503050406030204" pitchFamily="18" charset="0"/>
                              <a:sym typeface="Symbol" panose="05050102010706020507" pitchFamily="18" charset="2"/>
                            </a:rPr>
                          </m:ctrlPr>
                        </m:sSubPr>
                        <m:e>
                          <m:r>
                            <a:rPr lang="en-SG" sz="2400" b="0" i="1" dirty="0" smtClean="0">
                              <a:latin typeface="Cambria Math" panose="02040503050406030204" pitchFamily="18" charset="0"/>
                              <a:sym typeface="Symbol" panose="05050102010706020507" pitchFamily="18" charset="2"/>
                            </a:rPr>
                            <m:t>𝑎</m:t>
                          </m:r>
                        </m:e>
                        <m:sub>
                          <m:r>
                            <a:rPr lang="en-SG" sz="2400" b="0" i="1" dirty="0"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954929"/>
                </a:xfrm>
                <a:prstGeom prst="rect">
                  <a:avLst/>
                </a:prstGeom>
                <a:blipFill>
                  <a:blip r:embed="rId3"/>
                  <a:stretch>
                    <a:fillRect l="-1132" t="-1541" b="-2619"/>
                  </a:stretch>
                </a:blipFill>
              </p:spPr>
              <p:txBody>
                <a:bodyPr/>
                <a:lstStyle/>
                <a:p>
                  <a:r>
                    <a:rPr lang="en-SG">
                      <a:noFill/>
                    </a:rPr>
                    <a:t> </a:t>
                  </a:r>
                </a:p>
              </p:txBody>
            </p:sp>
          </mc:Fallback>
        </mc:AlternateContent>
      </p:grpSp>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455" t="25334" r="32770" b="23996"/>
          <a:stretch/>
        </p:blipFill>
        <p:spPr bwMode="auto">
          <a:xfrm>
            <a:off x="1682768" y="3106473"/>
            <a:ext cx="3742268" cy="196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Group 53"/>
          <p:cNvGrpSpPr/>
          <p:nvPr/>
        </p:nvGrpSpPr>
        <p:grpSpPr>
          <a:xfrm>
            <a:off x="2302932" y="4033774"/>
            <a:ext cx="4982670" cy="385825"/>
            <a:chOff x="2302932" y="4033774"/>
            <a:chExt cx="4982670" cy="385825"/>
          </a:xfrm>
        </p:grpSpPr>
        <p:grpSp>
          <p:nvGrpSpPr>
            <p:cNvPr id="16" name="Group 15"/>
            <p:cNvGrpSpPr/>
            <p:nvPr/>
          </p:nvGrpSpPr>
          <p:grpSpPr>
            <a:xfrm>
              <a:off x="5512149" y="4033775"/>
              <a:ext cx="1773453" cy="369332"/>
              <a:chOff x="5512149" y="4033775"/>
              <a:chExt cx="1773453" cy="369332"/>
            </a:xfrm>
          </p:grpSpPr>
          <p:sp>
            <p:nvSpPr>
              <p:cNvPr id="3" name="TextBox 2"/>
              <p:cNvSpPr txBox="1"/>
              <p:nvPr/>
            </p:nvSpPr>
            <p:spPr>
              <a:xfrm>
                <a:off x="5953248" y="4033775"/>
                <a:ext cx="1332354" cy="369332"/>
              </a:xfrm>
              <a:prstGeom prst="rect">
                <a:avLst/>
              </a:prstGeom>
              <a:noFill/>
            </p:spPr>
            <p:txBody>
              <a:bodyPr wrap="square" rtlCol="0">
                <a:spAutoFit/>
              </a:bodyPr>
              <a:lstStyle/>
              <a:p>
                <a:r>
                  <a:rPr lang="en-SG" i="1" dirty="0" err="1"/>
                  <a:t>i</a:t>
                </a:r>
                <a:r>
                  <a:rPr lang="en-SG" dirty="0" err="1"/>
                  <a:t>th</a:t>
                </a:r>
                <a:r>
                  <a:rPr lang="en-SG" dirty="0"/>
                  <a:t> row of </a:t>
                </a:r>
                <a:r>
                  <a:rPr lang="en-SG" b="1" dirty="0"/>
                  <a:t>A</a:t>
                </a:r>
              </a:p>
            </p:txBody>
          </p:sp>
          <p:cxnSp>
            <p:nvCxnSpPr>
              <p:cNvPr id="7" name="Straight Arrow Connector 6"/>
              <p:cNvCxnSpPr/>
              <p:nvPr/>
            </p:nvCxnSpPr>
            <p:spPr>
              <a:xfrm flipH="1">
                <a:off x="5512149" y="4219446"/>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a:xfrm>
              <a:off x="2302932" y="4033774"/>
              <a:ext cx="2958379" cy="38582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5" name="Group 54"/>
          <p:cNvGrpSpPr/>
          <p:nvPr/>
        </p:nvGrpSpPr>
        <p:grpSpPr>
          <a:xfrm>
            <a:off x="3286152" y="3183465"/>
            <a:ext cx="1711452" cy="2554908"/>
            <a:chOff x="3286152" y="3183465"/>
            <a:chExt cx="1711452" cy="2554908"/>
          </a:xfrm>
        </p:grpSpPr>
        <p:grpSp>
          <p:nvGrpSpPr>
            <p:cNvPr id="17" name="Group 16"/>
            <p:cNvGrpSpPr/>
            <p:nvPr/>
          </p:nvGrpSpPr>
          <p:grpSpPr>
            <a:xfrm>
              <a:off x="3286152" y="5070740"/>
              <a:ext cx="1711452" cy="667633"/>
              <a:chOff x="3286152" y="5070740"/>
              <a:chExt cx="1711452" cy="667633"/>
            </a:xfrm>
          </p:grpSpPr>
          <p:sp>
            <p:nvSpPr>
              <p:cNvPr id="51" name="TextBox 50"/>
              <p:cNvSpPr txBox="1"/>
              <p:nvPr/>
            </p:nvSpPr>
            <p:spPr>
              <a:xfrm>
                <a:off x="3286152" y="5369041"/>
                <a:ext cx="1711452" cy="369332"/>
              </a:xfrm>
              <a:prstGeom prst="rect">
                <a:avLst/>
              </a:prstGeom>
              <a:noFill/>
            </p:spPr>
            <p:txBody>
              <a:bodyPr wrap="square" rtlCol="0">
                <a:spAutoFit/>
              </a:bodyPr>
              <a:lstStyle/>
              <a:p>
                <a:r>
                  <a:rPr lang="en-SG" i="1" dirty="0" err="1"/>
                  <a:t>j</a:t>
                </a:r>
                <a:r>
                  <a:rPr lang="en-SG" dirty="0" err="1"/>
                  <a:t>th</a:t>
                </a:r>
                <a:r>
                  <a:rPr lang="en-SG" dirty="0"/>
                  <a:t> column of </a:t>
                </a:r>
                <a:r>
                  <a:rPr lang="en-SG" b="1" dirty="0"/>
                  <a:t>A</a:t>
                </a:r>
              </a:p>
            </p:txBody>
          </p:sp>
          <p:cxnSp>
            <p:nvCxnSpPr>
              <p:cNvPr id="52" name="Straight Arrow Connector 51"/>
              <p:cNvCxnSpPr/>
              <p:nvPr/>
            </p:nvCxnSpPr>
            <p:spPr>
              <a:xfrm flipV="1">
                <a:off x="3986767" y="5070740"/>
                <a:ext cx="0" cy="298301"/>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rot="16200000">
              <a:off x="3013804" y="3911270"/>
              <a:ext cx="1879601" cy="423991"/>
            </a:xfrm>
            <a:prstGeom prst="roundRect">
              <a:avLst/>
            </a:prstGeom>
            <a:noFill/>
            <a:ln w="19050">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77230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a:t>
            </a:r>
            <a:endParaRPr lang="en-SG" sz="1100" dirty="0">
              <a:solidFill>
                <a:schemeClr val="bg1"/>
              </a:solidFill>
            </a:endParaRPr>
          </a:p>
        </p:txBody>
      </p:sp>
      <p:sp>
        <p:nvSpPr>
          <p:cNvPr id="56" name="TextBox 55"/>
          <p:cNvSpPr txBox="1"/>
          <p:nvPr/>
        </p:nvSpPr>
        <p:spPr>
          <a:xfrm>
            <a:off x="324356" y="1046116"/>
            <a:ext cx="8344631" cy="1200329"/>
          </a:xfrm>
          <a:prstGeom prst="rect">
            <a:avLst/>
          </a:prstGeom>
          <a:noFill/>
        </p:spPr>
        <p:txBody>
          <a:bodyPr wrap="square" rtlCol="0">
            <a:spAutoFit/>
          </a:bodyPr>
          <a:lstStyle/>
          <a:p>
            <a:pPr>
              <a:spcAft>
                <a:spcPts val="600"/>
              </a:spcAft>
            </a:pPr>
            <a:r>
              <a:rPr lang="en-US" altLang="en-US" sz="2400" dirty="0"/>
              <a:t>If </a:t>
            </a:r>
            <a:r>
              <a:rPr lang="en-US" altLang="en-US" sz="2400" b="1" dirty="0"/>
              <a:t>A</a:t>
            </a:r>
            <a:r>
              <a:rPr lang="en-US" altLang="en-US" sz="2400" dirty="0"/>
              <a:t> and </a:t>
            </a:r>
            <a:r>
              <a:rPr lang="en-US" altLang="en-US" sz="2400" b="1" dirty="0"/>
              <a:t>B</a:t>
            </a:r>
            <a:r>
              <a:rPr lang="en-US" altLang="en-US" sz="2400" dirty="0"/>
              <a:t> are matrices, then </a:t>
            </a:r>
            <a:r>
              <a:rPr lang="en-US" altLang="en-US" sz="2400" b="1" dirty="0"/>
              <a:t>A</a:t>
            </a:r>
            <a:r>
              <a:rPr lang="en-US" altLang="en-US" sz="2400" dirty="0"/>
              <a:t> = </a:t>
            </a:r>
            <a:r>
              <a:rPr lang="en-US" altLang="en-US" sz="2400" b="1" dirty="0"/>
              <a:t>B</a:t>
            </a:r>
            <a:r>
              <a:rPr lang="en-US" altLang="en-US" sz="2400" dirty="0"/>
              <a:t> if, and only if, </a:t>
            </a:r>
            <a:r>
              <a:rPr lang="en-US" altLang="en-US" sz="2400" b="1" dirty="0"/>
              <a:t>A</a:t>
            </a:r>
            <a:r>
              <a:rPr lang="en-US" altLang="en-US" sz="2400" dirty="0"/>
              <a:t> and </a:t>
            </a:r>
            <a:r>
              <a:rPr lang="en-US" altLang="en-US" sz="2400" b="1" dirty="0"/>
              <a:t>B</a:t>
            </a:r>
            <a:r>
              <a:rPr lang="en-US" altLang="en-US" sz="2400" dirty="0"/>
              <a:t> have the same size and the corresponding entries of </a:t>
            </a:r>
            <a:r>
              <a:rPr lang="en-US" altLang="en-US" sz="2400" b="1" dirty="0"/>
              <a:t>A</a:t>
            </a:r>
            <a:r>
              <a:rPr lang="en-US" altLang="en-US" sz="2400" dirty="0"/>
              <a:t> and </a:t>
            </a:r>
            <a:r>
              <a:rPr lang="en-US" altLang="en-US" sz="2400" b="1" dirty="0"/>
              <a:t>B</a:t>
            </a:r>
            <a:r>
              <a:rPr lang="en-US" altLang="en-US" sz="2400" dirty="0"/>
              <a:t> are all equal; that is,</a:t>
            </a:r>
          </a:p>
        </p:txBody>
      </p:sp>
      <mc:AlternateContent xmlns:mc="http://schemas.openxmlformats.org/markup-compatibility/2006" xmlns:a14="http://schemas.microsoft.com/office/drawing/2010/main">
        <mc:Choice Requires="a14">
          <p:sp>
            <p:nvSpPr>
              <p:cNvPr id="2" name="TextBox 1"/>
              <p:cNvSpPr txBox="1"/>
              <p:nvPr/>
            </p:nvSpPr>
            <p:spPr>
              <a:xfrm>
                <a:off x="1282948" y="2133054"/>
                <a:ext cx="6578104" cy="491417"/>
              </a:xfrm>
              <a:prstGeom prst="rect">
                <a:avLst/>
              </a:prstGeom>
              <a:noFill/>
            </p:spPr>
            <p:txBody>
              <a:bodyPr wrap="square" rtlCol="0">
                <a:spAutoFit/>
              </a:bodyPr>
              <a:lstStyle/>
              <a:p>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𝑖𝑗</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𝑏</m:t>
                        </m:r>
                      </m:e>
                      <m:sub>
                        <m:r>
                          <a:rPr lang="en-SG" sz="2400" b="0" i="1" smtClean="0">
                            <a:latin typeface="Cambria Math" panose="02040503050406030204" pitchFamily="18" charset="0"/>
                          </a:rPr>
                          <m:t>𝑖𝑗</m:t>
                        </m:r>
                      </m:sub>
                    </m:sSub>
                  </m:oMath>
                </a14:m>
                <a:r>
                  <a:rPr lang="en-SG" sz="2400" dirty="0"/>
                  <a:t> for all </a:t>
                </a:r>
                <a14:m>
                  <m:oMath xmlns:m="http://schemas.openxmlformats.org/officeDocument/2006/math">
                    <m:r>
                      <a:rPr lang="en-SG" sz="2400" b="0" i="1" smtClean="0">
                        <a:latin typeface="Cambria Math" panose="02040503050406030204" pitchFamily="18" charset="0"/>
                      </a:rPr>
                      <m:t>𝑖</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𝑚</m:t>
                    </m:r>
                  </m:oMath>
                </a14:m>
                <a:r>
                  <a:rPr lang="en-SG" sz="2400" dirty="0"/>
                  <a:t> and </a:t>
                </a:r>
                <a14:m>
                  <m:oMath xmlns:m="http://schemas.openxmlformats.org/officeDocument/2006/math">
                    <m:r>
                      <a:rPr lang="en-SG" sz="2400" b="0" i="1" smtClean="0">
                        <a:latin typeface="Cambria Math" panose="02040503050406030204" pitchFamily="18" charset="0"/>
                      </a:rPr>
                      <m:t>𝑗</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𝑛</m:t>
                    </m:r>
                  </m:oMath>
                </a14:m>
                <a:r>
                  <a:rPr lang="en-SG" sz="24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282948" y="2133054"/>
                <a:ext cx="6578104" cy="491417"/>
              </a:xfrm>
              <a:prstGeom prst="rect">
                <a:avLst/>
              </a:prstGeom>
              <a:blipFill rotWithShape="0">
                <a:blip r:embed="rId3"/>
                <a:stretch>
                  <a:fillRect t="-8642" b="-222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29107" y="2832763"/>
                <a:ext cx="8344631" cy="1646605"/>
              </a:xfrm>
              <a:prstGeom prst="rect">
                <a:avLst/>
              </a:prstGeom>
              <a:noFill/>
            </p:spPr>
            <p:txBody>
              <a:bodyPr wrap="square" rtlCol="0">
                <a:spAutoFit/>
              </a:bodyPr>
              <a:lstStyle/>
              <a:p>
                <a:pPr>
                  <a:spcAft>
                    <a:spcPts val="600"/>
                  </a:spcAft>
                </a:pPr>
                <a:r>
                  <a:rPr lang="en-US" altLang="en-US" sz="2400" dirty="0"/>
                  <a:t>A matrix for which the numbers of rows and columns are equal is called a </a:t>
                </a:r>
                <a:r>
                  <a:rPr lang="en-US" altLang="en-US" sz="2400" dirty="0">
                    <a:solidFill>
                      <a:srgbClr val="0000FF"/>
                    </a:solidFill>
                  </a:rPr>
                  <a:t>square matrix</a:t>
                </a:r>
                <a:r>
                  <a:rPr lang="en-US" altLang="en-US" sz="2400" dirty="0"/>
                  <a:t>.</a:t>
                </a:r>
              </a:p>
              <a:p>
                <a:pPr>
                  <a:spcAft>
                    <a:spcPts val="600"/>
                  </a:spcAft>
                </a:pPr>
                <a:r>
                  <a:rPr lang="en-US" altLang="en-US" sz="2400" dirty="0"/>
                  <a:t>If </a:t>
                </a:r>
                <a:r>
                  <a:rPr lang="en-US" altLang="en-US" sz="2400" b="1" dirty="0"/>
                  <a:t>A</a:t>
                </a:r>
                <a:r>
                  <a:rPr lang="en-US" altLang="en-US" sz="2400" dirty="0"/>
                  <a:t> is a square matrix of size </a:t>
                </a:r>
                <a:r>
                  <a:rPr lang="en-US" altLang="en-US" sz="2400" i="1" dirty="0"/>
                  <a:t>n</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then the </a:t>
                </a:r>
                <a:r>
                  <a:rPr lang="en-US" altLang="en-US" sz="2400" dirty="0">
                    <a:solidFill>
                      <a:srgbClr val="0000FF"/>
                    </a:solidFill>
                    <a:sym typeface="Symbol" panose="05050102010706020507" pitchFamily="18" charset="2"/>
                  </a:rPr>
                  <a:t>main diagonal </a:t>
                </a:r>
                <a:r>
                  <a:rPr lang="en-US" altLang="en-US" sz="2400" dirty="0">
                    <a:sym typeface="Symbol" panose="05050102010706020507" pitchFamily="18" charset="2"/>
                  </a:rPr>
                  <a:t>of </a:t>
                </a:r>
                <a:r>
                  <a:rPr lang="en-US" altLang="en-US" sz="2400" b="1" dirty="0">
                    <a:sym typeface="Symbol" panose="05050102010706020507" pitchFamily="18" charset="2"/>
                  </a:rPr>
                  <a:t>A</a:t>
                </a:r>
                <a:r>
                  <a:rPr lang="en-US" altLang="en-US" sz="2400" dirty="0">
                    <a:sym typeface="Symbol" panose="05050102010706020507" pitchFamily="18" charset="2"/>
                  </a:rPr>
                  <a:t> consists of all the entries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11</m:t>
                        </m:r>
                      </m:sub>
                    </m:sSub>
                    <m:r>
                      <a:rPr lang="en-SG" altLang="en-US" sz="2400" b="0" i="1" smtClean="0">
                        <a:latin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22</m:t>
                        </m:r>
                      </m:sub>
                    </m:sSub>
                    <m:r>
                      <a:rPr lang="en-SG" altLang="en-US" sz="2400" b="0" i="1" smtClean="0">
                        <a:latin typeface="Cambria Math" panose="02040503050406030204" pitchFamily="18" charset="0"/>
                        <a:sym typeface="Symbol" panose="05050102010706020507" pitchFamily="18" charset="2"/>
                      </a:rPr>
                      <m:t>,</m:t>
                    </m:r>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𝑛𝑛</m:t>
                        </m:r>
                      </m:sub>
                    </m:sSub>
                  </m:oMath>
                </a14:m>
                <a:r>
                  <a:rPr lang="en-US" altLang="en-US" sz="2400" dirty="0">
                    <a:sym typeface="Symbol" panose="05050102010706020507" pitchFamily="18" charset="2"/>
                  </a:rPr>
                  <a:t>.</a:t>
                </a:r>
                <a:endParaRPr lang="en-US" alt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329107" y="2832763"/>
                <a:ext cx="8344631" cy="1646605"/>
              </a:xfrm>
              <a:prstGeom prst="rect">
                <a:avLst/>
              </a:prstGeom>
              <a:blipFill>
                <a:blip r:embed="rId4"/>
                <a:stretch>
                  <a:fillRect l="-1169" t="-2963" r="-292" b="-7407"/>
                </a:stretch>
              </a:blipFill>
            </p:spPr>
            <p:txBody>
              <a:bodyPr/>
              <a:lstStyle/>
              <a:p>
                <a:r>
                  <a:rPr lang="en-US">
                    <a:noFill/>
                  </a:rPr>
                  <a:t> </a:t>
                </a:r>
              </a:p>
            </p:txBody>
          </p:sp>
        </mc:Fallback>
      </mc:AlternateContent>
      <p:pic>
        <p:nvPicPr>
          <p:cNvPr id="5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1767" b="11264"/>
          <a:stretch/>
        </p:blipFill>
        <p:spPr bwMode="auto">
          <a:xfrm>
            <a:off x="1977111" y="4479368"/>
            <a:ext cx="3420739" cy="206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5088371" y="6143718"/>
            <a:ext cx="2532735" cy="369332"/>
            <a:chOff x="5088371" y="6143718"/>
            <a:chExt cx="2532735" cy="369332"/>
          </a:xfrm>
        </p:grpSpPr>
        <p:cxnSp>
          <p:nvCxnSpPr>
            <p:cNvPr id="60" name="Straight Arrow Connector 59"/>
            <p:cNvCxnSpPr/>
            <p:nvPr/>
          </p:nvCxnSpPr>
          <p:spPr>
            <a:xfrm flipH="1">
              <a:off x="5088371" y="6356351"/>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12149" y="6143718"/>
              <a:ext cx="2108957" cy="369332"/>
            </a:xfrm>
            <a:prstGeom prst="rect">
              <a:avLst/>
            </a:prstGeom>
            <a:noFill/>
          </p:spPr>
          <p:txBody>
            <a:bodyPr wrap="square" rtlCol="0">
              <a:spAutoFit/>
            </a:bodyPr>
            <a:lstStyle/>
            <a:p>
              <a:r>
                <a:rPr lang="en-SG" dirty="0"/>
                <a:t>main diagonal of </a:t>
              </a:r>
              <a:r>
                <a:rPr lang="en-SG" b="1" dirty="0"/>
                <a:t>A</a:t>
              </a:r>
            </a:p>
          </p:txBody>
        </p:sp>
      </p:grpSp>
    </p:spTree>
    <p:extLst>
      <p:ext uri="{BB962C8B-B14F-4D97-AF65-F5344CB8AC3E}">
        <p14:creationId xmlns:p14="http://schemas.microsoft.com/office/powerpoint/2010/main" val="193174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mc:AlternateContent xmlns:mc="http://schemas.openxmlformats.org/markup-compatibility/2006" xmlns:a14="http://schemas.microsoft.com/office/drawing/2010/main">
        <mc:Choice Requires="a14">
          <p:sp>
            <p:nvSpPr>
              <p:cNvPr id="77" name="TextBox 76"/>
              <p:cNvSpPr txBox="1"/>
              <p:nvPr/>
            </p:nvSpPr>
            <p:spPr>
              <a:xfrm>
                <a:off x="294393" y="1438926"/>
                <a:ext cx="8447271" cy="1486625"/>
              </a:xfrm>
              <a:prstGeom prst="rect">
                <a:avLst/>
              </a:prstGeom>
              <a:noFill/>
            </p:spPr>
            <p:txBody>
              <a:bodyPr wrap="square" rtlCol="0">
                <a:spAutoFit/>
              </a:bodyPr>
              <a:lstStyle/>
              <a:p>
                <a:pPr marL="342900" indent="-342900">
                  <a:buFont typeface="Wingdings" panose="05000000000000000000" pitchFamily="2" charset="2"/>
                  <a:buChar char="§"/>
                </a:pPr>
                <a:r>
                  <a:rPr lang="en-SG" sz="2400" dirty="0"/>
                  <a:t>An </a:t>
                </a:r>
                <a:r>
                  <a:rPr lang="en-SG" sz="2400" dirty="0">
                    <a:solidFill>
                      <a:srgbClr val="0000FF"/>
                    </a:solidFill>
                  </a:rPr>
                  <a:t>undirected graph </a:t>
                </a:r>
                <a:r>
                  <a:rPr lang="en-SG" sz="2400" dirty="0"/>
                  <a:t>is denoted by </a:t>
                </a:r>
                <a14:m>
                  <m:oMath xmlns:m="http://schemas.openxmlformats.org/officeDocument/2006/math">
                    <m:r>
                      <a:rPr lang="en-SG" sz="2400" i="1" dirty="0" smtClean="0">
                        <a:latin typeface="Cambria Math" panose="02040503050406030204" pitchFamily="18" charset="0"/>
                      </a:rPr>
                      <m:t>𝐺</m:t>
                    </m:r>
                    <m:r>
                      <a:rPr lang="en-SG" sz="2400" i="1" dirty="0" smtClean="0">
                        <a:latin typeface="Cambria Math" panose="02040503050406030204" pitchFamily="18" charset="0"/>
                      </a:rPr>
                      <m:t>=(</m:t>
                    </m:r>
                    <m:r>
                      <a:rPr lang="en-SG" sz="2400" i="1" dirty="0" smtClean="0">
                        <a:latin typeface="Cambria Math" panose="02040503050406030204" pitchFamily="18" charset="0"/>
                      </a:rPr>
                      <m:t>𝑉</m:t>
                    </m:r>
                    <m:r>
                      <a:rPr lang="en-SG" sz="2400" i="1" dirty="0" smtClean="0">
                        <a:latin typeface="Cambria Math" panose="02040503050406030204" pitchFamily="18" charset="0"/>
                      </a:rPr>
                      <m:t>,</m:t>
                    </m:r>
                    <m:r>
                      <a:rPr lang="en-SG" sz="2400" i="1" dirty="0" smtClean="0">
                        <a:latin typeface="Cambria Math" panose="02040503050406030204" pitchFamily="18" charset="0"/>
                      </a:rPr>
                      <m:t>𝐸</m:t>
                    </m:r>
                    <m:r>
                      <a:rPr lang="en-SG" sz="2400" i="1" dirty="0" smtClean="0">
                        <a:latin typeface="Cambria Math" panose="02040503050406030204" pitchFamily="18" charset="0"/>
                      </a:rPr>
                      <m:t>)</m:t>
                    </m:r>
                  </m:oMath>
                </a14:m>
                <a:r>
                  <a:rPr lang="en-SG" sz="2400" dirty="0"/>
                  <a:t> where</a:t>
                </a:r>
              </a:p>
              <a:p>
                <a:pPr marL="800100" lvl="1" indent="-342900">
                  <a:buFont typeface="Wingdings" panose="05000000000000000000" pitchFamily="2" charset="2"/>
                  <a:buChar char="§"/>
                </a:pPr>
                <a14:m>
                  <m:oMath xmlns:m="http://schemas.openxmlformats.org/officeDocument/2006/math">
                    <m:r>
                      <a:rPr lang="en-SG" sz="2000" i="1" dirty="0" smtClean="0">
                        <a:latin typeface="Cambria Math" panose="02040503050406030204" pitchFamily="18" charset="0"/>
                      </a:rPr>
                      <m:t>𝑉</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𝑣</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𝑣</m:t>
                        </m:r>
                      </m:e>
                      <m:sub>
                        <m:r>
                          <a:rPr lang="en-US" sz="2000" b="0" i="1" dirty="0" smtClean="0">
                            <a:latin typeface="Cambria Math" panose="02040503050406030204" pitchFamily="18" charset="0"/>
                          </a:rPr>
                          <m:t>2</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m:t>
                    </m:r>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𝑣</m:t>
                        </m:r>
                      </m:e>
                      <m:sub>
                        <m:r>
                          <a:rPr lang="en-US" sz="2000" b="0" i="1" dirty="0" smtClean="0">
                            <a:latin typeface="Cambria Math" panose="02040503050406030204" pitchFamily="18" charset="0"/>
                            <a:ea typeface="Cambria Math" panose="02040503050406030204" pitchFamily="18" charset="0"/>
                          </a:rPr>
                          <m:t>𝑛</m:t>
                        </m:r>
                      </m:sub>
                    </m:sSub>
                    <m:r>
                      <a:rPr lang="en-US" sz="2000" b="0" i="1" dirty="0" smtClean="0">
                        <a:latin typeface="Cambria Math" panose="02040503050406030204" pitchFamily="18" charset="0"/>
                      </a:rPr>
                      <m:t>}</m:t>
                    </m:r>
                  </m:oMath>
                </a14:m>
                <a:r>
                  <a:rPr lang="en-SG" sz="2000" dirty="0"/>
                  <a:t> is the set of </a:t>
                </a:r>
                <a:r>
                  <a:rPr lang="en-SG" sz="2000" dirty="0">
                    <a:solidFill>
                      <a:srgbClr val="0000FF"/>
                    </a:solidFill>
                  </a:rPr>
                  <a:t>vertices</a:t>
                </a:r>
                <a:r>
                  <a:rPr lang="en-SG" sz="2000" dirty="0">
                    <a:solidFill>
                      <a:srgbClr val="000099"/>
                    </a:solidFill>
                  </a:rPr>
                  <a:t> </a:t>
                </a:r>
                <a:r>
                  <a:rPr lang="en-SG" sz="2000" dirty="0"/>
                  <a:t>(or </a:t>
                </a:r>
                <a:r>
                  <a:rPr lang="en-SG" sz="2000" dirty="0">
                    <a:solidFill>
                      <a:srgbClr val="0000FF"/>
                    </a:solidFill>
                  </a:rPr>
                  <a:t>nodes</a:t>
                </a:r>
                <a:r>
                  <a:rPr lang="en-SG" sz="2000" dirty="0"/>
                  <a:t>)</a:t>
                </a:r>
                <a:r>
                  <a:rPr lang="en-SG" sz="2000" dirty="0">
                    <a:solidFill>
                      <a:srgbClr val="000099"/>
                    </a:solidFill>
                  </a:rPr>
                  <a:t> </a:t>
                </a:r>
                <a:r>
                  <a:rPr lang="en-SG" sz="2000" dirty="0"/>
                  <a:t>in </a:t>
                </a:r>
                <a14:m>
                  <m:oMath xmlns:m="http://schemas.openxmlformats.org/officeDocument/2006/math">
                    <m:r>
                      <a:rPr lang="en-SG" sz="2000" i="1" dirty="0" smtClean="0">
                        <a:latin typeface="Cambria Math" panose="02040503050406030204" pitchFamily="18" charset="0"/>
                      </a:rPr>
                      <m:t>𝐺</m:t>
                    </m:r>
                  </m:oMath>
                </a14:m>
                <a:r>
                  <a:rPr lang="en-SG" sz="2000" dirty="0"/>
                  <a:t>; and</a:t>
                </a:r>
              </a:p>
              <a:p>
                <a:pPr marL="800100" lvl="1" indent="-342900">
                  <a:spcAft>
                    <a:spcPts val="600"/>
                  </a:spcAft>
                  <a:buFont typeface="Wingdings" panose="05000000000000000000" pitchFamily="2" charset="2"/>
                  <a:buChar char="§"/>
                </a:pPr>
                <a14:m>
                  <m:oMath xmlns:m="http://schemas.openxmlformats.org/officeDocument/2006/math">
                    <m:r>
                      <a:rPr lang="en-US" sz="2000" b="0" i="1" dirty="0" smtClean="0">
                        <a:latin typeface="Cambria Math" panose="02040503050406030204" pitchFamily="18" charset="0"/>
                      </a:rPr>
                      <m:t>𝐸</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𝑒</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𝑒</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𝑒</m:t>
                        </m:r>
                      </m:e>
                      <m:sub>
                        <m:r>
                          <a:rPr lang="en-US" sz="2000" b="0" i="1" dirty="0" smtClean="0">
                            <a:latin typeface="Cambria Math" panose="02040503050406030204" pitchFamily="18" charset="0"/>
                            <a:ea typeface="Cambria Math" panose="02040503050406030204" pitchFamily="18" charset="0"/>
                          </a:rPr>
                          <m:t>𝑘</m:t>
                        </m:r>
                      </m:sub>
                    </m:sSub>
                    <m:r>
                      <a:rPr lang="en-US" sz="2000" i="1" dirty="0">
                        <a:latin typeface="Cambria Math" panose="02040503050406030204" pitchFamily="18" charset="0"/>
                      </a:rPr>
                      <m:t>}</m:t>
                    </m:r>
                  </m:oMath>
                </a14:m>
                <a:r>
                  <a:rPr lang="en-SG" sz="2000" dirty="0"/>
                  <a:t> is the set of (undirected) </a:t>
                </a:r>
                <a:r>
                  <a:rPr lang="en-SG" sz="2000" dirty="0">
                    <a:solidFill>
                      <a:srgbClr val="0000FF"/>
                    </a:solidFill>
                  </a:rPr>
                  <a:t>edges</a:t>
                </a:r>
                <a:r>
                  <a:rPr lang="en-SG" sz="2000" dirty="0">
                    <a:solidFill>
                      <a:srgbClr val="000099"/>
                    </a:solidFill>
                  </a:rPr>
                  <a:t> </a:t>
                </a:r>
                <a:r>
                  <a:rPr lang="en-SG" sz="2000" dirty="0"/>
                  <a:t>in </a:t>
                </a:r>
                <a14:m>
                  <m:oMath xmlns:m="http://schemas.openxmlformats.org/officeDocument/2006/math">
                    <m:r>
                      <a:rPr lang="en-SG" sz="2000" i="1" dirty="0" smtClean="0">
                        <a:latin typeface="Cambria Math" panose="02040503050406030204" pitchFamily="18" charset="0"/>
                      </a:rPr>
                      <m:t>𝐺</m:t>
                    </m:r>
                  </m:oMath>
                </a14:m>
                <a:r>
                  <a:rPr lang="en-SG" sz="2000" dirty="0"/>
                  <a:t>.</a:t>
                </a:r>
              </a:p>
              <a:p>
                <a:pPr marL="800100" lvl="1" indent="-342900">
                  <a:spcAft>
                    <a:spcPts val="600"/>
                  </a:spcAft>
                  <a:buFont typeface="Wingdings" panose="05000000000000000000" pitchFamily="2" charset="2"/>
                  <a:buChar char="§"/>
                </a:pPr>
                <a:r>
                  <a:rPr lang="en-US" sz="2000" b="0" dirty="0"/>
                  <a:t>An (undirected) edge </a:t>
                </a:r>
                <a14:m>
                  <m:oMath xmlns:m="http://schemas.openxmlformats.org/officeDocument/2006/math">
                    <m:r>
                      <a:rPr lang="en-US" sz="2000" b="0" i="1" dirty="0" smtClean="0">
                        <a:latin typeface="Cambria Math" panose="02040503050406030204" pitchFamily="18" charset="0"/>
                      </a:rPr>
                      <m:t>𝑒</m:t>
                    </m:r>
                  </m:oMath>
                </a14:m>
                <a:r>
                  <a:rPr lang="en-US" sz="2000" b="0" dirty="0"/>
                  <a:t> connecting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𝑖</m:t>
                        </m:r>
                      </m:sub>
                    </m:sSub>
                  </m:oMath>
                </a14:m>
                <a:r>
                  <a:rPr lang="en-US" sz="2000" b="0" dirty="0"/>
                  <a:t> and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b="0" i="1" dirty="0" smtClean="0">
                            <a:latin typeface="Cambria Math" panose="02040503050406030204" pitchFamily="18" charset="0"/>
                          </a:rPr>
                          <m:t>𝑗</m:t>
                        </m:r>
                      </m:sub>
                    </m:sSub>
                  </m:oMath>
                </a14:m>
                <a:r>
                  <a:rPr lang="en-US" sz="2000" b="0" dirty="0"/>
                  <a:t> is denoted as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𝑒</m:t>
                        </m:r>
                        <m:r>
                          <a:rPr lang="en-US" sz="2000" b="0" i="1" dirty="0" smtClean="0">
                            <a:latin typeface="Cambria Math" panose="02040503050406030204" pitchFamily="18" charset="0"/>
                          </a:rPr>
                          <m:t>={</m:t>
                        </m:r>
                        <m:r>
                          <a:rPr lang="en-US" sz="2000" b="0" i="1" dirty="0" smtClean="0">
                            <a:latin typeface="Cambria Math" panose="02040503050406030204" pitchFamily="18" charset="0"/>
                          </a:rPr>
                          <m:t>𝑣</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𝑣</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m:t>
                    </m:r>
                    <m:r>
                      <a:rPr lang="en-US" sz="2000" b="0" i="0" dirty="0" smtClean="0">
                        <a:latin typeface="Cambria Math" panose="02040503050406030204" pitchFamily="18" charset="0"/>
                      </a:rPr>
                      <m:t>.</m:t>
                    </m:r>
                  </m:oMath>
                </a14:m>
                <a:r>
                  <a:rPr lang="en-SG" sz="2000" dirty="0"/>
                  <a:t> </a:t>
                </a:r>
              </a:p>
            </p:txBody>
          </p:sp>
        </mc:Choice>
        <mc:Fallback xmlns="">
          <p:sp>
            <p:nvSpPr>
              <p:cNvPr id="77" name="TextBox 76"/>
              <p:cNvSpPr txBox="1">
                <a:spLocks noRot="1" noChangeAspect="1" noMove="1" noResize="1" noEditPoints="1" noAdjustHandles="1" noChangeArrowheads="1" noChangeShapeType="1" noTextEdit="1"/>
              </p:cNvSpPr>
              <p:nvPr/>
            </p:nvSpPr>
            <p:spPr>
              <a:xfrm>
                <a:off x="294393" y="1438926"/>
                <a:ext cx="8447271" cy="1486625"/>
              </a:xfrm>
              <a:prstGeom prst="rect">
                <a:avLst/>
              </a:prstGeom>
              <a:blipFill>
                <a:blip r:embed="rId3"/>
                <a:stretch>
                  <a:fillRect l="-938" t="-3279" b="-4918"/>
                </a:stretch>
              </a:blipFill>
            </p:spPr>
            <p:txBody>
              <a:bodyPr/>
              <a:lstStyle/>
              <a:p>
                <a:r>
                  <a:rPr lang="en-SG">
                    <a:noFill/>
                  </a:rPr>
                  <a:t> </a:t>
                </a:r>
              </a:p>
            </p:txBody>
          </p:sp>
        </mc:Fallback>
      </mc:AlternateContent>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63" y="3032403"/>
            <a:ext cx="6332987" cy="353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1" name="TextBox 50"/>
              <p:cNvSpPr txBox="1"/>
              <p:nvPr/>
            </p:nvSpPr>
            <p:spPr>
              <a:xfrm>
                <a:off x="3602621" y="4961843"/>
                <a:ext cx="2982293"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6</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𝑣</m:t>
                              </m:r>
                            </m:e>
                            <m:sub>
                              <m:r>
                                <a:rPr lang="en-US" b="0" i="1" dirty="0" smtClean="0">
                                  <a:latin typeface="Cambria Math" panose="02040503050406030204" pitchFamily="18" charset="0"/>
                                  <a:ea typeface="Cambria Math" panose="02040503050406030204" pitchFamily="18" charset="0"/>
                                </a:rPr>
                                <m:t>7</m:t>
                              </m:r>
                            </m:sub>
                          </m:sSub>
                        </m:e>
                      </m:d>
                      <m:r>
                        <a:rPr lang="en-US" b="0" i="1" smtClean="0">
                          <a:latin typeface="Cambria Math" panose="02040503050406030204" pitchFamily="18" charset="0"/>
                        </a:rPr>
                        <m:t>;</m:t>
                      </m:r>
                    </m:oMath>
                  </m:oMathPara>
                </a14:m>
                <a:endParaRPr lang="en-SG"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6</m:t>
                              </m:r>
                            </m:sub>
                          </m:sSub>
                        </m:e>
                      </m:d>
                      <m:r>
                        <a:rPr lang="en-US" b="0" i="1" smtClean="0">
                          <a:latin typeface="Cambria Math" panose="02040503050406030204" pitchFamily="18" charset="0"/>
                        </a:rPr>
                        <m:t>.</m:t>
                      </m:r>
                    </m:oMath>
                  </m:oMathPara>
                </a14:m>
                <a:endParaRPr lang="en-SG" dirty="0"/>
              </a:p>
            </p:txBody>
          </p:sp>
        </mc:Choice>
        <mc:Fallback xmlns="">
          <p:sp>
            <p:nvSpPr>
              <p:cNvPr id="51" name="TextBox 50"/>
              <p:cNvSpPr txBox="1">
                <a:spLocks noRot="1" noChangeAspect="1" noMove="1" noResize="1" noEditPoints="1" noAdjustHandles="1" noChangeArrowheads="1" noChangeShapeType="1" noTextEdit="1"/>
              </p:cNvSpPr>
              <p:nvPr/>
            </p:nvSpPr>
            <p:spPr>
              <a:xfrm>
                <a:off x="3602621" y="4961843"/>
                <a:ext cx="2982293"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890392" y="4253959"/>
                <a:ext cx="2043663" cy="1477328"/>
              </a:xfrm>
              <a:prstGeom prst="rect">
                <a:avLst/>
              </a:prstGeom>
              <a:noFill/>
            </p:spPr>
            <p:txBody>
              <a:bodyPr wrap="square" rtlCol="0">
                <a:spAutoFit/>
              </a:bodyPr>
              <a:lstStyle/>
              <a:p>
                <a:pPr algn="ct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i="1" dirty="0">
                            <a:latin typeface="Cambria Math" panose="02040503050406030204" pitchFamily="18" charset="0"/>
                          </a:rPr>
                          <m:t>1</m:t>
                        </m:r>
                      </m:sub>
                    </m:sSub>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4</m:t>
                            </m:r>
                          </m:sub>
                        </m:sSub>
                      </m:e>
                    </m:d>
                  </m:oMath>
                </a14:m>
                <a:r>
                  <a:rPr lang="en-US" b="0" dirty="0"/>
                  <a:t>;</a:t>
                </a:r>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3</m:t>
                          </m:r>
                        </m:sub>
                      </m:sSub>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3</m:t>
                              </m:r>
                            </m:sub>
                          </m:sSub>
                        </m:e>
                      </m:d>
                      <m:r>
                        <a:rPr lang="en-US" b="0"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4</m:t>
                          </m:r>
                        </m:sub>
                      </m:sSub>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4</m:t>
                              </m:r>
                            </m:sub>
                          </m:sSub>
                        </m:e>
                      </m:d>
                      <m:r>
                        <a:rPr lang="en-US" b="0"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5</m:t>
                          </m:r>
                        </m:sub>
                      </m:sSub>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4</m:t>
                              </m:r>
                            </m:sub>
                          </m:sSub>
                        </m:e>
                      </m:d>
                      <m:r>
                        <a:rPr lang="en-US" b="0"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6</m:t>
                          </m:r>
                        </m:sub>
                      </m:sSub>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b="0" i="1" dirty="0" smtClean="0">
                                  <a:latin typeface="Cambria Math" panose="02040503050406030204" pitchFamily="18" charset="0"/>
                                </a:rPr>
                                <m:t>7</m:t>
                              </m:r>
                            </m:sub>
                          </m:sSub>
                        </m:e>
                      </m:d>
                      <m:r>
                        <a:rPr lang="en-US" b="0" i="1" dirty="0" smtClean="0">
                          <a:latin typeface="Cambria Math" panose="02040503050406030204" pitchFamily="18" charset="0"/>
                        </a:rPr>
                        <m:t>.</m:t>
                      </m:r>
                    </m:oMath>
                  </m:oMathPara>
                </a14:m>
                <a:endParaRPr lang="en-SG" dirty="0"/>
              </a:p>
            </p:txBody>
          </p:sp>
        </mc:Choice>
        <mc:Fallback xmlns="">
          <p:sp>
            <p:nvSpPr>
              <p:cNvPr id="52" name="TextBox 51"/>
              <p:cNvSpPr txBox="1">
                <a:spLocks noRot="1" noChangeAspect="1" noMove="1" noResize="1" noEditPoints="1" noAdjustHandles="1" noChangeArrowheads="1" noChangeShapeType="1" noTextEdit="1"/>
              </p:cNvSpPr>
              <p:nvPr/>
            </p:nvSpPr>
            <p:spPr>
              <a:xfrm>
                <a:off x="6890392" y="4253959"/>
                <a:ext cx="2043663" cy="1477328"/>
              </a:xfrm>
              <a:prstGeom prst="rect">
                <a:avLst/>
              </a:prstGeom>
              <a:blipFill>
                <a:blip r:embed="rId6"/>
                <a:stretch>
                  <a:fillRect t="-2479"/>
                </a:stretch>
              </a:blipFill>
            </p:spPr>
            <p:txBody>
              <a:bodyPr/>
              <a:lstStyle/>
              <a:p>
                <a:r>
                  <a:rPr lang="en-US">
                    <a:noFill/>
                  </a:rPr>
                  <a:t> </a:t>
                </a:r>
              </a:p>
            </p:txBody>
          </p:sp>
        </mc:Fallback>
      </mc:AlternateContent>
      <p:sp>
        <p:nvSpPr>
          <p:cNvPr id="53" name="TextBox 52"/>
          <p:cNvSpPr txBox="1"/>
          <p:nvPr/>
        </p:nvSpPr>
        <p:spPr>
          <a:xfrm>
            <a:off x="3506458" y="4561733"/>
            <a:ext cx="1491146" cy="400110"/>
          </a:xfrm>
          <a:prstGeom prst="rect">
            <a:avLst/>
          </a:prstGeom>
          <a:noFill/>
        </p:spPr>
        <p:txBody>
          <a:bodyPr wrap="square" rtlCol="0">
            <a:spAutoFit/>
          </a:bodyPr>
          <a:lstStyle/>
          <a:p>
            <a:r>
              <a:rPr lang="en-US" sz="2000" dirty="0">
                <a:solidFill>
                  <a:srgbClr val="C00000"/>
                </a:solidFill>
              </a:rPr>
              <a:t>Example:</a:t>
            </a:r>
            <a:endParaRPr lang="en-SG" sz="2000" dirty="0">
              <a:solidFill>
                <a:srgbClr val="C00000"/>
              </a:solidFill>
            </a:endParaRPr>
          </a:p>
        </p:txBody>
      </p:sp>
      <p:grpSp>
        <p:nvGrpSpPr>
          <p:cNvPr id="54" name="Group 53"/>
          <p:cNvGrpSpPr/>
          <p:nvPr/>
        </p:nvGrpSpPr>
        <p:grpSpPr>
          <a:xfrm>
            <a:off x="4915686" y="5361955"/>
            <a:ext cx="3118083" cy="1271395"/>
            <a:chOff x="4915686" y="5361955"/>
            <a:chExt cx="3118083" cy="1271395"/>
          </a:xfrm>
        </p:grpSpPr>
        <mc:AlternateContent xmlns:mc="http://schemas.openxmlformats.org/markup-compatibility/2006" xmlns:a14="http://schemas.microsoft.com/office/drawing/2010/main">
          <mc:Choice Requires="a14">
            <p:sp>
              <p:nvSpPr>
                <p:cNvPr id="55" name="TextBox 54"/>
                <p:cNvSpPr txBox="1"/>
                <p:nvPr/>
              </p:nvSpPr>
              <p:spPr>
                <a:xfrm>
                  <a:off x="4915686" y="5987019"/>
                  <a:ext cx="3118083" cy="646331"/>
                </a:xfrm>
                <a:prstGeom prst="rect">
                  <a:avLst/>
                </a:prstGeom>
                <a:noFill/>
              </p:spPr>
              <p:txBody>
                <a:bodyPr wrap="square" rtlCol="0">
                  <a:spAutoFit/>
                </a:bodyPr>
                <a:lstStyle/>
                <a:p>
                  <a:r>
                    <a:rPr lang="en-US" dirty="0"/>
                    <a:t>Sometimes we write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5</m:t>
                          </m:r>
                        </m:sub>
                      </m:sSub>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4</m:t>
                              </m:r>
                            </m:sub>
                          </m:sSub>
                        </m:e>
                      </m:d>
                    </m:oMath>
                  </a14:m>
                  <a:endParaRPr lang="en-US" dirty="0"/>
                </a:p>
                <a:p>
                  <a:r>
                    <a:rPr lang="en-US" dirty="0"/>
                    <a:t>(but we won’t use this.) </a:t>
                  </a:r>
                  <a:endParaRPr lang="en-SG" dirty="0"/>
                </a:p>
              </p:txBody>
            </p:sp>
          </mc:Choice>
          <mc:Fallback xmlns="">
            <p:sp>
              <p:nvSpPr>
                <p:cNvPr id="55" name="TextBox 54"/>
                <p:cNvSpPr txBox="1">
                  <a:spLocks noRot="1" noChangeAspect="1" noMove="1" noResize="1" noEditPoints="1" noAdjustHandles="1" noChangeArrowheads="1" noChangeShapeType="1" noTextEdit="1"/>
                </p:cNvSpPr>
                <p:nvPr/>
              </p:nvSpPr>
              <p:spPr>
                <a:xfrm>
                  <a:off x="4915686" y="5987019"/>
                  <a:ext cx="3118083" cy="646331"/>
                </a:xfrm>
                <a:prstGeom prst="rect">
                  <a:avLst/>
                </a:prstGeom>
                <a:blipFill>
                  <a:blip r:embed="rId7"/>
                  <a:stretch>
                    <a:fillRect l="-1563" t="-4717" b="-14151"/>
                  </a:stretch>
                </a:blipFill>
              </p:spPr>
              <p:txBody>
                <a:bodyPr/>
                <a:lstStyle/>
                <a:p>
                  <a:r>
                    <a:rPr lang="en-US">
                      <a:noFill/>
                    </a:rPr>
                    <a:t> </a:t>
                  </a:r>
                </a:p>
              </p:txBody>
            </p:sp>
          </mc:Fallback>
        </mc:AlternateContent>
        <p:cxnSp>
          <p:nvCxnSpPr>
            <p:cNvPr id="56" name="Straight Arrow Connector 55"/>
            <p:cNvCxnSpPr>
              <a:stCxn id="55" idx="0"/>
            </p:cNvCxnSpPr>
            <p:nvPr/>
          </p:nvCxnSpPr>
          <p:spPr>
            <a:xfrm flipV="1">
              <a:off x="6474728" y="5361955"/>
              <a:ext cx="831328" cy="6250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6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Directed Graphs</a:t>
            </a:r>
            <a:endParaRPr lang="en-SG" sz="2000" dirty="0">
              <a:solidFill>
                <a:schemeClr val="bg1"/>
              </a:solidFill>
            </a:endParaRPr>
          </a:p>
        </p:txBody>
      </p:sp>
      <p:pic>
        <p:nvPicPr>
          <p:cNvPr id="4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77" y="1395098"/>
            <a:ext cx="53498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5"/>
          <p:cNvSpPr>
            <a:spLocks noChangeArrowheads="1"/>
          </p:cNvSpPr>
          <p:nvPr/>
        </p:nvSpPr>
        <p:spPr bwMode="auto">
          <a:xfrm>
            <a:off x="856575" y="3893823"/>
            <a:ext cx="6155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Figure 10.3.1 A Directed Graph and Its Adjacency Matrix</a:t>
            </a:r>
          </a:p>
        </p:txBody>
      </p:sp>
      <mc:AlternateContent xmlns:mc="http://schemas.openxmlformats.org/markup-compatibility/2006" xmlns:a14="http://schemas.microsoft.com/office/drawing/2010/main">
        <mc:Choice Requires="a14">
          <p:sp>
            <p:nvSpPr>
              <p:cNvPr id="47" name="TextBox 46"/>
              <p:cNvSpPr txBox="1"/>
              <p:nvPr/>
            </p:nvSpPr>
            <p:spPr>
              <a:xfrm>
                <a:off x="415123" y="4340256"/>
                <a:ext cx="8344631" cy="1307024"/>
              </a:xfrm>
              <a:prstGeom prst="rect">
                <a:avLst/>
              </a:prstGeom>
              <a:noFill/>
            </p:spPr>
            <p:txBody>
              <a:bodyPr wrap="square" rtlCol="0">
                <a:spAutoFit/>
              </a:bodyPr>
              <a:lstStyle/>
              <a:p>
                <a:pPr>
                  <a:spcAft>
                    <a:spcPts val="600"/>
                  </a:spcAft>
                </a:pPr>
                <a:r>
                  <a:rPr lang="en-US" altLang="en-US" sz="2400" dirty="0"/>
                  <a:t>This graph </a:t>
                </a:r>
                <a:r>
                  <a:rPr lang="en-US" altLang="en-US" sz="2400" i="1" dirty="0"/>
                  <a:t>G</a:t>
                </a:r>
                <a:r>
                  <a:rPr lang="en-US" altLang="en-US" sz="2400" dirty="0"/>
                  <a:t> is represented by the matrix </a:t>
                </a:r>
                <a:r>
                  <a:rPr lang="en-US" altLang="en-US" sz="2400" b="1" dirty="0"/>
                  <a:t>A</a:t>
                </a:r>
                <a:r>
                  <a:rPr lang="en-US" altLang="en-US" sz="2400" dirty="0"/>
                  <a:t> =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𝑖𝑗</m:t>
                        </m:r>
                      </m:sub>
                    </m:sSub>
                  </m:oMath>
                </a14:m>
                <a:r>
                  <a:rPr lang="en-US" altLang="en-US" sz="2400" dirty="0"/>
                  <a:t>) for which</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 </m:t>
                        </m:r>
                        <m:r>
                          <a:rPr lang="en-SG" altLang="en-US" sz="2400" i="1">
                            <a:latin typeface="Cambria Math" panose="02040503050406030204" pitchFamily="18" charset="0"/>
                          </a:rPr>
                          <m:t>𝑎</m:t>
                        </m:r>
                      </m:e>
                      <m:sub>
                        <m:r>
                          <a:rPr lang="en-SG" altLang="en-US" sz="2400" i="1">
                            <a:latin typeface="Cambria Math" panose="02040503050406030204" pitchFamily="18" charset="0"/>
                          </a:rPr>
                          <m:t>𝑖𝑗</m:t>
                        </m:r>
                      </m:sub>
                    </m:sSub>
                  </m:oMath>
                </a14:m>
                <a:r>
                  <a:rPr lang="en-US" altLang="en-US" sz="2400" dirty="0"/>
                  <a:t> = number of arrows from </a:t>
                </a:r>
                <a:r>
                  <a:rPr lang="en-US" altLang="en-US" sz="2400" i="1" dirty="0"/>
                  <a:t>v</a:t>
                </a:r>
                <a:r>
                  <a:rPr lang="en-US" altLang="en-US" sz="2400" i="1" baseline="-25000" dirty="0"/>
                  <a:t>i</a:t>
                </a:r>
                <a:r>
                  <a:rPr lang="en-US" altLang="en-US" sz="2400" dirty="0"/>
                  <a:t> to </a:t>
                </a:r>
                <a:r>
                  <a:rPr lang="en-US" altLang="en-US" sz="2400" i="1" dirty="0" err="1"/>
                  <a:t>v</a:t>
                </a:r>
                <a:r>
                  <a:rPr lang="en-US" altLang="en-US" sz="2400" i="1" baseline="-25000" dirty="0" err="1"/>
                  <a:t>j</a:t>
                </a:r>
                <a:r>
                  <a:rPr lang="en-US" altLang="en-US" sz="2400" dirty="0"/>
                  <a:t> for all </a:t>
                </a:r>
                <a:r>
                  <a:rPr lang="en-US" altLang="en-US" sz="2400" i="1" dirty="0" err="1"/>
                  <a:t>i</a:t>
                </a:r>
                <a:r>
                  <a:rPr lang="en-US" altLang="en-US" sz="2400" dirty="0"/>
                  <a:t> = 1, 2, 3 and </a:t>
                </a:r>
                <a:r>
                  <a:rPr lang="en-US" altLang="en-US" sz="2400" i="1" dirty="0"/>
                  <a:t>j</a:t>
                </a:r>
                <a:r>
                  <a:rPr lang="en-US" altLang="en-US" sz="2400" dirty="0"/>
                  <a:t> = 1, 2, 3.</a:t>
                </a:r>
              </a:p>
              <a:p>
                <a:pPr>
                  <a:spcAft>
                    <a:spcPts val="600"/>
                  </a:spcAft>
                </a:pPr>
                <a:r>
                  <a:rPr lang="en-US" altLang="en-US" sz="2400" b="1" dirty="0"/>
                  <a:t>A</a:t>
                </a:r>
                <a:r>
                  <a:rPr lang="en-US" altLang="en-US" sz="2400" dirty="0"/>
                  <a:t> is called the </a:t>
                </a:r>
                <a:r>
                  <a:rPr lang="en-US" altLang="en-US" sz="2400" dirty="0">
                    <a:solidFill>
                      <a:srgbClr val="0000FF"/>
                    </a:solidFill>
                  </a:rPr>
                  <a:t>adjacency matrix </a:t>
                </a:r>
                <a:r>
                  <a:rPr lang="en-US" altLang="en-US" sz="2400" dirty="0"/>
                  <a:t>of </a:t>
                </a:r>
                <a:r>
                  <a:rPr lang="en-US" altLang="en-US" sz="2400" i="1" dirty="0"/>
                  <a:t>G</a:t>
                </a:r>
                <a:r>
                  <a:rPr lang="en-US" altLang="en-US" sz="2400" dirty="0"/>
                  <a:t>.</a:t>
                </a:r>
                <a:endParaRPr lang="en-US" altLang="en-US" sz="24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415123" y="4340256"/>
                <a:ext cx="8344631" cy="1307024"/>
              </a:xfrm>
              <a:prstGeom prst="rect">
                <a:avLst/>
              </a:prstGeom>
              <a:blipFill>
                <a:blip r:embed="rId4"/>
                <a:stretch>
                  <a:fillRect l="-1096" t="-3271" r="-877" b="-9813"/>
                </a:stretch>
              </a:blipFill>
            </p:spPr>
            <p:txBody>
              <a:bodyPr/>
              <a:lstStyle/>
              <a:p>
                <a:r>
                  <a:rPr lang="en-US">
                    <a:noFill/>
                  </a:rPr>
                  <a:t> </a:t>
                </a:r>
              </a:p>
            </p:txBody>
          </p:sp>
        </mc:Fallback>
      </mc:AlternateContent>
      <p:sp>
        <p:nvSpPr>
          <p:cNvPr id="2" name="TextBox 1"/>
          <p:cNvSpPr txBox="1"/>
          <p:nvPr/>
        </p:nvSpPr>
        <p:spPr>
          <a:xfrm>
            <a:off x="476756" y="5892582"/>
            <a:ext cx="5503220" cy="646331"/>
          </a:xfrm>
          <a:prstGeom prst="rect">
            <a:avLst/>
          </a:prstGeom>
          <a:solidFill>
            <a:schemeClr val="accent4">
              <a:lumMod val="20000"/>
              <a:lumOff val="80000"/>
            </a:schemeClr>
          </a:solidFill>
        </p:spPr>
        <p:txBody>
          <a:bodyPr wrap="square" rtlCol="0">
            <a:spAutoFit/>
          </a:bodyPr>
          <a:lstStyle/>
          <a:p>
            <a:r>
              <a:rPr lang="en-SG" dirty="0"/>
              <a:t>Another common representation of a graph is the </a:t>
            </a:r>
            <a:r>
              <a:rPr lang="en-SG" dirty="0">
                <a:solidFill>
                  <a:srgbClr val="0000FF"/>
                </a:solidFill>
              </a:rPr>
              <a:t>adjacency list</a:t>
            </a:r>
            <a:r>
              <a:rPr lang="en-SG" dirty="0"/>
              <a:t>, which is covered in algorithms module.</a:t>
            </a:r>
          </a:p>
        </p:txBody>
      </p:sp>
    </p:spTree>
    <p:extLst>
      <p:ext uri="{BB962C8B-B14F-4D97-AF65-F5344CB8AC3E}">
        <p14:creationId xmlns:p14="http://schemas.microsoft.com/office/powerpoint/2010/main" val="4038532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3" name="TextBox 32">
            <a:extLst>
              <a:ext uri="{FF2B5EF4-FFF2-40B4-BE49-F238E27FC236}">
                <a16:creationId xmlns:a16="http://schemas.microsoft.com/office/drawing/2014/main" id="{2C320397-FEE1-403D-9E9D-B681B246F18A}"/>
              </a:ext>
            </a:extLst>
          </p:cNvPr>
          <p:cNvSpPr txBox="1"/>
          <p:nvPr/>
        </p:nvSpPr>
        <p:spPr>
          <a:xfrm>
            <a:off x="399684" y="3235857"/>
            <a:ext cx="8344631" cy="400110"/>
          </a:xfrm>
          <a:prstGeom prst="rect">
            <a:avLst/>
          </a:prstGeom>
          <a:noFill/>
        </p:spPr>
        <p:txBody>
          <a:bodyPr wrap="square" rtlCol="0">
            <a:spAutoFit/>
          </a:bodyPr>
          <a:lstStyle/>
          <a:p>
            <a:pPr>
              <a:spcAft>
                <a:spcPts val="600"/>
              </a:spcAft>
            </a:pPr>
            <a:r>
              <a:rPr lang="en-US" altLang="en-US" sz="2000" dirty="0"/>
              <a:t>Example: Find the adjacency matrices of the two directed graphs below.</a:t>
            </a:r>
            <a:endParaRPr lang="en-US" altLang="en-US" sz="2400" dirty="0"/>
          </a:p>
        </p:txBody>
      </p:sp>
      <p:grpSp>
        <p:nvGrpSpPr>
          <p:cNvPr id="39" name="Group 38">
            <a:extLst>
              <a:ext uri="{FF2B5EF4-FFF2-40B4-BE49-F238E27FC236}">
                <a16:creationId xmlns:a16="http://schemas.microsoft.com/office/drawing/2014/main" id="{6EEA4C96-2A4E-4484-A19B-11E80A9F01A1}"/>
              </a:ext>
            </a:extLst>
          </p:cNvPr>
          <p:cNvGrpSpPr/>
          <p:nvPr/>
        </p:nvGrpSpPr>
        <p:grpSpPr>
          <a:xfrm>
            <a:off x="2010816" y="3918595"/>
            <a:ext cx="5014983" cy="1682239"/>
            <a:chOff x="1367344" y="1648999"/>
            <a:chExt cx="6915150" cy="2319635"/>
          </a:xfrm>
        </p:grpSpPr>
        <p:pic>
          <p:nvPicPr>
            <p:cNvPr id="40" name="Picture 2">
              <a:extLst>
                <a:ext uri="{FF2B5EF4-FFF2-40B4-BE49-F238E27FC236}">
                  <a16:creationId xmlns:a16="http://schemas.microsoft.com/office/drawing/2014/main" id="{078B0DFE-DF1C-4995-89CC-C11FA4D5F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15788"/>
            <a:stretch>
              <a:fillRect/>
            </a:stretch>
          </p:blipFill>
          <p:spPr bwMode="auto">
            <a:xfrm>
              <a:off x="1367344" y="1648999"/>
              <a:ext cx="69151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7">
              <a:extLst>
                <a:ext uri="{FF2B5EF4-FFF2-40B4-BE49-F238E27FC236}">
                  <a16:creationId xmlns:a16="http://schemas.microsoft.com/office/drawing/2014/main" id="{8B139564-77BC-47CA-BB8C-8F16760ACFC2}"/>
                </a:ext>
              </a:extLst>
            </p:cNvPr>
            <p:cNvSpPr txBox="1">
              <a:spLocks noChangeArrowheads="1"/>
            </p:cNvSpPr>
            <p:nvPr/>
          </p:nvSpPr>
          <p:spPr bwMode="auto">
            <a:xfrm>
              <a:off x="2492806" y="3459362"/>
              <a:ext cx="663193" cy="50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(a)</a:t>
              </a:r>
            </a:p>
          </p:txBody>
        </p:sp>
        <p:sp>
          <p:nvSpPr>
            <p:cNvPr id="47" name="Text Box 7">
              <a:extLst>
                <a:ext uri="{FF2B5EF4-FFF2-40B4-BE49-F238E27FC236}">
                  <a16:creationId xmlns:a16="http://schemas.microsoft.com/office/drawing/2014/main" id="{C3A0D5C9-B4DA-471E-ADEC-B6367FA14D80}"/>
                </a:ext>
              </a:extLst>
            </p:cNvPr>
            <p:cNvSpPr txBox="1">
              <a:spLocks noChangeArrowheads="1"/>
            </p:cNvSpPr>
            <p:nvPr/>
          </p:nvSpPr>
          <p:spPr bwMode="auto">
            <a:xfrm>
              <a:off x="6286207" y="3459363"/>
              <a:ext cx="694209" cy="50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(b)</a:t>
              </a:r>
            </a:p>
          </p:txBody>
        </p:sp>
      </p:grpSp>
      <p:sp>
        <p:nvSpPr>
          <p:cNvPr id="2" name="TextBox 1">
            <a:extLst>
              <a:ext uri="{FF2B5EF4-FFF2-40B4-BE49-F238E27FC236}">
                <a16:creationId xmlns:a16="http://schemas.microsoft.com/office/drawing/2014/main" id="{5C76CC05-20DB-4DCC-B5A7-410F14361568}"/>
              </a:ext>
            </a:extLst>
          </p:cNvPr>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58" name="Group 57"/>
          <p:cNvGrpSpPr/>
          <p:nvPr/>
        </p:nvGrpSpPr>
        <p:grpSpPr>
          <a:xfrm>
            <a:off x="299734" y="923444"/>
            <a:ext cx="8480977" cy="2143665"/>
            <a:chOff x="886427" y="4598517"/>
            <a:chExt cx="8480977" cy="2143665"/>
          </a:xfrm>
        </p:grpSpPr>
        <p:sp>
          <p:nvSpPr>
            <p:cNvPr id="59" name="Rectangle 58"/>
            <p:cNvSpPr/>
            <p:nvPr/>
          </p:nvSpPr>
          <p:spPr>
            <a:xfrm>
              <a:off x="891707" y="4598518"/>
              <a:ext cx="8475697" cy="21436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Rectangle 59"/>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TextBox 6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 Directed Graph</a:t>
              </a:r>
            </a:p>
          </p:txBody>
        </p:sp>
        <mc:AlternateContent xmlns:mc="http://schemas.openxmlformats.org/markup-compatibility/2006" xmlns:a14="http://schemas.microsoft.com/office/drawing/2010/main">
          <mc:Choice Requires="a14">
            <p:sp>
              <p:nvSpPr>
                <p:cNvPr id="62" name="TextBox 61"/>
                <p:cNvSpPr txBox="1"/>
                <p:nvPr/>
              </p:nvSpPr>
              <p:spPr>
                <a:xfrm>
                  <a:off x="1044108" y="5193984"/>
                  <a:ext cx="8072459" cy="1500795"/>
                </a:xfrm>
                <a:prstGeom prst="rect">
                  <a:avLst/>
                </a:prstGeom>
                <a:noFill/>
              </p:spPr>
              <p:txBody>
                <a:bodyPr wrap="square" rtlCol="0">
                  <a:spAutoFit/>
                </a:bodyPr>
                <a:lstStyle/>
                <a:p>
                  <a:r>
                    <a:rPr lang="en-SG" sz="2200" dirty="0"/>
                    <a:t>Let </a:t>
                  </a:r>
                  <a:r>
                    <a:rPr lang="en-SG" sz="2200" i="1" dirty="0"/>
                    <a:t>G</a:t>
                  </a:r>
                  <a:r>
                    <a:rPr lang="en-SG" sz="2200" dirty="0"/>
                    <a:t> be a directed graph with ordered vertices </a:t>
                  </a:r>
                  <a:r>
                    <a:rPr lang="en-SG" sz="2200" i="1" dirty="0"/>
                    <a:t>v</a:t>
                  </a:r>
                  <a:r>
                    <a:rPr lang="en-SG" sz="2200" baseline="-25000" dirty="0"/>
                    <a:t>1</a:t>
                  </a:r>
                  <a:r>
                    <a:rPr lang="en-SG" sz="2200" dirty="0"/>
                    <a:t>, </a:t>
                  </a:r>
                  <a:r>
                    <a:rPr lang="en-SG" sz="2200" i="1" dirty="0"/>
                    <a:t>v</a:t>
                  </a:r>
                  <a:r>
                    <a:rPr lang="en-SG" sz="2200" baseline="-25000" dirty="0"/>
                    <a:t>2</a:t>
                  </a:r>
                  <a:r>
                    <a:rPr lang="en-SG" sz="2200" dirty="0"/>
                    <a:t>, </a:t>
                  </a:r>
                  <a:r>
                    <a:rPr lang="en-SG" sz="2200" i="1" dirty="0"/>
                    <a:t>…</a:t>
                  </a:r>
                  <a:r>
                    <a:rPr lang="en-SG" sz="2200" dirty="0"/>
                    <a:t> </a:t>
                  </a:r>
                  <a:r>
                    <a:rPr lang="en-SG" sz="2200" i="1" dirty="0" err="1"/>
                    <a:t>v</a:t>
                  </a:r>
                  <a:r>
                    <a:rPr lang="en-SG" sz="2200" i="1" baseline="-25000" dirty="0" err="1"/>
                    <a:t>n</a:t>
                  </a:r>
                  <a:r>
                    <a:rPr lang="en-SG" sz="2200" dirty="0" err="1"/>
                    <a:t>.</a:t>
                  </a:r>
                  <a:r>
                    <a:rPr lang="en-SG" sz="2200" dirty="0"/>
                    <a:t> The </a:t>
                  </a:r>
                  <a:r>
                    <a:rPr lang="en-SG" sz="2200" b="1" dirty="0"/>
                    <a:t>adjacency matrix of </a:t>
                  </a:r>
                  <a:r>
                    <a:rPr lang="en-SG" sz="2200" b="1" i="1" dirty="0"/>
                    <a:t>G</a:t>
                  </a:r>
                  <a:r>
                    <a:rPr lang="en-SG" sz="2200" dirty="0"/>
                    <a:t> is the </a:t>
                  </a:r>
                  <a:r>
                    <a:rPr lang="en-SG" sz="2200" i="1" dirty="0"/>
                    <a:t>n</a:t>
                  </a:r>
                  <a:r>
                    <a:rPr lang="en-SG" sz="2200" dirty="0"/>
                    <a:t> </a:t>
                  </a:r>
                  <a:r>
                    <a:rPr lang="en-SG" sz="2200" dirty="0">
                      <a:sym typeface="Symbol" panose="05050102010706020507" pitchFamily="18" charset="2"/>
                    </a:rPr>
                    <a:t> </a:t>
                  </a:r>
                  <a:r>
                    <a:rPr lang="en-SG" sz="2200" i="1" dirty="0">
                      <a:sym typeface="Symbol" panose="05050102010706020507" pitchFamily="18" charset="2"/>
                    </a:rPr>
                    <a:t>n</a:t>
                  </a:r>
                  <a:r>
                    <a:rPr lang="en-SG" sz="2200" dirty="0">
                      <a:sym typeface="Symbol" panose="05050102010706020507" pitchFamily="18" charset="2"/>
                    </a:rPr>
                    <a:t> matrix </a:t>
                  </a:r>
                  <a:r>
                    <a:rPr lang="en-SG" sz="2200" b="1" dirty="0">
                      <a:sym typeface="Symbol" panose="05050102010706020507" pitchFamily="18" charset="2"/>
                    </a:rPr>
                    <a:t>A</a:t>
                  </a:r>
                  <a:r>
                    <a:rPr lang="en-SG" sz="2200" dirty="0">
                      <a:sym typeface="Symbol" panose="05050102010706020507" pitchFamily="18" charset="2"/>
                    </a:rPr>
                    <a:t> = (</a:t>
                  </a:r>
                  <a14:m>
                    <m:oMath xmlns:m="http://schemas.openxmlformats.org/officeDocument/2006/math">
                      <m:sSub>
                        <m:sSubPr>
                          <m:ctrlPr>
                            <a:rPr lang="en-SG" sz="2200" i="1" smtClean="0">
                              <a:latin typeface="Cambria Math" panose="02040503050406030204" pitchFamily="18" charset="0"/>
                              <a:sym typeface="Symbol" panose="05050102010706020507" pitchFamily="18" charset="2"/>
                            </a:rPr>
                          </m:ctrlPr>
                        </m:sSubPr>
                        <m:e>
                          <m:r>
                            <a:rPr lang="en-SG" sz="2200" b="0" i="1" smtClean="0">
                              <a:latin typeface="Cambria Math" panose="02040503050406030204" pitchFamily="18" charset="0"/>
                              <a:sym typeface="Symbol" panose="05050102010706020507" pitchFamily="18" charset="2"/>
                            </a:rPr>
                            <m:t>𝑎</m:t>
                          </m:r>
                        </m:e>
                        <m:sub>
                          <m:r>
                            <a:rPr lang="en-SG" sz="2200" b="0" i="1" smtClean="0">
                              <a:latin typeface="Cambria Math" panose="02040503050406030204" pitchFamily="18" charset="0"/>
                              <a:sym typeface="Symbol" panose="05050102010706020507" pitchFamily="18" charset="2"/>
                            </a:rPr>
                            <m:t>𝑖𝑗</m:t>
                          </m:r>
                        </m:sub>
                      </m:sSub>
                    </m:oMath>
                  </a14:m>
                  <a:r>
                    <a:rPr lang="en-SG" sz="2200" dirty="0">
                      <a:sym typeface="Symbol" panose="05050102010706020507" pitchFamily="18" charset="2"/>
                    </a:rPr>
                    <a:t>) over the set of non-negative integers such that</a:t>
                  </a:r>
                </a:p>
                <a:p>
                  <a:pPr>
                    <a:spcAft>
                      <a:spcPts val="600"/>
                    </a:spcAft>
                    <a:tabLst>
                      <a:tab pos="719138" algn="l"/>
                    </a:tabLst>
                  </a:pPr>
                  <a:r>
                    <a:rPr lang="en-SG" sz="2200" dirty="0">
                      <a:sym typeface="Symbol" panose="05050102010706020507" pitchFamily="18" charset="2"/>
                    </a:rPr>
                    <a:t>	</a:t>
                  </a:r>
                  <a14:m>
                    <m:oMath xmlns:m="http://schemas.openxmlformats.org/officeDocument/2006/math">
                      <m:sSub>
                        <m:sSubPr>
                          <m:ctrlPr>
                            <a:rPr lang="en-SG" sz="2200" i="1">
                              <a:latin typeface="Cambria Math" panose="02040503050406030204" pitchFamily="18" charset="0"/>
                              <a:sym typeface="Symbol" panose="05050102010706020507" pitchFamily="18" charset="2"/>
                            </a:rPr>
                          </m:ctrlPr>
                        </m:sSubPr>
                        <m:e>
                          <m:r>
                            <a:rPr lang="en-SG" sz="2200" i="1">
                              <a:latin typeface="Cambria Math" panose="02040503050406030204" pitchFamily="18" charset="0"/>
                              <a:sym typeface="Symbol" panose="05050102010706020507" pitchFamily="18" charset="2"/>
                            </a:rPr>
                            <m:t>𝑎</m:t>
                          </m:r>
                        </m:e>
                        <m:sub>
                          <m:r>
                            <a:rPr lang="en-SG" sz="2200" i="1">
                              <a:latin typeface="Cambria Math" panose="02040503050406030204" pitchFamily="18" charset="0"/>
                              <a:sym typeface="Symbol" panose="05050102010706020507" pitchFamily="18" charset="2"/>
                            </a:rPr>
                            <m:t>𝑖𝑗</m:t>
                          </m:r>
                        </m:sub>
                      </m:sSub>
                    </m:oMath>
                  </a14:m>
                  <a:r>
                    <a:rPr lang="en-SG" sz="2200" dirty="0">
                      <a:sym typeface="Symbol" panose="05050102010706020507" pitchFamily="18" charset="2"/>
                    </a:rPr>
                    <a:t> = the number of arrows from </a:t>
                  </a:r>
                  <a:r>
                    <a:rPr lang="en-SG" sz="2200" i="1" dirty="0">
                      <a:sym typeface="Symbol" panose="05050102010706020507" pitchFamily="18" charset="2"/>
                    </a:rPr>
                    <a:t>v</a:t>
                  </a:r>
                  <a:r>
                    <a:rPr lang="en-SG" sz="2200" i="1" baseline="-25000" dirty="0">
                      <a:sym typeface="Symbol" panose="05050102010706020507" pitchFamily="18" charset="2"/>
                    </a:rPr>
                    <a:t>i</a:t>
                  </a:r>
                  <a:r>
                    <a:rPr lang="en-SG" sz="2200" dirty="0">
                      <a:sym typeface="Symbol" panose="05050102010706020507" pitchFamily="18" charset="2"/>
                    </a:rPr>
                    <a:t> to </a:t>
                  </a:r>
                  <a:r>
                    <a:rPr lang="en-SG" sz="2200" i="1" dirty="0" err="1">
                      <a:sym typeface="Symbol" panose="05050102010706020507" pitchFamily="18" charset="2"/>
                    </a:rPr>
                    <a:t>v</a:t>
                  </a:r>
                  <a:r>
                    <a:rPr lang="en-SG" sz="2200" i="1" baseline="-25000" dirty="0" err="1">
                      <a:sym typeface="Symbol" panose="05050102010706020507" pitchFamily="18" charset="2"/>
                    </a:rPr>
                    <a:t>j</a:t>
                  </a:r>
                  <a:r>
                    <a:rPr lang="en-SG" sz="2200" dirty="0">
                      <a:sym typeface="Symbol" panose="05050102010706020507" pitchFamily="18" charset="2"/>
                    </a:rPr>
                    <a:t> for all </a:t>
                  </a:r>
                  <a:r>
                    <a:rPr lang="en-SG" sz="2200" i="1" dirty="0" err="1">
                      <a:sym typeface="Symbol" panose="05050102010706020507" pitchFamily="18" charset="2"/>
                    </a:rPr>
                    <a:t>i</a:t>
                  </a:r>
                  <a:r>
                    <a:rPr lang="en-SG" sz="2200" dirty="0">
                      <a:sym typeface="Symbol" panose="05050102010706020507" pitchFamily="18" charset="2"/>
                    </a:rPr>
                    <a:t>, </a:t>
                  </a:r>
                  <a:r>
                    <a:rPr lang="en-SG" sz="2200" i="1" dirty="0">
                      <a:sym typeface="Symbol" panose="05050102010706020507" pitchFamily="18" charset="2"/>
                    </a:rPr>
                    <a:t>j</a:t>
                  </a:r>
                  <a:r>
                    <a:rPr lang="en-SG" sz="2200" dirty="0">
                      <a:sym typeface="Symbol" panose="05050102010706020507" pitchFamily="18" charset="2"/>
                    </a:rPr>
                    <a:t> = 1, 2, …, </a:t>
                  </a:r>
                  <a:r>
                    <a:rPr lang="en-SG" sz="2200" i="1" dirty="0">
                      <a:sym typeface="Symbol" panose="05050102010706020507" pitchFamily="18" charset="2"/>
                    </a:rPr>
                    <a:t>n</a:t>
                  </a:r>
                  <a:r>
                    <a:rPr lang="en-SG" sz="2200" dirty="0">
                      <a:sym typeface="Symbol" panose="05050102010706020507" pitchFamily="18" charset="2"/>
                    </a:rPr>
                    <a:t>.</a:t>
                  </a:r>
                </a:p>
              </p:txBody>
            </p:sp>
          </mc:Choice>
          <mc:Fallback xmlns="">
            <p:sp>
              <p:nvSpPr>
                <p:cNvPr id="62" name="TextBox 61"/>
                <p:cNvSpPr txBox="1">
                  <a:spLocks noRot="1" noChangeAspect="1" noMove="1" noResize="1" noEditPoints="1" noAdjustHandles="1" noChangeArrowheads="1" noChangeShapeType="1" noTextEdit="1"/>
                </p:cNvSpPr>
                <p:nvPr/>
              </p:nvSpPr>
              <p:spPr>
                <a:xfrm>
                  <a:off x="1044108" y="5193984"/>
                  <a:ext cx="8072459" cy="1500795"/>
                </a:xfrm>
                <a:prstGeom prst="rect">
                  <a:avLst/>
                </a:prstGeom>
                <a:blipFill>
                  <a:blip r:embed="rId4"/>
                  <a:stretch>
                    <a:fillRect l="-982" t="-2846" b="-6098"/>
                  </a:stretch>
                </a:blipFill>
              </p:spPr>
              <p:txBody>
                <a:bodyPr/>
                <a:lstStyle/>
                <a:p>
                  <a:r>
                    <a:rPr lang="en-SG">
                      <a:noFill/>
                    </a:rPr>
                    <a:t> </a:t>
                  </a:r>
                </a:p>
              </p:txBody>
            </p:sp>
          </mc:Fallback>
        </mc:AlternateContent>
      </p:grpSp>
    </p:spTree>
    <p:extLst>
      <p:ext uri="{BB962C8B-B14F-4D97-AF65-F5344CB8AC3E}">
        <p14:creationId xmlns:p14="http://schemas.microsoft.com/office/powerpoint/2010/main" val="170720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Undirected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Undirected Graphs</a:t>
            </a:r>
            <a:endParaRPr lang="en-SG" sz="2000" dirty="0">
              <a:solidFill>
                <a:schemeClr val="bg1"/>
              </a:solidFill>
            </a:endParaRPr>
          </a:p>
        </p:txBody>
      </p:sp>
      <p:grpSp>
        <p:nvGrpSpPr>
          <p:cNvPr id="48" name="Group 47"/>
          <p:cNvGrpSpPr/>
          <p:nvPr/>
        </p:nvGrpSpPr>
        <p:grpSpPr>
          <a:xfrm>
            <a:off x="255531" y="1401088"/>
            <a:ext cx="8486018" cy="2173207"/>
            <a:chOff x="881386" y="4598517"/>
            <a:chExt cx="8486018" cy="2173207"/>
          </a:xfrm>
        </p:grpSpPr>
        <p:sp>
          <p:nvSpPr>
            <p:cNvPr id="49" name="Rectangle 48"/>
            <p:cNvSpPr/>
            <p:nvPr/>
          </p:nvSpPr>
          <p:spPr>
            <a:xfrm>
              <a:off x="881386" y="4816781"/>
              <a:ext cx="8475697" cy="195494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an Undirected Graph</a:t>
              </a:r>
            </a:p>
          </p:txBody>
        </p:sp>
        <mc:AlternateContent xmlns:mc="http://schemas.openxmlformats.org/markup-compatibility/2006" xmlns:a14="http://schemas.microsoft.com/office/drawing/2010/main">
          <mc:Choice Requires="a14">
            <p:sp>
              <p:nvSpPr>
                <p:cNvPr id="52" name="TextBox 51"/>
                <p:cNvSpPr txBox="1"/>
                <p:nvPr/>
              </p:nvSpPr>
              <p:spPr>
                <a:xfrm>
                  <a:off x="881386" y="5193984"/>
                  <a:ext cx="8393850" cy="1577740"/>
                </a:xfrm>
                <a:prstGeom prst="rect">
                  <a:avLst/>
                </a:prstGeom>
                <a:noFill/>
              </p:spPr>
              <p:txBody>
                <a:bodyPr wrap="square" rtlCol="0">
                  <a:spAutoFit/>
                </a:bodyPr>
                <a:lstStyle/>
                <a:p>
                  <a:pPr>
                    <a:spcAft>
                      <a:spcPts val="600"/>
                    </a:spcAft>
                  </a:pPr>
                  <a:r>
                    <a:rPr lang="en-SG" sz="2200" dirty="0"/>
                    <a:t>Let </a:t>
                  </a:r>
                  <a:r>
                    <a:rPr lang="en-SG" sz="2200" i="1" dirty="0"/>
                    <a:t>G</a:t>
                  </a:r>
                  <a:r>
                    <a:rPr lang="en-SG" sz="2200" dirty="0"/>
                    <a:t> be an undirected graph with ordered vertices </a:t>
                  </a:r>
                  <a:r>
                    <a:rPr lang="en-SG" sz="2200" i="1" dirty="0"/>
                    <a:t>v</a:t>
                  </a:r>
                  <a:r>
                    <a:rPr lang="en-SG" sz="2200" baseline="-25000" dirty="0"/>
                    <a:t>1</a:t>
                  </a:r>
                  <a:r>
                    <a:rPr lang="en-SG" sz="2200" dirty="0"/>
                    <a:t>, </a:t>
                  </a:r>
                  <a:r>
                    <a:rPr lang="en-SG" sz="2200" i="1" dirty="0"/>
                    <a:t>v</a:t>
                  </a:r>
                  <a:r>
                    <a:rPr lang="en-SG" sz="2200" baseline="-25000" dirty="0"/>
                    <a:t>2</a:t>
                  </a:r>
                  <a:r>
                    <a:rPr lang="en-SG" sz="2200" dirty="0"/>
                    <a:t>, </a:t>
                  </a:r>
                  <a:r>
                    <a:rPr lang="en-SG" sz="2200" i="1" dirty="0"/>
                    <a:t>…</a:t>
                  </a:r>
                  <a:r>
                    <a:rPr lang="en-SG" sz="2200" dirty="0"/>
                    <a:t> </a:t>
                  </a:r>
                  <a:r>
                    <a:rPr lang="en-SG" sz="2200" i="1" dirty="0" err="1"/>
                    <a:t>v</a:t>
                  </a:r>
                  <a:r>
                    <a:rPr lang="en-SG" sz="2200" i="1" baseline="-25000" dirty="0" err="1"/>
                    <a:t>n</a:t>
                  </a:r>
                  <a:r>
                    <a:rPr lang="en-SG" sz="2200" dirty="0" err="1"/>
                    <a:t>.</a:t>
                  </a:r>
                  <a:r>
                    <a:rPr lang="en-SG" sz="2200" dirty="0"/>
                    <a:t> The </a:t>
                  </a:r>
                  <a:r>
                    <a:rPr lang="en-SG" sz="2200" b="1" dirty="0"/>
                    <a:t>adjacency matrix of </a:t>
                  </a:r>
                  <a:r>
                    <a:rPr lang="en-SG" sz="2200" b="1" i="1" dirty="0"/>
                    <a:t>G</a:t>
                  </a:r>
                  <a:r>
                    <a:rPr lang="en-SG" sz="2200" dirty="0"/>
                    <a:t> is the </a:t>
                  </a:r>
                  <a:r>
                    <a:rPr lang="en-SG" sz="2200" i="1" dirty="0"/>
                    <a:t>n</a:t>
                  </a:r>
                  <a:r>
                    <a:rPr lang="en-SG" sz="2200" dirty="0"/>
                    <a:t> </a:t>
                  </a:r>
                  <a:r>
                    <a:rPr lang="en-SG" sz="2200" dirty="0">
                      <a:sym typeface="Symbol" panose="05050102010706020507" pitchFamily="18" charset="2"/>
                    </a:rPr>
                    <a:t> </a:t>
                  </a:r>
                  <a:r>
                    <a:rPr lang="en-SG" sz="2200" i="1" dirty="0">
                      <a:sym typeface="Symbol" panose="05050102010706020507" pitchFamily="18" charset="2"/>
                    </a:rPr>
                    <a:t>n</a:t>
                  </a:r>
                  <a:r>
                    <a:rPr lang="en-SG" sz="2200" dirty="0">
                      <a:sym typeface="Symbol" panose="05050102010706020507" pitchFamily="18" charset="2"/>
                    </a:rPr>
                    <a:t> matrix </a:t>
                  </a:r>
                  <a:r>
                    <a:rPr lang="en-SG" sz="2200" b="1" dirty="0">
                      <a:sym typeface="Symbol" panose="05050102010706020507" pitchFamily="18" charset="2"/>
                    </a:rPr>
                    <a:t>A</a:t>
                  </a:r>
                  <a:r>
                    <a:rPr lang="en-SG" sz="2200" dirty="0">
                      <a:sym typeface="Symbol" panose="05050102010706020507" pitchFamily="18" charset="2"/>
                    </a:rPr>
                    <a:t> = (</a:t>
                  </a:r>
                  <a14:m>
                    <m:oMath xmlns:m="http://schemas.openxmlformats.org/officeDocument/2006/math">
                      <m:sSub>
                        <m:sSubPr>
                          <m:ctrlPr>
                            <a:rPr lang="en-SG" sz="2200" i="1" smtClean="0">
                              <a:latin typeface="Cambria Math" panose="02040503050406030204" pitchFamily="18" charset="0"/>
                              <a:sym typeface="Symbol" panose="05050102010706020507" pitchFamily="18" charset="2"/>
                            </a:rPr>
                          </m:ctrlPr>
                        </m:sSubPr>
                        <m:e>
                          <m:r>
                            <a:rPr lang="en-SG" sz="2200" b="0" i="1" smtClean="0">
                              <a:latin typeface="Cambria Math" panose="02040503050406030204" pitchFamily="18" charset="0"/>
                              <a:sym typeface="Symbol" panose="05050102010706020507" pitchFamily="18" charset="2"/>
                            </a:rPr>
                            <m:t>𝑎</m:t>
                          </m:r>
                        </m:e>
                        <m:sub>
                          <m:r>
                            <a:rPr lang="en-SG" sz="2200" b="0" i="1" smtClean="0">
                              <a:latin typeface="Cambria Math" panose="02040503050406030204" pitchFamily="18" charset="0"/>
                              <a:sym typeface="Symbol" panose="05050102010706020507" pitchFamily="18" charset="2"/>
                            </a:rPr>
                            <m:t>𝑖𝑗</m:t>
                          </m:r>
                        </m:sub>
                      </m:sSub>
                    </m:oMath>
                  </a14:m>
                  <a:r>
                    <a:rPr lang="en-SG" sz="2200" dirty="0">
                      <a:sym typeface="Symbol" panose="05050102010706020507" pitchFamily="18" charset="2"/>
                    </a:rPr>
                    <a:t>) over the set of non-negative integers such that</a:t>
                  </a:r>
                </a:p>
                <a:p>
                  <a:pPr>
                    <a:spcAft>
                      <a:spcPts val="600"/>
                    </a:spcAft>
                    <a:tabLst>
                      <a:tab pos="363538" algn="l"/>
                      <a:tab pos="628650" algn="l"/>
                    </a:tabLst>
                  </a:pPr>
                  <a:r>
                    <a:rPr lang="en-SG" sz="2200" dirty="0">
                      <a:sym typeface="Symbol" panose="05050102010706020507" pitchFamily="18" charset="2"/>
                    </a:rPr>
                    <a:t>	</a:t>
                  </a:r>
                  <a14:m>
                    <m:oMath xmlns:m="http://schemas.openxmlformats.org/officeDocument/2006/math">
                      <m:sSub>
                        <m:sSubPr>
                          <m:ctrlPr>
                            <a:rPr lang="en-SG" sz="2200" i="1">
                              <a:latin typeface="Cambria Math" panose="02040503050406030204" pitchFamily="18" charset="0"/>
                              <a:sym typeface="Symbol" panose="05050102010706020507" pitchFamily="18" charset="2"/>
                            </a:rPr>
                          </m:ctrlPr>
                        </m:sSubPr>
                        <m:e>
                          <m:r>
                            <a:rPr lang="en-SG" sz="2200" i="1">
                              <a:latin typeface="Cambria Math" panose="02040503050406030204" pitchFamily="18" charset="0"/>
                              <a:sym typeface="Symbol" panose="05050102010706020507" pitchFamily="18" charset="2"/>
                            </a:rPr>
                            <m:t>𝑎</m:t>
                          </m:r>
                        </m:e>
                        <m:sub>
                          <m:r>
                            <a:rPr lang="en-SG" sz="2200" i="1">
                              <a:latin typeface="Cambria Math" panose="02040503050406030204" pitchFamily="18" charset="0"/>
                              <a:sym typeface="Symbol" panose="05050102010706020507" pitchFamily="18" charset="2"/>
                            </a:rPr>
                            <m:t>𝑖𝑗</m:t>
                          </m:r>
                        </m:sub>
                      </m:sSub>
                    </m:oMath>
                  </a14:m>
                  <a:r>
                    <a:rPr lang="en-SG" sz="2200" dirty="0">
                      <a:sym typeface="Symbol" panose="05050102010706020507" pitchFamily="18" charset="2"/>
                    </a:rPr>
                    <a:t> = the number of edges connecting </a:t>
                  </a:r>
                  <a:r>
                    <a:rPr lang="en-SG" sz="2200" i="1" dirty="0">
                      <a:sym typeface="Symbol" panose="05050102010706020507" pitchFamily="18" charset="2"/>
                    </a:rPr>
                    <a:t>v</a:t>
                  </a:r>
                  <a:r>
                    <a:rPr lang="en-SG" sz="2200" i="1" baseline="-25000" dirty="0">
                      <a:sym typeface="Symbol" panose="05050102010706020507" pitchFamily="18" charset="2"/>
                    </a:rPr>
                    <a:t>i</a:t>
                  </a:r>
                  <a:r>
                    <a:rPr lang="en-SG" sz="2200" dirty="0">
                      <a:sym typeface="Symbol" panose="05050102010706020507" pitchFamily="18" charset="2"/>
                    </a:rPr>
                    <a:t> and </a:t>
                  </a:r>
                  <a:r>
                    <a:rPr lang="en-SG" sz="2200" i="1" dirty="0" err="1">
                      <a:sym typeface="Symbol" panose="05050102010706020507" pitchFamily="18" charset="2"/>
                    </a:rPr>
                    <a:t>v</a:t>
                  </a:r>
                  <a:r>
                    <a:rPr lang="en-SG" sz="2200" i="1" baseline="-25000" dirty="0" err="1">
                      <a:sym typeface="Symbol" panose="05050102010706020507" pitchFamily="18" charset="2"/>
                    </a:rPr>
                    <a:t>j</a:t>
                  </a:r>
                  <a:r>
                    <a:rPr lang="en-SG" sz="2200" dirty="0">
                      <a:sym typeface="Symbol" panose="05050102010706020507" pitchFamily="18" charset="2"/>
                    </a:rPr>
                    <a:t> for all </a:t>
                  </a:r>
                  <a:r>
                    <a:rPr lang="en-SG" sz="2200" i="1" dirty="0" err="1">
                      <a:sym typeface="Symbol" panose="05050102010706020507" pitchFamily="18" charset="2"/>
                    </a:rPr>
                    <a:t>i</a:t>
                  </a:r>
                  <a:r>
                    <a:rPr lang="en-SG" sz="2200" dirty="0">
                      <a:sym typeface="Symbol" panose="05050102010706020507" pitchFamily="18" charset="2"/>
                    </a:rPr>
                    <a:t>, </a:t>
                  </a:r>
                  <a:r>
                    <a:rPr lang="en-SG" sz="2200" i="1" dirty="0">
                      <a:sym typeface="Symbol" panose="05050102010706020507" pitchFamily="18" charset="2"/>
                    </a:rPr>
                    <a:t>j</a:t>
                  </a:r>
                  <a:r>
                    <a:rPr lang="en-SG" sz="2200" dirty="0">
                      <a:sym typeface="Symbol" panose="05050102010706020507" pitchFamily="18" charset="2"/>
                    </a:rPr>
                    <a:t> = 1, 2, …, </a:t>
                  </a:r>
                  <a:r>
                    <a:rPr lang="en-SG" sz="2200" i="1" dirty="0">
                      <a:sym typeface="Symbol" panose="05050102010706020507" pitchFamily="18" charset="2"/>
                    </a:rPr>
                    <a:t>n</a:t>
                  </a:r>
                  <a:r>
                    <a:rPr lang="en-SG" sz="2200" dirty="0">
                      <a:sym typeface="Symbol" panose="05050102010706020507" pitchFamily="18" charset="2"/>
                    </a:rPr>
                    <a:t>.</a:t>
                  </a:r>
                </a:p>
              </p:txBody>
            </p:sp>
          </mc:Choice>
          <mc:Fallback xmlns="">
            <p:sp>
              <p:nvSpPr>
                <p:cNvPr id="52" name="TextBox 51"/>
                <p:cNvSpPr txBox="1">
                  <a:spLocks noRot="1" noChangeAspect="1" noMove="1" noResize="1" noEditPoints="1" noAdjustHandles="1" noChangeArrowheads="1" noChangeShapeType="1" noTextEdit="1"/>
                </p:cNvSpPr>
                <p:nvPr/>
              </p:nvSpPr>
              <p:spPr>
                <a:xfrm>
                  <a:off x="881386" y="5193984"/>
                  <a:ext cx="8393850" cy="1577740"/>
                </a:xfrm>
                <a:prstGeom prst="rect">
                  <a:avLst/>
                </a:prstGeom>
                <a:blipFill>
                  <a:blip r:embed="rId3"/>
                  <a:stretch>
                    <a:fillRect l="-944" t="-2713" b="-5426"/>
                  </a:stretch>
                </a:blipFill>
              </p:spPr>
              <p:txBody>
                <a:bodyPr/>
                <a:lstStyle/>
                <a:p>
                  <a:r>
                    <a:rPr lang="en-SG">
                      <a:noFill/>
                    </a:rPr>
                    <a:t> </a:t>
                  </a:r>
                </a:p>
              </p:txBody>
            </p:sp>
          </mc:Fallback>
        </mc:AlternateContent>
      </p:grpSp>
      <p:sp>
        <p:nvSpPr>
          <p:cNvPr id="33" name="TextBox 32">
            <a:extLst>
              <a:ext uri="{FF2B5EF4-FFF2-40B4-BE49-F238E27FC236}">
                <a16:creationId xmlns:a16="http://schemas.microsoft.com/office/drawing/2014/main" id="{3588EEBE-C5AE-4C0B-BF41-31F6FEEBD6EA}"/>
              </a:ext>
            </a:extLst>
          </p:cNvPr>
          <p:cNvSpPr txBox="1"/>
          <p:nvPr/>
        </p:nvSpPr>
        <p:spPr>
          <a:xfrm>
            <a:off x="297730" y="3606444"/>
            <a:ext cx="8344631" cy="400110"/>
          </a:xfrm>
          <a:prstGeom prst="rect">
            <a:avLst/>
          </a:prstGeom>
          <a:noFill/>
        </p:spPr>
        <p:txBody>
          <a:bodyPr wrap="square" rtlCol="0">
            <a:spAutoFit/>
          </a:bodyPr>
          <a:lstStyle/>
          <a:p>
            <a:pPr>
              <a:spcAft>
                <a:spcPts val="600"/>
              </a:spcAft>
            </a:pPr>
            <a:r>
              <a:rPr lang="en-US" altLang="en-US" sz="2000" dirty="0"/>
              <a:t>Example: Find the adjacency matrix for the graph </a:t>
            </a:r>
            <a:r>
              <a:rPr lang="en-US" altLang="en-US" sz="2000" i="1" dirty="0"/>
              <a:t>G</a:t>
            </a:r>
            <a:r>
              <a:rPr lang="en-US" altLang="en-US" sz="2000" dirty="0"/>
              <a:t> shown below.</a:t>
            </a:r>
          </a:p>
        </p:txBody>
      </p:sp>
      <p:pic>
        <p:nvPicPr>
          <p:cNvPr id="40" name="Picture 2">
            <a:extLst>
              <a:ext uri="{FF2B5EF4-FFF2-40B4-BE49-F238E27FC236}">
                <a16:creationId xmlns:a16="http://schemas.microsoft.com/office/drawing/2014/main" id="{681EE979-BD9B-4AA9-9463-3B24B40C1E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686" y="3971689"/>
            <a:ext cx="1653685" cy="23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
            <a:extLst>
              <a:ext uri="{FF2B5EF4-FFF2-40B4-BE49-F238E27FC236}">
                <a16:creationId xmlns:a16="http://schemas.microsoft.com/office/drawing/2014/main" id="{3EC75B23-8B2C-4137-B402-A7915BB5EF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04185" y="3917997"/>
            <a:ext cx="2100305" cy="124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87F88967-0683-4101-A352-E0C5961030BB}"/>
              </a:ext>
            </a:extLst>
          </p:cNvPr>
          <p:cNvSpPr txBox="1"/>
          <p:nvPr/>
        </p:nvSpPr>
        <p:spPr>
          <a:xfrm>
            <a:off x="5272636" y="4276632"/>
            <a:ext cx="2679676" cy="707886"/>
          </a:xfrm>
          <a:prstGeom prst="rect">
            <a:avLst/>
          </a:prstGeom>
          <a:noFill/>
        </p:spPr>
        <p:txBody>
          <a:bodyPr wrap="square" rtlCol="0">
            <a:spAutoFit/>
          </a:bodyPr>
          <a:lstStyle/>
          <a:p>
            <a:r>
              <a:rPr lang="en-SG" sz="2000" dirty="0"/>
              <a:t>Note that the matrix is</a:t>
            </a:r>
            <a:r>
              <a:rPr lang="en-SG" sz="2000" dirty="0">
                <a:solidFill>
                  <a:srgbClr val="000099"/>
                </a:solidFill>
              </a:rPr>
              <a:t> </a:t>
            </a:r>
            <a:r>
              <a:rPr lang="en-SG" sz="2000" dirty="0">
                <a:solidFill>
                  <a:srgbClr val="0000FF"/>
                </a:solidFill>
              </a:rPr>
              <a:t>symmetric</a:t>
            </a:r>
            <a:r>
              <a:rPr lang="en-SG" sz="2000" dirty="0"/>
              <a:t>.</a:t>
            </a:r>
          </a:p>
        </p:txBody>
      </p:sp>
      <p:grpSp>
        <p:nvGrpSpPr>
          <p:cNvPr id="47" name="Group 46">
            <a:extLst>
              <a:ext uri="{FF2B5EF4-FFF2-40B4-BE49-F238E27FC236}">
                <a16:creationId xmlns:a16="http://schemas.microsoft.com/office/drawing/2014/main" id="{8AC1E27C-FE6E-44C5-ADBD-8363F9546988}"/>
              </a:ext>
            </a:extLst>
          </p:cNvPr>
          <p:cNvGrpSpPr/>
          <p:nvPr/>
        </p:nvGrpSpPr>
        <p:grpSpPr>
          <a:xfrm>
            <a:off x="2992354" y="5231364"/>
            <a:ext cx="5748132" cy="1249070"/>
            <a:chOff x="886428" y="4598517"/>
            <a:chExt cx="5748132" cy="1249070"/>
          </a:xfrm>
        </p:grpSpPr>
        <p:sp>
          <p:nvSpPr>
            <p:cNvPr id="53" name="Rectangle 52">
              <a:extLst>
                <a:ext uri="{FF2B5EF4-FFF2-40B4-BE49-F238E27FC236}">
                  <a16:creationId xmlns:a16="http://schemas.microsoft.com/office/drawing/2014/main" id="{67C6921E-223C-4907-8E2A-9EBB36EF3DFA}"/>
                </a:ext>
              </a:extLst>
            </p:cNvPr>
            <p:cNvSpPr/>
            <p:nvPr/>
          </p:nvSpPr>
          <p:spPr>
            <a:xfrm>
              <a:off x="891708" y="4598518"/>
              <a:ext cx="5742852" cy="124906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a:extLst>
                <a:ext uri="{FF2B5EF4-FFF2-40B4-BE49-F238E27FC236}">
                  <a16:creationId xmlns:a16="http://schemas.microsoft.com/office/drawing/2014/main" id="{E3009D29-470F-4081-AF22-1F64DD06F11E}"/>
                </a:ext>
              </a:extLst>
            </p:cNvPr>
            <p:cNvSpPr/>
            <p:nvPr/>
          </p:nvSpPr>
          <p:spPr>
            <a:xfrm>
              <a:off x="886428" y="4598517"/>
              <a:ext cx="5742852" cy="447237"/>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57F79253-677E-428A-A733-8C316217D8F5}"/>
                </a:ext>
              </a:extLst>
            </p:cNvPr>
            <p:cNvSpPr txBox="1"/>
            <p:nvPr/>
          </p:nvSpPr>
          <p:spPr>
            <a:xfrm>
              <a:off x="1044109" y="4645644"/>
              <a:ext cx="3549214" cy="400110"/>
            </a:xfrm>
            <a:prstGeom prst="rect">
              <a:avLst/>
            </a:prstGeom>
            <a:noFill/>
          </p:spPr>
          <p:txBody>
            <a:bodyPr wrap="square" rtlCol="0">
              <a:spAutoFit/>
            </a:bodyPr>
            <a:lstStyle/>
            <a:p>
              <a:r>
                <a:rPr lang="en-SG" sz="2000" dirty="0">
                  <a:solidFill>
                    <a:schemeClr val="bg1"/>
                  </a:solidFill>
                </a:rPr>
                <a:t>Definition: Symmetric Matrix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B4E7397-0BFE-4B6E-93B2-C6BBE4A684D7}"/>
                    </a:ext>
                  </a:extLst>
                </p:cNvPr>
                <p:cNvSpPr txBox="1"/>
                <p:nvPr/>
              </p:nvSpPr>
              <p:spPr>
                <a:xfrm>
                  <a:off x="1044108" y="5061838"/>
                  <a:ext cx="5590451" cy="757259"/>
                </a:xfrm>
                <a:prstGeom prst="rect">
                  <a:avLst/>
                </a:prstGeom>
                <a:noFill/>
              </p:spPr>
              <p:txBody>
                <a:bodyPr wrap="square" rtlCol="0">
                  <a:spAutoFit/>
                </a:bodyPr>
                <a:lstStyle/>
                <a:p>
                  <a:pPr>
                    <a:spcAft>
                      <a:spcPts val="600"/>
                    </a:spcAft>
                    <a:tabLst>
                      <a:tab pos="174625" algn="l"/>
                    </a:tabLst>
                  </a:pPr>
                  <a:r>
                    <a:rPr lang="en-SG" sz="2000" dirty="0"/>
                    <a:t>An </a:t>
                  </a:r>
                  <a:r>
                    <a:rPr lang="en-SG" sz="2000" i="1" dirty="0"/>
                    <a:t>n</a:t>
                  </a:r>
                  <a:r>
                    <a:rPr lang="en-SG" sz="2000" dirty="0"/>
                    <a:t> </a:t>
                  </a:r>
                  <a:r>
                    <a:rPr lang="en-SG" sz="2000" dirty="0">
                      <a:sym typeface="Symbol" panose="05050102010706020507" pitchFamily="18" charset="2"/>
                    </a:rPr>
                    <a:t> </a:t>
                  </a:r>
                  <a:r>
                    <a:rPr lang="en-SG" sz="2000" i="1" dirty="0"/>
                    <a:t>n</a:t>
                  </a:r>
                  <a:r>
                    <a:rPr lang="en-SG" sz="2000" dirty="0"/>
                    <a:t> square matrix A = (</a:t>
                  </a:r>
                  <a14:m>
                    <m:oMath xmlns:m="http://schemas.openxmlformats.org/officeDocument/2006/math">
                      <m:sSub>
                        <m:sSubPr>
                          <m:ctrlPr>
                            <a:rPr lang="en-SG" sz="2000" i="1">
                              <a:latin typeface="Cambria Math" panose="02040503050406030204" pitchFamily="18" charset="0"/>
                              <a:sym typeface="Symbol" panose="05050102010706020507" pitchFamily="18" charset="2"/>
                            </a:rPr>
                          </m:ctrlPr>
                        </m:sSubPr>
                        <m:e>
                          <m:r>
                            <a:rPr lang="en-SG" sz="2000" i="1">
                              <a:latin typeface="Cambria Math" panose="02040503050406030204" pitchFamily="18" charset="0"/>
                              <a:sym typeface="Symbol" panose="05050102010706020507" pitchFamily="18" charset="2"/>
                            </a:rPr>
                            <m:t>𝑎</m:t>
                          </m:r>
                        </m:e>
                        <m:sub>
                          <m:r>
                            <a:rPr lang="en-SG" sz="2000" i="1">
                              <a:latin typeface="Cambria Math" panose="02040503050406030204" pitchFamily="18" charset="0"/>
                              <a:sym typeface="Symbol" panose="05050102010706020507" pitchFamily="18" charset="2"/>
                            </a:rPr>
                            <m:t>𝑖𝑗</m:t>
                          </m:r>
                        </m:sub>
                      </m:sSub>
                    </m:oMath>
                  </a14:m>
                  <a:r>
                    <a:rPr lang="en-SG" sz="2000" dirty="0"/>
                    <a:t>) is called </a:t>
                  </a:r>
                  <a:r>
                    <a:rPr lang="en-SG" sz="2000" b="1" dirty="0"/>
                    <a:t>symmetric</a:t>
                  </a:r>
                  <a:r>
                    <a:rPr lang="en-SG" sz="2000" dirty="0"/>
                    <a:t> if, and only if,</a:t>
                  </a:r>
                  <a:r>
                    <a:rPr lang="en-SG" sz="2000" dirty="0">
                      <a:sym typeface="Symbol" panose="05050102010706020507" pitchFamily="18" charset="2"/>
                    </a:rPr>
                    <a:t> </a:t>
                  </a:r>
                  <a14:m>
                    <m:oMath xmlns:m="http://schemas.openxmlformats.org/officeDocument/2006/math">
                      <m:sSub>
                        <m:sSubPr>
                          <m:ctrlPr>
                            <a:rPr lang="en-SG" sz="2000" i="1">
                              <a:latin typeface="Cambria Math" panose="02040503050406030204" pitchFamily="18" charset="0"/>
                              <a:sym typeface="Symbol" panose="05050102010706020507" pitchFamily="18" charset="2"/>
                            </a:rPr>
                          </m:ctrlPr>
                        </m:sSubPr>
                        <m:e>
                          <m:r>
                            <a:rPr lang="en-SG" sz="2000" i="1">
                              <a:latin typeface="Cambria Math" panose="02040503050406030204" pitchFamily="18" charset="0"/>
                              <a:sym typeface="Symbol" panose="05050102010706020507" pitchFamily="18" charset="2"/>
                            </a:rPr>
                            <m:t>𝑎</m:t>
                          </m:r>
                        </m:e>
                        <m:sub>
                          <m:r>
                            <a:rPr lang="en-SG" sz="2000" i="1">
                              <a:latin typeface="Cambria Math" panose="02040503050406030204" pitchFamily="18" charset="0"/>
                              <a:sym typeface="Symbol" panose="05050102010706020507" pitchFamily="18" charset="2"/>
                            </a:rPr>
                            <m:t>𝑖𝑗</m:t>
                          </m:r>
                        </m:sub>
                      </m:sSub>
                      <m:r>
                        <a:rPr lang="en-SG" sz="2000" b="0" i="1" smtClean="0">
                          <a:latin typeface="Cambria Math" panose="02040503050406030204" pitchFamily="18" charset="0"/>
                          <a:sym typeface="Symbol" panose="05050102010706020507" pitchFamily="18" charset="2"/>
                        </a:rPr>
                        <m:t>=</m:t>
                      </m:r>
                      <m:sSub>
                        <m:sSubPr>
                          <m:ctrlPr>
                            <a:rPr lang="en-SG" sz="2000" i="1">
                              <a:latin typeface="Cambria Math" panose="02040503050406030204" pitchFamily="18" charset="0"/>
                              <a:sym typeface="Symbol" panose="05050102010706020507" pitchFamily="18" charset="2"/>
                            </a:rPr>
                          </m:ctrlPr>
                        </m:sSubPr>
                        <m:e>
                          <m:r>
                            <a:rPr lang="en-SG" sz="2000" i="1">
                              <a:latin typeface="Cambria Math" panose="02040503050406030204" pitchFamily="18" charset="0"/>
                              <a:sym typeface="Symbol" panose="05050102010706020507" pitchFamily="18" charset="2"/>
                            </a:rPr>
                            <m:t>𝑎</m:t>
                          </m:r>
                        </m:e>
                        <m:sub>
                          <m:r>
                            <a:rPr lang="en-SG" sz="2000" b="0" i="1" smtClean="0">
                              <a:latin typeface="Cambria Math" panose="02040503050406030204" pitchFamily="18" charset="0"/>
                              <a:sym typeface="Symbol" panose="05050102010706020507" pitchFamily="18" charset="2"/>
                            </a:rPr>
                            <m:t>𝑗𝑖</m:t>
                          </m:r>
                        </m:sub>
                      </m:sSub>
                    </m:oMath>
                  </a14:m>
                  <a:r>
                    <a:rPr lang="en-SG" sz="2000" dirty="0"/>
                    <a:t> for all </a:t>
                  </a:r>
                  <a:r>
                    <a:rPr lang="en-SG" sz="2000" i="1" dirty="0">
                      <a:sym typeface="Symbol" panose="05050102010706020507" pitchFamily="18" charset="2"/>
                    </a:rPr>
                    <a:t>i</a:t>
                  </a:r>
                  <a:r>
                    <a:rPr lang="en-SG" sz="2000" dirty="0">
                      <a:sym typeface="Symbol" panose="05050102010706020507" pitchFamily="18" charset="2"/>
                    </a:rPr>
                    <a:t>, </a:t>
                  </a:r>
                  <a:r>
                    <a:rPr lang="en-SG" sz="2000" i="1" dirty="0">
                      <a:sym typeface="Symbol" panose="05050102010706020507" pitchFamily="18" charset="2"/>
                    </a:rPr>
                    <a:t>j</a:t>
                  </a:r>
                  <a:r>
                    <a:rPr lang="en-SG" sz="2000" dirty="0">
                      <a:sym typeface="Symbol" panose="05050102010706020507" pitchFamily="18" charset="2"/>
                    </a:rPr>
                    <a:t> = 1, 2, …, </a:t>
                  </a:r>
                  <a:r>
                    <a:rPr lang="en-SG" sz="2000" i="1" dirty="0">
                      <a:sym typeface="Symbol" panose="05050102010706020507" pitchFamily="18" charset="2"/>
                    </a:rPr>
                    <a:t>n.</a:t>
                  </a:r>
                  <a:endParaRPr lang="en-SG" sz="2000" dirty="0">
                    <a:sym typeface="Symbol" panose="05050102010706020507" pitchFamily="18" charset="2"/>
                  </a:endParaRPr>
                </a:p>
              </p:txBody>
            </p:sp>
          </mc:Choice>
          <mc:Fallback xmlns="">
            <p:sp>
              <p:nvSpPr>
                <p:cNvPr id="56" name="TextBox 55">
                  <a:extLst>
                    <a:ext uri="{FF2B5EF4-FFF2-40B4-BE49-F238E27FC236}">
                      <a16:creationId xmlns:a16="http://schemas.microsoft.com/office/drawing/2014/main" id="{CB4E7397-0BFE-4B6E-93B2-C6BBE4A684D7}"/>
                    </a:ext>
                  </a:extLst>
                </p:cNvPr>
                <p:cNvSpPr txBox="1">
                  <a:spLocks noRot="1" noChangeAspect="1" noMove="1" noResize="1" noEditPoints="1" noAdjustHandles="1" noChangeArrowheads="1" noChangeShapeType="1" noTextEdit="1"/>
                </p:cNvSpPr>
                <p:nvPr/>
              </p:nvSpPr>
              <p:spPr>
                <a:xfrm>
                  <a:off x="1044108" y="5061838"/>
                  <a:ext cx="5590451" cy="757259"/>
                </a:xfrm>
                <a:prstGeom prst="rect">
                  <a:avLst/>
                </a:prstGeom>
                <a:blipFill>
                  <a:blip r:embed="rId6"/>
                  <a:stretch>
                    <a:fillRect l="-1200" t="-4839" b="-11290"/>
                  </a:stretch>
                </a:blipFill>
              </p:spPr>
              <p:txBody>
                <a:bodyPr/>
                <a:lstStyle/>
                <a:p>
                  <a:r>
                    <a:rPr lang="en-SG">
                      <a:noFill/>
                    </a:rPr>
                    <a:t> </a:t>
                  </a:r>
                </a:p>
              </p:txBody>
            </p:sp>
          </mc:Fallback>
        </mc:AlternateContent>
      </p:grpSp>
    </p:spTree>
    <p:extLst>
      <p:ext uri="{BB962C8B-B14F-4D97-AF65-F5344CB8AC3E}">
        <p14:creationId xmlns:p14="http://schemas.microsoft.com/office/powerpoint/2010/main" val="20404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dissolv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dissolv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dissolve">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Matrix Multiplication</a:t>
            </a:r>
            <a:endParaRPr lang="en-SG" sz="2000" dirty="0">
              <a:solidFill>
                <a:schemeClr val="bg1"/>
              </a:solidFill>
            </a:endParaRPr>
          </a:p>
        </p:txBody>
      </p:sp>
      <p:grpSp>
        <p:nvGrpSpPr>
          <p:cNvPr id="41" name="Group 40"/>
          <p:cNvGrpSpPr/>
          <p:nvPr/>
        </p:nvGrpSpPr>
        <p:grpSpPr>
          <a:xfrm>
            <a:off x="324356" y="1586970"/>
            <a:ext cx="8480977" cy="4569989"/>
            <a:chOff x="886427" y="4598517"/>
            <a:chExt cx="8480977" cy="4569989"/>
          </a:xfrm>
        </p:grpSpPr>
        <p:sp>
          <p:nvSpPr>
            <p:cNvPr id="46" name="Rectangle 45"/>
            <p:cNvSpPr/>
            <p:nvPr/>
          </p:nvSpPr>
          <p:spPr>
            <a:xfrm>
              <a:off x="891707" y="4598517"/>
              <a:ext cx="8475697" cy="456998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Scalar Product</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640997"/>
                </a:xfrm>
                <a:prstGeom prst="rect">
                  <a:avLst/>
                </a:prstGeom>
                <a:noFill/>
              </p:spPr>
              <p:txBody>
                <a:bodyPr wrap="square" rtlCol="0">
                  <a:spAutoFit/>
                </a:bodyPr>
                <a:lstStyle/>
                <a:p>
                  <a:pPr>
                    <a:spcAft>
                      <a:spcPts val="600"/>
                    </a:spcAft>
                    <a:tabLst>
                      <a:tab pos="174625" algn="l"/>
                    </a:tabLst>
                  </a:pPr>
                  <a:r>
                    <a:rPr lang="en-SG" sz="2400" dirty="0"/>
                    <a:t>Suppose that all entries in matrices </a:t>
                  </a:r>
                  <a:r>
                    <a:rPr lang="en-SG" sz="2400" b="1" dirty="0"/>
                    <a:t>A</a:t>
                  </a:r>
                  <a:r>
                    <a:rPr lang="en-SG" sz="2400" dirty="0"/>
                    <a:t> and </a:t>
                  </a:r>
                  <a:r>
                    <a:rPr lang="en-SG" sz="2400" b="1" dirty="0"/>
                    <a:t>B</a:t>
                  </a:r>
                  <a:r>
                    <a:rPr lang="en-SG" sz="2400" dirty="0"/>
                    <a:t> are real numbers. If the number of elements, </a:t>
                  </a:r>
                  <a:r>
                    <a:rPr lang="en-SG" sz="2400" i="1" dirty="0"/>
                    <a:t>n</a:t>
                  </a:r>
                  <a:r>
                    <a:rPr lang="en-SG" sz="2400" dirty="0"/>
                    <a:t>, in the </a:t>
                  </a:r>
                  <a:r>
                    <a:rPr lang="en-SG" sz="2400" i="1" dirty="0" err="1"/>
                    <a:t>i</a:t>
                  </a:r>
                  <a:r>
                    <a:rPr lang="en-SG" sz="2400" dirty="0" err="1"/>
                    <a:t>th</a:t>
                  </a:r>
                  <a:r>
                    <a:rPr lang="en-SG" sz="2400" dirty="0"/>
                    <a:t> row of </a:t>
                  </a:r>
                  <a:r>
                    <a:rPr lang="en-SG" sz="2400" b="1" dirty="0"/>
                    <a:t>A</a:t>
                  </a:r>
                  <a:r>
                    <a:rPr lang="en-SG" sz="2400" dirty="0"/>
                    <a:t> equals the number of elements in the </a:t>
                  </a:r>
                  <a:r>
                    <a:rPr lang="en-SG" sz="2400" i="1" dirty="0" err="1"/>
                    <a:t>j</a:t>
                  </a:r>
                  <a:r>
                    <a:rPr lang="en-SG" sz="2400" dirty="0" err="1"/>
                    <a:t>th</a:t>
                  </a:r>
                  <a:r>
                    <a:rPr lang="en-SG" sz="2400" dirty="0"/>
                    <a:t> column of </a:t>
                  </a:r>
                  <a:r>
                    <a:rPr lang="en-SG" sz="2400" b="1" dirty="0"/>
                    <a:t>B</a:t>
                  </a:r>
                  <a:r>
                    <a:rPr lang="en-SG" sz="2400" dirty="0"/>
                    <a:t>, then the </a:t>
                  </a:r>
                  <a:r>
                    <a:rPr lang="en-SG" sz="2400" b="1" dirty="0"/>
                    <a:t>scalar product</a:t>
                  </a:r>
                  <a:r>
                    <a:rPr lang="en-SG" sz="2400" dirty="0"/>
                    <a:t> or </a:t>
                  </a:r>
                  <a:r>
                    <a:rPr lang="en-SG" sz="2400" b="1" dirty="0"/>
                    <a:t>dot product </a:t>
                  </a:r>
                  <a:r>
                    <a:rPr lang="en-SG" sz="2400" dirty="0"/>
                    <a:t>of the </a:t>
                  </a:r>
                  <a:r>
                    <a:rPr lang="en-SG" sz="2400" i="1" dirty="0" err="1"/>
                    <a:t>i</a:t>
                  </a:r>
                  <a:r>
                    <a:rPr lang="en-SG" sz="2400" dirty="0" err="1"/>
                    <a:t>th</a:t>
                  </a:r>
                  <a:r>
                    <a:rPr lang="en-SG" sz="2400" dirty="0"/>
                    <a:t> row of </a:t>
                  </a:r>
                  <a:r>
                    <a:rPr lang="en-SG" sz="2400" b="1" dirty="0"/>
                    <a:t>A</a:t>
                  </a:r>
                  <a:r>
                    <a:rPr lang="en-SG" sz="2400" dirty="0"/>
                    <a:t> and the </a:t>
                  </a:r>
                  <a:r>
                    <a:rPr lang="en-SG" sz="2400" i="1" dirty="0" err="1"/>
                    <a:t>j</a:t>
                  </a:r>
                  <a:r>
                    <a:rPr lang="en-SG" sz="2400" dirty="0" err="1"/>
                    <a:t>th</a:t>
                  </a:r>
                  <a:r>
                    <a:rPr lang="en-SG" sz="2400" dirty="0"/>
                    <a:t> column of </a:t>
                  </a:r>
                  <a:r>
                    <a:rPr lang="en-SG" sz="2400" b="1" dirty="0"/>
                    <a:t>B</a:t>
                  </a:r>
                  <a:r>
                    <a:rPr lang="en-SG" sz="2400" dirty="0"/>
                    <a:t> is the real number obtained as follows:</a:t>
                  </a:r>
                </a:p>
                <a:p>
                  <a:pPr>
                    <a:spcAft>
                      <a:spcPts val="600"/>
                    </a:spcAft>
                    <a:tabLst>
                      <a:tab pos="174625" algn="l"/>
                    </a:tabLst>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2"/>
                                      <m:mcJc m:val="center"/>
                                    </m:mcPr>
                                  </m:mc>
                                </m:mcs>
                                <m:ctrlPr>
                                  <a:rPr lang="en-SG" sz="2400" i="1" smtClean="0">
                                    <a:latin typeface="Cambria Math" panose="02040503050406030204" pitchFamily="18" charset="0"/>
                                  </a:rPr>
                                </m:ctrlPr>
                              </m:mPr>
                              <m:mr>
                                <m:e>
                                  <m:m>
                                    <m:mPr>
                                      <m:mcs>
                                        <m:mc>
                                          <m:mcPr>
                                            <m:count m:val="2"/>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e>
                                    </m:mr>
                                  </m:m>
                                </m:e>
                                <m:e>
                                  <m:m>
                                    <m:mPr>
                                      <m:mcs>
                                        <m:mc>
                                          <m:mcPr>
                                            <m:count m:val="2"/>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𝑖𝑛</m:t>
                                            </m:r>
                                          </m:sub>
                                        </m:sSub>
                                      </m:e>
                                    </m:mr>
                                  </m:m>
                                </m:e>
                              </m:mr>
                            </m:m>
                          </m:e>
                        </m:d>
                        <m:d>
                          <m:dPr>
                            <m:begChr m:val="["/>
                            <m:endChr m:val="]"/>
                            <m:ctrlPr>
                              <a:rPr lang="en-SG" sz="2400" i="1" smtClean="0">
                                <a:latin typeface="Cambria Math" panose="02040503050406030204" pitchFamily="18" charset="0"/>
                              </a:rPr>
                            </m:ctrlPr>
                          </m:dPr>
                          <m:e>
                            <m:m>
                              <m:mPr>
                                <m:mcs>
                                  <m:mc>
                                    <m:mcPr>
                                      <m:count m:val="1"/>
                                      <m:mcJc m:val="center"/>
                                    </m:mcPr>
                                  </m:mc>
                                </m:mcs>
                                <m:ctrlPr>
                                  <a:rPr lang="en-SG" sz="2400" i="1" smtClean="0">
                                    <a:latin typeface="Cambria Math" panose="02040503050406030204" pitchFamily="18" charset="0"/>
                                  </a:rPr>
                                </m:ctrlPr>
                              </m:mPr>
                              <m:mr>
                                <m:e>
                                  <m:m>
                                    <m:mPr>
                                      <m:mcs>
                                        <m:mc>
                                          <m:mcPr>
                                            <m:count m:val="1"/>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e>
                                    </m:mr>
                                  </m:m>
                                </m:e>
                              </m:mr>
                              <m:mr>
                                <m:e>
                                  <m:m>
                                    <m:mPr>
                                      <m:mcs>
                                        <m:mc>
                                          <m:mcPr>
                                            <m:count m:val="1"/>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𝑛𝑗</m:t>
                                            </m:r>
                                          </m:sub>
                                        </m:sSub>
                                      </m:e>
                                    </m:mr>
                                  </m:m>
                                </m:e>
                              </m:mr>
                            </m:m>
                          </m:e>
                        </m:d>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𝑎</m:t>
                            </m:r>
                          </m:e>
                          <m:sub>
                            <m:r>
                              <a:rPr lang="en-US" sz="2400" b="0" i="1" smtClean="0">
                                <a:latin typeface="Cambria Math"/>
                                <a:ea typeface="Cambria Math"/>
                              </a:rPr>
                              <m:t>𝑖𝑛</m:t>
                            </m:r>
                          </m:sub>
                        </m:sSub>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𝑏</m:t>
                            </m:r>
                          </m:e>
                          <m:sub>
                            <m:r>
                              <a:rPr lang="en-US" sz="2400" b="0" i="1" smtClean="0">
                                <a:latin typeface="Cambria Math"/>
                                <a:ea typeface="Cambria Math"/>
                              </a:rPr>
                              <m:t>𝑛𝑗</m:t>
                            </m:r>
                          </m:sub>
                        </m:sSub>
                        <m:r>
                          <a:rPr lang="en-US" sz="2400" b="0" i="1" smtClean="0">
                            <a:latin typeface="Cambria Math"/>
                            <a:ea typeface="Cambria Math"/>
                          </a:rPr>
                          <m:t>.</m:t>
                        </m:r>
                      </m:oMath>
                    </m:oMathPara>
                  </a14:m>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640997"/>
                </a:xfrm>
                <a:prstGeom prst="rect">
                  <a:avLst/>
                </a:prstGeom>
                <a:blipFill rotWithShape="1">
                  <a:blip r:embed="rId3"/>
                  <a:stretch>
                    <a:fillRect l="-1133" t="-1340" r="-1662"/>
                  </a:stretch>
                </a:blipFill>
              </p:spPr>
              <p:txBody>
                <a:bodyPr/>
                <a:lstStyle/>
                <a:p>
                  <a:r>
                    <a:rPr lang="en-US">
                      <a:noFill/>
                    </a:rPr>
                    <a:t> </a:t>
                  </a:r>
                </a:p>
              </p:txBody>
            </p:sp>
          </mc:Fallback>
        </mc:AlternateContent>
      </p:grpSp>
    </p:spTree>
    <p:extLst>
      <p:ext uri="{BB962C8B-B14F-4D97-AF65-F5344CB8AC3E}">
        <p14:creationId xmlns:p14="http://schemas.microsoft.com/office/powerpoint/2010/main" val="306225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50" name="Group 49"/>
          <p:cNvGrpSpPr/>
          <p:nvPr/>
        </p:nvGrpSpPr>
        <p:grpSpPr>
          <a:xfrm>
            <a:off x="372905" y="1007850"/>
            <a:ext cx="8480977" cy="4470412"/>
            <a:chOff x="886427" y="4598517"/>
            <a:chExt cx="8480977" cy="4470412"/>
          </a:xfrm>
        </p:grpSpPr>
        <p:sp>
          <p:nvSpPr>
            <p:cNvPr id="51" name="Rectangle 50"/>
            <p:cNvSpPr/>
            <p:nvPr/>
          </p:nvSpPr>
          <p:spPr>
            <a:xfrm>
              <a:off x="891707" y="4598517"/>
              <a:ext cx="8475697" cy="44704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 Multiplication</a:t>
              </a:r>
            </a:p>
          </p:txBody>
        </p:sp>
        <p:sp>
          <p:nvSpPr>
            <p:cNvPr id="54" name="TextBox 53"/>
            <p:cNvSpPr txBox="1"/>
            <p:nvPr/>
          </p:nvSpPr>
          <p:spPr>
            <a:xfrm>
              <a:off x="1044108" y="5193984"/>
              <a:ext cx="8072459" cy="1015663"/>
            </a:xfrm>
            <a:prstGeom prst="rect">
              <a:avLst/>
            </a:prstGeom>
            <a:noFill/>
          </p:spPr>
          <p:txBody>
            <a:bodyPr wrap="square" rtlCol="0">
              <a:spAutoFit/>
            </a:bodyPr>
            <a:lstStyle/>
            <a:p>
              <a:pPr>
                <a:spcAft>
                  <a:spcPts val="600"/>
                </a:spcAft>
                <a:tabLst>
                  <a:tab pos="174625" algn="l"/>
                </a:tabLst>
              </a:pPr>
              <a:r>
                <a:rPr lang="en-SG" sz="2000" dirty="0"/>
                <a:t>Let </a:t>
              </a:r>
              <a:r>
                <a:rPr lang="en-SG" sz="2000" b="1" dirty="0"/>
                <a:t>A</a:t>
              </a:r>
              <a:r>
                <a:rPr lang="en-SG" sz="2000" dirty="0"/>
                <a:t> = (</a:t>
              </a:r>
              <a:r>
                <a:rPr lang="en-SG" sz="2000" i="1" dirty="0" err="1"/>
                <a:t>a</a:t>
              </a:r>
              <a:r>
                <a:rPr lang="en-SG" sz="2000" i="1" baseline="-25000" dirty="0" err="1"/>
                <a:t>ij</a:t>
              </a:r>
              <a:r>
                <a:rPr lang="en-SG" sz="2000" dirty="0"/>
                <a:t>) be an </a:t>
              </a:r>
              <a:r>
                <a:rPr lang="en-SG" sz="2000" i="1" dirty="0"/>
                <a:t>m </a:t>
              </a:r>
              <a:r>
                <a:rPr lang="en-SG" sz="2000" dirty="0">
                  <a:sym typeface="Symbol"/>
                </a:rPr>
                <a:t></a:t>
              </a:r>
              <a:r>
                <a:rPr lang="en-SG" sz="2000" dirty="0"/>
                <a:t> </a:t>
              </a:r>
              <a:r>
                <a:rPr lang="en-SG" sz="2000" i="1" dirty="0"/>
                <a:t>k</a:t>
              </a:r>
              <a:r>
                <a:rPr lang="en-SG" sz="2000" dirty="0"/>
                <a:t> matrix and </a:t>
              </a:r>
              <a:r>
                <a:rPr lang="en-SG" sz="2000" b="1" dirty="0"/>
                <a:t>B</a:t>
              </a:r>
              <a:r>
                <a:rPr lang="en-SG" sz="2000" dirty="0"/>
                <a:t> = (</a:t>
              </a:r>
              <a:r>
                <a:rPr lang="en-SG" sz="2000" i="1" dirty="0" err="1"/>
                <a:t>b</a:t>
              </a:r>
              <a:r>
                <a:rPr lang="en-SG" sz="2000" i="1" baseline="-25000" dirty="0" err="1"/>
                <a:t>ij</a:t>
              </a:r>
              <a:r>
                <a:rPr lang="en-SG" sz="2000" dirty="0"/>
                <a:t>) an </a:t>
              </a:r>
              <a:r>
                <a:rPr lang="en-SG" sz="2000" i="1" dirty="0"/>
                <a:t>k </a:t>
              </a:r>
              <a:r>
                <a:rPr lang="en-SG" sz="2000" dirty="0">
                  <a:sym typeface="Symbol"/>
                </a:rPr>
                <a:t></a:t>
              </a:r>
              <a:r>
                <a:rPr lang="en-SG" sz="2000" dirty="0"/>
                <a:t> </a:t>
              </a:r>
              <a:r>
                <a:rPr lang="en-SG" sz="2000" i="1" dirty="0"/>
                <a:t>n</a:t>
              </a:r>
              <a:r>
                <a:rPr lang="en-SG" sz="2000" dirty="0"/>
                <a:t> matrix with real entries. The (matrix) product of </a:t>
              </a:r>
              <a:r>
                <a:rPr lang="en-SG" sz="2000" b="1" dirty="0"/>
                <a:t>A</a:t>
              </a:r>
              <a:r>
                <a:rPr lang="en-SG" sz="2000" dirty="0"/>
                <a:t> times </a:t>
              </a:r>
              <a:r>
                <a:rPr lang="en-SG" sz="2000" b="1" dirty="0"/>
                <a:t>B</a:t>
              </a:r>
              <a:r>
                <a:rPr lang="en-SG" sz="2000" dirty="0"/>
                <a:t>, denoted </a:t>
              </a:r>
              <a:r>
                <a:rPr lang="en-SG" sz="2000" b="1" dirty="0"/>
                <a:t>AB</a:t>
              </a:r>
              <a:r>
                <a:rPr lang="en-SG" sz="2000" dirty="0"/>
                <a:t>, is that matrix (</a:t>
              </a:r>
              <a:r>
                <a:rPr lang="en-SG" sz="2000" i="1" dirty="0" err="1"/>
                <a:t>c</a:t>
              </a:r>
              <a:r>
                <a:rPr lang="en-SG" sz="2000" i="1" baseline="-25000" dirty="0" err="1"/>
                <a:t>ij</a:t>
              </a:r>
              <a:r>
                <a:rPr lang="en-SG" sz="2000" dirty="0"/>
                <a:t>) defined as follows:</a:t>
              </a:r>
            </a:p>
          </p:txBody>
        </p:sp>
      </p:grpSp>
      <p:pic>
        <p:nvPicPr>
          <p:cNvPr id="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11" t="16117" r="29773" b="54604"/>
          <a:stretch/>
        </p:blipFill>
        <p:spPr bwMode="auto">
          <a:xfrm>
            <a:off x="814454" y="2618980"/>
            <a:ext cx="4312920"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102" t="45959" r="3054" b="24762"/>
          <a:stretch/>
        </p:blipFill>
        <p:spPr bwMode="auto">
          <a:xfrm>
            <a:off x="5113587" y="2618980"/>
            <a:ext cx="2825898"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7" name="TextBox 56"/>
              <p:cNvSpPr txBox="1"/>
              <p:nvPr/>
            </p:nvSpPr>
            <p:spPr>
              <a:xfrm>
                <a:off x="649441" y="4260300"/>
                <a:ext cx="8072459" cy="1217962"/>
              </a:xfrm>
              <a:prstGeom prst="rect">
                <a:avLst/>
              </a:prstGeom>
              <a:noFill/>
            </p:spPr>
            <p:txBody>
              <a:bodyPr wrap="square" rtlCol="0">
                <a:spAutoFit/>
              </a:bodyPr>
              <a:lstStyle/>
              <a:p>
                <a:pPr>
                  <a:spcAft>
                    <a:spcPts val="600"/>
                  </a:spcAft>
                  <a:tabLst>
                    <a:tab pos="174625" algn="l"/>
                  </a:tabLst>
                </a:pPr>
                <a:r>
                  <a:rPr lang="en-SG" sz="2000" dirty="0"/>
                  <a:t>where </a:t>
                </a:r>
              </a:p>
              <a:p>
                <a:pPr>
                  <a:spcAft>
                    <a:spcPts val="600"/>
                  </a:spcAft>
                  <a:tabLst>
                    <a:tab pos="1036638" algn="l"/>
                  </a:tabLst>
                </a:pPr>
                <a:r>
                  <a:rPr lang="en-SG" sz="2000" dirty="0"/>
                  <a:t>	</a:t>
                </a:r>
                <a14:m>
                  <m:oMath xmlns:m="http://schemas.openxmlformats.org/officeDocument/2006/math">
                    <m:sSub>
                      <m:sSubPr>
                        <m:ctrlPr>
                          <a:rPr lang="en-SG" sz="200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𝑖𝑗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1</m:t>
                        </m:r>
                        <m:r>
                          <a:rPr lang="en-US" sz="2000" b="0" i="1" smtClean="0">
                            <a:latin typeface="Cambria Math"/>
                          </a:rPr>
                          <m:t>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2</m:t>
                        </m:r>
                        <m:r>
                          <a:rPr lang="en-US" sz="2000" b="0" i="1" smtClean="0">
                            <a:latin typeface="Cambria Math"/>
                          </a:rPr>
                          <m:t>𝑗</m:t>
                        </m:r>
                      </m:sub>
                    </m:sSub>
                    <m:r>
                      <a:rPr lang="en-US" sz="2000" b="0" i="1" smtClean="0">
                        <a:latin typeface="Cambria Math"/>
                      </a:rPr>
                      <m:t>+</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𝑖𝑘</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𝑘𝑗</m:t>
                        </m:r>
                      </m:sub>
                    </m:sSub>
                    <m:r>
                      <a:rPr lang="en-US" sz="2000" b="0" i="1" smtClean="0">
                        <a:latin typeface="Cambria Math"/>
                        <a:ea typeface="Cambria Math"/>
                      </a:rPr>
                      <m:t>=</m:t>
                    </m:r>
                    <m:nary>
                      <m:naryPr>
                        <m:chr m:val="∑"/>
                        <m:ctrlPr>
                          <a:rPr lang="en-US" sz="2000" b="0" i="1" smtClean="0">
                            <a:latin typeface="Cambria Math" panose="02040503050406030204" pitchFamily="18" charset="0"/>
                            <a:ea typeface="Cambria Math"/>
                          </a:rPr>
                        </m:ctrlPr>
                      </m:naryPr>
                      <m:sub>
                        <m:r>
                          <m:rPr>
                            <m:brk m:alnAt="23"/>
                          </m:rPr>
                          <a:rPr lang="en-US" sz="2000" b="0" i="1" smtClean="0">
                            <a:latin typeface="Cambria Math"/>
                            <a:ea typeface="Cambria Math"/>
                          </a:rPr>
                          <m:t>𝑟</m:t>
                        </m:r>
                        <m:r>
                          <a:rPr lang="en-US" sz="2000" b="0" i="1" smtClean="0">
                            <a:latin typeface="Cambria Math"/>
                            <a:ea typeface="Cambria Math"/>
                          </a:rPr>
                          <m:t>=1</m:t>
                        </m:r>
                      </m:sub>
                      <m:sup>
                        <m:r>
                          <a:rPr lang="en-US" sz="2000" b="0" i="1" smtClean="0">
                            <a:latin typeface="Cambria Math"/>
                            <a:ea typeface="Cambria Math"/>
                          </a:rPr>
                          <m:t>𝑘</m:t>
                        </m:r>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𝑖𝑟</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𝑟𝑗</m:t>
                            </m:r>
                          </m:sub>
                        </m:sSub>
                        <m:r>
                          <a:rPr lang="en-US" sz="2000" b="0" i="1" smtClean="0">
                            <a:latin typeface="Cambria Math"/>
                            <a:ea typeface="Cambria Math"/>
                          </a:rPr>
                          <m:t>.</m:t>
                        </m:r>
                      </m:e>
                    </m:nary>
                  </m:oMath>
                </a14:m>
                <a:endParaRPr lang="en-SG" sz="2000" dirty="0"/>
              </a:p>
              <a:p>
                <a:pPr>
                  <a:spcAft>
                    <a:spcPts val="600"/>
                  </a:spcAft>
                  <a:tabLst>
                    <a:tab pos="174625" algn="l"/>
                  </a:tabLst>
                </a:pPr>
                <a:r>
                  <a:rPr lang="en-SG" sz="2000" dirty="0"/>
                  <a:t>for all </a:t>
                </a:r>
                <a:r>
                  <a:rPr lang="en-SG" sz="2000" i="1" dirty="0" err="1"/>
                  <a:t>i</a:t>
                </a:r>
                <a:r>
                  <a:rPr lang="en-SG" sz="2000" dirty="0"/>
                  <a:t> = 1, 2, …, </a:t>
                </a:r>
                <a:r>
                  <a:rPr lang="en-SG" sz="2000" i="1" dirty="0"/>
                  <a:t>m</a:t>
                </a:r>
                <a:r>
                  <a:rPr lang="en-SG" sz="2000" dirty="0"/>
                  <a:t> and </a:t>
                </a:r>
                <a:r>
                  <a:rPr lang="en-SG" sz="2000" i="1" dirty="0"/>
                  <a:t>j</a:t>
                </a:r>
                <a:r>
                  <a:rPr lang="en-SG" sz="2000" dirty="0"/>
                  <a:t> = 1, 2, …, </a:t>
                </a:r>
                <a:r>
                  <a:rPr lang="en-SG" sz="2000" i="1" dirty="0"/>
                  <a:t>n</a:t>
                </a:r>
                <a:r>
                  <a:rPr lang="en-SG" sz="2000"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649441" y="4260300"/>
                <a:ext cx="8072459" cy="1217962"/>
              </a:xfrm>
              <a:prstGeom prst="rect">
                <a:avLst/>
              </a:prstGeom>
              <a:blipFill rotWithShape="1">
                <a:blip r:embed="rId4"/>
                <a:stretch>
                  <a:fillRect l="-831" t="-7500" b="-26000"/>
                </a:stretch>
              </a:blipFill>
            </p:spPr>
            <p:txBody>
              <a:bodyPr/>
              <a:lstStyle/>
              <a:p>
                <a:r>
                  <a:rPr lang="en-US">
                    <a:noFill/>
                  </a:rPr>
                  <a:t> </a:t>
                </a:r>
              </a:p>
            </p:txBody>
          </p:sp>
        </mc:Fallback>
      </mc:AlternateContent>
    </p:spTree>
    <p:extLst>
      <p:ext uri="{BB962C8B-B14F-4D97-AF65-F5344CB8AC3E}">
        <p14:creationId xmlns:p14="http://schemas.microsoft.com/office/powerpoint/2010/main" val="463830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5249902"/>
            <a:ext cx="7954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3992602"/>
            <a:ext cx="79549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spTree>
    <p:extLst>
      <p:ext uri="{BB962C8B-B14F-4D97-AF65-F5344CB8AC3E}">
        <p14:creationId xmlns:p14="http://schemas.microsoft.com/office/powerpoint/2010/main" val="175769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dissolve">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dissolve">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p:bldP spid="3" grpId="0" animBg="1"/>
      <p:bldP spid="4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61" y="5056850"/>
            <a:ext cx="80454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5862307"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53" name="TextBox 52"/>
          <p:cNvSpPr txBox="1"/>
          <p:nvPr/>
        </p:nvSpPr>
        <p:spPr>
          <a:xfrm>
            <a:off x="6381312"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-1</a:t>
            </a:r>
          </a:p>
        </p:txBody>
      </p:sp>
      <p:grpSp>
        <p:nvGrpSpPr>
          <p:cNvPr id="7" name="Group 6"/>
          <p:cNvGrpSpPr/>
          <p:nvPr/>
        </p:nvGrpSpPr>
        <p:grpSpPr>
          <a:xfrm>
            <a:off x="615010" y="3993226"/>
            <a:ext cx="8126413" cy="1063625"/>
            <a:chOff x="615010" y="3993226"/>
            <a:chExt cx="8126413" cy="1063625"/>
          </a:xfrm>
        </p:grpSpPr>
        <p:pic>
          <p:nvPicPr>
            <p:cNvPr id="5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10" y="3993226"/>
              <a:ext cx="81264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404487" y="4324983"/>
              <a:ext cx="571716" cy="400110"/>
            </a:xfrm>
            <a:prstGeom prst="rect">
              <a:avLst/>
            </a:prstGeom>
            <a:solidFill>
              <a:schemeClr val="bg1"/>
            </a:solidFill>
          </p:spPr>
          <p:txBody>
            <a:bodyPr wrap="square" rtlCol="0">
              <a:spAutoFit/>
            </a:bodyPr>
            <a:lstStyle/>
            <a:p>
              <a:r>
                <a:rPr lang="en-US" sz="2000" dirty="0"/>
                <a:t>–</a:t>
              </a:r>
              <a:r>
                <a:rPr lang="en-US" sz="2000"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356821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dissolv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47" name="TextBox 46"/>
          <p:cNvSpPr txBox="1"/>
          <p:nvPr/>
        </p:nvSpPr>
        <p:spPr>
          <a:xfrm>
            <a:off x="324356" y="1105496"/>
            <a:ext cx="8344631" cy="830997"/>
          </a:xfrm>
          <a:prstGeom prst="rect">
            <a:avLst/>
          </a:prstGeom>
          <a:noFill/>
        </p:spPr>
        <p:txBody>
          <a:bodyPr wrap="square" rtlCol="0">
            <a:spAutoFit/>
          </a:bodyPr>
          <a:lstStyle/>
          <a:p>
            <a:pPr>
              <a:defRPr/>
            </a:pPr>
            <a:r>
              <a:rPr lang="en-US" sz="2400" dirty="0"/>
              <a:t>Multiplication of real numbers is commutative, but matrix multiplication is </a:t>
            </a:r>
            <a:r>
              <a:rPr lang="en-US" sz="2400" dirty="0">
                <a:solidFill>
                  <a:srgbClr val="C00000"/>
                </a:solidFill>
              </a:rPr>
              <a:t>not</a:t>
            </a:r>
            <a:r>
              <a:rPr lang="en-US" sz="2400" dirty="0"/>
              <a:t>.</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22475"/>
            <a:ext cx="727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324356" y="3147656"/>
            <a:ext cx="8344631" cy="1200329"/>
          </a:xfrm>
          <a:prstGeom prst="rect">
            <a:avLst/>
          </a:prstGeom>
          <a:noFill/>
        </p:spPr>
        <p:txBody>
          <a:bodyPr wrap="square" rtlCol="0">
            <a:spAutoFit/>
          </a:bodyPr>
          <a:lstStyle/>
          <a:p>
            <a:pPr>
              <a:spcBef>
                <a:spcPct val="0"/>
              </a:spcBef>
            </a:pPr>
            <a:r>
              <a:rPr lang="en-US" altLang="en-US" sz="2400" dirty="0"/>
              <a:t>On the other hand, both real number and matrix multiplications are associative ((</a:t>
            </a:r>
            <a:r>
              <a:rPr lang="en-US" altLang="en-US" sz="2400" i="1" dirty="0"/>
              <a:t>ab</a:t>
            </a:r>
            <a:r>
              <a:rPr lang="en-US" altLang="en-US" sz="2400" dirty="0"/>
              <a:t>)</a:t>
            </a:r>
            <a:r>
              <a:rPr lang="en-US" altLang="en-US" sz="2400" i="1" dirty="0"/>
              <a:t>c</a:t>
            </a:r>
            <a:r>
              <a:rPr lang="en-US" altLang="en-US" sz="2400" dirty="0"/>
              <a:t> = </a:t>
            </a:r>
            <a:r>
              <a:rPr lang="en-US" altLang="en-US" sz="2400" i="1" dirty="0"/>
              <a:t>a</a:t>
            </a:r>
            <a:r>
              <a:rPr lang="en-US" altLang="en-US" sz="2400" dirty="0"/>
              <a:t>(</a:t>
            </a:r>
            <a:r>
              <a:rPr lang="en-US" altLang="en-US" sz="2400" i="1" dirty="0" err="1"/>
              <a:t>bc</a:t>
            </a:r>
            <a:r>
              <a:rPr lang="en-US" altLang="en-US" sz="2400" dirty="0"/>
              <a:t>), for all elements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for which the products are defined).</a:t>
            </a:r>
          </a:p>
        </p:txBody>
      </p:sp>
    </p:spTree>
    <p:extLst>
      <p:ext uri="{BB962C8B-B14F-4D97-AF65-F5344CB8AC3E}">
        <p14:creationId xmlns:p14="http://schemas.microsoft.com/office/powerpoint/2010/main" val="493671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Identity Matrix</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724" y="1456195"/>
            <a:ext cx="4267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399684" y="3842948"/>
            <a:ext cx="8344631" cy="2091121"/>
            <a:chOff x="399684" y="3784525"/>
            <a:chExt cx="8344631" cy="2091121"/>
          </a:xfrm>
        </p:grpSpPr>
        <p:sp>
          <p:nvSpPr>
            <p:cNvPr id="47" name="TextBox 46"/>
            <p:cNvSpPr txBox="1"/>
            <p:nvPr/>
          </p:nvSpPr>
          <p:spPr>
            <a:xfrm>
              <a:off x="399684" y="3936654"/>
              <a:ext cx="8344631" cy="1938992"/>
            </a:xfrm>
            <a:prstGeom prst="rect">
              <a:avLst/>
            </a:prstGeom>
            <a:noFill/>
          </p:spPr>
          <p:txBody>
            <a:bodyPr wrap="square" rtlCol="0">
              <a:spAutoFit/>
            </a:bodyPr>
            <a:lstStyle/>
            <a:p>
              <a:r>
                <a:rPr lang="en-US" altLang="en-US" sz="2400" dirty="0"/>
                <a:t>These computations show that            acts as an identity on </a:t>
              </a:r>
            </a:p>
            <a:p>
              <a:r>
                <a:rPr lang="en-US" altLang="en-US" sz="2400" dirty="0"/>
                <a:t>the left side for multiplication with 2 </a:t>
              </a:r>
              <a:r>
                <a:rPr lang="en-US" altLang="en-US" sz="2400" b="1" dirty="0">
                  <a:sym typeface="Symbol" pitchFamily="18" charset="2"/>
                </a:rPr>
                <a:t></a:t>
              </a:r>
              <a:r>
                <a:rPr lang="en-US" altLang="en-US" sz="2400" dirty="0"/>
                <a:t> 3 matrices and that</a:t>
              </a:r>
            </a:p>
            <a:p>
              <a:endParaRPr lang="en-US" altLang="en-US" sz="400" dirty="0"/>
            </a:p>
            <a:p>
              <a:pPr>
                <a:spcBef>
                  <a:spcPts val="1200"/>
                </a:spcBef>
              </a:pPr>
              <a:r>
                <a:rPr lang="en-US" altLang="en-US" sz="2400" dirty="0"/>
                <a:t>              acts as an identity on the right side for multiplication</a:t>
              </a:r>
              <a:endParaRPr lang="en-US" altLang="en-US" sz="400" dirty="0"/>
            </a:p>
            <a:p>
              <a:pPr>
                <a:spcBef>
                  <a:spcPts val="1200"/>
                </a:spcBef>
              </a:pPr>
              <a:r>
                <a:rPr lang="en-US" altLang="en-US" sz="2400" dirty="0"/>
                <a:t>with 3 </a:t>
              </a:r>
              <a:r>
                <a:rPr lang="en-US" altLang="en-US" sz="2400" b="1" dirty="0">
                  <a:sym typeface="Symbol" pitchFamily="18" charset="2"/>
                </a:rPr>
                <a:t></a:t>
              </a:r>
              <a:r>
                <a:rPr lang="en-US" altLang="en-US" sz="2400" dirty="0"/>
                <a:t> 3 matrices.</a:t>
              </a:r>
            </a:p>
          </p:txBody>
        </p:sp>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973" y="3784525"/>
              <a:ext cx="650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2" y="4693565"/>
              <a:ext cx="882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p:cNvGrpSpPr/>
          <p:nvPr/>
        </p:nvGrpSpPr>
        <p:grpSpPr>
          <a:xfrm>
            <a:off x="1961148" y="2401850"/>
            <a:ext cx="5125284" cy="1295400"/>
            <a:chOff x="1961148" y="2401850"/>
            <a:chExt cx="5125284" cy="1295400"/>
          </a:xfrm>
        </p:grpSpPr>
        <p:pic>
          <p:nvPicPr>
            <p:cNvPr id="4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37013"/>
            <a:stretch/>
          </p:blipFill>
          <p:spPr bwMode="auto">
            <a:xfrm>
              <a:off x="1961148" y="2401850"/>
              <a:ext cx="3035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724" r="35051"/>
            <a:stretch/>
          </p:blipFill>
          <p:spPr bwMode="auto">
            <a:xfrm>
              <a:off x="4983288" y="2565299"/>
              <a:ext cx="350981"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3645"/>
            <a:stretch/>
          </p:blipFill>
          <p:spPr bwMode="auto">
            <a:xfrm>
              <a:off x="5334269" y="2401850"/>
              <a:ext cx="17521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890325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48" name="Group 47"/>
          <p:cNvGrpSpPr/>
          <p:nvPr/>
        </p:nvGrpSpPr>
        <p:grpSpPr>
          <a:xfrm>
            <a:off x="277777" y="1129770"/>
            <a:ext cx="8480977" cy="3056641"/>
            <a:chOff x="886427" y="4598517"/>
            <a:chExt cx="8480977" cy="3056641"/>
          </a:xfrm>
        </p:grpSpPr>
        <p:sp>
          <p:nvSpPr>
            <p:cNvPr id="50" name="Rectangle 49"/>
            <p:cNvSpPr/>
            <p:nvPr/>
          </p:nvSpPr>
          <p:spPr>
            <a:xfrm>
              <a:off x="891707" y="4598518"/>
              <a:ext cx="8475697" cy="305664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Identity Matrix</a:t>
              </a:r>
            </a:p>
          </p:txBody>
        </p:sp>
        <mc:AlternateContent xmlns:mc="http://schemas.openxmlformats.org/markup-compatibility/2006" xmlns:a14="http://schemas.microsoft.com/office/drawing/2010/main">
          <mc:Choice Requires="a14">
            <p:sp>
              <p:nvSpPr>
                <p:cNvPr id="53" name="TextBox 52"/>
                <p:cNvSpPr txBox="1"/>
                <p:nvPr/>
              </p:nvSpPr>
              <p:spPr>
                <a:xfrm>
                  <a:off x="1044108" y="5193984"/>
                  <a:ext cx="8072459" cy="2355773"/>
                </a:xfrm>
                <a:prstGeom prst="rect">
                  <a:avLst/>
                </a:prstGeom>
                <a:noFill/>
              </p:spPr>
              <p:txBody>
                <a:bodyPr wrap="square" rtlCol="0">
                  <a:spAutoFit/>
                </a:bodyPr>
                <a:lstStyle/>
                <a:p>
                  <a:pPr>
                    <a:spcAft>
                      <a:spcPts val="600"/>
                    </a:spcAft>
                    <a:tabLst>
                      <a:tab pos="174625" algn="l"/>
                    </a:tabLst>
                  </a:pPr>
                  <a:r>
                    <a:rPr lang="en-SG" sz="2400" dirty="0"/>
                    <a:t>For each positive integer </a:t>
                  </a:r>
                  <a:r>
                    <a:rPr lang="en-SG" sz="2400" i="1" dirty="0"/>
                    <a:t>n</a:t>
                  </a:r>
                  <a:r>
                    <a:rPr lang="en-SG" sz="2400" dirty="0"/>
                    <a:t>, the </a:t>
                  </a:r>
                  <a:r>
                    <a:rPr lang="en-SG" sz="2400" b="1" i="1" dirty="0"/>
                    <a:t>n</a:t>
                  </a:r>
                  <a:r>
                    <a:rPr lang="en-SG" sz="2400" b="1" dirty="0"/>
                    <a:t> </a:t>
                  </a:r>
                  <a:r>
                    <a:rPr lang="en-SG" sz="2400" b="1" dirty="0">
                      <a:sym typeface="Symbol"/>
                    </a:rPr>
                    <a:t> </a:t>
                  </a:r>
                  <a:r>
                    <a:rPr lang="en-SG" sz="2400" b="1" i="1" dirty="0"/>
                    <a:t>n</a:t>
                  </a:r>
                  <a:r>
                    <a:rPr lang="en-SG" sz="2400" b="1" dirty="0"/>
                    <a:t> identity matrix</a:t>
                  </a:r>
                  <a:r>
                    <a:rPr lang="en-SG" sz="2400" dirty="0"/>
                    <a:t>, denoted I</a:t>
                  </a:r>
                  <a:r>
                    <a:rPr lang="en-SG" sz="2400" i="1" baseline="-25000" dirty="0"/>
                    <a:t>n</a:t>
                  </a:r>
                  <a:r>
                    <a:rPr lang="en-SG" sz="2400" dirty="0"/>
                    <a:t> = (</a:t>
                  </a:r>
                  <a:r>
                    <a:rPr lang="en-SG" sz="2400" dirty="0">
                      <a:sym typeface="Symbol"/>
                    </a:rPr>
                    <a:t></a:t>
                  </a:r>
                  <a:r>
                    <a:rPr lang="en-SG" sz="2400" i="1" baseline="-25000" dirty="0" err="1"/>
                    <a:t>ij</a:t>
                  </a:r>
                  <a:r>
                    <a:rPr lang="en-SG" sz="2400" dirty="0"/>
                    <a:t>) or just </a:t>
                  </a:r>
                  <a:r>
                    <a:rPr lang="en-SG" sz="2400" b="1" dirty="0"/>
                    <a:t>I </a:t>
                  </a:r>
                  <a:r>
                    <a:rPr lang="en-SG" sz="2400" dirty="0"/>
                    <a:t>(if the size of the matrix is obvious from context), is the </a:t>
                  </a:r>
                  <a:r>
                    <a:rPr lang="en-SG" sz="2400" i="1" dirty="0"/>
                    <a:t>n</a:t>
                  </a:r>
                  <a:r>
                    <a:rPr lang="en-SG" sz="2400" dirty="0"/>
                    <a:t> </a:t>
                  </a:r>
                  <a:r>
                    <a:rPr lang="en-SG" sz="2400" dirty="0">
                      <a:sym typeface="Symbol"/>
                    </a:rPr>
                    <a:t> </a:t>
                  </a:r>
                  <a:r>
                    <a:rPr lang="en-SG" sz="2400" i="1" dirty="0"/>
                    <a:t>n</a:t>
                  </a:r>
                  <a:r>
                    <a:rPr lang="en-SG" sz="2400" dirty="0"/>
                    <a:t> matrix in which all the entries in the main diagonal are 1’s and all other entries are 0’s. In other words,</a:t>
                  </a:r>
                </a:p>
                <a:p>
                  <a:pPr>
                    <a:spcAft>
                      <a:spcPts val="600"/>
                    </a:spcAft>
                    <a:tabLst>
                      <a:tab pos="914400" algn="l"/>
                      <a:tab pos="3602038" algn="l"/>
                    </a:tabLst>
                  </a:pPr>
                  <a:r>
                    <a:rPr lang="en-SG" sz="2400" dirty="0"/>
                    <a:t>	</a:t>
                  </a: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a:ea typeface="Cambria Math"/>
                            </a:rPr>
                            <m:t>𝛿</m:t>
                          </m:r>
                        </m:e>
                        <m:sub>
                          <m:r>
                            <a:rPr lang="en-US" sz="2400" b="0" i="1" smtClean="0">
                              <a:latin typeface="Cambria Math"/>
                            </a:rPr>
                            <m:t>𝑖𝑗</m:t>
                          </m:r>
                        </m:sub>
                      </m:sSub>
                      <m:r>
                        <a:rPr lang="en-SG" sz="2400" i="1" smtClean="0">
                          <a:latin typeface="Cambria Math"/>
                        </a:rPr>
                        <m:t>=</m:t>
                      </m:r>
                      <m:d>
                        <m:dPr>
                          <m:begChr m:val="{"/>
                          <m:endChr m:val=""/>
                          <m:ctrlPr>
                            <a:rPr lang="en-SG" sz="2400" i="1" smtClean="0">
                              <a:latin typeface="Cambria Math" panose="02040503050406030204" pitchFamily="18" charset="0"/>
                            </a:rPr>
                          </m:ctrlPr>
                        </m:dPr>
                        <m:e>
                          <m:eqArr>
                            <m:eqArrPr>
                              <m:ctrlPr>
                                <a:rPr lang="en-SG" sz="2400" i="1" smtClean="0">
                                  <a:latin typeface="Cambria Math" panose="02040503050406030204" pitchFamily="18" charset="0"/>
                                </a:rPr>
                              </m:ctrlPr>
                            </m:eqArrPr>
                            <m:e>
                              <m:r>
                                <a:rPr lang="en-US" sz="2400" b="0" i="1" smtClean="0">
                                  <a:latin typeface="Cambria Math"/>
                                </a:rPr>
                                <m:t>1</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US" sz="2400" b="0" i="1" smtClean="0">
                                  <a:latin typeface="Cambria Math"/>
                                </a:rPr>
                                <m:t>=</m:t>
                              </m:r>
                              <m:r>
                                <a:rPr lang="en-US" sz="2400" b="0" i="1" smtClean="0">
                                  <a:latin typeface="Cambria Math"/>
                                </a:rPr>
                                <m:t>𝑗</m:t>
                              </m:r>
                            </m:e>
                            <m:e>
                              <m:r>
                                <a:rPr lang="en-SG" sz="2400" i="1" smtClean="0">
                                  <a:latin typeface="Cambria Math"/>
                                </a:rPr>
                                <m:t>&amp;</m:t>
                              </m:r>
                              <m:r>
                                <a:rPr lang="en-US" sz="2400" b="0" i="1" smtClean="0">
                                  <a:latin typeface="Cambria Math"/>
                                </a:rPr>
                                <m:t>0</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SG" sz="2400" i="1" smtClean="0">
                                  <a:latin typeface="Cambria Math"/>
                                  <a:ea typeface="Cambria Math"/>
                                </a:rPr>
                                <m:t>≠</m:t>
                              </m:r>
                              <m:r>
                                <a:rPr lang="en-US" sz="2400" b="0" i="1" smtClean="0">
                                  <a:latin typeface="Cambria Math"/>
                                </a:rPr>
                                <m:t>𝑗</m:t>
                              </m:r>
                            </m:e>
                          </m:eqArr>
                        </m:e>
                      </m:d>
                    </m:oMath>
                  </a14:m>
                  <a:r>
                    <a:rPr lang="en-SG" sz="2400" dirty="0"/>
                    <a:t>	for all </a:t>
                  </a:r>
                  <a14:m>
                    <m:oMath xmlns:m="http://schemas.openxmlformats.org/officeDocument/2006/math">
                      <m:r>
                        <a:rPr lang="en-SG" sz="2400" i="1" dirty="0" smtClean="0">
                          <a:latin typeface="Cambria Math"/>
                        </a:rPr>
                        <m:t>𝑖</m:t>
                      </m:r>
                      <m:r>
                        <a:rPr lang="en-SG" sz="2400" i="1" dirty="0" smtClean="0">
                          <a:latin typeface="Cambria Math"/>
                        </a:rPr>
                        <m:t>, </m:t>
                      </m:r>
                      <m:r>
                        <a:rPr lang="en-SG" sz="2400" i="1" dirty="0" smtClean="0">
                          <a:latin typeface="Cambria Math"/>
                        </a:rPr>
                        <m:t>𝑗</m:t>
                      </m:r>
                      <m:r>
                        <a:rPr lang="en-SG" sz="2400" i="1" dirty="0" smtClean="0">
                          <a:latin typeface="Cambria Math"/>
                        </a:rPr>
                        <m:t>=1, 2, …, </m:t>
                      </m:r>
                      <m:r>
                        <a:rPr lang="en-US" sz="2400" b="0" i="1" dirty="0" smtClean="0">
                          <a:latin typeface="Cambria Math"/>
                        </a:rPr>
                        <m:t>𝑛</m:t>
                      </m:r>
                      <m:r>
                        <a:rPr lang="en-US" sz="2400" b="0" i="1" dirty="0" smtClean="0">
                          <a:latin typeface="Cambria Math"/>
                        </a:rPr>
                        <m:t>. </m:t>
                      </m:r>
                    </m:oMath>
                  </a14:m>
                  <a:endParaRPr lang="en-SG"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44108" y="5193984"/>
                  <a:ext cx="8072459" cy="2355773"/>
                </a:xfrm>
                <a:prstGeom prst="rect">
                  <a:avLst/>
                </a:prstGeom>
                <a:blipFill rotWithShape="1">
                  <a:blip r:embed="rId3"/>
                  <a:stretch>
                    <a:fillRect l="-1132" t="-2591"/>
                  </a:stretch>
                </a:blipFill>
              </p:spPr>
              <p:txBody>
                <a:bodyPr/>
                <a:lstStyle/>
                <a:p>
                  <a:r>
                    <a:rPr lang="en-US">
                      <a:noFill/>
                    </a:rPr>
                    <a:t> </a:t>
                  </a:r>
                </a:p>
              </p:txBody>
            </p:sp>
          </mc:Fallback>
        </mc:AlternateContent>
      </p:grpSp>
      <p:sp>
        <p:nvSpPr>
          <p:cNvPr id="54" name="TextBox 53"/>
          <p:cNvSpPr txBox="1"/>
          <p:nvPr/>
        </p:nvSpPr>
        <p:spPr>
          <a:xfrm>
            <a:off x="387719" y="4443607"/>
            <a:ext cx="8344631" cy="1200329"/>
          </a:xfrm>
          <a:prstGeom prst="rect">
            <a:avLst/>
          </a:prstGeom>
          <a:noFill/>
        </p:spPr>
        <p:txBody>
          <a:bodyPr wrap="square" rtlCol="0">
            <a:spAutoFit/>
          </a:bodyPr>
          <a:lstStyle/>
          <a:p>
            <a:pPr>
              <a:defRPr/>
            </a:pPr>
            <a:r>
              <a:rPr lang="en-US" altLang="en-US" sz="2400" dirty="0"/>
              <a:t>The German mathematician </a:t>
            </a:r>
            <a:r>
              <a:rPr lang="en-US" altLang="en-US" sz="2400" dirty="0">
                <a:solidFill>
                  <a:srgbClr val="0000FF"/>
                </a:solidFill>
              </a:rPr>
              <a:t>Leopold </a:t>
            </a:r>
            <a:r>
              <a:rPr lang="en-US" altLang="en-US" sz="2400" dirty="0" err="1">
                <a:solidFill>
                  <a:srgbClr val="0000FF"/>
                </a:solidFill>
              </a:rPr>
              <a:t>Kronecker</a:t>
            </a:r>
            <a:r>
              <a:rPr lang="en-US" altLang="en-US" sz="2400" dirty="0">
                <a:solidFill>
                  <a:srgbClr val="0000FF"/>
                </a:solidFill>
              </a:rPr>
              <a:t> </a:t>
            </a:r>
            <a:r>
              <a:rPr lang="en-US" altLang="en-US" sz="2400" dirty="0"/>
              <a:t>introduced the symbol </a:t>
            </a:r>
            <a:r>
              <a:rPr lang="en-US" altLang="en-US" sz="2400" i="1" dirty="0">
                <a:sym typeface="Symbol" pitchFamily="18" charset="2"/>
              </a:rPr>
              <a:t></a:t>
            </a:r>
            <a:r>
              <a:rPr lang="en-US" altLang="en-US" sz="2400" i="1" baseline="-25000" dirty="0" err="1"/>
              <a:t>i</a:t>
            </a:r>
            <a:r>
              <a:rPr lang="en-US" altLang="en-US" sz="2400" i="1" baseline="-25000" dirty="0"/>
              <a:t> j</a:t>
            </a:r>
            <a:r>
              <a:rPr lang="en-US" altLang="en-US" sz="2400" i="1" dirty="0"/>
              <a:t> </a:t>
            </a:r>
            <a:r>
              <a:rPr lang="en-US" altLang="en-US" sz="2400" dirty="0"/>
              <a:t>to make matrix computations more convenient. In his </a:t>
            </a:r>
            <a:r>
              <a:rPr lang="en-US" altLang="en-US" sz="2400" dirty="0" err="1"/>
              <a:t>honour</a:t>
            </a:r>
            <a:r>
              <a:rPr lang="en-US" altLang="en-US" sz="2400" dirty="0"/>
              <a:t>, this symbol is called the </a:t>
            </a:r>
            <a:r>
              <a:rPr lang="en-US" altLang="en-US" sz="2400" i="1" dirty="0" err="1"/>
              <a:t>Kronecker</a:t>
            </a:r>
            <a:r>
              <a:rPr lang="en-US" altLang="en-US" sz="2400" i="1" dirty="0"/>
              <a:t> delta</a:t>
            </a:r>
            <a:r>
              <a:rPr lang="en-US" sz="2400" dirty="0"/>
              <a:t>.</a:t>
            </a:r>
          </a:p>
        </p:txBody>
      </p:sp>
    </p:spTree>
    <p:extLst>
      <p:ext uri="{BB962C8B-B14F-4D97-AF65-F5344CB8AC3E}">
        <p14:creationId xmlns:p14="http://schemas.microsoft.com/office/powerpoint/2010/main" val="308101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15123" y="1557630"/>
            <a:ext cx="8250519" cy="4981284"/>
            <a:chOff x="993228" y="4598516"/>
            <a:chExt cx="8250519" cy="4981284"/>
          </a:xfrm>
        </p:grpSpPr>
        <p:sp>
          <p:nvSpPr>
            <p:cNvPr id="66" name="Rectangle 65"/>
            <p:cNvSpPr/>
            <p:nvPr/>
          </p:nvSpPr>
          <p:spPr>
            <a:xfrm>
              <a:off x="993228" y="4598516"/>
              <a:ext cx="8250519" cy="489803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Undirected Graph</a:t>
              </a:r>
            </a:p>
          </p:txBody>
        </p:sp>
        <p:sp>
          <p:nvSpPr>
            <p:cNvPr id="69" name="TextBox 68"/>
            <p:cNvSpPr txBox="1"/>
            <p:nvPr/>
          </p:nvSpPr>
          <p:spPr>
            <a:xfrm>
              <a:off x="1109373" y="5193984"/>
              <a:ext cx="8134373" cy="4385816"/>
            </a:xfrm>
            <a:prstGeom prst="rect">
              <a:avLst/>
            </a:prstGeom>
            <a:noFill/>
          </p:spPr>
          <p:txBody>
            <a:bodyPr wrap="square" rtlCol="0">
              <a:spAutoFit/>
            </a:bodyPr>
            <a:lstStyle/>
            <a:p>
              <a:pPr>
                <a:spcAft>
                  <a:spcPts val="600"/>
                </a:spcAft>
              </a:pPr>
              <a:r>
                <a:rPr lang="en-SG" sz="2400" dirty="0"/>
                <a:t>An undirected </a:t>
              </a:r>
              <a:r>
                <a:rPr lang="en-SG" sz="2400" b="1" dirty="0"/>
                <a:t>graph</a:t>
              </a:r>
              <a:r>
                <a:rPr lang="en-SG" sz="2400" dirty="0"/>
                <a:t> </a:t>
              </a:r>
              <a:r>
                <a:rPr lang="en-SG" sz="2400" i="1" dirty="0"/>
                <a:t>G</a:t>
              </a:r>
              <a:r>
                <a:rPr lang="en-SG" sz="2400" dirty="0"/>
                <a:t> consists of 2 finite sets: a nonempty set </a:t>
              </a:r>
              <a:r>
                <a:rPr lang="en-SG" sz="2400" i="1" dirty="0"/>
                <a:t>V</a:t>
              </a:r>
              <a:r>
                <a:rPr lang="en-SG" sz="2400" dirty="0"/>
                <a:t> of </a:t>
              </a:r>
              <a:r>
                <a:rPr lang="en-SG" sz="2400" b="1" dirty="0"/>
                <a:t>vertices</a:t>
              </a:r>
              <a:r>
                <a:rPr lang="en-SG" sz="2400" dirty="0"/>
                <a:t> and a set </a:t>
              </a:r>
              <a:r>
                <a:rPr lang="en-SG" sz="2400" i="1" dirty="0"/>
                <a:t>E</a:t>
              </a:r>
              <a:r>
                <a:rPr lang="en-SG" sz="2400" dirty="0"/>
                <a:t> of </a:t>
              </a:r>
              <a:r>
                <a:rPr lang="en-SG" sz="2400" b="1" dirty="0"/>
                <a:t>edges</a:t>
              </a:r>
              <a:r>
                <a:rPr lang="en-SG" sz="2400" dirty="0"/>
                <a:t>, where each (undirected) edge is associated with a set consisting of either one or two vertices called its </a:t>
              </a:r>
              <a:r>
                <a:rPr lang="en-SG" sz="2400" b="1" dirty="0"/>
                <a:t>endpoints</a:t>
              </a:r>
              <a:r>
                <a:rPr lang="en-SG" sz="2400" dirty="0"/>
                <a:t>.</a:t>
              </a:r>
            </a:p>
            <a:p>
              <a:pPr>
                <a:spcAft>
                  <a:spcPts val="600"/>
                </a:spcAft>
              </a:pPr>
              <a:r>
                <a:rPr lang="en-SG" sz="2400" dirty="0"/>
                <a:t>An edge is said to </a:t>
              </a:r>
              <a:r>
                <a:rPr lang="en-SG" sz="2400" b="1" dirty="0"/>
                <a:t>connect</a:t>
              </a:r>
              <a:r>
                <a:rPr lang="en-SG" sz="2400" dirty="0"/>
                <a:t> its endpoints; two vertices that are connected by an edge are called </a:t>
              </a:r>
              <a:r>
                <a:rPr lang="en-SG" sz="2400" b="1" dirty="0"/>
                <a:t>adjacent vertices</a:t>
              </a:r>
              <a:r>
                <a:rPr lang="en-SG" sz="2400" dirty="0"/>
                <a:t>; and a vertex that is an endpoint of a loop is said to be </a:t>
              </a:r>
              <a:r>
                <a:rPr lang="en-SG" sz="2400" b="1" dirty="0"/>
                <a:t>adjacent to itself</a:t>
              </a:r>
              <a:r>
                <a:rPr lang="en-SG" sz="2400" dirty="0"/>
                <a:t>.</a:t>
              </a:r>
            </a:p>
            <a:p>
              <a:pPr>
                <a:spcAft>
                  <a:spcPts val="600"/>
                </a:spcAft>
              </a:pPr>
              <a:r>
                <a:rPr lang="en-SG" sz="2400" dirty="0"/>
                <a:t>An edge is said to be </a:t>
              </a:r>
              <a:r>
                <a:rPr lang="en-SG" sz="2400" b="1" dirty="0"/>
                <a:t>incident on</a:t>
              </a:r>
              <a:r>
                <a:rPr lang="en-SG" sz="2400" dirty="0"/>
                <a:t> each of its endpoints, and two edges incident on the same endpoint are called </a:t>
              </a:r>
              <a:r>
                <a:rPr lang="en-SG" sz="2400" b="1" dirty="0"/>
                <a:t>adjacent edges</a:t>
              </a:r>
              <a:r>
                <a:rPr lang="en-SG" sz="2400" dirty="0"/>
                <a:t>.</a:t>
              </a:r>
            </a:p>
            <a:p>
              <a:pPr>
                <a:spcAft>
                  <a:spcPts val="600"/>
                </a:spcAft>
              </a:pPr>
              <a:r>
                <a:rPr lang="en-SG" sz="2400" dirty="0"/>
                <a:t>We write </a:t>
              </a:r>
              <a:r>
                <a:rPr lang="en-SG" sz="2400" i="1" dirty="0">
                  <a:solidFill>
                    <a:srgbClr val="0000FF"/>
                  </a:solidFill>
                </a:rPr>
                <a:t>e</a:t>
              </a:r>
              <a:r>
                <a:rPr lang="en-SG" sz="2400" dirty="0">
                  <a:solidFill>
                    <a:srgbClr val="0000FF"/>
                  </a:solidFill>
                </a:rPr>
                <a:t> = {</a:t>
              </a:r>
              <a:r>
                <a:rPr lang="en-SG" sz="2400" i="1" dirty="0">
                  <a:solidFill>
                    <a:srgbClr val="0000FF"/>
                  </a:solidFill>
                </a:rPr>
                <a:t>v</a:t>
              </a:r>
              <a:r>
                <a:rPr lang="en-SG" sz="2400" dirty="0">
                  <a:solidFill>
                    <a:srgbClr val="0000FF"/>
                  </a:solidFill>
                </a:rPr>
                <a:t>, </a:t>
              </a:r>
              <a:r>
                <a:rPr lang="en-SG" sz="2400" i="1" dirty="0">
                  <a:solidFill>
                    <a:srgbClr val="0000FF"/>
                  </a:solidFill>
                </a:rPr>
                <a:t>w</a:t>
              </a:r>
              <a:r>
                <a:rPr lang="en-SG" sz="2400" dirty="0">
                  <a:solidFill>
                    <a:srgbClr val="0000FF"/>
                  </a:solidFill>
                </a:rPr>
                <a:t>} </a:t>
              </a:r>
              <a:r>
                <a:rPr lang="en-SG" sz="2400" dirty="0"/>
                <a:t>for an undirected edge </a:t>
              </a:r>
              <a:r>
                <a:rPr lang="en-SG" sz="2400" i="1" dirty="0"/>
                <a:t>e </a:t>
              </a:r>
              <a:r>
                <a:rPr lang="en-SG" sz="2400" dirty="0"/>
                <a:t>incident on vertices </a:t>
              </a:r>
              <a:r>
                <a:rPr lang="en-SG" sz="2400" i="1" dirty="0"/>
                <a:t>v</a:t>
              </a:r>
              <a:r>
                <a:rPr lang="en-SG" sz="2400" dirty="0"/>
                <a:t> and </a:t>
              </a:r>
              <a:r>
                <a:rPr lang="en-SG" sz="2400" i="1" dirty="0"/>
                <a:t>w</a:t>
              </a:r>
              <a:r>
                <a:rPr lang="en-SG" sz="2400" dirty="0"/>
                <a:t>.</a:t>
              </a:r>
            </a:p>
          </p:txBody>
        </p:sp>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3643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6726238"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800" i="1" dirty="0">
                <a:solidFill>
                  <a:schemeClr val="bg1"/>
                </a:solidFill>
              </a:rPr>
              <a:t>n</a:t>
            </a:r>
            <a:r>
              <a:rPr lang="en-SG" sz="2800" baseline="30000" dirty="0">
                <a:solidFill>
                  <a:schemeClr val="bg1"/>
                </a:solidFill>
              </a:rPr>
              <a:t>th</a:t>
            </a:r>
            <a:r>
              <a:rPr lang="en-SG" sz="2800" dirty="0">
                <a:solidFill>
                  <a:schemeClr val="bg1"/>
                </a:solidFill>
              </a:rPr>
              <a:t> Power of a Matrix</a:t>
            </a:r>
            <a:endParaRPr lang="en-SG" sz="2000" dirty="0">
              <a:solidFill>
                <a:schemeClr val="bg1"/>
              </a:solidFill>
            </a:endParaRPr>
          </a:p>
        </p:txBody>
      </p:sp>
      <p:grpSp>
        <p:nvGrpSpPr>
          <p:cNvPr id="39" name="Group 38"/>
          <p:cNvGrpSpPr/>
          <p:nvPr/>
        </p:nvGrpSpPr>
        <p:grpSpPr>
          <a:xfrm>
            <a:off x="369739" y="1425116"/>
            <a:ext cx="8480977" cy="1765018"/>
            <a:chOff x="886427" y="4598517"/>
            <a:chExt cx="8480977" cy="1765018"/>
          </a:xfrm>
        </p:grpSpPr>
        <p:sp>
          <p:nvSpPr>
            <p:cNvPr id="40" name="Rectangle 39"/>
            <p:cNvSpPr/>
            <p:nvPr/>
          </p:nvSpPr>
          <p:spPr>
            <a:xfrm>
              <a:off x="891707" y="4598518"/>
              <a:ext cx="8475697" cy="176501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n</a:t>
              </a:r>
              <a:r>
                <a:rPr lang="en-SG" sz="2400" baseline="30000" dirty="0">
                  <a:solidFill>
                    <a:schemeClr val="bg1"/>
                  </a:solidFill>
                </a:rPr>
                <a:t>th</a:t>
              </a:r>
              <a:r>
                <a:rPr lang="en-SG" sz="2400" dirty="0">
                  <a:solidFill>
                    <a:schemeClr val="bg1"/>
                  </a:solidFill>
                </a:rPr>
                <a:t> Power of a Matrix</a:t>
              </a:r>
            </a:p>
          </p:txBody>
        </p:sp>
        <p:sp>
          <p:nvSpPr>
            <p:cNvPr id="47" name="TextBox 46"/>
            <p:cNvSpPr txBox="1"/>
            <p:nvPr/>
          </p:nvSpPr>
          <p:spPr>
            <a:xfrm>
              <a:off x="1044108" y="5193984"/>
              <a:ext cx="8072459" cy="1169551"/>
            </a:xfrm>
            <a:prstGeom prst="rect">
              <a:avLst/>
            </a:prstGeom>
            <a:noFill/>
          </p:spPr>
          <p:txBody>
            <a:bodyPr wrap="square" rtlCol="0">
              <a:spAutoFit/>
            </a:bodyPr>
            <a:lstStyle/>
            <a:p>
              <a:pPr>
                <a:spcAft>
                  <a:spcPts val="600"/>
                </a:spcAft>
                <a:tabLst>
                  <a:tab pos="174625" algn="l"/>
                </a:tabLst>
              </a:pPr>
              <a:r>
                <a:rPr lang="en-SG" sz="2000" dirty="0"/>
                <a:t>For any </a:t>
              </a:r>
              <a:r>
                <a:rPr lang="en-SG" sz="2000" i="1" dirty="0"/>
                <a:t>n</a:t>
              </a:r>
              <a:r>
                <a:rPr lang="en-SG" sz="2000" dirty="0"/>
                <a:t> </a:t>
              </a:r>
              <a:r>
                <a:rPr lang="en-SG" sz="2000" dirty="0">
                  <a:sym typeface="Symbol"/>
                </a:rPr>
                <a:t> </a:t>
              </a:r>
              <a:r>
                <a:rPr lang="en-SG" sz="2000" i="1" dirty="0"/>
                <a:t>n</a:t>
              </a:r>
              <a:r>
                <a:rPr lang="en-SG" sz="2000" dirty="0"/>
                <a:t> matrix </a:t>
              </a:r>
              <a:r>
                <a:rPr lang="en-SG" sz="2000" b="1" dirty="0"/>
                <a:t>A</a:t>
              </a:r>
              <a:r>
                <a:rPr lang="en-SG" sz="2000" dirty="0"/>
                <a:t>, the </a:t>
              </a:r>
              <a:r>
                <a:rPr lang="en-SG" sz="2000" b="1" dirty="0"/>
                <a:t>powers of A </a:t>
              </a:r>
              <a:r>
                <a:rPr lang="en-SG" sz="2000" dirty="0"/>
                <a:t>are defined as follows:</a:t>
              </a:r>
            </a:p>
            <a:p>
              <a:pPr>
                <a:spcAft>
                  <a:spcPts val="600"/>
                </a:spcAft>
                <a:tabLst>
                  <a:tab pos="174625" algn="l"/>
                  <a:tab pos="1377950" algn="l"/>
                </a:tabLst>
              </a:pPr>
              <a:r>
                <a:rPr lang="en-SG" sz="2000" dirty="0"/>
                <a:t>		</a:t>
              </a:r>
              <a:r>
                <a:rPr lang="en-SG" sz="2000" b="1" dirty="0"/>
                <a:t>A</a:t>
              </a:r>
              <a:r>
                <a:rPr lang="en-SG" sz="2000" b="1" baseline="30000" dirty="0"/>
                <a:t>0</a:t>
              </a:r>
              <a:r>
                <a:rPr lang="en-SG" sz="2000" dirty="0"/>
                <a:t> = </a:t>
              </a:r>
              <a:r>
                <a:rPr lang="en-SG" sz="2000" b="1" dirty="0"/>
                <a:t>I</a:t>
              </a:r>
              <a:r>
                <a:rPr lang="en-SG" sz="2000" dirty="0"/>
                <a:t> where </a:t>
              </a:r>
              <a:r>
                <a:rPr lang="en-SG" sz="2000" b="1" dirty="0"/>
                <a:t>I</a:t>
              </a:r>
              <a:r>
                <a:rPr lang="en-SG" sz="2000" dirty="0"/>
                <a:t> is the </a:t>
              </a:r>
              <a:r>
                <a:rPr lang="en-SG" sz="2000" i="1" dirty="0"/>
                <a:t>n</a:t>
              </a:r>
              <a:r>
                <a:rPr lang="en-SG" sz="2000" dirty="0"/>
                <a:t> </a:t>
              </a:r>
              <a:r>
                <a:rPr lang="en-SG" sz="2000" dirty="0">
                  <a:sym typeface="Symbol"/>
                </a:rPr>
                <a:t> </a:t>
              </a:r>
              <a:r>
                <a:rPr lang="en-SG" sz="2000" i="1" dirty="0"/>
                <a:t>n</a:t>
              </a:r>
              <a:r>
                <a:rPr lang="en-SG" sz="2000" dirty="0"/>
                <a:t> identity matrix </a:t>
              </a:r>
            </a:p>
            <a:p>
              <a:pPr>
                <a:spcAft>
                  <a:spcPts val="600"/>
                </a:spcAft>
                <a:tabLst>
                  <a:tab pos="174625" algn="l"/>
                  <a:tab pos="1377950" algn="l"/>
                </a:tabLst>
              </a:pPr>
              <a:r>
                <a:rPr lang="en-SG" sz="2000" dirty="0"/>
                <a:t>		</a:t>
              </a:r>
              <a:r>
                <a:rPr lang="en-SG" sz="2000" b="1" dirty="0"/>
                <a:t>A</a:t>
              </a:r>
              <a:r>
                <a:rPr lang="en-SG" sz="2000" b="1" i="1" baseline="40000" dirty="0"/>
                <a:t>n</a:t>
              </a:r>
              <a:r>
                <a:rPr lang="en-SG" sz="2000" dirty="0"/>
                <a:t> = </a:t>
              </a:r>
              <a:r>
                <a:rPr lang="en-SG" sz="2000" b="1" dirty="0"/>
                <a:t>A A</a:t>
              </a:r>
              <a:r>
                <a:rPr lang="en-SG" sz="2000" b="1" i="1" baseline="40000" dirty="0"/>
                <a:t>n </a:t>
              </a:r>
              <a:r>
                <a:rPr lang="en-SG" sz="2000" b="1" baseline="40000" dirty="0"/>
                <a:t>–</a:t>
              </a:r>
              <a:r>
                <a:rPr lang="en-SG" sz="2000" b="1" i="1" baseline="40000" dirty="0"/>
                <a:t> </a:t>
              </a:r>
              <a:r>
                <a:rPr lang="en-SG" sz="2000" b="1" baseline="40000" dirty="0"/>
                <a:t>1</a:t>
              </a:r>
              <a:r>
                <a:rPr lang="en-SG" sz="2000" b="1" dirty="0"/>
                <a:t>   </a:t>
              </a:r>
              <a:r>
                <a:rPr lang="en-SG" sz="2000" dirty="0"/>
                <a:t>for all integers </a:t>
              </a:r>
              <a:r>
                <a:rPr lang="en-SG" sz="2000" i="1" dirty="0"/>
                <a:t>n</a:t>
              </a:r>
              <a:r>
                <a:rPr lang="en-SG" sz="2000" dirty="0"/>
                <a:t> </a:t>
              </a:r>
              <a:r>
                <a:rPr lang="en-SG" sz="2000" dirty="0">
                  <a:sym typeface="Symbol"/>
                </a:rPr>
                <a:t> 1</a:t>
              </a:r>
              <a:endParaRPr lang="en-SG" sz="2400" dirty="0"/>
            </a:p>
          </p:txBody>
        </p:sp>
      </p:grpSp>
      <p:pic>
        <p:nvPicPr>
          <p:cNvPr id="2" name="Picture 2">
            <a:extLst>
              <a:ext uri="{FF2B5EF4-FFF2-40B4-BE49-F238E27FC236}">
                <a16:creationId xmlns:a16="http://schemas.microsoft.com/office/drawing/2014/main" id="{58D4F937-0311-4AFF-AD30-A708C3FABF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989" y="3262904"/>
            <a:ext cx="4438930" cy="66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a:extLst>
              <a:ext uri="{FF2B5EF4-FFF2-40B4-BE49-F238E27FC236}">
                <a16:creationId xmlns:a16="http://schemas.microsoft.com/office/drawing/2014/main" id="{17B4F1D9-2A4C-44DF-8AD1-D168F8D221CE}"/>
              </a:ext>
            </a:extLst>
          </p:cNvPr>
          <p:cNvSpPr txBox="1"/>
          <p:nvPr/>
        </p:nvSpPr>
        <p:spPr>
          <a:xfrm>
            <a:off x="514171" y="4055442"/>
            <a:ext cx="1166847" cy="400110"/>
          </a:xfrm>
          <a:prstGeom prst="rect">
            <a:avLst/>
          </a:prstGeom>
          <a:solidFill>
            <a:schemeClr val="accent4">
              <a:lumMod val="60000"/>
              <a:lumOff val="40000"/>
            </a:schemeClr>
          </a:solidFill>
        </p:spPr>
        <p:txBody>
          <a:bodyPr wrap="square" rtlCol="0">
            <a:spAutoFit/>
          </a:bodyPr>
          <a:lstStyle/>
          <a:p>
            <a:r>
              <a:rPr lang="en-US" sz="2000" dirty="0"/>
              <a:t>Solution:</a:t>
            </a:r>
            <a:endParaRPr lang="en-US" sz="2000" b="1" dirty="0"/>
          </a:p>
        </p:txBody>
      </p:sp>
      <p:pic>
        <p:nvPicPr>
          <p:cNvPr id="49" name="Picture 3">
            <a:extLst>
              <a:ext uri="{FF2B5EF4-FFF2-40B4-BE49-F238E27FC236}">
                <a16:creationId xmlns:a16="http://schemas.microsoft.com/office/drawing/2014/main" id="{7340E6F9-44BA-43B9-A93D-4B46008681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3033" y="3932637"/>
            <a:ext cx="3993105" cy="61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
            <a:extLst>
              <a:ext uri="{FF2B5EF4-FFF2-40B4-BE49-F238E27FC236}">
                <a16:creationId xmlns:a16="http://schemas.microsoft.com/office/drawing/2014/main" id="{87EBC338-EDC4-46C4-8DE7-383EC6FB99A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9142" y="4455552"/>
            <a:ext cx="2116468" cy="3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
            <a:extLst>
              <a:ext uri="{FF2B5EF4-FFF2-40B4-BE49-F238E27FC236}">
                <a16:creationId xmlns:a16="http://schemas.microsoft.com/office/drawing/2014/main" id="{1F3F7CDD-10B3-4584-BB7F-31DEBFB3402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9142" y="4985009"/>
            <a:ext cx="4360677" cy="60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6">
            <a:extLst>
              <a:ext uri="{FF2B5EF4-FFF2-40B4-BE49-F238E27FC236}">
                <a16:creationId xmlns:a16="http://schemas.microsoft.com/office/drawing/2014/main" id="{D912AFC1-8975-49FD-8C60-40178CBB227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73033" y="5758325"/>
            <a:ext cx="3984226" cy="63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40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dissolv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Walks of Length </a:t>
            </a:r>
            <a:r>
              <a:rPr lang="en-SG" sz="2800" i="1" dirty="0">
                <a:solidFill>
                  <a:schemeClr val="bg1"/>
                </a:solidFill>
              </a:rPr>
              <a:t>N</a:t>
            </a:r>
            <a:endParaRPr lang="en-SG" sz="2000" dirty="0">
              <a:solidFill>
                <a:schemeClr val="bg1"/>
              </a:solidFill>
            </a:endParaRPr>
          </a:p>
        </p:txBody>
      </p:sp>
      <p:sp>
        <p:nvSpPr>
          <p:cNvPr id="39" name="TextBox 38"/>
          <p:cNvSpPr txBox="1"/>
          <p:nvPr/>
        </p:nvSpPr>
        <p:spPr>
          <a:xfrm>
            <a:off x="369739" y="1679143"/>
            <a:ext cx="8344631" cy="3416320"/>
          </a:xfrm>
          <a:prstGeom prst="rect">
            <a:avLst/>
          </a:prstGeom>
          <a:noFill/>
        </p:spPr>
        <p:txBody>
          <a:bodyPr wrap="square" rtlCol="0">
            <a:spAutoFit/>
          </a:bodyPr>
          <a:lstStyle/>
          <a:p>
            <a:pPr>
              <a:spcAft>
                <a:spcPts val="1200"/>
              </a:spcAft>
            </a:pPr>
            <a:r>
              <a:rPr lang="en-US" altLang="en-US" sz="2800" dirty="0"/>
              <a:t>A </a:t>
            </a:r>
            <a:r>
              <a:rPr lang="en-US" altLang="en-US" sz="2800" dirty="0">
                <a:solidFill>
                  <a:srgbClr val="000099"/>
                </a:solidFill>
              </a:rPr>
              <a:t>walk</a:t>
            </a:r>
            <a:r>
              <a:rPr lang="en-US" altLang="en-US" sz="2800" dirty="0"/>
              <a:t> in a graph consists of an alternating sequence of vertices and edges.</a:t>
            </a:r>
          </a:p>
          <a:p>
            <a:pPr>
              <a:spcAft>
                <a:spcPts val="1200"/>
              </a:spcAft>
            </a:pPr>
            <a:r>
              <a:rPr lang="en-US" altLang="en-US" sz="2800" dirty="0"/>
              <a:t>If repeated edges are counted each time they occur, then the number of edges in the sequence is called the </a:t>
            </a:r>
            <a:r>
              <a:rPr lang="en-US" altLang="en-US" sz="2800" b="1" dirty="0"/>
              <a:t>length</a:t>
            </a:r>
            <a:r>
              <a:rPr lang="en-US" altLang="en-US" sz="2800" dirty="0"/>
              <a:t> of the walk. </a:t>
            </a:r>
          </a:p>
          <a:p>
            <a:pPr>
              <a:spcAft>
                <a:spcPts val="1200"/>
              </a:spcAft>
            </a:pPr>
            <a:r>
              <a:rPr lang="en-US" altLang="en-US" sz="2800" dirty="0"/>
              <a:t>For instance, the walk </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i="1" dirty="0">
                <a:solidFill>
                  <a:srgbClr val="C00000"/>
                </a:solidFill>
              </a:rPr>
              <a:t>e</a:t>
            </a:r>
            <a:r>
              <a:rPr lang="en-US" altLang="en-US" sz="2800" baseline="-25000" dirty="0">
                <a:solidFill>
                  <a:srgbClr val="C00000"/>
                </a:solidFill>
              </a:rPr>
              <a:t>4</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2</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dirty="0"/>
              <a:t> has length 4 (counting </a:t>
            </a:r>
            <a:r>
              <a:rPr lang="en-US" altLang="en-US" sz="2800" i="1" dirty="0"/>
              <a:t>e</a:t>
            </a:r>
            <a:r>
              <a:rPr lang="en-US" altLang="en-US" sz="2800" baseline="-25000" dirty="0"/>
              <a:t>3</a:t>
            </a:r>
            <a:r>
              <a:rPr lang="en-US" altLang="en-US" sz="2800" dirty="0"/>
              <a:t> twice). </a:t>
            </a:r>
          </a:p>
        </p:txBody>
      </p:sp>
    </p:spTree>
    <p:extLst>
      <p:ext uri="{BB962C8B-B14F-4D97-AF65-F5344CB8AC3E}">
        <p14:creationId xmlns:p14="http://schemas.microsoft.com/office/powerpoint/2010/main" val="2647881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78245"/>
            <a:ext cx="8344631" cy="954107"/>
          </a:xfrm>
          <a:prstGeom prst="rect">
            <a:avLst/>
          </a:prstGeom>
          <a:noFill/>
        </p:spPr>
        <p:txBody>
          <a:bodyPr wrap="square" rtlCol="0">
            <a:spAutoFit/>
          </a:bodyPr>
          <a:lstStyle/>
          <a:p>
            <a:r>
              <a:rPr lang="en-US" altLang="en-US" sz="2800" dirty="0"/>
              <a:t>Example: Consider the following graph </a:t>
            </a:r>
            <a:r>
              <a:rPr lang="en-US" altLang="en-US" sz="2800" i="1" dirty="0"/>
              <a:t>G</a:t>
            </a:r>
            <a:r>
              <a:rPr lang="en-US" altLang="en-US" sz="2800" dirty="0"/>
              <a:t>. </a:t>
            </a:r>
          </a:p>
          <a:p>
            <a:r>
              <a:rPr lang="en-US" altLang="en-US" sz="2800" dirty="0"/>
              <a:t>How many distinct walks of length 2 connect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2</a:t>
            </a:r>
            <a:r>
              <a:rPr lang="en-US" altLang="en-US" sz="2800" dirty="0"/>
              <a:t>?</a:t>
            </a: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584455" y="2311516"/>
            <a:ext cx="2317131" cy="2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35866" y="2032352"/>
            <a:ext cx="5334470"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a:t>
            </a:r>
            <a:r>
              <a:rPr lang="en-US" altLang="en-US" sz="2400" i="1" dirty="0"/>
              <a:t> v</a:t>
            </a:r>
            <a:r>
              <a:rPr lang="en-US" altLang="en-US" sz="2400" baseline="-25000" dirty="0"/>
              <a:t>2</a:t>
            </a:r>
            <a:r>
              <a:rPr lang="en-SG" sz="2400" dirty="0"/>
              <a:t> via </a:t>
            </a:r>
            <a:r>
              <a:rPr lang="en-US" altLang="en-US" sz="2400" i="1" dirty="0">
                <a:solidFill>
                  <a:srgbClr val="C00000"/>
                </a:solidFill>
              </a:rPr>
              <a:t>v</a:t>
            </a:r>
            <a:r>
              <a:rPr lang="en-US" altLang="en-US" sz="2400" baseline="-25000" dirty="0">
                <a:solidFill>
                  <a:srgbClr val="C00000"/>
                </a:solidFill>
              </a:rPr>
              <a:t>1</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1</a:t>
            </a:r>
            <a:r>
              <a:rPr lang="en-US" altLang="en-US" sz="2400" i="1" dirty="0"/>
              <a:t>v</a:t>
            </a:r>
            <a:r>
              <a:rPr lang="en-US" altLang="en-US" sz="2400" baseline="-25000" dirty="0"/>
              <a:t>1</a:t>
            </a:r>
            <a:r>
              <a:rPr lang="en-US" altLang="en-US" sz="2400" i="1" dirty="0"/>
              <a:t>e</a:t>
            </a:r>
            <a:r>
              <a:rPr lang="en-US" altLang="en-US" sz="2400" baseline="-25000" dirty="0"/>
              <a:t>1</a:t>
            </a:r>
            <a:r>
              <a:rPr lang="en-US" altLang="en-US" sz="2400" i="1" dirty="0"/>
              <a:t>v</a:t>
            </a:r>
            <a:r>
              <a:rPr lang="en-US" altLang="en-US" sz="2400" baseline="-25000" dirty="0"/>
              <a:t>2</a:t>
            </a:r>
            <a:r>
              <a:rPr lang="en-US" altLang="en-US" sz="2400" i="1" dirty="0"/>
              <a:t>.</a:t>
            </a:r>
            <a:r>
              <a:rPr lang="en-SG" sz="2400" dirty="0"/>
              <a:t> </a:t>
            </a:r>
          </a:p>
        </p:txBody>
      </p:sp>
      <p:sp>
        <p:nvSpPr>
          <p:cNvPr id="41" name="TextBox 40"/>
          <p:cNvSpPr txBox="1"/>
          <p:nvPr/>
        </p:nvSpPr>
        <p:spPr>
          <a:xfrm>
            <a:off x="3368699" y="3092597"/>
            <a:ext cx="5301637"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solidFill>
                  <a:srgbClr val="C00000"/>
                </a:solidFill>
              </a:rPr>
              <a:t>v</a:t>
            </a:r>
            <a:r>
              <a:rPr lang="en-US" altLang="en-US" sz="2400" baseline="-25000" dirty="0">
                <a:solidFill>
                  <a:srgbClr val="C00000"/>
                </a:solidFill>
              </a:rPr>
              <a:t>2</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a:t>
            </a:r>
            <a:r>
              <a:rPr lang="en-SG" sz="2400" dirty="0"/>
              <a:t> </a:t>
            </a:r>
          </a:p>
        </p:txBody>
      </p:sp>
      <p:sp>
        <p:nvSpPr>
          <p:cNvPr id="46" name="TextBox 45"/>
          <p:cNvSpPr txBox="1"/>
          <p:nvPr/>
        </p:nvSpPr>
        <p:spPr>
          <a:xfrm>
            <a:off x="3368700" y="4049610"/>
            <a:ext cx="5428936" cy="1938992"/>
          </a:xfrm>
          <a:prstGeom prst="rect">
            <a:avLst/>
          </a:prstGeom>
          <a:solidFill>
            <a:schemeClr val="accent4">
              <a:lumMod val="60000"/>
              <a:lumOff val="40000"/>
            </a:schemeClr>
          </a:solidFill>
        </p:spPr>
        <p:txBody>
          <a:bodyPr wrap="square" rtlCol="0">
            <a:spAutoFit/>
          </a:bodyPr>
          <a:lstStyle/>
          <a:p>
            <a:r>
              <a:rPr lang="en-SG" sz="2400" dirty="0"/>
              <a:t>Four walks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solidFill>
                  <a:srgbClr val="C00000"/>
                </a:solidFill>
              </a:rPr>
              <a:t>v</a:t>
            </a:r>
            <a:r>
              <a:rPr lang="en-US" altLang="en-US" sz="2400" baseline="-25000" dirty="0">
                <a:solidFill>
                  <a:srgbClr val="C00000"/>
                </a:solidFill>
              </a:rPr>
              <a:t>3</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US" altLang="en-US" sz="2400" i="1" dirty="0"/>
              <a:t> </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SG" sz="2400" dirty="0"/>
              <a:t>.</a:t>
            </a:r>
          </a:p>
        </p:txBody>
      </p:sp>
      <p:sp>
        <p:nvSpPr>
          <p:cNvPr id="3" name="TextBox 2"/>
          <p:cNvSpPr txBox="1"/>
          <p:nvPr/>
        </p:nvSpPr>
        <p:spPr>
          <a:xfrm>
            <a:off x="5770867" y="5060786"/>
            <a:ext cx="1696733" cy="523220"/>
          </a:xfrm>
          <a:prstGeom prst="rect">
            <a:avLst/>
          </a:prstGeom>
          <a:solidFill>
            <a:schemeClr val="bg1"/>
          </a:solidFill>
        </p:spPr>
        <p:txBody>
          <a:bodyPr wrap="square" rtlCol="0">
            <a:spAutoFit/>
          </a:bodyPr>
          <a:lstStyle/>
          <a:p>
            <a:r>
              <a:rPr lang="en-SG" sz="2800" dirty="0">
                <a:solidFill>
                  <a:srgbClr val="C00000"/>
                </a:solidFill>
              </a:rPr>
              <a:t>Total = 6</a:t>
            </a:r>
          </a:p>
        </p:txBody>
      </p:sp>
      <p:cxnSp>
        <p:nvCxnSpPr>
          <p:cNvPr id="7" name="Straight Arrow Connector 6">
            <a:extLst>
              <a:ext uri="{FF2B5EF4-FFF2-40B4-BE49-F238E27FC236}">
                <a16:creationId xmlns:a16="http://schemas.microsoft.com/office/drawing/2014/main" id="{075057F0-215A-417B-8488-C09729FCEB33}"/>
              </a:ext>
            </a:extLst>
          </p:cNvPr>
          <p:cNvCxnSpPr>
            <a:cxnSpLocks/>
          </p:cNvCxnSpPr>
          <p:nvPr/>
        </p:nvCxnSpPr>
        <p:spPr>
          <a:xfrm flipH="1">
            <a:off x="895927" y="3429000"/>
            <a:ext cx="1390074" cy="496455"/>
          </a:xfrm>
          <a:prstGeom prst="straightConnector1">
            <a:avLst/>
          </a:prstGeom>
          <a:ln>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942966E-C45F-4FF6-A517-770EC2714B2C}"/>
              </a:ext>
            </a:extLst>
          </p:cNvPr>
          <p:cNvCxnSpPr>
            <a:cxnSpLocks/>
          </p:cNvCxnSpPr>
          <p:nvPr/>
        </p:nvCxnSpPr>
        <p:spPr>
          <a:xfrm flipH="1">
            <a:off x="1037973" y="3566391"/>
            <a:ext cx="1354244" cy="502846"/>
          </a:xfrm>
          <a:prstGeom prst="straightConnector1">
            <a:avLst/>
          </a:prstGeom>
          <a:ln>
            <a:solidFill>
              <a:srgbClr val="C00000"/>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B9C2CACD-FCD2-4FC5-880D-DB903038771D}"/>
              </a:ext>
            </a:extLst>
          </p:cNvPr>
          <p:cNvSpPr/>
          <p:nvPr/>
        </p:nvSpPr>
        <p:spPr>
          <a:xfrm>
            <a:off x="2039139" y="2624095"/>
            <a:ext cx="756399" cy="894960"/>
          </a:xfrm>
          <a:custGeom>
            <a:avLst/>
            <a:gdLst>
              <a:gd name="connsiteX0" fmla="*/ 288425 w 756399"/>
              <a:gd name="connsiteY0" fmla="*/ 894960 h 894960"/>
              <a:gd name="connsiteX1" fmla="*/ 29806 w 756399"/>
              <a:gd name="connsiteY1" fmla="*/ 590160 h 894960"/>
              <a:gd name="connsiteX2" fmla="*/ 75988 w 756399"/>
              <a:gd name="connsiteY2" fmla="*/ 91396 h 894960"/>
              <a:gd name="connsiteX3" fmla="*/ 657879 w 756399"/>
              <a:gd name="connsiteY3" fmla="*/ 45214 h 894960"/>
              <a:gd name="connsiteX4" fmla="*/ 741006 w 756399"/>
              <a:gd name="connsiteY4" fmla="*/ 580923 h 894960"/>
              <a:gd name="connsiteX5" fmla="*/ 491625 w 756399"/>
              <a:gd name="connsiteY5" fmla="*/ 839541 h 894960"/>
              <a:gd name="connsiteX6" fmla="*/ 491625 w 756399"/>
              <a:gd name="connsiteY6" fmla="*/ 839541 h 89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399" h="894960">
                <a:moveTo>
                  <a:pt x="288425" y="894960"/>
                </a:moveTo>
                <a:cubicBezTo>
                  <a:pt x="176818" y="809523"/>
                  <a:pt x="65212" y="724087"/>
                  <a:pt x="29806" y="590160"/>
                </a:cubicBezTo>
                <a:cubicBezTo>
                  <a:pt x="-5600" y="456233"/>
                  <a:pt x="-28691" y="182220"/>
                  <a:pt x="75988" y="91396"/>
                </a:cubicBezTo>
                <a:cubicBezTo>
                  <a:pt x="180667" y="572"/>
                  <a:pt x="547043" y="-36374"/>
                  <a:pt x="657879" y="45214"/>
                </a:cubicBezTo>
                <a:cubicBezTo>
                  <a:pt x="768715" y="126802"/>
                  <a:pt x="768715" y="448535"/>
                  <a:pt x="741006" y="580923"/>
                </a:cubicBezTo>
                <a:cubicBezTo>
                  <a:pt x="713297" y="713311"/>
                  <a:pt x="491625" y="839541"/>
                  <a:pt x="491625" y="839541"/>
                </a:cubicBezTo>
                <a:lnTo>
                  <a:pt x="491625" y="839541"/>
                </a:ln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Freeform: Shape 47">
            <a:extLst>
              <a:ext uri="{FF2B5EF4-FFF2-40B4-BE49-F238E27FC236}">
                <a16:creationId xmlns:a16="http://schemas.microsoft.com/office/drawing/2014/main" id="{6412F6C9-47BD-4003-AFD3-E0B175FB353D}"/>
              </a:ext>
            </a:extLst>
          </p:cNvPr>
          <p:cNvSpPr/>
          <p:nvPr/>
        </p:nvSpPr>
        <p:spPr>
          <a:xfrm>
            <a:off x="1967345" y="2530672"/>
            <a:ext cx="859865" cy="954107"/>
          </a:xfrm>
          <a:custGeom>
            <a:avLst/>
            <a:gdLst>
              <a:gd name="connsiteX0" fmla="*/ 288425 w 756399"/>
              <a:gd name="connsiteY0" fmla="*/ 894960 h 894960"/>
              <a:gd name="connsiteX1" fmla="*/ 29806 w 756399"/>
              <a:gd name="connsiteY1" fmla="*/ 590160 h 894960"/>
              <a:gd name="connsiteX2" fmla="*/ 75988 w 756399"/>
              <a:gd name="connsiteY2" fmla="*/ 91396 h 894960"/>
              <a:gd name="connsiteX3" fmla="*/ 657879 w 756399"/>
              <a:gd name="connsiteY3" fmla="*/ 45214 h 894960"/>
              <a:gd name="connsiteX4" fmla="*/ 741006 w 756399"/>
              <a:gd name="connsiteY4" fmla="*/ 580923 h 894960"/>
              <a:gd name="connsiteX5" fmla="*/ 491625 w 756399"/>
              <a:gd name="connsiteY5" fmla="*/ 839541 h 894960"/>
              <a:gd name="connsiteX6" fmla="*/ 491625 w 756399"/>
              <a:gd name="connsiteY6" fmla="*/ 839541 h 89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399" h="894960">
                <a:moveTo>
                  <a:pt x="288425" y="894960"/>
                </a:moveTo>
                <a:cubicBezTo>
                  <a:pt x="176818" y="809523"/>
                  <a:pt x="65212" y="724087"/>
                  <a:pt x="29806" y="590160"/>
                </a:cubicBezTo>
                <a:cubicBezTo>
                  <a:pt x="-5600" y="456233"/>
                  <a:pt x="-28691" y="182220"/>
                  <a:pt x="75988" y="91396"/>
                </a:cubicBezTo>
                <a:cubicBezTo>
                  <a:pt x="180667" y="572"/>
                  <a:pt x="547043" y="-36374"/>
                  <a:pt x="657879" y="45214"/>
                </a:cubicBezTo>
                <a:cubicBezTo>
                  <a:pt x="768715" y="126802"/>
                  <a:pt x="768715" y="448535"/>
                  <a:pt x="741006" y="580923"/>
                </a:cubicBezTo>
                <a:cubicBezTo>
                  <a:pt x="713297" y="713311"/>
                  <a:pt x="491625" y="839541"/>
                  <a:pt x="491625" y="839541"/>
                </a:cubicBezTo>
                <a:lnTo>
                  <a:pt x="491625" y="839541"/>
                </a:ln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Freeform: Shape 16">
            <a:extLst>
              <a:ext uri="{FF2B5EF4-FFF2-40B4-BE49-F238E27FC236}">
                <a16:creationId xmlns:a16="http://schemas.microsoft.com/office/drawing/2014/main" id="{3E47E445-6EEB-4C6C-84CC-9E021B81F807}"/>
              </a:ext>
            </a:extLst>
          </p:cNvPr>
          <p:cNvSpPr/>
          <p:nvPr/>
        </p:nvSpPr>
        <p:spPr>
          <a:xfrm>
            <a:off x="2189018" y="3546764"/>
            <a:ext cx="129309" cy="1542472"/>
          </a:xfrm>
          <a:custGeom>
            <a:avLst/>
            <a:gdLst>
              <a:gd name="connsiteX0" fmla="*/ 129309 w 129309"/>
              <a:gd name="connsiteY0" fmla="*/ 0 h 1542472"/>
              <a:gd name="connsiteX1" fmla="*/ 0 w 129309"/>
              <a:gd name="connsiteY1" fmla="*/ 720436 h 1542472"/>
              <a:gd name="connsiteX2" fmla="*/ 129309 w 129309"/>
              <a:gd name="connsiteY2" fmla="*/ 1542472 h 1542472"/>
            </a:gdLst>
            <a:ahLst/>
            <a:cxnLst>
              <a:cxn ang="0">
                <a:pos x="connsiteX0" y="connsiteY0"/>
              </a:cxn>
              <a:cxn ang="0">
                <a:pos x="connsiteX1" y="connsiteY1"/>
              </a:cxn>
              <a:cxn ang="0">
                <a:pos x="connsiteX2" y="connsiteY2"/>
              </a:cxn>
            </a:cxnLst>
            <a:rect l="l" t="t" r="r" b="b"/>
            <a:pathLst>
              <a:path w="129309" h="1542472">
                <a:moveTo>
                  <a:pt x="129309" y="0"/>
                </a:moveTo>
                <a:cubicBezTo>
                  <a:pt x="64654" y="231678"/>
                  <a:pt x="0" y="463357"/>
                  <a:pt x="0" y="720436"/>
                </a:cubicBezTo>
                <a:cubicBezTo>
                  <a:pt x="0" y="977515"/>
                  <a:pt x="64654" y="1259993"/>
                  <a:pt x="129309" y="1542472"/>
                </a:cubicBez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0F6DE6E7-8461-4F5F-88FC-E9DBCB0992C4}"/>
              </a:ext>
            </a:extLst>
          </p:cNvPr>
          <p:cNvSpPr/>
          <p:nvPr/>
        </p:nvSpPr>
        <p:spPr>
          <a:xfrm flipH="1" flipV="1">
            <a:off x="2510829" y="3519055"/>
            <a:ext cx="129309" cy="1542472"/>
          </a:xfrm>
          <a:custGeom>
            <a:avLst/>
            <a:gdLst>
              <a:gd name="connsiteX0" fmla="*/ 129309 w 129309"/>
              <a:gd name="connsiteY0" fmla="*/ 0 h 1542472"/>
              <a:gd name="connsiteX1" fmla="*/ 0 w 129309"/>
              <a:gd name="connsiteY1" fmla="*/ 720436 h 1542472"/>
              <a:gd name="connsiteX2" fmla="*/ 129309 w 129309"/>
              <a:gd name="connsiteY2" fmla="*/ 1542472 h 1542472"/>
            </a:gdLst>
            <a:ahLst/>
            <a:cxnLst>
              <a:cxn ang="0">
                <a:pos x="connsiteX0" y="connsiteY0"/>
              </a:cxn>
              <a:cxn ang="0">
                <a:pos x="connsiteX1" y="connsiteY1"/>
              </a:cxn>
              <a:cxn ang="0">
                <a:pos x="connsiteX2" y="connsiteY2"/>
              </a:cxn>
            </a:cxnLst>
            <a:rect l="l" t="t" r="r" b="b"/>
            <a:pathLst>
              <a:path w="129309" h="1542472">
                <a:moveTo>
                  <a:pt x="129309" y="0"/>
                </a:moveTo>
                <a:cubicBezTo>
                  <a:pt x="64654" y="231678"/>
                  <a:pt x="0" y="463357"/>
                  <a:pt x="0" y="720436"/>
                </a:cubicBezTo>
                <a:cubicBezTo>
                  <a:pt x="0" y="977515"/>
                  <a:pt x="64654" y="1259993"/>
                  <a:pt x="129309" y="1542472"/>
                </a:cubicBez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Freeform: Shape 22">
            <a:extLst>
              <a:ext uri="{FF2B5EF4-FFF2-40B4-BE49-F238E27FC236}">
                <a16:creationId xmlns:a16="http://schemas.microsoft.com/office/drawing/2014/main" id="{0680CCB8-109E-4959-B953-ECF5579D329B}"/>
              </a:ext>
            </a:extLst>
          </p:cNvPr>
          <p:cNvSpPr/>
          <p:nvPr/>
        </p:nvSpPr>
        <p:spPr>
          <a:xfrm flipV="1">
            <a:off x="2127618" y="3546764"/>
            <a:ext cx="129309" cy="1542472"/>
          </a:xfrm>
          <a:custGeom>
            <a:avLst/>
            <a:gdLst>
              <a:gd name="connsiteX0" fmla="*/ 129309 w 129309"/>
              <a:gd name="connsiteY0" fmla="*/ 0 h 1542472"/>
              <a:gd name="connsiteX1" fmla="*/ 0 w 129309"/>
              <a:gd name="connsiteY1" fmla="*/ 720436 h 1542472"/>
              <a:gd name="connsiteX2" fmla="*/ 129309 w 129309"/>
              <a:gd name="connsiteY2" fmla="*/ 1542472 h 1542472"/>
            </a:gdLst>
            <a:ahLst/>
            <a:cxnLst>
              <a:cxn ang="0">
                <a:pos x="connsiteX0" y="connsiteY0"/>
              </a:cxn>
              <a:cxn ang="0">
                <a:pos x="connsiteX1" y="connsiteY1"/>
              </a:cxn>
              <a:cxn ang="0">
                <a:pos x="connsiteX2" y="connsiteY2"/>
              </a:cxn>
            </a:cxnLst>
            <a:rect l="l" t="t" r="r" b="b"/>
            <a:pathLst>
              <a:path w="129309" h="1542472">
                <a:moveTo>
                  <a:pt x="129309" y="0"/>
                </a:moveTo>
                <a:cubicBezTo>
                  <a:pt x="64654" y="231678"/>
                  <a:pt x="0" y="463357"/>
                  <a:pt x="0" y="720436"/>
                </a:cubicBezTo>
                <a:cubicBezTo>
                  <a:pt x="0" y="977515"/>
                  <a:pt x="64654" y="1259993"/>
                  <a:pt x="129309" y="1542472"/>
                </a:cubicBez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Freeform: Shape 26">
            <a:extLst>
              <a:ext uri="{FF2B5EF4-FFF2-40B4-BE49-F238E27FC236}">
                <a16:creationId xmlns:a16="http://schemas.microsoft.com/office/drawing/2014/main" id="{26EE91AC-930A-4041-B2CE-386939614CC9}"/>
              </a:ext>
            </a:extLst>
          </p:cNvPr>
          <p:cNvSpPr/>
          <p:nvPr/>
        </p:nvSpPr>
        <p:spPr>
          <a:xfrm flipH="1">
            <a:off x="2588528" y="3578202"/>
            <a:ext cx="129309" cy="1542472"/>
          </a:xfrm>
          <a:custGeom>
            <a:avLst/>
            <a:gdLst>
              <a:gd name="connsiteX0" fmla="*/ 129309 w 129309"/>
              <a:gd name="connsiteY0" fmla="*/ 0 h 1542472"/>
              <a:gd name="connsiteX1" fmla="*/ 0 w 129309"/>
              <a:gd name="connsiteY1" fmla="*/ 720436 h 1542472"/>
              <a:gd name="connsiteX2" fmla="*/ 129309 w 129309"/>
              <a:gd name="connsiteY2" fmla="*/ 1542472 h 1542472"/>
            </a:gdLst>
            <a:ahLst/>
            <a:cxnLst>
              <a:cxn ang="0">
                <a:pos x="connsiteX0" y="connsiteY0"/>
              </a:cxn>
              <a:cxn ang="0">
                <a:pos x="connsiteX1" y="connsiteY1"/>
              </a:cxn>
              <a:cxn ang="0">
                <a:pos x="connsiteX2" y="connsiteY2"/>
              </a:cxn>
            </a:cxnLst>
            <a:rect l="l" t="t" r="r" b="b"/>
            <a:pathLst>
              <a:path w="129309" h="1542472">
                <a:moveTo>
                  <a:pt x="129309" y="0"/>
                </a:moveTo>
                <a:cubicBezTo>
                  <a:pt x="64654" y="231678"/>
                  <a:pt x="0" y="463357"/>
                  <a:pt x="0" y="720436"/>
                </a:cubicBezTo>
                <a:cubicBezTo>
                  <a:pt x="0" y="977515"/>
                  <a:pt x="64654" y="1259993"/>
                  <a:pt x="129309" y="1542472"/>
                </a:cubicBezTo>
              </a:path>
            </a:pathLst>
          </a:custGeom>
          <a:noFill/>
          <a:ln>
            <a:solidFill>
              <a:srgbClr val="C00000"/>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15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48"/>
                                        </p:tgtEl>
                                      </p:cBhvr>
                                    </p:animEffect>
                                    <p:set>
                                      <p:cBhvr>
                                        <p:cTn id="46" dur="1" fill="hold">
                                          <p:stCondLst>
                                            <p:cond delay="499"/>
                                          </p:stCondLst>
                                        </p:cTn>
                                        <p:tgtEl>
                                          <p:spTgt spid="4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bg/>
                                          </p:spTgt>
                                        </p:tgtEl>
                                        <p:attrNameLst>
                                          <p:attrName>style.visibility</p:attrName>
                                        </p:attrNameLst>
                                      </p:cBhvr>
                                      <p:to>
                                        <p:strVal val="visible"/>
                                      </p:to>
                                    </p:set>
                                    <p:animEffect transition="in" filter="dissolve">
                                      <p:cBhvr>
                                        <p:cTn id="51" dur="500"/>
                                        <p:tgtEl>
                                          <p:spTgt spid="46">
                                            <p:bg/>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6">
                                            <p:txEl>
                                              <p:pRg st="0" end="0"/>
                                            </p:txEl>
                                          </p:spTgt>
                                        </p:tgtEl>
                                        <p:attrNameLst>
                                          <p:attrName>style.visibility</p:attrName>
                                        </p:attrNameLst>
                                      </p:cBhvr>
                                      <p:to>
                                        <p:strVal val="visible"/>
                                      </p:to>
                                    </p:set>
                                    <p:animEffect transition="in" filter="dissolve">
                                      <p:cBhvr>
                                        <p:cTn id="56" dur="500"/>
                                        <p:tgtEl>
                                          <p:spTgt spid="4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500"/>
                                        <p:tgtEl>
                                          <p:spTgt spid="17"/>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1" nodeType="clickEffect">
                                  <p:stCondLst>
                                    <p:cond delay="0"/>
                                  </p:stCondLst>
                                  <p:childTnLst>
                                    <p:animEffect transition="out" filter="blinds(horizontal)">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18"/>
                                        </p:tgtEl>
                                      </p:cBhvr>
                                    </p:animEffect>
                                    <p:set>
                                      <p:cBhvr>
                                        <p:cTn id="73" dur="1" fill="hold">
                                          <p:stCondLst>
                                            <p:cond delay="499"/>
                                          </p:stCondLst>
                                        </p:cTn>
                                        <p:tgtEl>
                                          <p:spTgt spid="1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6">
                                            <p:txEl>
                                              <p:pRg st="1" end="1"/>
                                            </p:txEl>
                                          </p:spTgt>
                                        </p:tgtEl>
                                        <p:attrNameLst>
                                          <p:attrName>style.visibility</p:attrName>
                                        </p:attrNameLst>
                                      </p:cBhvr>
                                      <p:to>
                                        <p:strVal val="visible"/>
                                      </p:to>
                                    </p:set>
                                    <p:animEffect transition="in" filter="dissolve">
                                      <p:cBhvr>
                                        <p:cTn id="78" dur="500"/>
                                        <p:tgtEl>
                                          <p:spTgt spid="4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up)">
                                      <p:cBhvr>
                                        <p:cTn id="83" dur="500"/>
                                        <p:tgtEl>
                                          <p:spTgt spid="27"/>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23"/>
                                        </p:tgtEl>
                                      </p:cBhvr>
                                    </p:animEffect>
                                    <p:set>
                                      <p:cBhvr>
                                        <p:cTn id="95" dur="1" fill="hold">
                                          <p:stCondLst>
                                            <p:cond delay="499"/>
                                          </p:stCondLst>
                                        </p:cTn>
                                        <p:tgtEl>
                                          <p:spTgt spid="2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6">
                                            <p:txEl>
                                              <p:pRg st="2" end="2"/>
                                            </p:txEl>
                                          </p:spTgt>
                                        </p:tgtEl>
                                        <p:attrNameLst>
                                          <p:attrName>style.visibility</p:attrName>
                                        </p:attrNameLst>
                                      </p:cBhvr>
                                      <p:to>
                                        <p:strVal val="visible"/>
                                      </p:to>
                                    </p:set>
                                    <p:animEffect transition="in" filter="dissolve">
                                      <p:cBhvr>
                                        <p:cTn id="100" dur="500"/>
                                        <p:tgtEl>
                                          <p:spTgt spid="46">
                                            <p:txEl>
                                              <p:p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6">
                                            <p:txEl>
                                              <p:pRg st="3" end="3"/>
                                            </p:txEl>
                                          </p:spTgt>
                                        </p:tgtEl>
                                        <p:attrNameLst>
                                          <p:attrName>style.visibility</p:attrName>
                                        </p:attrNameLst>
                                      </p:cBhvr>
                                      <p:to>
                                        <p:strVal val="visible"/>
                                      </p:to>
                                    </p:set>
                                    <p:animEffect transition="in" filter="dissolve">
                                      <p:cBhvr>
                                        <p:cTn id="105" dur="500"/>
                                        <p:tgtEl>
                                          <p:spTgt spid="46">
                                            <p:txEl>
                                              <p:pRg st="3" end="3"/>
                                            </p:txEl>
                                          </p:spTgt>
                                        </p:tgtEl>
                                      </p:cBhvr>
                                    </p:animEffect>
                                  </p:childTnLst>
                                </p:cTn>
                              </p:par>
                            </p:childTnLst>
                          </p:cTn>
                        </p:par>
                        <p:par>
                          <p:cTn id="106" fill="hold">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dissolve">
                                      <p:cBhvr>
                                        <p:cTn id="10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6" grpId="0" uiExpand="1" build="p" animBg="1"/>
      <p:bldP spid="3" grpId="0" animBg="1"/>
      <p:bldP spid="16" grpId="0" animBg="1"/>
      <p:bldP spid="16" grpId="1" animBg="1"/>
      <p:bldP spid="48" grpId="0" animBg="1"/>
      <p:bldP spid="48" grpId="1" animBg="1"/>
      <p:bldP spid="17" grpId="0" animBg="1"/>
      <p:bldP spid="17" grpId="1" animBg="1"/>
      <p:bldP spid="18" grpId="0" animBg="1"/>
      <p:bldP spid="18" grpId="1" animBg="1"/>
      <p:bldP spid="23" grpId="0" animBg="1"/>
      <p:bldP spid="23" grpId="1" animBg="1"/>
      <p:bldP spid="27" grpId="0" animBg="1"/>
      <p:bldP spid="27"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4356" y="833563"/>
            <a:ext cx="8344631" cy="1015663"/>
          </a:xfrm>
          <a:prstGeom prst="rect">
            <a:avLst/>
          </a:prstGeom>
          <a:noFill/>
        </p:spPr>
        <p:txBody>
          <a:bodyPr wrap="square" rtlCol="0">
            <a:spAutoFit/>
          </a:bodyPr>
          <a:lstStyle/>
          <a:p>
            <a:r>
              <a:rPr lang="en-US" altLang="en-US" sz="2000" dirty="0"/>
              <a:t>The general question of finding the number of walks that have a given length and connect two particular vertices of a graph can easily be answered using matrix multiplication.</a:t>
            </a:r>
          </a:p>
        </p:txBody>
      </p:sp>
      <p:sp>
        <p:nvSpPr>
          <p:cNvPr id="47" name="TextBox 46"/>
          <p:cNvSpPr txBox="1"/>
          <p:nvPr/>
        </p:nvSpPr>
        <p:spPr>
          <a:xfrm>
            <a:off x="324356" y="1951083"/>
            <a:ext cx="3619572" cy="830997"/>
          </a:xfrm>
          <a:prstGeom prst="rect">
            <a:avLst/>
          </a:prstGeom>
          <a:noFill/>
        </p:spPr>
        <p:txBody>
          <a:bodyPr wrap="square" rtlCol="0">
            <a:spAutoFit/>
          </a:bodyPr>
          <a:lstStyle/>
          <a:p>
            <a:pPr>
              <a:spcBef>
                <a:spcPct val="0"/>
              </a:spcBef>
            </a:pPr>
            <a:r>
              <a:rPr lang="en-US" altLang="en-US" sz="2400" dirty="0"/>
              <a:t>Consider the adjacency matrix </a:t>
            </a:r>
            <a:r>
              <a:rPr lang="en-US" altLang="en-US" sz="2400" b="1" dirty="0"/>
              <a:t>A</a:t>
            </a:r>
            <a:r>
              <a:rPr lang="en-US" altLang="en-US" sz="2400" dirty="0"/>
              <a:t> of the graph </a:t>
            </a:r>
            <a:r>
              <a:rPr lang="en-US" altLang="en-US" sz="2400" i="1" dirty="0"/>
              <a:t>G</a:t>
            </a:r>
            <a:r>
              <a:rPr lang="en-US" altLang="en-US" sz="2400" dirty="0"/>
              <a:t>.</a:t>
            </a: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6611587" y="1646048"/>
            <a:ext cx="20574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292D001D-6362-48EE-89B7-FF77301CE144}"/>
              </a:ext>
            </a:extLst>
          </p:cNvPr>
          <p:cNvSpPr txBox="1"/>
          <p:nvPr/>
        </p:nvSpPr>
        <p:spPr>
          <a:xfrm>
            <a:off x="324357" y="2883937"/>
            <a:ext cx="1864662" cy="461665"/>
          </a:xfrm>
          <a:prstGeom prst="rect">
            <a:avLst/>
          </a:prstGeom>
          <a:noFill/>
        </p:spPr>
        <p:txBody>
          <a:bodyPr wrap="square" rtlCol="0">
            <a:spAutoFit/>
          </a:bodyPr>
          <a:lstStyle/>
          <a:p>
            <a:r>
              <a:rPr lang="en-US" altLang="en-US" sz="2400" dirty="0"/>
              <a:t>Compute </a:t>
            </a:r>
            <a:r>
              <a:rPr lang="en-US" altLang="en-US" sz="2400" b="1" dirty="0"/>
              <a:t>A</a:t>
            </a:r>
            <a:r>
              <a:rPr lang="en-US" altLang="en-US" sz="2400" baseline="30000" dirty="0"/>
              <a:t>2</a:t>
            </a:r>
            <a:r>
              <a:rPr lang="en-US" altLang="en-US" sz="2400" dirty="0"/>
              <a:t>:</a:t>
            </a:r>
          </a:p>
        </p:txBody>
      </p:sp>
      <p:pic>
        <p:nvPicPr>
          <p:cNvPr id="40" name="Picture 2">
            <a:extLst>
              <a:ext uri="{FF2B5EF4-FFF2-40B4-BE49-F238E27FC236}">
                <a16:creationId xmlns:a16="http://schemas.microsoft.com/office/drawing/2014/main" id="{8D86BBBC-A3A5-4EB7-A820-18FAEF1E32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r="-1567" b="4475"/>
          <a:stretch>
            <a:fillRect/>
          </a:stretch>
        </p:blipFill>
        <p:spPr bwMode="auto">
          <a:xfrm>
            <a:off x="2134142" y="2934567"/>
            <a:ext cx="4257373" cy="106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Oval 40">
            <a:extLst>
              <a:ext uri="{FF2B5EF4-FFF2-40B4-BE49-F238E27FC236}">
                <a16:creationId xmlns:a16="http://schemas.microsoft.com/office/drawing/2014/main" id="{29FFEC93-FC09-412D-B270-0AA9B27D2E59}"/>
              </a:ext>
            </a:extLst>
          </p:cNvPr>
          <p:cNvSpPr/>
          <p:nvPr/>
        </p:nvSpPr>
        <p:spPr>
          <a:xfrm>
            <a:off x="5379652" y="3306005"/>
            <a:ext cx="348261" cy="34588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7409" y="1600224"/>
            <a:ext cx="2363774" cy="128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0CE8545C-35FF-4CFC-A992-7494052F24FF}"/>
              </a:ext>
            </a:extLst>
          </p:cNvPr>
          <p:cNvSpPr txBox="1"/>
          <p:nvPr/>
        </p:nvSpPr>
        <p:spPr>
          <a:xfrm>
            <a:off x="491457" y="4026572"/>
            <a:ext cx="6747677" cy="707886"/>
          </a:xfrm>
          <a:prstGeom prst="rect">
            <a:avLst/>
          </a:prstGeom>
          <a:solidFill>
            <a:schemeClr val="accent6">
              <a:lumMod val="20000"/>
              <a:lumOff val="80000"/>
            </a:schemeClr>
          </a:solidFill>
        </p:spPr>
        <p:txBody>
          <a:bodyPr wrap="square" rtlCol="0">
            <a:spAutoFit/>
          </a:bodyPr>
          <a:lstStyle/>
          <a:p>
            <a:pPr>
              <a:spcBef>
                <a:spcPct val="0"/>
              </a:spcBef>
            </a:pPr>
            <a:r>
              <a:rPr lang="en-US" altLang="en-US" sz="2000" dirty="0"/>
              <a:t>Note that the entry in row 2 and column 2 is 6, which equals the number of walks of </a:t>
            </a:r>
            <a:r>
              <a:rPr lang="en-US" altLang="en-US" sz="2000" dirty="0">
                <a:solidFill>
                  <a:srgbClr val="C00000"/>
                </a:solidFill>
              </a:rPr>
              <a:t>length 2</a:t>
            </a:r>
            <a:r>
              <a:rPr lang="en-US" altLang="en-US" sz="2000" dirty="0"/>
              <a:t> from </a:t>
            </a:r>
            <a:r>
              <a:rPr lang="en-US" altLang="en-US" sz="2000" i="1" dirty="0"/>
              <a:t>v</a:t>
            </a:r>
            <a:r>
              <a:rPr lang="en-US" altLang="en-US" sz="2000" baseline="-25000" dirty="0"/>
              <a:t>2</a:t>
            </a:r>
            <a:r>
              <a:rPr lang="en-US" altLang="en-US" sz="2000" dirty="0"/>
              <a:t> to </a:t>
            </a:r>
            <a:r>
              <a:rPr lang="en-US" altLang="en-US" sz="2000" i="1" dirty="0"/>
              <a:t>v</a:t>
            </a:r>
            <a:r>
              <a:rPr lang="en-US" altLang="en-US" sz="2000" baseline="-25000" dirty="0"/>
              <a:t>2</a:t>
            </a:r>
            <a:r>
              <a:rPr lang="en-US" altLang="en-US" sz="2000" dirty="0"/>
              <a:t>. </a:t>
            </a:r>
          </a:p>
        </p:txBody>
      </p:sp>
      <p:sp>
        <p:nvSpPr>
          <p:cNvPr id="50" name="TextBox 49">
            <a:extLst>
              <a:ext uri="{FF2B5EF4-FFF2-40B4-BE49-F238E27FC236}">
                <a16:creationId xmlns:a16="http://schemas.microsoft.com/office/drawing/2014/main" id="{7BD56581-39C0-4C2B-B468-683F767B494C}"/>
              </a:ext>
            </a:extLst>
          </p:cNvPr>
          <p:cNvSpPr txBox="1"/>
          <p:nvPr/>
        </p:nvSpPr>
        <p:spPr>
          <a:xfrm>
            <a:off x="402953" y="4858257"/>
            <a:ext cx="7417191" cy="707886"/>
          </a:xfrm>
          <a:prstGeom prst="rect">
            <a:avLst/>
          </a:prstGeom>
          <a:noFill/>
        </p:spPr>
        <p:txBody>
          <a:bodyPr wrap="square" rtlCol="0">
            <a:spAutoFit/>
          </a:bodyPr>
          <a:lstStyle/>
          <a:p>
            <a:pPr>
              <a:spcBef>
                <a:spcPct val="0"/>
              </a:spcBef>
            </a:pPr>
            <a:r>
              <a:rPr lang="en-US" altLang="en-US" sz="2000" dirty="0"/>
              <a:t>Reason: To compute </a:t>
            </a:r>
            <a:r>
              <a:rPr lang="en-US" altLang="en-US" sz="2000" i="1" dirty="0"/>
              <a:t>a</a:t>
            </a:r>
            <a:r>
              <a:rPr lang="en-US" altLang="en-US" sz="2000" baseline="-25000" dirty="0"/>
              <a:t>22</a:t>
            </a:r>
            <a:r>
              <a:rPr lang="en-US" altLang="en-US" sz="2000" dirty="0"/>
              <a:t>, you multiply row 2 of </a:t>
            </a:r>
            <a:r>
              <a:rPr lang="en-US" altLang="en-US" sz="2000" b="1" dirty="0"/>
              <a:t>A</a:t>
            </a:r>
            <a:r>
              <a:rPr lang="en-US" altLang="en-US" sz="2000" dirty="0"/>
              <a:t> with column 2 of </a:t>
            </a:r>
            <a:r>
              <a:rPr lang="en-US" altLang="en-US" sz="2000" b="1" dirty="0"/>
              <a:t>A</a:t>
            </a:r>
            <a:r>
              <a:rPr lang="en-US" altLang="en-US" sz="2000" dirty="0"/>
              <a:t> to obtain a sum of three terms:</a:t>
            </a:r>
          </a:p>
        </p:txBody>
      </p:sp>
      <p:pic>
        <p:nvPicPr>
          <p:cNvPr id="51" name="Picture 2">
            <a:extLst>
              <a:ext uri="{FF2B5EF4-FFF2-40B4-BE49-F238E27FC236}">
                <a16:creationId xmlns:a16="http://schemas.microsoft.com/office/drawing/2014/main" id="{A8EDA2A2-9946-410B-8670-697A94AA61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8447" y="5289192"/>
            <a:ext cx="3861697" cy="101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5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dissolv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dissolv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dissolve">
                                      <p:cBhvr>
                                        <p:cTn id="38" dur="500"/>
                                        <p:tgtEl>
                                          <p:spTgt spid="50"/>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dissolv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3" grpId="0"/>
      <p:bldP spid="41" grpId="0" animBg="1"/>
      <p:bldP spid="46" grpId="0" animBg="1"/>
      <p:bldP spid="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Graph Isomorphism/Planar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4356" y="941463"/>
            <a:ext cx="8344631" cy="1200329"/>
          </a:xfrm>
          <a:prstGeom prst="rect">
            <a:avLst/>
          </a:prstGeom>
          <a:noFill/>
        </p:spPr>
        <p:txBody>
          <a:bodyPr wrap="square" rtlCol="0">
            <a:spAutoFit/>
          </a:bodyPr>
          <a:lstStyle/>
          <a:p>
            <a:pPr>
              <a:spcBef>
                <a:spcPct val="0"/>
              </a:spcBef>
            </a:pPr>
            <a:r>
              <a:rPr lang="en-US" altLang="en-US" sz="2400" dirty="0"/>
              <a:t>More generally, if </a:t>
            </a:r>
            <a:r>
              <a:rPr lang="en-US" altLang="en-US" sz="2400" b="1" dirty="0"/>
              <a:t>A</a:t>
            </a:r>
            <a:r>
              <a:rPr lang="en-US" altLang="en-US" sz="2400" dirty="0"/>
              <a:t> is the adjacency matrix of a graph </a:t>
            </a:r>
            <a:r>
              <a:rPr lang="en-US" altLang="en-US" sz="2400" i="1" dirty="0"/>
              <a:t>G</a:t>
            </a:r>
            <a:r>
              <a:rPr lang="en-US" altLang="en-US" sz="2400" dirty="0"/>
              <a:t>, the </a:t>
            </a:r>
            <a:r>
              <a:rPr lang="en-US" altLang="en-US" sz="2400" i="1" dirty="0" err="1"/>
              <a:t>i</a:t>
            </a:r>
            <a:r>
              <a:rPr lang="en-US" altLang="en-US" sz="2400" i="1" dirty="0"/>
              <a:t> j</a:t>
            </a:r>
            <a:r>
              <a:rPr lang="en-US" altLang="en-US" sz="2400" dirty="0"/>
              <a:t>-</a:t>
            </a:r>
            <a:r>
              <a:rPr lang="en-US" altLang="en-US" sz="2400" dirty="0" err="1"/>
              <a:t>th</a:t>
            </a:r>
            <a:r>
              <a:rPr lang="en-US" altLang="en-US" sz="2400" dirty="0"/>
              <a:t> entry of </a:t>
            </a:r>
            <a:r>
              <a:rPr lang="en-US" altLang="en-US" sz="2400" b="1" dirty="0"/>
              <a:t>A</a:t>
            </a:r>
            <a:r>
              <a:rPr lang="en-US" altLang="en-US" sz="2400" baseline="30000" dirty="0"/>
              <a:t>2</a:t>
            </a:r>
            <a:r>
              <a:rPr lang="en-US" altLang="en-US" sz="2400" dirty="0"/>
              <a:t> equals the </a:t>
            </a:r>
            <a:r>
              <a:rPr lang="en-US" altLang="en-US" sz="2400" dirty="0">
                <a:solidFill>
                  <a:srgbClr val="0000FF"/>
                </a:solidFill>
              </a:rPr>
              <a:t>number of walks of length 2 </a:t>
            </a:r>
            <a:r>
              <a:rPr lang="en-US" altLang="en-US" sz="2400" dirty="0"/>
              <a:t>connecting the </a:t>
            </a:r>
            <a:r>
              <a:rPr lang="en-US" altLang="en-US" sz="2400" i="1" dirty="0" err="1"/>
              <a:t>i-</a:t>
            </a:r>
            <a:r>
              <a:rPr lang="en-US" altLang="en-US" sz="2400" dirty="0" err="1"/>
              <a:t>th</a:t>
            </a:r>
            <a:r>
              <a:rPr lang="en-US" altLang="en-US" sz="2400" dirty="0"/>
              <a:t> vertex to the </a:t>
            </a:r>
            <a:r>
              <a:rPr lang="en-US" altLang="en-US" sz="2400" i="1" dirty="0"/>
              <a:t>j</a:t>
            </a:r>
            <a:r>
              <a:rPr lang="en-US" altLang="en-US" sz="2400" dirty="0"/>
              <a:t>-</a:t>
            </a:r>
            <a:r>
              <a:rPr lang="en-US" altLang="en-US" sz="2400" dirty="0" err="1"/>
              <a:t>th</a:t>
            </a:r>
            <a:r>
              <a:rPr lang="en-US" altLang="en-US" sz="2400" dirty="0"/>
              <a:t> vertex of </a:t>
            </a:r>
            <a:r>
              <a:rPr lang="en-US" altLang="en-US" sz="2400" i="1" dirty="0"/>
              <a:t>G</a:t>
            </a:r>
            <a:r>
              <a:rPr lang="en-US" altLang="en-US" sz="2400" dirty="0"/>
              <a:t>.</a:t>
            </a:r>
          </a:p>
        </p:txBody>
      </p:sp>
      <p:sp>
        <p:nvSpPr>
          <p:cNvPr id="47" name="TextBox 46"/>
          <p:cNvSpPr txBox="1"/>
          <p:nvPr/>
        </p:nvSpPr>
        <p:spPr>
          <a:xfrm>
            <a:off x="324356" y="2260310"/>
            <a:ext cx="8344631" cy="1200329"/>
          </a:xfrm>
          <a:prstGeom prst="rect">
            <a:avLst/>
          </a:prstGeom>
          <a:noFill/>
        </p:spPr>
        <p:txBody>
          <a:bodyPr wrap="square" rtlCol="0">
            <a:spAutoFit/>
          </a:bodyPr>
          <a:lstStyle/>
          <a:p>
            <a:r>
              <a:rPr lang="en-US" altLang="en-US" sz="2400" dirty="0"/>
              <a:t>Even more generally, if </a:t>
            </a:r>
            <a:r>
              <a:rPr lang="en-US" altLang="en-US" sz="2400" i="1" dirty="0"/>
              <a:t>n</a:t>
            </a:r>
            <a:r>
              <a:rPr lang="en-US" altLang="en-US" sz="2400" dirty="0"/>
              <a:t> is any positive integer, the </a:t>
            </a:r>
            <a:r>
              <a:rPr lang="en-US" altLang="en-US" sz="2400" i="1" dirty="0" err="1"/>
              <a:t>i</a:t>
            </a:r>
            <a:r>
              <a:rPr lang="en-US" altLang="en-US" sz="2400" i="1" dirty="0"/>
              <a:t> j-</a:t>
            </a:r>
            <a:r>
              <a:rPr lang="en-US" altLang="en-US" sz="2400" dirty="0" err="1"/>
              <a:t>th</a:t>
            </a:r>
            <a:r>
              <a:rPr lang="en-US" altLang="en-US" sz="2400" dirty="0"/>
              <a:t> entry of </a:t>
            </a:r>
            <a:r>
              <a:rPr lang="en-US" altLang="en-US" sz="2400" b="1" dirty="0"/>
              <a:t>A</a:t>
            </a:r>
            <a:r>
              <a:rPr lang="en-US" altLang="en-US" sz="2400" i="1" baseline="30000" dirty="0"/>
              <a:t>n</a:t>
            </a:r>
            <a:r>
              <a:rPr lang="en-US" altLang="en-US" sz="2400" dirty="0"/>
              <a:t> equals the </a:t>
            </a:r>
            <a:r>
              <a:rPr lang="en-US" altLang="en-US" sz="2400" dirty="0">
                <a:solidFill>
                  <a:srgbClr val="0000FF"/>
                </a:solidFill>
              </a:rPr>
              <a:t>number of walks of length </a:t>
            </a:r>
            <a:r>
              <a:rPr lang="en-US" altLang="en-US" sz="2400" i="1" dirty="0">
                <a:solidFill>
                  <a:srgbClr val="0000FF"/>
                </a:solidFill>
              </a:rPr>
              <a:t>n</a:t>
            </a:r>
            <a:r>
              <a:rPr lang="en-US" altLang="en-US" sz="2400" dirty="0">
                <a:solidFill>
                  <a:srgbClr val="0000FF"/>
                </a:solidFill>
              </a:rPr>
              <a:t> </a:t>
            </a:r>
            <a:r>
              <a:rPr lang="en-US" altLang="en-US" sz="2400" dirty="0"/>
              <a:t>connecting the </a:t>
            </a:r>
            <a:r>
              <a:rPr lang="en-US" altLang="en-US" sz="2400" i="1" dirty="0" err="1"/>
              <a:t>i</a:t>
            </a:r>
            <a:r>
              <a:rPr lang="en-US" altLang="en-US" sz="2400" dirty="0" err="1"/>
              <a:t>-th</a:t>
            </a:r>
            <a:r>
              <a:rPr lang="en-US" altLang="en-US" sz="2400" dirty="0"/>
              <a:t> and the </a:t>
            </a:r>
            <a:r>
              <a:rPr lang="en-US" altLang="en-US" sz="2400" i="1" dirty="0"/>
              <a:t>j</a:t>
            </a:r>
            <a:r>
              <a:rPr lang="en-US" altLang="en-US" sz="2400" dirty="0"/>
              <a:t>-</a:t>
            </a:r>
            <a:r>
              <a:rPr lang="en-US" altLang="en-US" sz="2400" dirty="0" err="1"/>
              <a:t>th</a:t>
            </a:r>
            <a:r>
              <a:rPr lang="en-US" altLang="en-US" sz="2400" dirty="0"/>
              <a:t> vertices of </a:t>
            </a:r>
            <a:r>
              <a:rPr lang="en-US" altLang="en-US" sz="2400" i="1" dirty="0"/>
              <a:t>G</a:t>
            </a:r>
            <a:r>
              <a:rPr lang="en-US" altLang="en-US" sz="2400" dirty="0"/>
              <a:t>.</a:t>
            </a:r>
          </a:p>
        </p:txBody>
      </p:sp>
      <p:grpSp>
        <p:nvGrpSpPr>
          <p:cNvPr id="48" name="Group 47"/>
          <p:cNvGrpSpPr/>
          <p:nvPr/>
        </p:nvGrpSpPr>
        <p:grpSpPr>
          <a:xfrm>
            <a:off x="369739" y="3694793"/>
            <a:ext cx="8480977" cy="2369832"/>
            <a:chOff x="730522" y="4598517"/>
            <a:chExt cx="8480977" cy="2369832"/>
          </a:xfrm>
        </p:grpSpPr>
        <p:sp>
          <p:nvSpPr>
            <p:cNvPr id="49" name="Rectangle 48"/>
            <p:cNvSpPr/>
            <p:nvPr/>
          </p:nvSpPr>
          <p:spPr>
            <a:xfrm>
              <a:off x="730522" y="4645645"/>
              <a:ext cx="8480977" cy="232270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10.3.2</a:t>
              </a:r>
            </a:p>
          </p:txBody>
        </p:sp>
        <p:sp>
          <p:nvSpPr>
            <p:cNvPr id="54" name="TextBox 53"/>
            <p:cNvSpPr txBox="1"/>
            <p:nvPr/>
          </p:nvSpPr>
          <p:spPr>
            <a:xfrm>
              <a:off x="795941" y="5218733"/>
              <a:ext cx="8415558" cy="1569660"/>
            </a:xfrm>
            <a:prstGeom prst="rect">
              <a:avLst/>
            </a:prstGeom>
            <a:noFill/>
          </p:spPr>
          <p:txBody>
            <a:bodyPr wrap="square" rtlCol="0">
              <a:spAutoFit/>
            </a:bodyPr>
            <a:lstStyle/>
            <a:p>
              <a:r>
                <a:rPr lang="en-SG" sz="2400" dirty="0"/>
                <a:t>If </a:t>
              </a:r>
              <a:r>
                <a:rPr lang="en-SG" sz="2400" i="1" dirty="0"/>
                <a:t>G</a:t>
              </a:r>
              <a:r>
                <a:rPr lang="en-SG" sz="2400" dirty="0"/>
                <a:t> is a graph with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m</a:t>
              </a:r>
              <a:r>
                <a:rPr lang="en-SG" sz="2400" dirty="0"/>
                <a:t> and </a:t>
              </a:r>
              <a:r>
                <a:rPr lang="en-SG" sz="2400" b="1" dirty="0"/>
                <a:t>A</a:t>
              </a:r>
              <a:r>
                <a:rPr lang="en-SG" sz="2400" dirty="0"/>
                <a:t> is the adjacency matrix of </a:t>
              </a:r>
              <a:r>
                <a:rPr lang="en-SG" sz="2400" i="1" dirty="0"/>
                <a:t>G</a:t>
              </a:r>
              <a:r>
                <a:rPr lang="en-SG" sz="2400" dirty="0"/>
                <a:t>, then for each positive integer </a:t>
              </a:r>
              <a:r>
                <a:rPr lang="en-SG" sz="2400" i="1" dirty="0"/>
                <a:t>n</a:t>
              </a:r>
              <a:r>
                <a:rPr lang="en-SG" sz="2400" dirty="0"/>
                <a:t> and for all integers </a:t>
              </a:r>
              <a:r>
                <a:rPr lang="en-SG" sz="2400" i="1" dirty="0" err="1"/>
                <a:t>i</a:t>
              </a:r>
              <a:r>
                <a:rPr lang="en-SG" sz="2400" dirty="0"/>
                <a:t>, </a:t>
              </a:r>
              <a:r>
                <a:rPr lang="en-SG" sz="2400" i="1" dirty="0"/>
                <a:t>j</a:t>
              </a:r>
              <a:r>
                <a:rPr lang="en-SG" sz="2400" dirty="0"/>
                <a:t> = 1, 2, …, </a:t>
              </a:r>
              <a:r>
                <a:rPr lang="en-SG" sz="2400" i="1" dirty="0"/>
                <a:t>m</a:t>
              </a:r>
              <a:r>
                <a:rPr lang="en-SG" sz="2400" dirty="0"/>
                <a:t>, </a:t>
              </a:r>
            </a:p>
            <a:p>
              <a:r>
                <a:rPr lang="en-SG" sz="2400" dirty="0"/>
                <a:t>the </a:t>
              </a:r>
              <a:r>
                <a:rPr lang="en-SG" sz="2400" i="1" dirty="0" err="1"/>
                <a:t>ij</a:t>
              </a:r>
              <a:r>
                <a:rPr lang="en-SG" sz="2400" dirty="0" err="1"/>
                <a:t>-th</a:t>
              </a:r>
              <a:r>
                <a:rPr lang="en-SG" sz="2400" dirty="0"/>
                <a:t> entry of </a:t>
              </a:r>
              <a:r>
                <a:rPr lang="en-SG" sz="2400" b="1" dirty="0"/>
                <a:t>A</a:t>
              </a:r>
              <a:r>
                <a:rPr lang="en-SG" sz="2400" i="1" baseline="40000" dirty="0"/>
                <a:t>n</a:t>
              </a:r>
              <a:r>
                <a:rPr lang="en-SG" sz="2400" dirty="0"/>
                <a:t> = the number of walks of length </a:t>
              </a:r>
              <a:r>
                <a:rPr lang="en-SG" sz="2400" i="1" dirty="0"/>
                <a:t>n</a:t>
              </a:r>
              <a:r>
                <a:rPr lang="en-SG" sz="2400" dirty="0"/>
                <a:t> from </a:t>
              </a:r>
              <a:r>
                <a:rPr lang="en-SG" sz="2400" i="1" dirty="0"/>
                <a:t>v</a:t>
              </a:r>
              <a:r>
                <a:rPr lang="en-SG" sz="2400" i="1" baseline="-25000" dirty="0"/>
                <a:t>i</a:t>
              </a:r>
              <a:r>
                <a:rPr lang="en-SG" sz="2400" dirty="0"/>
                <a:t> to </a:t>
              </a:r>
              <a:r>
                <a:rPr lang="en-SG" sz="2400" i="1" dirty="0" err="1"/>
                <a:t>v</a:t>
              </a:r>
              <a:r>
                <a:rPr lang="en-SG" sz="2400" i="1" baseline="-25000" dirty="0" err="1"/>
                <a:t>j</a:t>
              </a:r>
              <a:r>
                <a:rPr lang="en-SG" sz="2400" dirty="0"/>
                <a:t>.</a:t>
              </a:r>
            </a:p>
          </p:txBody>
        </p:sp>
      </p:grpSp>
    </p:spTree>
    <p:extLst>
      <p:ext uri="{BB962C8B-B14F-4D97-AF65-F5344CB8AC3E}">
        <p14:creationId xmlns:p14="http://schemas.microsoft.com/office/powerpoint/2010/main" val="23574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10.4 Planar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636" t="41433" r="1639" b="16853"/>
          <a:stretch/>
        </p:blipFill>
        <p:spPr>
          <a:xfrm>
            <a:off x="1513936" y="3393314"/>
            <a:ext cx="6116128" cy="2156604"/>
          </a:xfrm>
          <a:prstGeom prst="rect">
            <a:avLst/>
          </a:prstGeom>
        </p:spPr>
      </p:pic>
    </p:spTree>
    <p:extLst>
      <p:ext uri="{BB962C8B-B14F-4D97-AF65-F5344CB8AC3E}">
        <p14:creationId xmlns:p14="http://schemas.microsoft.com/office/powerpoint/2010/main" val="15078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6" name="TextBox 3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Isomorphisms of Graphs</a:t>
            </a:r>
            <a:endParaRPr lang="en-SG" sz="2000" dirty="0">
              <a:solidFill>
                <a:schemeClr val="bg1"/>
              </a:solidFill>
            </a:endParaRPr>
          </a:p>
        </p:txBody>
      </p:sp>
      <p:sp>
        <p:nvSpPr>
          <p:cNvPr id="39" name="TextBox 38"/>
          <p:cNvSpPr txBox="1"/>
          <p:nvPr/>
        </p:nvSpPr>
        <p:spPr>
          <a:xfrm>
            <a:off x="324356" y="1563353"/>
            <a:ext cx="8344631" cy="1815882"/>
          </a:xfrm>
          <a:prstGeom prst="rect">
            <a:avLst/>
          </a:prstGeom>
          <a:noFill/>
        </p:spPr>
        <p:txBody>
          <a:bodyPr wrap="square" rtlCol="0">
            <a:spAutoFit/>
          </a:bodyPr>
          <a:lstStyle/>
          <a:p>
            <a:r>
              <a:rPr lang="en-US" altLang="en-US" sz="2800" dirty="0"/>
              <a:t>The two drawings shown in Figure 10.4.1 both represent the </a:t>
            </a:r>
            <a:r>
              <a:rPr lang="en-US" altLang="en-US" sz="2800" dirty="0">
                <a:solidFill>
                  <a:srgbClr val="0000FF"/>
                </a:solidFill>
              </a:rPr>
              <a:t>same graph</a:t>
            </a:r>
            <a:r>
              <a:rPr lang="en-US" altLang="en-US" sz="2800" dirty="0"/>
              <a:t>: Their vertex and edge sets are identical, and their edge-endpoint functions are the same. Call this graph </a:t>
            </a:r>
            <a:r>
              <a:rPr lang="en-US" altLang="en-US" sz="2800" i="1" dirty="0"/>
              <a:t>G</a:t>
            </a:r>
            <a:r>
              <a:rPr lang="en-US" altLang="en-US" sz="2800" dirty="0"/>
              <a:t>.</a:t>
            </a:r>
          </a:p>
        </p:txBody>
      </p:sp>
      <p:grpSp>
        <p:nvGrpSpPr>
          <p:cNvPr id="3" name="Group 2"/>
          <p:cNvGrpSpPr/>
          <p:nvPr/>
        </p:nvGrpSpPr>
        <p:grpSpPr>
          <a:xfrm>
            <a:off x="1419225" y="3355272"/>
            <a:ext cx="6305550" cy="2827225"/>
            <a:chOff x="1371600" y="3621260"/>
            <a:chExt cx="6305550" cy="2827225"/>
          </a:xfrm>
        </p:grpSpPr>
        <p:pic>
          <p:nvPicPr>
            <p:cNvPr id="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797"/>
            <a:stretch/>
          </p:blipFill>
          <p:spPr bwMode="auto">
            <a:xfrm>
              <a:off x="1371600" y="3621260"/>
              <a:ext cx="6305550"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
            <p:cNvSpPr>
              <a:spLocks noChangeArrowheads="1"/>
            </p:cNvSpPr>
            <p:nvPr/>
          </p:nvSpPr>
          <p:spPr bwMode="auto">
            <a:xfrm>
              <a:off x="3648975" y="6048375"/>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spTree>
    <p:extLst>
      <p:ext uri="{BB962C8B-B14F-4D97-AF65-F5344CB8AC3E}">
        <p14:creationId xmlns:p14="http://schemas.microsoft.com/office/powerpoint/2010/main" val="430176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523220"/>
          </a:xfrm>
          <a:prstGeom prst="rect">
            <a:avLst/>
          </a:prstGeom>
          <a:noFill/>
        </p:spPr>
        <p:txBody>
          <a:bodyPr wrap="square" rtlCol="0">
            <a:spAutoFit/>
          </a:bodyPr>
          <a:lstStyle/>
          <a:p>
            <a:r>
              <a:rPr lang="en-US" altLang="en-US" sz="2800" dirty="0"/>
              <a:t>Now consider the graph </a:t>
            </a:r>
            <a:r>
              <a:rPr lang="en-US" altLang="en-US" sz="2800" i="1" dirty="0"/>
              <a:t>G</a:t>
            </a:r>
            <a:r>
              <a:rPr lang="en-US" altLang="en-US" sz="2800" i="1" dirty="0">
                <a:sym typeface="Symbol" panose="05050102010706020507" pitchFamily="18" charset="2"/>
              </a:rPr>
              <a:t>'</a:t>
            </a:r>
            <a:r>
              <a:rPr lang="en-US" altLang="en-US" sz="2800" dirty="0">
                <a:sym typeface="Symbol" panose="05050102010706020507" pitchFamily="18" charset="2"/>
              </a:rPr>
              <a:t> r</a:t>
            </a:r>
            <a:r>
              <a:rPr lang="en-US" altLang="en-US" sz="2800" dirty="0"/>
              <a:t>epresented in Figure 10.4.2.</a:t>
            </a:r>
          </a:p>
        </p:txBody>
      </p:sp>
      <p:grpSp>
        <p:nvGrpSpPr>
          <p:cNvPr id="2" name="Group 1"/>
          <p:cNvGrpSpPr/>
          <p:nvPr/>
        </p:nvGrpSpPr>
        <p:grpSpPr>
          <a:xfrm>
            <a:off x="5659457" y="1668867"/>
            <a:ext cx="2862262" cy="2686110"/>
            <a:chOff x="2992354" y="1597473"/>
            <a:chExt cx="2862262" cy="268611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354" y="1597473"/>
              <a:ext cx="28622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6"/>
            <p:cNvSpPr>
              <a:spLocks noChangeArrowheads="1"/>
            </p:cNvSpPr>
            <p:nvPr/>
          </p:nvSpPr>
          <p:spPr bwMode="auto">
            <a:xfrm>
              <a:off x="3548085" y="388347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10.4.2</a:t>
              </a:r>
            </a:p>
          </p:txBody>
        </p:sp>
      </p:grpSp>
      <p:sp>
        <p:nvSpPr>
          <p:cNvPr id="48" name="TextBox 47"/>
          <p:cNvSpPr txBox="1"/>
          <p:nvPr/>
        </p:nvSpPr>
        <p:spPr>
          <a:xfrm>
            <a:off x="415123" y="4612121"/>
            <a:ext cx="8344631" cy="1815882"/>
          </a:xfrm>
          <a:prstGeom prst="rect">
            <a:avLst/>
          </a:prstGeom>
          <a:noFill/>
        </p:spPr>
        <p:txBody>
          <a:bodyPr wrap="square" rtlCol="0">
            <a:spAutoFit/>
          </a:bodyPr>
          <a:lstStyle/>
          <a:p>
            <a:r>
              <a:rPr lang="en-US" altLang="en-US" sz="2800" dirty="0"/>
              <a:t>Observe that </a:t>
            </a:r>
            <a:r>
              <a:rPr lang="en-US" altLang="en-US" sz="2800" i="1" dirty="0"/>
              <a:t>G</a:t>
            </a:r>
            <a:r>
              <a:rPr lang="en-US" altLang="en-US" sz="2800" i="1" dirty="0">
                <a:sym typeface="Symbol" panose="05050102010706020507" pitchFamily="18" charset="2"/>
              </a:rPr>
              <a:t>'</a:t>
            </a:r>
            <a:r>
              <a:rPr lang="en-US" altLang="en-US" sz="2800" dirty="0"/>
              <a:t> is a “different graph” from </a:t>
            </a:r>
            <a:r>
              <a:rPr lang="en-US" altLang="en-US" sz="2800" i="1" dirty="0"/>
              <a:t>G</a:t>
            </a:r>
            <a:r>
              <a:rPr lang="en-US" altLang="en-US" sz="2800" dirty="0"/>
              <a:t> in terms of the labelling of the vertices and edges (for instance, in </a:t>
            </a:r>
            <a:r>
              <a:rPr lang="en-US" altLang="en-US" sz="2800" i="1" dirty="0"/>
              <a:t>G</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2</a:t>
            </a:r>
            <a:r>
              <a:rPr lang="en-US" altLang="en-US" sz="2800" dirty="0"/>
              <a:t>, whereas in </a:t>
            </a:r>
            <a:r>
              <a:rPr lang="en-US" altLang="en-US" sz="2800" i="1" dirty="0"/>
              <a:t>G</a:t>
            </a:r>
            <a:r>
              <a:rPr lang="en-US" altLang="en-US" sz="2800" i="1" dirty="0">
                <a:sym typeface="Symbol" panose="05050102010706020507" pitchFamily="18" charset="2"/>
              </a:rPr>
              <a:t>'</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3</a:t>
            </a:r>
            <a:r>
              <a:rPr lang="en-US" altLang="en-US" sz="2800" dirty="0"/>
              <a:t>). </a:t>
            </a:r>
          </a:p>
        </p:txBody>
      </p:sp>
      <p:grpSp>
        <p:nvGrpSpPr>
          <p:cNvPr id="7" name="Group 6"/>
          <p:cNvGrpSpPr/>
          <p:nvPr/>
        </p:nvGrpSpPr>
        <p:grpSpPr>
          <a:xfrm>
            <a:off x="476756" y="1722992"/>
            <a:ext cx="5035393" cy="2685581"/>
            <a:chOff x="476756" y="1722992"/>
            <a:chExt cx="5035393" cy="2685581"/>
          </a:xfrm>
        </p:grpSpPr>
        <p:sp>
          <p:nvSpPr>
            <p:cNvPr id="51" name="Rectangle 4"/>
            <p:cNvSpPr>
              <a:spLocks noChangeArrowheads="1"/>
            </p:cNvSpPr>
            <p:nvPr/>
          </p:nvSpPr>
          <p:spPr bwMode="auto">
            <a:xfrm>
              <a:off x="2119052" y="400846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nvGrpSpPr>
            <p:cNvPr id="6" name="Group 5"/>
            <p:cNvGrpSpPr/>
            <p:nvPr/>
          </p:nvGrpSpPr>
          <p:grpSpPr>
            <a:xfrm>
              <a:off x="476756" y="1722992"/>
              <a:ext cx="5035393" cy="2303289"/>
              <a:chOff x="476756" y="1722992"/>
              <a:chExt cx="5035393" cy="2303289"/>
            </a:xfrm>
          </p:grpSpPr>
          <p:pic>
            <p:nvPicPr>
              <p:cNvPr id="5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523" t="4797" r="53852"/>
              <a:stretch/>
            </p:blipFill>
            <p:spPr bwMode="auto">
              <a:xfrm>
                <a:off x="476756" y="1722992"/>
                <a:ext cx="26246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8514" t="4797" r="1473"/>
              <a:stretch/>
            </p:blipFill>
            <p:spPr bwMode="auto">
              <a:xfrm>
                <a:off x="2989082" y="1722992"/>
                <a:ext cx="25230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 name="Group 35">
            <a:extLst>
              <a:ext uri="{FF2B5EF4-FFF2-40B4-BE49-F238E27FC236}">
                <a16:creationId xmlns:a16="http://schemas.microsoft.com/office/drawing/2014/main" id="{2D45ED89-E625-404B-8CB8-62B0E64E8BF2}"/>
              </a:ext>
            </a:extLst>
          </p:cNvPr>
          <p:cNvGrpSpPr/>
          <p:nvPr/>
        </p:nvGrpSpPr>
        <p:grpSpPr>
          <a:xfrm>
            <a:off x="1714351" y="2074946"/>
            <a:ext cx="970126" cy="735366"/>
            <a:chOff x="1714351" y="2074946"/>
            <a:chExt cx="970126" cy="735366"/>
          </a:xfrm>
        </p:grpSpPr>
        <p:cxnSp>
          <p:nvCxnSpPr>
            <p:cNvPr id="40" name="Straight Connector 39">
              <a:extLst>
                <a:ext uri="{FF2B5EF4-FFF2-40B4-BE49-F238E27FC236}">
                  <a16:creationId xmlns:a16="http://schemas.microsoft.com/office/drawing/2014/main" id="{70029D0D-925D-44C7-86B6-7CE39EA513FD}"/>
                </a:ext>
              </a:extLst>
            </p:cNvPr>
            <p:cNvCxnSpPr>
              <a:cxnSpLocks/>
            </p:cNvCxnSpPr>
            <p:nvPr/>
          </p:nvCxnSpPr>
          <p:spPr>
            <a:xfrm>
              <a:off x="1774272" y="2126609"/>
              <a:ext cx="865866" cy="63506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2F8A9D-FA61-4E1C-9E3E-438ADA6C5698}"/>
                </a:ext>
              </a:extLst>
            </p:cNvPr>
            <p:cNvSpPr/>
            <p:nvPr/>
          </p:nvSpPr>
          <p:spPr>
            <a:xfrm>
              <a:off x="1714351" y="2074946"/>
              <a:ext cx="110255" cy="10619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Oval 48">
              <a:extLst>
                <a:ext uri="{FF2B5EF4-FFF2-40B4-BE49-F238E27FC236}">
                  <a16:creationId xmlns:a16="http://schemas.microsoft.com/office/drawing/2014/main" id="{F3A49FEB-819F-4A1A-A8C0-F4ACC13FC2F0}"/>
                </a:ext>
              </a:extLst>
            </p:cNvPr>
            <p:cNvSpPr/>
            <p:nvPr/>
          </p:nvSpPr>
          <p:spPr>
            <a:xfrm>
              <a:off x="2583782" y="2705747"/>
              <a:ext cx="100695" cy="10456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3" name="Group 52">
            <a:extLst>
              <a:ext uri="{FF2B5EF4-FFF2-40B4-BE49-F238E27FC236}">
                <a16:creationId xmlns:a16="http://schemas.microsoft.com/office/drawing/2014/main" id="{32F4B2B1-F983-4175-8DD4-5C4D23481A5E}"/>
              </a:ext>
            </a:extLst>
          </p:cNvPr>
          <p:cNvGrpSpPr/>
          <p:nvPr/>
        </p:nvGrpSpPr>
        <p:grpSpPr>
          <a:xfrm>
            <a:off x="7064073" y="1962576"/>
            <a:ext cx="970126" cy="735366"/>
            <a:chOff x="1714351" y="2074946"/>
            <a:chExt cx="970126" cy="735366"/>
          </a:xfrm>
        </p:grpSpPr>
        <p:cxnSp>
          <p:nvCxnSpPr>
            <p:cNvPr id="54" name="Straight Connector 53">
              <a:extLst>
                <a:ext uri="{FF2B5EF4-FFF2-40B4-BE49-F238E27FC236}">
                  <a16:creationId xmlns:a16="http://schemas.microsoft.com/office/drawing/2014/main" id="{8C77A4AD-F4C7-4EA7-8BA1-2728976F1737}"/>
                </a:ext>
              </a:extLst>
            </p:cNvPr>
            <p:cNvCxnSpPr>
              <a:cxnSpLocks/>
            </p:cNvCxnSpPr>
            <p:nvPr/>
          </p:nvCxnSpPr>
          <p:spPr>
            <a:xfrm>
              <a:off x="1774272" y="2126609"/>
              <a:ext cx="865866" cy="63506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02A6990B-769A-4CCC-965A-278E7EDC800F}"/>
                </a:ext>
              </a:extLst>
            </p:cNvPr>
            <p:cNvSpPr/>
            <p:nvPr/>
          </p:nvSpPr>
          <p:spPr>
            <a:xfrm>
              <a:off x="1714351" y="2074946"/>
              <a:ext cx="110255" cy="10619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Oval 55">
              <a:extLst>
                <a:ext uri="{FF2B5EF4-FFF2-40B4-BE49-F238E27FC236}">
                  <a16:creationId xmlns:a16="http://schemas.microsoft.com/office/drawing/2014/main" id="{CF254159-9DBB-45B7-89DC-10B04471704A}"/>
                </a:ext>
              </a:extLst>
            </p:cNvPr>
            <p:cNvSpPr/>
            <p:nvPr/>
          </p:nvSpPr>
          <p:spPr>
            <a:xfrm>
              <a:off x="2583782" y="2705747"/>
              <a:ext cx="100695" cy="10456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047458-7282-4AF7-9C23-549C5C5C4BF6}"/>
                  </a:ext>
                </a:extLst>
              </p:cNvPr>
              <p:cNvSpPr txBox="1"/>
              <p:nvPr/>
            </p:nvSpPr>
            <p:spPr>
              <a:xfrm>
                <a:off x="2856633" y="1782833"/>
                <a:ext cx="43251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i="1" dirty="0" smtClean="0">
                          <a:latin typeface="Cambria Math" panose="02040503050406030204" pitchFamily="18" charset="0"/>
                        </a:rPr>
                        <m:t>𝐺</m:t>
                      </m:r>
                    </m:oMath>
                  </m:oMathPara>
                </a14:m>
                <a:endParaRPr lang="en-SG" dirty="0"/>
              </a:p>
            </p:txBody>
          </p:sp>
        </mc:Choice>
        <mc:Fallback xmlns="">
          <p:sp>
            <p:nvSpPr>
              <p:cNvPr id="3" name="TextBox 2">
                <a:extLst>
                  <a:ext uri="{FF2B5EF4-FFF2-40B4-BE49-F238E27FC236}">
                    <a16:creationId xmlns:a16="http://schemas.microsoft.com/office/drawing/2014/main" id="{58047458-7282-4AF7-9C23-549C5C5C4BF6}"/>
                  </a:ext>
                </a:extLst>
              </p:cNvPr>
              <p:cNvSpPr txBox="1">
                <a:spLocks noRot="1" noChangeAspect="1" noMove="1" noResize="1" noEditPoints="1" noAdjustHandles="1" noChangeArrowheads="1" noChangeShapeType="1" noTextEdit="1"/>
              </p:cNvSpPr>
              <p:nvPr/>
            </p:nvSpPr>
            <p:spPr>
              <a:xfrm>
                <a:off x="2856633" y="1782833"/>
                <a:ext cx="432510"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327C15-B87A-4B56-B3E8-E9914F178DD2}"/>
                  </a:ext>
                </a:extLst>
              </p:cNvPr>
              <p:cNvSpPr txBox="1"/>
              <p:nvPr/>
            </p:nvSpPr>
            <p:spPr>
              <a:xfrm>
                <a:off x="7551341" y="1702511"/>
                <a:ext cx="43251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i="1" dirty="0" smtClean="0">
                          <a:latin typeface="Cambria Math" panose="02040503050406030204" pitchFamily="18" charset="0"/>
                        </a:rPr>
                        <m:t>𝐺</m:t>
                      </m:r>
                      <m:r>
                        <a:rPr lang="en-SG" b="0" i="1" dirty="0" smtClean="0">
                          <a:latin typeface="Cambria Math" panose="02040503050406030204" pitchFamily="18" charset="0"/>
                        </a:rPr>
                        <m:t>′</m:t>
                      </m:r>
                    </m:oMath>
                  </m:oMathPara>
                </a14:m>
                <a:endParaRPr lang="en-SG" dirty="0"/>
              </a:p>
            </p:txBody>
          </p:sp>
        </mc:Choice>
        <mc:Fallback xmlns="">
          <p:sp>
            <p:nvSpPr>
              <p:cNvPr id="9" name="TextBox 8">
                <a:extLst>
                  <a:ext uri="{FF2B5EF4-FFF2-40B4-BE49-F238E27FC236}">
                    <a16:creationId xmlns:a16="http://schemas.microsoft.com/office/drawing/2014/main" id="{6D327C15-B87A-4B56-B3E8-E9914F178DD2}"/>
                  </a:ext>
                </a:extLst>
              </p:cNvPr>
              <p:cNvSpPr txBox="1">
                <a:spLocks noRot="1" noChangeAspect="1" noMove="1" noResize="1" noEditPoints="1" noAdjustHandles="1" noChangeArrowheads="1" noChangeShapeType="1" noTextEdit="1"/>
              </p:cNvSpPr>
              <p:nvPr/>
            </p:nvSpPr>
            <p:spPr>
              <a:xfrm>
                <a:off x="7551341" y="1702511"/>
                <a:ext cx="432510" cy="369332"/>
              </a:xfrm>
              <a:prstGeom prst="rect">
                <a:avLst/>
              </a:prstGeom>
              <a:blipFill>
                <a:blip r:embed="rId6"/>
                <a:stretch>
                  <a:fillRect/>
                </a:stretch>
              </a:blipFill>
            </p:spPr>
            <p:txBody>
              <a:bodyPr/>
              <a:lstStyle/>
              <a:p>
                <a:r>
                  <a:rPr lang="en-SG">
                    <a:noFill/>
                  </a:rPr>
                  <a:t> </a:t>
                </a:r>
              </a:p>
            </p:txBody>
          </p:sp>
        </mc:Fallback>
      </mc:AlternateContent>
      <p:cxnSp>
        <p:nvCxnSpPr>
          <p:cNvPr id="13" name="Straight Connector 12">
            <a:extLst>
              <a:ext uri="{FF2B5EF4-FFF2-40B4-BE49-F238E27FC236}">
                <a16:creationId xmlns:a16="http://schemas.microsoft.com/office/drawing/2014/main" id="{0FB86234-31C4-4AB0-9F52-DC5D63FDD77E}"/>
              </a:ext>
            </a:extLst>
          </p:cNvPr>
          <p:cNvCxnSpPr/>
          <p:nvPr/>
        </p:nvCxnSpPr>
        <p:spPr>
          <a:xfrm>
            <a:off x="5602916" y="1668867"/>
            <a:ext cx="0" cy="2357414"/>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16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46" name="TextBox 45">
            <a:extLst>
              <a:ext uri="{FF2B5EF4-FFF2-40B4-BE49-F238E27FC236}">
                <a16:creationId xmlns:a16="http://schemas.microsoft.com/office/drawing/2014/main" id="{CFFA1D70-8F79-4756-ABD5-1BD4143080A3}"/>
              </a:ext>
            </a:extLst>
          </p:cNvPr>
          <p:cNvSpPr txBox="1"/>
          <p:nvPr/>
        </p:nvSpPr>
        <p:spPr>
          <a:xfrm>
            <a:off x="233588" y="823116"/>
            <a:ext cx="8727531" cy="1200329"/>
          </a:xfrm>
          <a:prstGeom prst="rect">
            <a:avLst/>
          </a:prstGeom>
          <a:noFill/>
        </p:spPr>
        <p:txBody>
          <a:bodyPr wrap="square" rtlCol="0">
            <a:spAutoFit/>
          </a:bodyPr>
          <a:lstStyle/>
          <a:p>
            <a:r>
              <a:rPr lang="en-US" altLang="en-US" sz="2400" dirty="0"/>
              <a:t>Yet </a:t>
            </a:r>
            <a:r>
              <a:rPr lang="en-US" altLang="en-US" sz="2400" i="1" dirty="0"/>
              <a:t>G</a:t>
            </a:r>
            <a:r>
              <a:rPr lang="en-US" altLang="en-US" sz="2400" i="1" dirty="0">
                <a:sym typeface="Symbol" panose="05050102010706020507" pitchFamily="18" charset="2"/>
              </a:rPr>
              <a:t>'</a:t>
            </a:r>
            <a:r>
              <a:rPr lang="en-US" altLang="en-US" sz="2400" dirty="0"/>
              <a:t> is certainly very similar to </a:t>
            </a:r>
            <a:r>
              <a:rPr lang="en-US" altLang="en-US" sz="2400" i="1" dirty="0"/>
              <a:t>G</a:t>
            </a:r>
            <a:r>
              <a:rPr lang="en-US" altLang="en-US" sz="2400" dirty="0"/>
              <a:t>. In fact, if the vertices and edges of </a:t>
            </a:r>
            <a:r>
              <a:rPr lang="en-US" altLang="en-US" sz="2400" i="1" dirty="0"/>
              <a:t>G</a:t>
            </a:r>
            <a:r>
              <a:rPr lang="en-US" altLang="en-US" sz="2400" i="1" dirty="0">
                <a:sym typeface="Symbol" panose="05050102010706020507" pitchFamily="18" charset="2"/>
              </a:rPr>
              <a:t>'</a:t>
            </a:r>
            <a:r>
              <a:rPr lang="en-US" altLang="en-US" sz="2400" dirty="0"/>
              <a:t> are </a:t>
            </a:r>
            <a:r>
              <a:rPr lang="en-US" altLang="en-US" sz="2400" dirty="0">
                <a:solidFill>
                  <a:srgbClr val="0000FF"/>
                </a:solidFill>
              </a:rPr>
              <a:t>relabeled</a:t>
            </a:r>
            <a:r>
              <a:rPr lang="en-US" altLang="en-US" sz="2400" dirty="0"/>
              <a:t> by the functions shown in Figure 10.4.3, then </a:t>
            </a:r>
            <a:r>
              <a:rPr lang="en-US" altLang="en-US" sz="2400" i="1" dirty="0"/>
              <a:t>G</a:t>
            </a:r>
            <a:r>
              <a:rPr lang="en-US" altLang="en-US" sz="2400" i="1" dirty="0">
                <a:sym typeface="Symbol" panose="05050102010706020507" pitchFamily="18" charset="2"/>
              </a:rPr>
              <a:t>'</a:t>
            </a:r>
            <a:r>
              <a:rPr lang="en-US" altLang="en-US" sz="2400" dirty="0"/>
              <a:t> becomes the same as </a:t>
            </a:r>
            <a:r>
              <a:rPr lang="en-US" altLang="en-US" sz="2400" i="1" dirty="0"/>
              <a:t>G</a:t>
            </a:r>
            <a:r>
              <a:rPr lang="en-US" altLang="en-US" sz="2400" dirty="0"/>
              <a:t>.</a:t>
            </a:r>
          </a:p>
        </p:txBody>
      </p:sp>
      <p:sp>
        <p:nvSpPr>
          <p:cNvPr id="47" name="TextBox 46">
            <a:extLst>
              <a:ext uri="{FF2B5EF4-FFF2-40B4-BE49-F238E27FC236}">
                <a16:creationId xmlns:a16="http://schemas.microsoft.com/office/drawing/2014/main" id="{A0C35826-E673-43CA-A72A-653F6393CBCF}"/>
              </a:ext>
            </a:extLst>
          </p:cNvPr>
          <p:cNvSpPr txBox="1"/>
          <p:nvPr/>
        </p:nvSpPr>
        <p:spPr>
          <a:xfrm>
            <a:off x="1237674" y="6034884"/>
            <a:ext cx="6871853" cy="461665"/>
          </a:xfrm>
          <a:prstGeom prst="rect">
            <a:avLst/>
          </a:prstGeom>
          <a:noFill/>
        </p:spPr>
        <p:txBody>
          <a:bodyPr wrap="square" rtlCol="0">
            <a:spAutoFit/>
          </a:bodyPr>
          <a:lstStyle/>
          <a:p>
            <a:r>
              <a:rPr lang="en-US" altLang="en-US" sz="2400" dirty="0"/>
              <a:t>Note that these relabeling functions are </a:t>
            </a:r>
            <a:r>
              <a:rPr lang="en-US" altLang="en-US" sz="2400" b="1" dirty="0">
                <a:solidFill>
                  <a:srgbClr val="0000FF"/>
                </a:solidFill>
              </a:rPr>
              <a:t>bijective</a:t>
            </a:r>
            <a:r>
              <a:rPr lang="en-US" altLang="en-US" sz="2400" dirty="0"/>
              <a:t>.</a:t>
            </a:r>
          </a:p>
        </p:txBody>
      </p:sp>
      <p:grpSp>
        <p:nvGrpSpPr>
          <p:cNvPr id="49" name="Group 48">
            <a:extLst>
              <a:ext uri="{FF2B5EF4-FFF2-40B4-BE49-F238E27FC236}">
                <a16:creationId xmlns:a16="http://schemas.microsoft.com/office/drawing/2014/main" id="{F16B05DF-D435-4EC2-9CEB-F6EF83DE9957}"/>
              </a:ext>
            </a:extLst>
          </p:cNvPr>
          <p:cNvGrpSpPr/>
          <p:nvPr/>
        </p:nvGrpSpPr>
        <p:grpSpPr>
          <a:xfrm>
            <a:off x="1513341" y="3322010"/>
            <a:ext cx="6318355" cy="2712874"/>
            <a:chOff x="1083357" y="2460941"/>
            <a:chExt cx="6943725" cy="2981385"/>
          </a:xfrm>
        </p:grpSpPr>
        <p:pic>
          <p:nvPicPr>
            <p:cNvPr id="50" name="Picture 2">
              <a:extLst>
                <a:ext uri="{FF2B5EF4-FFF2-40B4-BE49-F238E27FC236}">
                  <a16:creationId xmlns:a16="http://schemas.microsoft.com/office/drawing/2014/main" id="{60F3D4B1-4144-4320-83B6-C98273F56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357" y="2460941"/>
              <a:ext cx="6943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7">
              <a:extLst>
                <a:ext uri="{FF2B5EF4-FFF2-40B4-BE49-F238E27FC236}">
                  <a16:creationId xmlns:a16="http://schemas.microsoft.com/office/drawing/2014/main" id="{D227E60F-18BC-4C28-B896-6ADD6E2D6B86}"/>
                </a:ext>
              </a:extLst>
            </p:cNvPr>
            <p:cNvSpPr>
              <a:spLocks noChangeArrowheads="1"/>
            </p:cNvSpPr>
            <p:nvPr/>
          </p:nvSpPr>
          <p:spPr bwMode="auto">
            <a:xfrm>
              <a:off x="3679819" y="5042216"/>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10.4.3</a:t>
              </a:r>
            </a:p>
          </p:txBody>
        </p:sp>
      </p:grpSp>
      <p:grpSp>
        <p:nvGrpSpPr>
          <p:cNvPr id="52" name="Group 51">
            <a:extLst>
              <a:ext uri="{FF2B5EF4-FFF2-40B4-BE49-F238E27FC236}">
                <a16:creationId xmlns:a16="http://schemas.microsoft.com/office/drawing/2014/main" id="{1153BB27-4DD1-4D6D-B7EF-99D8F7B6777D}"/>
              </a:ext>
            </a:extLst>
          </p:cNvPr>
          <p:cNvGrpSpPr/>
          <p:nvPr/>
        </p:nvGrpSpPr>
        <p:grpSpPr>
          <a:xfrm>
            <a:off x="3583468" y="1530047"/>
            <a:ext cx="1962331" cy="1722053"/>
            <a:chOff x="3583468" y="1530047"/>
            <a:chExt cx="1962331" cy="1722053"/>
          </a:xfrm>
        </p:grpSpPr>
        <p:pic>
          <p:nvPicPr>
            <p:cNvPr id="53" name="Picture 4">
              <a:extLst>
                <a:ext uri="{FF2B5EF4-FFF2-40B4-BE49-F238E27FC236}">
                  <a16:creationId xmlns:a16="http://schemas.microsoft.com/office/drawing/2014/main" id="{3866AB55-2055-4F92-A9EA-C5011C530B0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23" t="4797" r="53852"/>
            <a:stretch/>
          </p:blipFill>
          <p:spPr bwMode="auto">
            <a:xfrm>
              <a:off x="3583468" y="1530047"/>
              <a:ext cx="1962331" cy="172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a:extLst>
                <a:ext uri="{FF2B5EF4-FFF2-40B4-BE49-F238E27FC236}">
                  <a16:creationId xmlns:a16="http://schemas.microsoft.com/office/drawing/2014/main" id="{3482C63D-0452-4530-B9A2-2B0FADA3247B}"/>
                </a:ext>
              </a:extLst>
            </p:cNvPr>
            <p:cNvSpPr txBox="1"/>
            <p:nvPr/>
          </p:nvSpPr>
          <p:spPr>
            <a:xfrm flipH="1">
              <a:off x="4324399" y="2243028"/>
              <a:ext cx="461639" cy="369332"/>
            </a:xfrm>
            <a:prstGeom prst="rect">
              <a:avLst/>
            </a:prstGeom>
            <a:noFill/>
          </p:spPr>
          <p:txBody>
            <a:bodyPr wrap="square" rtlCol="0">
              <a:spAutoFit/>
            </a:bodyPr>
            <a:lstStyle/>
            <a:p>
              <a:pPr algn="ctr"/>
              <a:r>
                <a:rPr lang="en-SG" i="1" dirty="0"/>
                <a:t>G</a:t>
              </a:r>
            </a:p>
          </p:txBody>
        </p:sp>
      </p:grpSp>
      <p:grpSp>
        <p:nvGrpSpPr>
          <p:cNvPr id="55" name="Group 54">
            <a:extLst>
              <a:ext uri="{FF2B5EF4-FFF2-40B4-BE49-F238E27FC236}">
                <a16:creationId xmlns:a16="http://schemas.microsoft.com/office/drawing/2014/main" id="{DF91C3A5-78CF-47E0-A4B0-795B08A3EE40}"/>
              </a:ext>
            </a:extLst>
          </p:cNvPr>
          <p:cNvGrpSpPr/>
          <p:nvPr/>
        </p:nvGrpSpPr>
        <p:grpSpPr>
          <a:xfrm>
            <a:off x="5698595" y="1572365"/>
            <a:ext cx="2175691" cy="1679735"/>
            <a:chOff x="5698595" y="1572365"/>
            <a:chExt cx="2175691" cy="1679735"/>
          </a:xfrm>
        </p:grpSpPr>
        <p:pic>
          <p:nvPicPr>
            <p:cNvPr id="56" name="Picture 2">
              <a:extLst>
                <a:ext uri="{FF2B5EF4-FFF2-40B4-BE49-F238E27FC236}">
                  <a16:creationId xmlns:a16="http://schemas.microsoft.com/office/drawing/2014/main" id="{23F6D8A4-ED2E-4E53-A147-898EB37B93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8595" y="1572365"/>
              <a:ext cx="2175691" cy="167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5D4A3F0A-C0B6-4B80-B264-17947C9AE212}"/>
                </a:ext>
              </a:extLst>
            </p:cNvPr>
            <p:cNvSpPr/>
            <p:nvPr/>
          </p:nvSpPr>
          <p:spPr>
            <a:xfrm>
              <a:off x="6626175" y="2243028"/>
              <a:ext cx="418189" cy="369332"/>
            </a:xfrm>
            <a:prstGeom prst="rect">
              <a:avLst/>
            </a:prstGeom>
          </p:spPr>
          <p:txBody>
            <a:bodyPr wrap="square">
              <a:spAutoFit/>
            </a:bodyPr>
            <a:lstStyle/>
            <a:p>
              <a:pPr algn="ctr"/>
              <a:r>
                <a:rPr lang="en-SG" i="1" dirty="0"/>
                <a:t>G'</a:t>
              </a:r>
            </a:p>
          </p:txBody>
        </p:sp>
      </p:grpSp>
    </p:spTree>
    <p:extLst>
      <p:ext uri="{BB962C8B-B14F-4D97-AF65-F5344CB8AC3E}">
        <p14:creationId xmlns:p14="http://schemas.microsoft.com/office/powerpoint/2010/main" val="2024825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Isomorphisms of Graphs</a:t>
            </a:r>
            <a:endParaRPr lang="en-SG" sz="1100" dirty="0">
              <a:solidFill>
                <a:schemeClr val="bg1"/>
              </a:solidFill>
            </a:endParaRPr>
          </a:p>
        </p:txBody>
      </p:sp>
      <mc:AlternateContent xmlns:mc="http://schemas.openxmlformats.org/markup-compatibility/2006" xmlns:a14="http://schemas.microsoft.com/office/drawing/2010/main">
        <mc:Choice Requires="a14">
          <p:sp>
            <p:nvSpPr>
              <p:cNvPr id="39" name="TextBox 38"/>
              <p:cNvSpPr txBox="1"/>
              <p:nvPr/>
            </p:nvSpPr>
            <p:spPr>
              <a:xfrm>
                <a:off x="249207" y="846208"/>
                <a:ext cx="8344631" cy="1384995"/>
              </a:xfrm>
              <a:prstGeom prst="rect">
                <a:avLst/>
              </a:prstGeom>
              <a:noFill/>
            </p:spPr>
            <p:txBody>
              <a:bodyPr wrap="square" rtlCol="0">
                <a:spAutoFit/>
              </a:bodyPr>
              <a:lstStyle/>
              <a:p>
                <a:pPr>
                  <a:tabLst>
                    <a:tab pos="6813550" algn="l"/>
                  </a:tabLst>
                </a:pPr>
                <a:r>
                  <a:rPr lang="en-US" altLang="en-US" sz="2000" dirty="0"/>
                  <a:t>Two graphs </a:t>
                </a:r>
                <a14:m>
                  <m:oMath xmlns:m="http://schemas.openxmlformats.org/officeDocument/2006/math">
                    <m:r>
                      <a:rPr lang="en-US" altLang="en-US" sz="2000" i="1" dirty="0" smtClean="0">
                        <a:latin typeface="Cambria Math" panose="02040503050406030204" pitchFamily="18" charset="0"/>
                      </a:rPr>
                      <m:t>𝐺</m:t>
                    </m:r>
                  </m:oMath>
                </a14:m>
                <a:r>
                  <a:rPr lang="en-US" altLang="en-US" sz="2000" dirty="0"/>
                  <a:t> and </a:t>
                </a:r>
                <a14:m>
                  <m:oMath xmlns:m="http://schemas.openxmlformats.org/officeDocument/2006/math">
                    <m:r>
                      <a:rPr lang="en-US" altLang="en-US" sz="2000" i="1" dirty="0" smtClean="0">
                        <a:latin typeface="Cambria Math" panose="02040503050406030204" pitchFamily="18" charset="0"/>
                      </a:rPr>
                      <m:t>𝐺</m:t>
                    </m:r>
                    <m:r>
                      <a:rPr lang="en-SG" altLang="en-US" sz="2000" b="0" i="1" dirty="0" smtClean="0">
                        <a:latin typeface="Cambria Math" panose="02040503050406030204" pitchFamily="18" charset="0"/>
                      </a:rPr>
                      <m:t>′</m:t>
                    </m:r>
                  </m:oMath>
                </a14:m>
                <a:r>
                  <a:rPr lang="en-US" altLang="en-US" sz="2000" dirty="0"/>
                  <a:t> that are the same except for the labeling of their vertices and edges are called </a:t>
                </a:r>
                <a:r>
                  <a:rPr lang="en-US" altLang="en-US" sz="2000" i="1" dirty="0">
                    <a:solidFill>
                      <a:srgbClr val="000099"/>
                    </a:solidFill>
                  </a:rPr>
                  <a:t>isomorphic</a:t>
                </a:r>
                <a:r>
                  <a:rPr lang="en-US" altLang="en-US" sz="2000" dirty="0"/>
                  <a:t>. In other words, there exists matching between the vertices such that two vertices are connected by an edge in </a:t>
                </a:r>
                <a14:m>
                  <m:oMath xmlns:m="http://schemas.openxmlformats.org/officeDocument/2006/math">
                    <m:r>
                      <a:rPr lang="en-US" altLang="en-US" sz="2000" i="1" dirty="0" smtClean="0">
                        <a:latin typeface="Cambria Math" panose="02040503050406030204" pitchFamily="18" charset="0"/>
                      </a:rPr>
                      <m:t>𝐺</m:t>
                    </m:r>
                  </m:oMath>
                </a14:m>
                <a:r>
                  <a:rPr lang="en-US" altLang="en-US" sz="2000" dirty="0"/>
                  <a:t> if and only if corresponding vertices are connected by an edge in </a:t>
                </a:r>
                <a14:m>
                  <m:oMath xmlns:m="http://schemas.openxmlformats.org/officeDocument/2006/math">
                    <m:r>
                      <a:rPr lang="en-US" altLang="en-US" sz="2000" i="1" dirty="0">
                        <a:latin typeface="Cambria Math" panose="02040503050406030204" pitchFamily="18" charset="0"/>
                      </a:rPr>
                      <m:t>𝐺</m:t>
                    </m:r>
                    <m:r>
                      <a:rPr lang="en-SG" altLang="en-US" sz="2000" i="1" dirty="0">
                        <a:latin typeface="Cambria Math" panose="02040503050406030204" pitchFamily="18" charset="0"/>
                      </a:rPr>
                      <m:t>′</m:t>
                    </m:r>
                  </m:oMath>
                </a14:m>
                <a:r>
                  <a:rPr lang="en-US" altLang="en-US" sz="2000" dirty="0"/>
                  <a:t>.</a:t>
                </a:r>
                <a:r>
                  <a:rPr lang="en-US" altLang="en-US" sz="2400" dirty="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249207" y="846208"/>
                <a:ext cx="8344631" cy="1384995"/>
              </a:xfrm>
              <a:prstGeom prst="rect">
                <a:avLst/>
              </a:prstGeom>
              <a:blipFill>
                <a:blip r:embed="rId3"/>
                <a:stretch>
                  <a:fillRect l="-804" t="-2643" r="-219" b="-6167"/>
                </a:stretch>
              </a:blipFill>
            </p:spPr>
            <p:txBody>
              <a:bodyPr/>
              <a:lstStyle/>
              <a:p>
                <a:r>
                  <a:rPr lang="en-SG">
                    <a:noFill/>
                  </a:rPr>
                  <a:t> </a:t>
                </a:r>
              </a:p>
            </p:txBody>
          </p:sp>
        </mc:Fallback>
      </mc:AlternateContent>
      <p:grpSp>
        <p:nvGrpSpPr>
          <p:cNvPr id="36" name="Group 35"/>
          <p:cNvGrpSpPr/>
          <p:nvPr/>
        </p:nvGrpSpPr>
        <p:grpSpPr>
          <a:xfrm>
            <a:off x="324356" y="2211409"/>
            <a:ext cx="8480977" cy="2435181"/>
            <a:chOff x="886427" y="4598517"/>
            <a:chExt cx="8480977" cy="2435181"/>
          </a:xfrm>
        </p:grpSpPr>
        <p:sp>
          <p:nvSpPr>
            <p:cNvPr id="40" name="Rectangle 39"/>
            <p:cNvSpPr/>
            <p:nvPr/>
          </p:nvSpPr>
          <p:spPr>
            <a:xfrm>
              <a:off x="891707" y="4598518"/>
              <a:ext cx="8475697" cy="243518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Isomorphic Graph</a:t>
              </a:r>
            </a:p>
          </p:txBody>
        </p:sp>
        <mc:AlternateContent xmlns:mc="http://schemas.openxmlformats.org/markup-compatibility/2006" xmlns:a14="http://schemas.microsoft.com/office/drawing/2010/main">
          <mc:Choice Requires="a14">
            <p:sp>
              <p:nvSpPr>
                <p:cNvPr id="52" name="TextBox 51"/>
                <p:cNvSpPr txBox="1"/>
                <p:nvPr/>
              </p:nvSpPr>
              <p:spPr>
                <a:xfrm>
                  <a:off x="1044108" y="5193984"/>
                  <a:ext cx="8179795" cy="1793311"/>
                </a:xfrm>
                <a:prstGeom prst="rect">
                  <a:avLst/>
                </a:prstGeom>
                <a:noFill/>
              </p:spPr>
              <p:txBody>
                <a:bodyPr wrap="square" rtlCol="0">
                  <a:spAutoFit/>
                </a:bodyPr>
                <a:lstStyle/>
                <a:p>
                  <a:pPr>
                    <a:spcAft>
                      <a:spcPts val="600"/>
                    </a:spcAft>
                    <a:tabLst>
                      <a:tab pos="174625" algn="l"/>
                    </a:tabLst>
                  </a:pPr>
                  <a:r>
                    <a:rPr lang="en-SG" sz="2000" dirty="0"/>
                    <a:t>Let </a:t>
                  </a:r>
                  <a14:m>
                    <m:oMath xmlns:m="http://schemas.openxmlformats.org/officeDocument/2006/math">
                      <m:r>
                        <a:rPr lang="en-SG" sz="2000" i="1" dirty="0" smtClean="0">
                          <a:latin typeface="Cambria Math" panose="02040503050406030204" pitchFamily="18" charset="0"/>
                        </a:rPr>
                        <m:t>𝐺</m:t>
                      </m:r>
                      <m:r>
                        <a:rPr lang="en-SG" sz="2000" b="0" i="1" dirty="0"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𝑉</m:t>
                          </m:r>
                        </m:e>
                        <m:sub>
                          <m:r>
                            <a:rPr lang="en-SG" sz="2000" i="1">
                              <a:latin typeface="Cambria Math" panose="02040503050406030204" pitchFamily="18" charset="0"/>
                            </a:rPr>
                            <m:t>𝐺</m:t>
                          </m:r>
                        </m:sub>
                      </m:sSub>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sub>
                      </m:sSub>
                      <m:r>
                        <a:rPr lang="en-SG" sz="2000" b="0" i="1" dirty="0" smtClean="0">
                          <a:latin typeface="Cambria Math" panose="02040503050406030204" pitchFamily="18" charset="0"/>
                        </a:rPr>
                        <m:t>)</m:t>
                      </m:r>
                    </m:oMath>
                  </a14:m>
                  <a:r>
                    <a:rPr lang="en-SG" sz="2000" dirty="0"/>
                    <a:t> and </a:t>
                  </a:r>
                  <a14:m>
                    <m:oMath xmlns:m="http://schemas.openxmlformats.org/officeDocument/2006/math">
                      <m:sSup>
                        <m:sSupPr>
                          <m:ctrlPr>
                            <a:rPr lang="en-SG" sz="2000" i="1" dirty="0" smtClean="0">
                              <a:latin typeface="Cambria Math" panose="02040503050406030204" pitchFamily="18" charset="0"/>
                            </a:rPr>
                          </m:ctrlPr>
                        </m:sSupPr>
                        <m:e>
                          <m:r>
                            <a:rPr lang="en-SG" sz="2000" i="1" dirty="0" smtClean="0">
                              <a:latin typeface="Cambria Math" panose="02040503050406030204" pitchFamily="18" charset="0"/>
                            </a:rPr>
                            <m:t>𝐺</m:t>
                          </m:r>
                        </m:e>
                        <m:sup>
                          <m:r>
                            <a:rPr lang="en-SG" sz="2000" i="1" dirty="0" smtClean="0">
                              <a:latin typeface="Cambria Math" panose="02040503050406030204" pitchFamily="18" charset="0"/>
                            </a:rPr>
                            <m:t>′</m:t>
                          </m:r>
                        </m:sup>
                      </m:sSup>
                      <m:r>
                        <a:rPr lang="en-SG" sz="2000" b="0" i="1" dirty="0"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𝑉</m:t>
                          </m:r>
                        </m:e>
                        <m:sub>
                          <m:sSup>
                            <m:sSupPr>
                              <m:ctrlPr>
                                <a:rPr lang="en-SG" sz="2000" i="1">
                                  <a:latin typeface="Cambria Math" panose="02040503050406030204" pitchFamily="18" charset="0"/>
                                </a:rPr>
                              </m:ctrlPr>
                            </m:sSupPr>
                            <m:e>
                              <m:r>
                                <a:rPr lang="en-SG" sz="2000" i="1">
                                  <a:latin typeface="Cambria Math" panose="02040503050406030204" pitchFamily="18" charset="0"/>
                                </a:rPr>
                                <m:t>𝐺</m:t>
                              </m:r>
                            </m:e>
                            <m:sup>
                              <m:r>
                                <a:rPr lang="en-SG" sz="2000" i="1">
                                  <a:latin typeface="Cambria Math" panose="02040503050406030204" pitchFamily="18" charset="0"/>
                                </a:rPr>
                                <m:t>′</m:t>
                              </m:r>
                            </m:sup>
                          </m:sSup>
                        </m:sub>
                      </m:sSub>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r>
                            <a:rPr lang="en-SG" sz="2000" b="0" i="1" smtClean="0">
                              <a:latin typeface="Cambria Math" panose="02040503050406030204" pitchFamily="18" charset="0"/>
                            </a:rPr>
                            <m:t>′</m:t>
                          </m:r>
                        </m:sub>
                      </m:sSub>
                      <m:r>
                        <a:rPr lang="en-SG" sz="2000" b="0" i="1" dirty="0" smtClean="0">
                          <a:latin typeface="Cambria Math" panose="02040503050406030204" pitchFamily="18" charset="0"/>
                        </a:rPr>
                        <m:t>)</m:t>
                      </m:r>
                      <m:r>
                        <a:rPr lang="en-SG" sz="2000" i="1" dirty="0" smtClean="0">
                          <a:latin typeface="Cambria Math" panose="02040503050406030204" pitchFamily="18" charset="0"/>
                        </a:rPr>
                        <m:t> </m:t>
                      </m:r>
                    </m:oMath>
                  </a14:m>
                  <a:r>
                    <a:rPr lang="en-SG" sz="2000" dirty="0"/>
                    <a:t>be two graphs. </a:t>
                  </a:r>
                </a:p>
                <a:p>
                  <a:pPr>
                    <a:spcAft>
                      <a:spcPts val="600"/>
                    </a:spcAft>
                    <a:tabLst>
                      <a:tab pos="174625" algn="l"/>
                    </a:tabLst>
                  </a:pPr>
                  <a14:m>
                    <m:oMath xmlns:m="http://schemas.openxmlformats.org/officeDocument/2006/math">
                      <m:r>
                        <a:rPr lang="en-SG" sz="2000" b="1" i="1" dirty="0" smtClean="0">
                          <a:latin typeface="Cambria Math" panose="02040503050406030204" pitchFamily="18" charset="0"/>
                        </a:rPr>
                        <m:t>𝑮</m:t>
                      </m:r>
                    </m:oMath>
                  </a14:m>
                  <a:r>
                    <a:rPr lang="en-SG" sz="2000" dirty="0"/>
                    <a:t> </a:t>
                  </a:r>
                  <a:r>
                    <a:rPr lang="en-SG" sz="2000" b="1" dirty="0"/>
                    <a:t>is isomorphic to </a:t>
                  </a:r>
                  <a14:m>
                    <m:oMath xmlns:m="http://schemas.openxmlformats.org/officeDocument/2006/math">
                      <m:r>
                        <a:rPr lang="en-SG" sz="2000" b="1" i="1" dirty="0" smtClean="0">
                          <a:latin typeface="Cambria Math" panose="02040503050406030204" pitchFamily="18" charset="0"/>
                        </a:rPr>
                        <m:t>𝑮</m:t>
                      </m:r>
                      <m:r>
                        <a:rPr lang="en-SG" sz="2000" b="1" i="1" dirty="0" smtClean="0">
                          <a:latin typeface="Cambria Math" panose="02040503050406030204" pitchFamily="18" charset="0"/>
                        </a:rPr>
                        <m:t>′</m:t>
                      </m:r>
                    </m:oMath>
                  </a14:m>
                  <a:r>
                    <a:rPr lang="en-SG" sz="2000" dirty="0"/>
                    <a:t>, denoted </a:t>
                  </a:r>
                  <a14:m>
                    <m:oMath xmlns:m="http://schemas.openxmlformats.org/officeDocument/2006/math">
                      <m:r>
                        <a:rPr lang="en-US" sz="2000" b="0" i="1" smtClean="0">
                          <a:latin typeface="Cambria Math" panose="02040503050406030204" pitchFamily="18" charset="0"/>
                          <a:ea typeface="Cambria Math" panose="02040503050406030204" pitchFamily="18" charset="0"/>
                        </a:rPr>
                        <m:t>𝐺</m:t>
                      </m:r>
                      <m:r>
                        <a:rPr lang="en-SG"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m:t>
                      </m:r>
                      <m:r>
                        <a:rPr lang="en-US" sz="2000" b="0" i="1" smtClean="0">
                          <a:latin typeface="Cambria Math" panose="02040503050406030204" pitchFamily="18" charset="0"/>
                          <a:ea typeface="Cambria Math" panose="02040503050406030204" pitchFamily="18" charset="0"/>
                        </a:rPr>
                        <m:t>′</m:t>
                      </m:r>
                    </m:oMath>
                  </a14:m>
                  <a:r>
                    <a:rPr lang="en-SG" sz="2000" dirty="0"/>
                    <a:t>, if and only if there exist bijections</a:t>
                  </a:r>
                  <a:br>
                    <a:rPr lang="en-SG" sz="2000" dirty="0"/>
                  </a:br>
                  <a14:m>
                    <m:oMath xmlns:m="http://schemas.openxmlformats.org/officeDocument/2006/math">
                      <m:r>
                        <a:rPr lang="en-SG" sz="2000" i="1" dirty="0" smtClean="0">
                          <a:solidFill>
                            <a:srgbClr val="0000FF"/>
                          </a:solidFill>
                          <a:latin typeface="Cambria Math" panose="02040503050406030204" pitchFamily="18" charset="0"/>
                        </a:rPr>
                        <m:t>𝑔</m:t>
                      </m:r>
                      <m:r>
                        <a:rPr lang="en-SG" sz="2000" i="1" dirty="0" smtClean="0">
                          <a:solidFill>
                            <a:srgbClr val="0000FF"/>
                          </a:solidFill>
                          <a:latin typeface="Cambria Math" panose="02040503050406030204" pitchFamily="18" charset="0"/>
                        </a:rPr>
                        <m:t>:</m:t>
                      </m:r>
                      <m:sSub>
                        <m:sSubPr>
                          <m:ctrlPr>
                            <a:rPr lang="en-SG" sz="2000" i="1" smtClean="0">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rPr>
                            <m:t>𝑉</m:t>
                          </m:r>
                        </m:e>
                        <m:sub>
                          <m:r>
                            <a:rPr lang="en-SG" sz="2000" i="1">
                              <a:solidFill>
                                <a:srgbClr val="0000FF"/>
                              </a:solidFill>
                              <a:latin typeface="Cambria Math" panose="02040503050406030204" pitchFamily="18" charset="0"/>
                            </a:rPr>
                            <m:t>𝐺</m:t>
                          </m:r>
                        </m:sub>
                      </m:sSub>
                      <m:sSub>
                        <m:sSubPr>
                          <m:ctrlPr>
                            <a:rPr lang="en-SG" sz="2000" i="1">
                              <a:solidFill>
                                <a:srgbClr val="0000FF"/>
                              </a:solidFill>
                              <a:latin typeface="Cambria Math" panose="02040503050406030204" pitchFamily="18" charset="0"/>
                            </a:rPr>
                          </m:ctrlPr>
                        </m:sSubPr>
                        <m:e>
                          <m:r>
                            <a:rPr lang="en-SG" sz="2000" i="1" smtClean="0">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rPr>
                            <m:t>𝑉</m:t>
                          </m:r>
                        </m:e>
                        <m:sub>
                          <m:sSup>
                            <m:sSupPr>
                              <m:ctrlPr>
                                <a:rPr lang="en-SG" sz="2000" i="1">
                                  <a:solidFill>
                                    <a:srgbClr val="0000FF"/>
                                  </a:solidFill>
                                  <a:latin typeface="Cambria Math" panose="02040503050406030204" pitchFamily="18" charset="0"/>
                                </a:rPr>
                              </m:ctrlPr>
                            </m:sSupPr>
                            <m:e>
                              <m:r>
                                <a:rPr lang="en-SG" sz="2000" i="1">
                                  <a:solidFill>
                                    <a:srgbClr val="0000FF"/>
                                  </a:solidFill>
                                  <a:latin typeface="Cambria Math" panose="02040503050406030204" pitchFamily="18" charset="0"/>
                                </a:rPr>
                                <m:t>𝐺</m:t>
                              </m:r>
                            </m:e>
                            <m:sup>
                              <m:r>
                                <a:rPr lang="en-SG" sz="2000" i="1">
                                  <a:solidFill>
                                    <a:srgbClr val="0000FF"/>
                                  </a:solidFill>
                                  <a:latin typeface="Cambria Math" panose="02040503050406030204" pitchFamily="18" charset="0"/>
                                </a:rPr>
                                <m:t>′</m:t>
                              </m:r>
                            </m:sup>
                          </m:sSup>
                        </m:sub>
                      </m:sSub>
                    </m:oMath>
                  </a14:m>
                  <a:r>
                    <a:rPr lang="en-SG" sz="2000" dirty="0"/>
                    <a:t> and </a:t>
                  </a:r>
                  <a14:m>
                    <m:oMath xmlns:m="http://schemas.openxmlformats.org/officeDocument/2006/math">
                      <m:r>
                        <a:rPr lang="en-SG" sz="2000" b="0" i="1" dirty="0" smtClean="0">
                          <a:solidFill>
                            <a:srgbClr val="0000FF"/>
                          </a:solidFill>
                          <a:latin typeface="Cambria Math" panose="02040503050406030204" pitchFamily="18" charset="0"/>
                        </a:rPr>
                        <m:t>h</m:t>
                      </m:r>
                      <m:r>
                        <a:rPr lang="en-SG" sz="2000" i="1" dirty="0">
                          <a:solidFill>
                            <a:srgbClr val="0000FF"/>
                          </a:solidFill>
                          <a:latin typeface="Cambria Math" panose="02040503050406030204" pitchFamily="18" charset="0"/>
                        </a:rPr>
                        <m:t>:</m:t>
                      </m:r>
                      <m:sSub>
                        <m:sSubPr>
                          <m:ctrlPr>
                            <a:rPr lang="en-SG" sz="2000" i="1">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𝐸</m:t>
                          </m:r>
                        </m:e>
                        <m:sub>
                          <m:r>
                            <a:rPr lang="en-SG" sz="2000" i="1">
                              <a:solidFill>
                                <a:srgbClr val="0000FF"/>
                              </a:solidFill>
                              <a:latin typeface="Cambria Math" panose="02040503050406030204" pitchFamily="18" charset="0"/>
                            </a:rPr>
                            <m:t>𝐺</m:t>
                          </m:r>
                        </m:sub>
                      </m:sSub>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𝐸</m:t>
                          </m:r>
                        </m:e>
                        <m:sub>
                          <m:sSup>
                            <m:sSupPr>
                              <m:ctrlPr>
                                <a:rPr lang="en-SG" sz="2000" i="1">
                                  <a:solidFill>
                                    <a:srgbClr val="0000FF"/>
                                  </a:solidFill>
                                  <a:latin typeface="Cambria Math" panose="02040503050406030204" pitchFamily="18" charset="0"/>
                                </a:rPr>
                              </m:ctrlPr>
                            </m:sSupPr>
                            <m:e>
                              <m:r>
                                <a:rPr lang="en-SG" sz="2000" i="1">
                                  <a:solidFill>
                                    <a:srgbClr val="0000FF"/>
                                  </a:solidFill>
                                  <a:latin typeface="Cambria Math" panose="02040503050406030204" pitchFamily="18" charset="0"/>
                                </a:rPr>
                                <m:t>𝐺</m:t>
                              </m:r>
                            </m:e>
                            <m:sup>
                              <m:r>
                                <a:rPr lang="en-SG" sz="2000" i="1">
                                  <a:solidFill>
                                    <a:srgbClr val="0000FF"/>
                                  </a:solidFill>
                                  <a:latin typeface="Cambria Math" panose="02040503050406030204" pitchFamily="18" charset="0"/>
                                </a:rPr>
                                <m:t>′</m:t>
                              </m:r>
                            </m:sup>
                          </m:sSup>
                        </m:sub>
                      </m:sSub>
                      <m:r>
                        <a:rPr lang="en-SG" sz="2000" i="1">
                          <a:solidFill>
                            <a:srgbClr val="0000FF"/>
                          </a:solidFill>
                          <a:latin typeface="Cambria Math" panose="02040503050406030204" pitchFamily="18" charset="0"/>
                        </a:rPr>
                        <m:t> </m:t>
                      </m:r>
                    </m:oMath>
                  </a14:m>
                  <a:r>
                    <a:rPr lang="en-SG" sz="2000" dirty="0"/>
                    <a:t>that preserve the edge-endpoint functions of </a:t>
                  </a:r>
                  <a14:m>
                    <m:oMath xmlns:m="http://schemas.openxmlformats.org/officeDocument/2006/math">
                      <m:r>
                        <a:rPr lang="en-SG" sz="2000" i="1" dirty="0" smtClean="0">
                          <a:latin typeface="Cambria Math" panose="02040503050406030204" pitchFamily="18" charset="0"/>
                        </a:rPr>
                        <m:t>𝐺</m:t>
                      </m:r>
                    </m:oMath>
                  </a14:m>
                  <a:r>
                    <a:rPr lang="en-SG" sz="2000" dirty="0"/>
                    <a:t> and </a:t>
                  </a:r>
                  <a14:m>
                    <m:oMath xmlns:m="http://schemas.openxmlformats.org/officeDocument/2006/math">
                      <m:r>
                        <a:rPr lang="en-SG" sz="2000" i="1" dirty="0" smtClean="0">
                          <a:latin typeface="Cambria Math" panose="02040503050406030204" pitchFamily="18" charset="0"/>
                        </a:rPr>
                        <m:t>𝐺</m:t>
                      </m:r>
                      <m:r>
                        <a:rPr lang="en-SG" sz="2000" i="1" dirty="0" smtClean="0">
                          <a:latin typeface="Cambria Math" panose="02040503050406030204" pitchFamily="18" charset="0"/>
                        </a:rPr>
                        <m:t>′</m:t>
                      </m:r>
                    </m:oMath>
                  </a14:m>
                  <a:r>
                    <a:rPr lang="en-SG" sz="2000" dirty="0"/>
                    <a:t> in the sense that for all </a:t>
                  </a:r>
                  <a14:m>
                    <m:oMath xmlns:m="http://schemas.openxmlformats.org/officeDocument/2006/math">
                      <m:r>
                        <a:rPr lang="en-SG" sz="2000" i="1" dirty="0" smtClean="0">
                          <a:latin typeface="Cambria Math" panose="02040503050406030204" pitchFamily="18" charset="0"/>
                        </a:rPr>
                        <m:t>𝑣</m:t>
                      </m:r>
                      <m:r>
                        <a:rPr lang="en-SG" sz="2000" i="1" dirty="0"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2000" i="1">
                              <a:latin typeface="Cambria Math" panose="02040503050406030204" pitchFamily="18" charset="0"/>
                            </a:rPr>
                          </m:ctrlPr>
                        </m:sSubPr>
                        <m:e>
                          <m:r>
                            <a:rPr lang="en-SG" sz="2000" i="1">
                              <a:latin typeface="Cambria Math" panose="02040503050406030204" pitchFamily="18" charset="0"/>
                            </a:rPr>
                            <m:t>𝑉</m:t>
                          </m:r>
                        </m:e>
                        <m:sub>
                          <m:r>
                            <a:rPr lang="en-SG" sz="2000" i="1">
                              <a:latin typeface="Cambria Math" panose="02040503050406030204" pitchFamily="18" charset="0"/>
                            </a:rPr>
                            <m:t>𝐺</m:t>
                          </m:r>
                        </m:sub>
                      </m:sSub>
                    </m:oMath>
                  </a14:m>
                  <a:r>
                    <a:rPr lang="en-SG" sz="2000" dirty="0">
                      <a:sym typeface="Symbol" panose="05050102010706020507" pitchFamily="18" charset="2"/>
                    </a:rPr>
                    <a:t>and </a:t>
                  </a:r>
                  <a14:m>
                    <m:oMath xmlns:m="http://schemas.openxmlformats.org/officeDocument/2006/math">
                      <m:r>
                        <a:rPr lang="en-SG" sz="2000" i="1" dirty="0" smtClean="0">
                          <a:latin typeface="Cambria Math" panose="02040503050406030204" pitchFamily="18" charset="0"/>
                          <a:sym typeface="Symbol" panose="05050102010706020507" pitchFamily="18" charset="2"/>
                        </a:rPr>
                        <m:t>𝑒</m:t>
                      </m:r>
                      <m:r>
                        <a:rPr lang="en-SG" sz="2000" i="1" dirty="0">
                          <a:latin typeface="Cambria Math" panose="02040503050406030204" pitchFamily="18" charset="0"/>
                          <a:ea typeface="Cambria Math" panose="02040503050406030204" pitchFamily="18" charset="0"/>
                          <a:sym typeface="Symbol" panose="05050102010706020507" pitchFamily="18" charset="2"/>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sub>
                      </m:sSub>
                    </m:oMath>
                  </a14:m>
                  <a:r>
                    <a:rPr lang="en-SG" sz="2000" dirty="0"/>
                    <a:t>, </a:t>
                  </a:r>
                </a:p>
                <a:p>
                  <a:pPr>
                    <a:spcAft>
                      <a:spcPts val="600"/>
                    </a:spcAft>
                    <a:tabLst>
                      <a:tab pos="174625" algn="l"/>
                      <a:tab pos="627063" algn="l"/>
                    </a:tabLst>
                  </a:pPr>
                  <a:r>
                    <a:rPr lang="en-SG" sz="2000" dirty="0"/>
                    <a:t>		</a:t>
                  </a:r>
                  <a14:m>
                    <m:oMath xmlns:m="http://schemas.openxmlformats.org/officeDocument/2006/math">
                      <m:r>
                        <a:rPr lang="en-SG" sz="2000" i="1" dirty="0" smtClean="0">
                          <a:latin typeface="Cambria Math" panose="02040503050406030204" pitchFamily="18" charset="0"/>
                        </a:rPr>
                        <m:t>𝑣</m:t>
                      </m:r>
                    </m:oMath>
                  </a14:m>
                  <a:r>
                    <a:rPr lang="en-SG" sz="2000" b="1" dirty="0"/>
                    <a:t> </a:t>
                  </a:r>
                  <a:r>
                    <a:rPr lang="en-SG" sz="2000" dirty="0"/>
                    <a:t>is an endpoint of </a:t>
                  </a:r>
                  <a14:m>
                    <m:oMath xmlns:m="http://schemas.openxmlformats.org/officeDocument/2006/math">
                      <m:r>
                        <a:rPr lang="en-SG" sz="2000" i="1" dirty="0" smtClean="0">
                          <a:latin typeface="Cambria Math" panose="02040503050406030204" pitchFamily="18" charset="0"/>
                        </a:rPr>
                        <m:t>𝑒</m:t>
                      </m:r>
                    </m:oMath>
                  </a14:m>
                  <a:r>
                    <a:rPr lang="en-SG" sz="2000" dirty="0"/>
                    <a:t> </a:t>
                  </a:r>
                  <a:r>
                    <a:rPr lang="en-SG" sz="2000" dirty="0">
                      <a:sym typeface="Symbol" panose="05050102010706020507" pitchFamily="18" charset="2"/>
                    </a:rPr>
                    <a:t> </a:t>
                  </a:r>
                  <a14:m>
                    <m:oMath xmlns:m="http://schemas.openxmlformats.org/officeDocument/2006/math">
                      <m:r>
                        <a:rPr lang="en-SG" sz="2000" i="1" dirty="0" smtClean="0">
                          <a:latin typeface="Cambria Math" panose="02040503050406030204" pitchFamily="18" charset="0"/>
                          <a:sym typeface="Symbol" panose="05050102010706020507" pitchFamily="18" charset="2"/>
                        </a:rPr>
                        <m:t>𝑔</m:t>
                      </m:r>
                      <m:r>
                        <a:rPr lang="en-SG" sz="2000" i="1" dirty="0" smtClean="0">
                          <a:latin typeface="Cambria Math" panose="02040503050406030204" pitchFamily="18" charset="0"/>
                          <a:sym typeface="Symbol" panose="05050102010706020507" pitchFamily="18" charset="2"/>
                        </a:rPr>
                        <m:t>(</m:t>
                      </m:r>
                      <m:r>
                        <a:rPr lang="en-SG" sz="2000" i="1" dirty="0" smtClean="0">
                          <a:latin typeface="Cambria Math" panose="02040503050406030204" pitchFamily="18" charset="0"/>
                          <a:sym typeface="Symbol" panose="05050102010706020507" pitchFamily="18" charset="2"/>
                        </a:rPr>
                        <m:t>𝑣</m:t>
                      </m:r>
                      <m:r>
                        <a:rPr lang="en-SG" sz="2000" i="1" dirty="0" smtClean="0">
                          <a:latin typeface="Cambria Math" panose="02040503050406030204" pitchFamily="18" charset="0"/>
                          <a:sym typeface="Symbol" panose="05050102010706020507" pitchFamily="18" charset="2"/>
                        </a:rPr>
                        <m:t>)</m:t>
                      </m:r>
                    </m:oMath>
                  </a14:m>
                  <a:r>
                    <a:rPr lang="en-SG" sz="2000" dirty="0">
                      <a:sym typeface="Symbol" panose="05050102010706020507" pitchFamily="18" charset="2"/>
                    </a:rPr>
                    <a:t> is an endpoint of </a:t>
                  </a:r>
                  <a14:m>
                    <m:oMath xmlns:m="http://schemas.openxmlformats.org/officeDocument/2006/math">
                      <m:r>
                        <a:rPr lang="en-SG" sz="2000" i="1" dirty="0" smtClean="0">
                          <a:latin typeface="Cambria Math" panose="02040503050406030204" pitchFamily="18" charset="0"/>
                          <a:sym typeface="Symbol" panose="05050102010706020507" pitchFamily="18" charset="2"/>
                        </a:rPr>
                        <m:t>h</m:t>
                      </m:r>
                      <m:r>
                        <a:rPr lang="en-SG" sz="2000" i="1" dirty="0" smtClean="0">
                          <a:latin typeface="Cambria Math" panose="02040503050406030204" pitchFamily="18" charset="0"/>
                          <a:sym typeface="Symbol" panose="05050102010706020507" pitchFamily="18" charset="2"/>
                        </a:rPr>
                        <m:t>(</m:t>
                      </m:r>
                      <m:r>
                        <a:rPr lang="en-SG" sz="2000" i="1" dirty="0" smtClean="0">
                          <a:latin typeface="Cambria Math" panose="02040503050406030204" pitchFamily="18" charset="0"/>
                          <a:sym typeface="Symbol" panose="05050102010706020507" pitchFamily="18" charset="2"/>
                        </a:rPr>
                        <m:t>𝑒</m:t>
                      </m:r>
                      <m:r>
                        <a:rPr lang="en-SG" sz="2000" i="1" dirty="0" smtClean="0">
                          <a:latin typeface="Cambria Math" panose="02040503050406030204" pitchFamily="18" charset="0"/>
                          <a:sym typeface="Symbol" panose="05050102010706020507" pitchFamily="18" charset="2"/>
                        </a:rPr>
                        <m:t>)</m:t>
                      </m:r>
                    </m:oMath>
                  </a14:m>
                  <a:r>
                    <a:rPr lang="en-SG" sz="2000" dirty="0">
                      <a:sym typeface="Symbol" panose="05050102010706020507" pitchFamily="18" charset="2"/>
                    </a:rPr>
                    <a:t>.</a:t>
                  </a:r>
                  <a:endParaRPr lang="en-SG"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044108" y="5193984"/>
                  <a:ext cx="8179795" cy="1793311"/>
                </a:xfrm>
                <a:prstGeom prst="rect">
                  <a:avLst/>
                </a:prstGeom>
                <a:blipFill>
                  <a:blip r:embed="rId4"/>
                  <a:stretch>
                    <a:fillRect l="-745" t="-1356" b="-5085"/>
                  </a:stretch>
                </a:blipFill>
              </p:spPr>
              <p:txBody>
                <a:bodyPr/>
                <a:lstStyle/>
                <a:p>
                  <a:r>
                    <a:rPr lang="en-SG">
                      <a:noFill/>
                    </a:rPr>
                    <a:t> </a:t>
                  </a:r>
                </a:p>
              </p:txBody>
            </p:sp>
          </mc:Fallback>
        </mc:AlternateContent>
      </p:grpSp>
      <p:grpSp>
        <p:nvGrpSpPr>
          <p:cNvPr id="41" name="Group 40">
            <a:extLst>
              <a:ext uri="{FF2B5EF4-FFF2-40B4-BE49-F238E27FC236}">
                <a16:creationId xmlns:a16="http://schemas.microsoft.com/office/drawing/2014/main" id="{0FD05B0C-4125-4203-ADBA-7F62DA39BBF9}"/>
              </a:ext>
            </a:extLst>
          </p:cNvPr>
          <p:cNvGrpSpPr/>
          <p:nvPr/>
        </p:nvGrpSpPr>
        <p:grpSpPr>
          <a:xfrm>
            <a:off x="324356" y="4774720"/>
            <a:ext cx="8480977" cy="1696281"/>
            <a:chOff x="886427" y="4598517"/>
            <a:chExt cx="8480977" cy="1696281"/>
          </a:xfrm>
        </p:grpSpPr>
        <p:sp>
          <p:nvSpPr>
            <p:cNvPr id="46" name="Rectangle 45">
              <a:extLst>
                <a:ext uri="{FF2B5EF4-FFF2-40B4-BE49-F238E27FC236}">
                  <a16:creationId xmlns:a16="http://schemas.microsoft.com/office/drawing/2014/main" id="{97C62D2D-59B9-49A5-9823-D44355309902}"/>
                </a:ext>
              </a:extLst>
            </p:cNvPr>
            <p:cNvSpPr/>
            <p:nvPr/>
          </p:nvSpPr>
          <p:spPr>
            <a:xfrm>
              <a:off x="891707" y="4598518"/>
              <a:ext cx="8475697" cy="169628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a:extLst>
                <a:ext uri="{FF2B5EF4-FFF2-40B4-BE49-F238E27FC236}">
                  <a16:creationId xmlns:a16="http://schemas.microsoft.com/office/drawing/2014/main" id="{37D0D190-FA36-4CC1-861A-9E9C1739A528}"/>
                </a:ext>
              </a:extLst>
            </p:cNvPr>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a:extLst>
                <a:ext uri="{FF2B5EF4-FFF2-40B4-BE49-F238E27FC236}">
                  <a16:creationId xmlns:a16="http://schemas.microsoft.com/office/drawing/2014/main" id="{E6D34021-5175-4BEC-9735-DF1946387448}"/>
                </a:ext>
              </a:extLst>
            </p:cNvPr>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Alternative definition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A8D2692-C8DD-4D39-B504-09E2A855DB57}"/>
                    </a:ext>
                  </a:extLst>
                </p:cNvPr>
                <p:cNvSpPr txBox="1"/>
                <p:nvPr/>
              </p:nvSpPr>
              <p:spPr>
                <a:xfrm>
                  <a:off x="1044108" y="5193984"/>
                  <a:ext cx="8179795" cy="1100814"/>
                </a:xfrm>
                <a:prstGeom prst="rect">
                  <a:avLst/>
                </a:prstGeom>
                <a:noFill/>
              </p:spPr>
              <p:txBody>
                <a:bodyPr wrap="square" rtlCol="0">
                  <a:spAutoFit/>
                </a:bodyPr>
                <a:lstStyle/>
                <a:p>
                  <a:pPr>
                    <a:spcAft>
                      <a:spcPts val="600"/>
                    </a:spcAft>
                    <a:tabLst>
                      <a:tab pos="174625" algn="l"/>
                    </a:tabLst>
                  </a:pPr>
                  <a:r>
                    <a:rPr lang="en-SG" sz="2000" dirty="0"/>
                    <a:t>Let </a:t>
                  </a:r>
                  <a14:m>
                    <m:oMath xmlns:m="http://schemas.openxmlformats.org/officeDocument/2006/math">
                      <m:r>
                        <a:rPr lang="en-SG" sz="2000" i="1" dirty="0" smtClean="0">
                          <a:latin typeface="Cambria Math" panose="02040503050406030204" pitchFamily="18" charset="0"/>
                        </a:rPr>
                        <m:t>𝐺</m:t>
                      </m:r>
                      <m:r>
                        <a:rPr lang="en-SG" sz="2000" b="0" i="1" dirty="0"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𝑉</m:t>
                          </m:r>
                        </m:e>
                        <m:sub>
                          <m:r>
                            <a:rPr lang="en-SG" sz="2000" i="1">
                              <a:latin typeface="Cambria Math" panose="02040503050406030204" pitchFamily="18" charset="0"/>
                            </a:rPr>
                            <m:t>𝐺</m:t>
                          </m:r>
                        </m:sub>
                      </m:sSub>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sub>
                      </m:sSub>
                      <m:r>
                        <a:rPr lang="en-SG" sz="2000" b="0" i="1" dirty="0" smtClean="0">
                          <a:latin typeface="Cambria Math" panose="02040503050406030204" pitchFamily="18" charset="0"/>
                        </a:rPr>
                        <m:t>)</m:t>
                      </m:r>
                    </m:oMath>
                  </a14:m>
                  <a:r>
                    <a:rPr lang="en-SG" sz="2000" dirty="0"/>
                    <a:t> and </a:t>
                  </a:r>
                  <a14:m>
                    <m:oMath xmlns:m="http://schemas.openxmlformats.org/officeDocument/2006/math">
                      <m:sSup>
                        <m:sSupPr>
                          <m:ctrlPr>
                            <a:rPr lang="en-SG" sz="2000" i="1" dirty="0" smtClean="0">
                              <a:latin typeface="Cambria Math" panose="02040503050406030204" pitchFamily="18" charset="0"/>
                            </a:rPr>
                          </m:ctrlPr>
                        </m:sSupPr>
                        <m:e>
                          <m:r>
                            <a:rPr lang="en-SG" sz="2000" i="1" dirty="0" smtClean="0">
                              <a:latin typeface="Cambria Math" panose="02040503050406030204" pitchFamily="18" charset="0"/>
                            </a:rPr>
                            <m:t>𝐺</m:t>
                          </m:r>
                        </m:e>
                        <m:sup>
                          <m:r>
                            <a:rPr lang="en-SG" sz="2000" i="1" dirty="0" smtClean="0">
                              <a:latin typeface="Cambria Math" panose="02040503050406030204" pitchFamily="18" charset="0"/>
                            </a:rPr>
                            <m:t>′</m:t>
                          </m:r>
                        </m:sup>
                      </m:sSup>
                      <m:r>
                        <a:rPr lang="en-SG" sz="2000" b="0" i="1" dirty="0"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𝑉</m:t>
                          </m:r>
                        </m:e>
                        <m:sub>
                          <m:sSup>
                            <m:sSupPr>
                              <m:ctrlPr>
                                <a:rPr lang="en-SG" sz="2000" i="1">
                                  <a:latin typeface="Cambria Math" panose="02040503050406030204" pitchFamily="18" charset="0"/>
                                </a:rPr>
                              </m:ctrlPr>
                            </m:sSupPr>
                            <m:e>
                              <m:r>
                                <a:rPr lang="en-SG" sz="2000" i="1">
                                  <a:latin typeface="Cambria Math" panose="02040503050406030204" pitchFamily="18" charset="0"/>
                                </a:rPr>
                                <m:t>𝐺</m:t>
                              </m:r>
                            </m:e>
                            <m:sup>
                              <m:r>
                                <a:rPr lang="en-SG" sz="2000" i="1">
                                  <a:latin typeface="Cambria Math" panose="02040503050406030204" pitchFamily="18" charset="0"/>
                                </a:rPr>
                                <m:t>′</m:t>
                              </m:r>
                            </m:sup>
                          </m:sSup>
                        </m:sub>
                      </m:sSub>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r>
                            <a:rPr lang="en-SG" sz="2000" b="0" i="1" smtClean="0">
                              <a:latin typeface="Cambria Math" panose="02040503050406030204" pitchFamily="18" charset="0"/>
                            </a:rPr>
                            <m:t>′</m:t>
                          </m:r>
                        </m:sub>
                      </m:sSub>
                      <m:r>
                        <a:rPr lang="en-SG" sz="2000" b="0" i="1" dirty="0" smtClean="0">
                          <a:latin typeface="Cambria Math" panose="02040503050406030204" pitchFamily="18" charset="0"/>
                        </a:rPr>
                        <m:t>)</m:t>
                      </m:r>
                      <m:r>
                        <a:rPr lang="en-SG" sz="2000" i="1" dirty="0" smtClean="0">
                          <a:latin typeface="Cambria Math" panose="02040503050406030204" pitchFamily="18" charset="0"/>
                        </a:rPr>
                        <m:t> </m:t>
                      </m:r>
                    </m:oMath>
                  </a14:m>
                  <a:r>
                    <a:rPr lang="en-SG" sz="2000" dirty="0"/>
                    <a:t>be two graphs. </a:t>
                  </a:r>
                </a:p>
                <a:p>
                  <a:pPr>
                    <a:spcAft>
                      <a:spcPts val="600"/>
                    </a:spcAft>
                    <a:tabLst>
                      <a:tab pos="174625" algn="l"/>
                      <a:tab pos="6370638" algn="l"/>
                    </a:tabLst>
                  </a:pPr>
                  <a14:m>
                    <m:oMath xmlns:m="http://schemas.openxmlformats.org/officeDocument/2006/math">
                      <m:r>
                        <a:rPr lang="en-SG" sz="2000" b="1" i="1" dirty="0" smtClean="0">
                          <a:latin typeface="Cambria Math" panose="02040503050406030204" pitchFamily="18" charset="0"/>
                        </a:rPr>
                        <m:t>𝑮</m:t>
                      </m:r>
                    </m:oMath>
                  </a14:m>
                  <a:r>
                    <a:rPr lang="en-SG" sz="2000" dirty="0"/>
                    <a:t> </a:t>
                  </a:r>
                  <a:r>
                    <a:rPr lang="en-SG" sz="2000" b="1" dirty="0"/>
                    <a:t>is isomorphic to </a:t>
                  </a:r>
                  <a14:m>
                    <m:oMath xmlns:m="http://schemas.openxmlformats.org/officeDocument/2006/math">
                      <m:r>
                        <a:rPr lang="en-SG" sz="2000" b="1" i="1" dirty="0" smtClean="0">
                          <a:latin typeface="Cambria Math" panose="02040503050406030204" pitchFamily="18" charset="0"/>
                        </a:rPr>
                        <m:t>𝑮</m:t>
                      </m:r>
                      <m:r>
                        <a:rPr lang="en-SG" sz="2000" b="1" i="1" dirty="0" smtClean="0">
                          <a:latin typeface="Cambria Math" panose="02040503050406030204" pitchFamily="18" charset="0"/>
                        </a:rPr>
                        <m:t>′</m:t>
                      </m:r>
                    </m:oMath>
                  </a14:m>
                  <a:r>
                    <a:rPr lang="en-SG" sz="2000" b="1" dirty="0"/>
                    <a:t> </a:t>
                  </a:r>
                  <a:r>
                    <a:rPr lang="en-SG" sz="2000" dirty="0"/>
                    <a:t>if and only if there exists a permutation </a:t>
                  </a:r>
                  <a14:m>
                    <m:oMath xmlns:m="http://schemas.openxmlformats.org/officeDocument/2006/math">
                      <m:r>
                        <a:rPr lang="en-SG" sz="2000" i="1" dirty="0" smtClean="0">
                          <a:solidFill>
                            <a:srgbClr val="0000FF"/>
                          </a:solidFill>
                          <a:latin typeface="Cambria Math" panose="02040503050406030204" pitchFamily="18" charset="0"/>
                          <a:ea typeface="Cambria Math" panose="02040503050406030204" pitchFamily="18" charset="0"/>
                        </a:rPr>
                        <m:t>𝜋</m:t>
                      </m:r>
                      <m:r>
                        <a:rPr lang="en-SG" sz="2000" i="1" dirty="0">
                          <a:solidFill>
                            <a:srgbClr val="0000FF"/>
                          </a:solidFill>
                          <a:latin typeface="Cambria Math" panose="02040503050406030204" pitchFamily="18" charset="0"/>
                        </a:rPr>
                        <m:t>:</m:t>
                      </m:r>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rPr>
                            <m:t>𝑉</m:t>
                          </m:r>
                        </m:e>
                        <m:sub>
                          <m:r>
                            <a:rPr lang="en-SG" sz="2000" i="1">
                              <a:solidFill>
                                <a:srgbClr val="0000FF"/>
                              </a:solidFill>
                              <a:latin typeface="Cambria Math" panose="02040503050406030204" pitchFamily="18" charset="0"/>
                            </a:rPr>
                            <m:t>𝐺</m:t>
                          </m:r>
                        </m:sub>
                      </m:sSub>
                      <m:sSub>
                        <m:sSubPr>
                          <m:ctrlPr>
                            <a:rPr lang="en-SG" sz="2000" i="1">
                              <a:solidFill>
                                <a:srgbClr val="0000FF"/>
                              </a:solidFill>
                              <a:latin typeface="Cambria Math" panose="02040503050406030204" pitchFamily="18" charset="0"/>
                            </a:rPr>
                          </m:ctrlPr>
                        </m:sSubPr>
                        <m:e>
                          <m:r>
                            <a:rPr lang="en-SG" sz="2000" i="1">
                              <a:solidFill>
                                <a:srgbClr val="0000FF"/>
                              </a:solidFill>
                              <a:latin typeface="Cambria Math" panose="02040503050406030204" pitchFamily="18" charset="0"/>
                              <a:ea typeface="Cambria Math" panose="02040503050406030204" pitchFamily="18" charset="0"/>
                            </a:rPr>
                            <m:t>→</m:t>
                          </m:r>
                          <m:r>
                            <a:rPr lang="en-SG" sz="2000" i="1">
                              <a:solidFill>
                                <a:srgbClr val="0000FF"/>
                              </a:solidFill>
                              <a:latin typeface="Cambria Math" panose="02040503050406030204" pitchFamily="18" charset="0"/>
                            </a:rPr>
                            <m:t>𝑉</m:t>
                          </m:r>
                        </m:e>
                        <m:sub>
                          <m:sSup>
                            <m:sSupPr>
                              <m:ctrlPr>
                                <a:rPr lang="en-SG" sz="2000" i="1">
                                  <a:solidFill>
                                    <a:srgbClr val="0000FF"/>
                                  </a:solidFill>
                                  <a:latin typeface="Cambria Math" panose="02040503050406030204" pitchFamily="18" charset="0"/>
                                </a:rPr>
                              </m:ctrlPr>
                            </m:sSupPr>
                            <m:e>
                              <m:r>
                                <a:rPr lang="en-SG" sz="2000" i="1">
                                  <a:solidFill>
                                    <a:srgbClr val="0000FF"/>
                                  </a:solidFill>
                                  <a:latin typeface="Cambria Math" panose="02040503050406030204" pitchFamily="18" charset="0"/>
                                </a:rPr>
                                <m:t>𝐺</m:t>
                              </m:r>
                            </m:e>
                            <m:sup>
                              <m:r>
                                <a:rPr lang="en-SG" sz="2000" i="1">
                                  <a:solidFill>
                                    <a:srgbClr val="0000FF"/>
                                  </a:solidFill>
                                  <a:latin typeface="Cambria Math" panose="02040503050406030204" pitchFamily="18" charset="0"/>
                                </a:rPr>
                                <m:t>′</m:t>
                              </m:r>
                            </m:sup>
                          </m:sSup>
                        </m:sub>
                      </m:sSub>
                    </m:oMath>
                  </a14:m>
                  <a:r>
                    <a:rPr lang="en-SG" sz="2000" dirty="0"/>
                    <a:t> such that </a:t>
                  </a:r>
                  <a14:m>
                    <m:oMath xmlns:m="http://schemas.openxmlformats.org/officeDocument/2006/math">
                      <m:r>
                        <a:rPr lang="en-SG" sz="2000" b="0" i="1" smtClean="0">
                          <a:latin typeface="Cambria Math" panose="02040503050406030204" pitchFamily="18" charset="0"/>
                        </a:rPr>
                        <m:t>{</m:t>
                      </m:r>
                      <m:r>
                        <a:rPr lang="en-SG" sz="2000" b="0" i="1" smtClean="0">
                          <a:latin typeface="Cambria Math" panose="02040503050406030204" pitchFamily="18" charset="0"/>
                        </a:rPr>
                        <m:t>𝑢</m:t>
                      </m:r>
                      <m:r>
                        <a:rPr lang="en-SG" sz="2000" b="0" i="1" smtClean="0">
                          <a:latin typeface="Cambria Math" panose="02040503050406030204" pitchFamily="18" charset="0"/>
                        </a:rPr>
                        <m:t>,</m:t>
                      </m:r>
                      <m:r>
                        <a:rPr lang="en-SG" sz="2000" b="0" i="1" smtClean="0">
                          <a:latin typeface="Cambria Math" panose="02040503050406030204" pitchFamily="18" charset="0"/>
                        </a:rPr>
                        <m:t>𝑣</m:t>
                      </m:r>
                      <m:r>
                        <a:rPr lang="en-SG" sz="2000" b="0" i="1" smtClean="0">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sub>
                      </m:sSub>
                    </m:oMath>
                  </a14:m>
                  <a:r>
                    <a:rPr lang="en-SG" sz="2000" dirty="0"/>
                    <a:t> </a:t>
                  </a:r>
                  <a:r>
                    <a:rPr lang="en-SG" sz="2000" dirty="0">
                      <a:sym typeface="Symbol" panose="05050102010706020507" pitchFamily="18" charset="2"/>
                    </a:rPr>
                    <a:t></a:t>
                  </a:r>
                  <a14:m>
                    <m:oMath xmlns:m="http://schemas.openxmlformats.org/officeDocument/2006/math">
                      <m:r>
                        <a:rPr lang="en-SG" sz="2000" b="0" i="0" smtClean="0">
                          <a:latin typeface="Cambria Math" panose="02040503050406030204" pitchFamily="18" charset="0"/>
                        </a:rPr>
                        <m:t> </m:t>
                      </m:r>
                      <m:r>
                        <a:rPr lang="en-SG" sz="2000" i="1">
                          <a:latin typeface="Cambria Math" panose="02040503050406030204" pitchFamily="18" charset="0"/>
                        </a:rPr>
                        <m:t>{</m:t>
                      </m:r>
                      <m:r>
                        <a:rPr lang="en-SG" sz="2000" i="1" smtClean="0">
                          <a:latin typeface="Cambria Math" panose="02040503050406030204" pitchFamily="18" charset="0"/>
                          <a:ea typeface="Cambria Math" panose="02040503050406030204" pitchFamily="18" charset="0"/>
                        </a:rPr>
                        <m:t>𝜋</m:t>
                      </m:r>
                      <m:r>
                        <a:rPr lang="en-SG"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𝑢</m:t>
                      </m:r>
                      <m:r>
                        <a:rPr lang="en-SG" sz="2000" b="0" i="1" smtClean="0">
                          <a:latin typeface="Cambria Math" panose="02040503050406030204" pitchFamily="18" charset="0"/>
                        </a:rPr>
                        <m:t>)</m:t>
                      </m:r>
                      <m:r>
                        <a:rPr lang="en-SG" sz="2000" i="1">
                          <a:latin typeface="Cambria Math" panose="02040503050406030204" pitchFamily="18" charset="0"/>
                        </a:rPr>
                        <m:t>,</m:t>
                      </m:r>
                      <m:r>
                        <a:rPr lang="en-SG" sz="2000" i="1" smtClean="0">
                          <a:latin typeface="Cambria Math" panose="02040503050406030204" pitchFamily="18" charset="0"/>
                          <a:ea typeface="Cambria Math" panose="02040503050406030204" pitchFamily="18" charset="0"/>
                        </a:rPr>
                        <m:t>𝜋</m:t>
                      </m:r>
                      <m:r>
                        <a:rPr lang="en-SG"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rPr>
                        <m:t>𝑣</m:t>
                      </m:r>
                      <m:r>
                        <a:rPr lang="en-SG" sz="2000" b="0" i="1" smtClean="0">
                          <a:latin typeface="Cambria Math" panose="02040503050406030204" pitchFamily="18" charset="0"/>
                        </a:rPr>
                        <m:t>)</m:t>
                      </m:r>
                      <m:r>
                        <a:rPr lang="en-SG" sz="2000" i="1">
                          <a:latin typeface="Cambria Math" panose="02040503050406030204" pitchFamily="18" charset="0"/>
                        </a:rPr>
                        <m:t>}∈</m:t>
                      </m:r>
                      <m:sSub>
                        <m:sSubPr>
                          <m:ctrlPr>
                            <a:rPr lang="en-SG" sz="2000" i="1">
                              <a:latin typeface="Cambria Math" panose="02040503050406030204" pitchFamily="18" charset="0"/>
                            </a:rPr>
                          </m:ctrlPr>
                        </m:sSubPr>
                        <m:e>
                          <m:r>
                            <a:rPr lang="en-SG" sz="2000" i="1">
                              <a:latin typeface="Cambria Math" panose="02040503050406030204" pitchFamily="18" charset="0"/>
                            </a:rPr>
                            <m:t>𝐸</m:t>
                          </m:r>
                        </m:e>
                        <m:sub>
                          <m:r>
                            <a:rPr lang="en-SG" sz="2000" i="1">
                              <a:latin typeface="Cambria Math" panose="02040503050406030204" pitchFamily="18" charset="0"/>
                            </a:rPr>
                            <m:t>𝐺</m:t>
                          </m:r>
                          <m:r>
                            <a:rPr lang="en-SG" sz="2000" b="0" i="1" smtClean="0">
                              <a:latin typeface="Cambria Math" panose="02040503050406030204" pitchFamily="18" charset="0"/>
                            </a:rPr>
                            <m:t>′</m:t>
                          </m:r>
                        </m:sub>
                      </m:sSub>
                    </m:oMath>
                  </a14:m>
                  <a:r>
                    <a:rPr lang="en-SG" sz="2000" dirty="0"/>
                    <a:t>.</a:t>
                  </a:r>
                </a:p>
              </p:txBody>
            </p:sp>
          </mc:Choice>
          <mc:Fallback xmlns="">
            <p:sp>
              <p:nvSpPr>
                <p:cNvPr id="50" name="TextBox 49">
                  <a:extLst>
                    <a:ext uri="{FF2B5EF4-FFF2-40B4-BE49-F238E27FC236}">
                      <a16:creationId xmlns:a16="http://schemas.microsoft.com/office/drawing/2014/main" id="{FA8D2692-C8DD-4D39-B504-09E2A855DB57}"/>
                    </a:ext>
                  </a:extLst>
                </p:cNvPr>
                <p:cNvSpPr txBox="1">
                  <a:spLocks noRot="1" noChangeAspect="1" noMove="1" noResize="1" noEditPoints="1" noAdjustHandles="1" noChangeArrowheads="1" noChangeShapeType="1" noTextEdit="1"/>
                </p:cNvSpPr>
                <p:nvPr/>
              </p:nvSpPr>
              <p:spPr>
                <a:xfrm>
                  <a:off x="1044108" y="5193984"/>
                  <a:ext cx="8179795" cy="1100814"/>
                </a:xfrm>
                <a:prstGeom prst="rect">
                  <a:avLst/>
                </a:prstGeom>
                <a:blipFill>
                  <a:blip r:embed="rId5"/>
                  <a:stretch>
                    <a:fillRect l="-745" t="-2762" b="-8840"/>
                  </a:stretch>
                </a:blipFill>
              </p:spPr>
              <p:txBody>
                <a:bodyPr/>
                <a:lstStyle/>
                <a:p>
                  <a:r>
                    <a:rPr lang="en-SG">
                      <a:noFill/>
                    </a:rPr>
                    <a:t> </a:t>
                  </a:r>
                </a:p>
              </p:txBody>
            </p:sp>
          </mc:Fallback>
        </mc:AlternateContent>
      </p:grpSp>
    </p:spTree>
    <p:extLst>
      <p:ext uri="{BB962C8B-B14F-4D97-AF65-F5344CB8AC3E}">
        <p14:creationId xmlns:p14="http://schemas.microsoft.com/office/powerpoint/2010/main" val="307629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15123" y="1485251"/>
            <a:ext cx="8250519" cy="2980737"/>
            <a:chOff x="993228" y="4598515"/>
            <a:chExt cx="8250519" cy="2980737"/>
          </a:xfrm>
        </p:grpSpPr>
        <p:sp>
          <p:nvSpPr>
            <p:cNvPr id="66" name="Rectangle 65"/>
            <p:cNvSpPr/>
            <p:nvPr/>
          </p:nvSpPr>
          <p:spPr>
            <a:xfrm>
              <a:off x="993228" y="4598515"/>
              <a:ext cx="8250519" cy="298073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Directed Graph</a:t>
              </a:r>
            </a:p>
          </p:txBody>
        </p:sp>
        <mc:AlternateContent xmlns:mc="http://schemas.openxmlformats.org/markup-compatibility/2006" xmlns:a14="http://schemas.microsoft.com/office/drawing/2010/main">
          <mc:Choice Requires="a14">
            <p:sp>
              <p:nvSpPr>
                <p:cNvPr id="69" name="TextBox 68"/>
                <p:cNvSpPr txBox="1"/>
                <p:nvPr/>
              </p:nvSpPr>
              <p:spPr>
                <a:xfrm>
                  <a:off x="1109374" y="5193984"/>
                  <a:ext cx="7984082" cy="2385268"/>
                </a:xfrm>
                <a:prstGeom prst="rect">
                  <a:avLst/>
                </a:prstGeom>
                <a:noFill/>
              </p:spPr>
              <p:txBody>
                <a:bodyPr wrap="square" rtlCol="0">
                  <a:spAutoFit/>
                </a:bodyPr>
                <a:lstStyle/>
                <a:p>
                  <a:pPr>
                    <a:spcAft>
                      <a:spcPts val="600"/>
                    </a:spcAft>
                  </a:pPr>
                  <a:r>
                    <a:rPr lang="en-SG" sz="2400" dirty="0"/>
                    <a:t>A </a:t>
                  </a:r>
                  <a:r>
                    <a:rPr lang="en-SG" sz="2400" b="1" dirty="0"/>
                    <a:t>directed graph</a:t>
                  </a:r>
                  <a:r>
                    <a:rPr lang="en-SG" sz="2400" dirty="0"/>
                    <a:t>, or </a:t>
                  </a:r>
                  <a:r>
                    <a:rPr lang="en-SG" sz="2400" b="1" dirty="0"/>
                    <a:t>digraph</a:t>
                  </a:r>
                  <a:r>
                    <a:rPr lang="en-SG" sz="2400" dirty="0"/>
                    <a:t>, </a:t>
                  </a:r>
                  <a:r>
                    <a:rPr lang="en-SG" sz="2400" i="1" dirty="0"/>
                    <a:t>G</a:t>
                  </a:r>
                  <a:r>
                    <a:rPr lang="en-SG" sz="2400" dirty="0"/>
                    <a:t>, consists of 2 finite sets: a nonempty set </a:t>
                  </a:r>
                  <a:r>
                    <a:rPr lang="en-SG" sz="2400" i="1" dirty="0"/>
                    <a:t>V</a:t>
                  </a:r>
                  <a:r>
                    <a:rPr lang="en-SG" sz="2400" dirty="0"/>
                    <a:t> of </a:t>
                  </a:r>
                  <a:r>
                    <a:rPr lang="en-SG" sz="2400" b="1" dirty="0"/>
                    <a:t>vertices</a:t>
                  </a:r>
                  <a:r>
                    <a:rPr lang="en-SG" sz="2400" dirty="0"/>
                    <a:t> and a set </a:t>
                  </a:r>
                  <a:r>
                    <a:rPr lang="en-SG" sz="2400" i="1" dirty="0"/>
                    <a:t>E</a:t>
                  </a:r>
                  <a:r>
                    <a:rPr lang="en-SG" sz="2400" dirty="0"/>
                    <a:t> of </a:t>
                  </a:r>
                  <a:r>
                    <a:rPr lang="en-SG" sz="2400" b="1" dirty="0"/>
                    <a:t>directed edges</a:t>
                  </a:r>
                  <a:r>
                    <a:rPr lang="en-SG" sz="2400" dirty="0"/>
                    <a:t>, where each (directed) edge is associated with an </a:t>
                  </a:r>
                  <a:r>
                    <a:rPr lang="en-SG" sz="2400" dirty="0">
                      <a:solidFill>
                        <a:srgbClr val="C00000"/>
                      </a:solidFill>
                    </a:rPr>
                    <a:t>ordered pair </a:t>
                  </a:r>
                  <a:r>
                    <a:rPr lang="en-SG" sz="2400" dirty="0"/>
                    <a:t>of vertices called its </a:t>
                  </a:r>
                  <a:r>
                    <a:rPr lang="en-SG" sz="2400" b="1" dirty="0"/>
                    <a:t>endpoints</a:t>
                  </a:r>
                  <a:r>
                    <a:rPr lang="en-SG" sz="2400" dirty="0"/>
                    <a:t>. </a:t>
                  </a:r>
                </a:p>
                <a:p>
                  <a:pPr>
                    <a:spcAft>
                      <a:spcPts val="600"/>
                    </a:spcAft>
                  </a:pPr>
                  <a:r>
                    <a:rPr lang="en-SG" sz="2400" dirty="0"/>
                    <a:t>We write </a:t>
                  </a:r>
                  <a:r>
                    <a:rPr lang="en-SG" sz="2400" i="1" dirty="0">
                      <a:solidFill>
                        <a:srgbClr val="0000FF"/>
                      </a:solidFill>
                    </a:rPr>
                    <a:t>e</a:t>
                  </a:r>
                  <a:r>
                    <a:rPr lang="en-SG" sz="2400" dirty="0">
                      <a:solidFill>
                        <a:srgbClr val="0000FF"/>
                      </a:solidFill>
                    </a:rPr>
                    <a:t> = (</a:t>
                  </a:r>
                  <a:r>
                    <a:rPr lang="en-SG" sz="2400" i="1" dirty="0">
                      <a:solidFill>
                        <a:srgbClr val="0000FF"/>
                      </a:solidFill>
                    </a:rPr>
                    <a:t>v</a:t>
                  </a:r>
                  <a:r>
                    <a:rPr lang="en-SG" sz="2400" dirty="0">
                      <a:solidFill>
                        <a:srgbClr val="0000FF"/>
                      </a:solidFill>
                    </a:rPr>
                    <a:t>, </a:t>
                  </a:r>
                  <a:r>
                    <a:rPr lang="en-SG" sz="2400" i="1" dirty="0">
                      <a:solidFill>
                        <a:srgbClr val="0000FF"/>
                      </a:solidFill>
                    </a:rPr>
                    <a:t>w</a:t>
                  </a:r>
                  <a:r>
                    <a:rPr lang="en-SG" sz="2400" dirty="0">
                      <a:solidFill>
                        <a:srgbClr val="0000FF"/>
                      </a:solidFill>
                    </a:rPr>
                    <a:t>) </a:t>
                  </a:r>
                  <a:r>
                    <a:rPr lang="en-SG" sz="2400" dirty="0"/>
                    <a:t>for a directed edge </a:t>
                  </a:r>
                  <a:r>
                    <a:rPr lang="en-SG" sz="2400" i="1" dirty="0"/>
                    <a:t>e</a:t>
                  </a:r>
                  <a:r>
                    <a:rPr lang="en-SG" sz="2400" dirty="0"/>
                    <a:t> from vertex </a:t>
                  </a:r>
                  <a14:m>
                    <m:oMath xmlns:m="http://schemas.openxmlformats.org/officeDocument/2006/math">
                      <m:r>
                        <a:rPr lang="en-SG" sz="2400" i="1" dirty="0" smtClean="0">
                          <a:latin typeface="Cambria Math" panose="02040503050406030204" pitchFamily="18" charset="0"/>
                        </a:rPr>
                        <m:t>𝑣</m:t>
                      </m:r>
                    </m:oMath>
                  </a14:m>
                  <a:r>
                    <a:rPr lang="en-SG" sz="2400" dirty="0"/>
                    <a:t> to vertex </a:t>
                  </a:r>
                  <a14:m>
                    <m:oMath xmlns:m="http://schemas.openxmlformats.org/officeDocument/2006/math">
                      <m:r>
                        <a:rPr lang="en-SG" sz="2400" i="1" dirty="0" smtClean="0">
                          <a:latin typeface="Cambria Math" panose="02040503050406030204" pitchFamily="18" charset="0"/>
                        </a:rPr>
                        <m:t>𝑤</m:t>
                      </m:r>
                    </m:oMath>
                  </a14:m>
                  <a:r>
                    <a:rPr lang="en-SG" sz="2400" dirty="0"/>
                    <a:t>. </a:t>
                  </a:r>
                </a:p>
              </p:txBody>
            </p:sp>
          </mc:Choice>
          <mc:Fallback xmlns="">
            <p:sp>
              <p:nvSpPr>
                <p:cNvPr id="69" name="TextBox 68"/>
                <p:cNvSpPr txBox="1">
                  <a:spLocks noRot="1" noChangeAspect="1" noMove="1" noResize="1" noEditPoints="1" noAdjustHandles="1" noChangeArrowheads="1" noChangeShapeType="1" noTextEdit="1"/>
                </p:cNvSpPr>
                <p:nvPr/>
              </p:nvSpPr>
              <p:spPr>
                <a:xfrm>
                  <a:off x="1109374" y="5193984"/>
                  <a:ext cx="7984082" cy="2385268"/>
                </a:xfrm>
                <a:prstGeom prst="rect">
                  <a:avLst/>
                </a:prstGeom>
                <a:blipFill>
                  <a:blip r:embed="rId3"/>
                  <a:stretch>
                    <a:fillRect l="-1145" t="-2041" b="-4592"/>
                  </a:stretch>
                </a:blipFill>
              </p:spPr>
              <p:txBody>
                <a:bodyPr/>
                <a:lstStyle/>
                <a:p>
                  <a:r>
                    <a:rPr lang="en-SG">
                      <a:noFill/>
                    </a:rPr>
                    <a:t> </a:t>
                  </a:r>
                </a:p>
              </p:txBody>
            </p:sp>
          </mc:Fallback>
        </mc:AlternateContent>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1017571" y="4699868"/>
            <a:ext cx="7075447" cy="1656483"/>
            <a:chOff x="918174" y="4739455"/>
            <a:chExt cx="7075447" cy="1656483"/>
          </a:xfrm>
        </p:grpSpPr>
        <p:pic>
          <p:nvPicPr>
            <p:cNvPr id="4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5695" b="19386"/>
            <a:stretch/>
          </p:blipFill>
          <p:spPr bwMode="auto">
            <a:xfrm>
              <a:off x="4944138" y="4739455"/>
              <a:ext cx="1949165"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193" t="19623" r="39988" b="14626"/>
            <a:stretch/>
          </p:blipFill>
          <p:spPr bwMode="auto">
            <a:xfrm>
              <a:off x="2104258" y="4739456"/>
              <a:ext cx="1963251"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918174" y="4899204"/>
              <a:ext cx="1463246" cy="707886"/>
            </a:xfrm>
            <a:prstGeom prst="rect">
              <a:avLst/>
            </a:prstGeom>
            <a:noFill/>
          </p:spPr>
          <p:txBody>
            <a:bodyPr wrap="square" rtlCol="0">
              <a:spAutoFit/>
            </a:bodyPr>
            <a:lstStyle/>
            <a:p>
              <a:r>
                <a:rPr lang="en-SG" sz="2000" dirty="0"/>
                <a:t>Undirected graph</a:t>
              </a:r>
            </a:p>
          </p:txBody>
        </p:sp>
        <p:sp>
          <p:nvSpPr>
            <p:cNvPr id="49" name="TextBox 48"/>
            <p:cNvSpPr txBox="1"/>
            <p:nvPr/>
          </p:nvSpPr>
          <p:spPr>
            <a:xfrm>
              <a:off x="6893303" y="4946137"/>
              <a:ext cx="1100318" cy="707886"/>
            </a:xfrm>
            <a:prstGeom prst="rect">
              <a:avLst/>
            </a:prstGeom>
            <a:noFill/>
          </p:spPr>
          <p:txBody>
            <a:bodyPr wrap="square" rtlCol="0">
              <a:spAutoFit/>
            </a:bodyPr>
            <a:lstStyle/>
            <a:p>
              <a:r>
                <a:rPr lang="en-SG" sz="2000" dirty="0"/>
                <a:t>Directed graph</a:t>
              </a:r>
            </a:p>
          </p:txBody>
        </p:sp>
      </p:grpSp>
      <mc:AlternateContent xmlns:mc="http://schemas.openxmlformats.org/markup-compatibility/2006" xmlns:a14="http://schemas.microsoft.com/office/drawing/2010/main">
        <mc:Choice Requires="a14">
          <p:sp>
            <p:nvSpPr>
              <p:cNvPr id="2" name="TextBox 1"/>
              <p:cNvSpPr txBox="1"/>
              <p:nvPr/>
            </p:nvSpPr>
            <p:spPr>
              <a:xfrm>
                <a:off x="739773" y="5679034"/>
                <a:ext cx="149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solidFill>
                            <a:srgbClr val="C00000"/>
                          </a:solidFill>
                          <a:latin typeface="Cambria Math" panose="02040503050406030204" pitchFamily="18" charset="0"/>
                        </a:rPr>
                        <m:t>}</m:t>
                      </m:r>
                    </m:oMath>
                  </m:oMathPara>
                </a14:m>
                <a:endParaRPr lang="en-SG" dirty="0"/>
              </a:p>
            </p:txBody>
          </p:sp>
        </mc:Choice>
        <mc:Fallback xmlns="">
          <p:sp>
            <p:nvSpPr>
              <p:cNvPr id="2" name="TextBox 1"/>
              <p:cNvSpPr txBox="1">
                <a:spLocks noRot="1" noChangeAspect="1" noMove="1" noResize="1" noEditPoints="1" noAdjustHandles="1" noChangeArrowheads="1" noChangeShapeType="1" noTextEdit="1"/>
              </p:cNvSpPr>
              <p:nvPr/>
            </p:nvSpPr>
            <p:spPr>
              <a:xfrm>
                <a:off x="739773" y="5679034"/>
                <a:ext cx="1490465" cy="369332"/>
              </a:xfrm>
              <a:prstGeom prst="rect">
                <a:avLst/>
              </a:prstGeom>
              <a:blipFill>
                <a:blip r:embed="rId6"/>
                <a:stretch>
                  <a:fillRect b="-1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80350" y="5699408"/>
                <a:ext cx="149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solidFill>
                            <a:srgbClr val="C00000"/>
                          </a:solidFill>
                          <a:latin typeface="Cambria Math" panose="02040503050406030204" pitchFamily="18" charset="0"/>
                        </a:rPr>
                        <m:t>)</m:t>
                      </m:r>
                    </m:oMath>
                  </m:oMathPara>
                </a14:m>
                <a:endParaRPr lang="en-SG" dirty="0"/>
              </a:p>
            </p:txBody>
          </p:sp>
        </mc:Choice>
        <mc:Fallback xmlns="">
          <p:sp>
            <p:nvSpPr>
              <p:cNvPr id="50" name="TextBox 49"/>
              <p:cNvSpPr txBox="1">
                <a:spLocks noRot="1" noChangeAspect="1" noMove="1" noResize="1" noEditPoints="1" noAdjustHandles="1" noChangeArrowheads="1" noChangeShapeType="1" noTextEdit="1"/>
              </p:cNvSpPr>
              <p:nvPr/>
            </p:nvSpPr>
            <p:spPr>
              <a:xfrm>
                <a:off x="6880350" y="5699408"/>
                <a:ext cx="1490465" cy="369332"/>
              </a:xfrm>
              <a:prstGeom prst="rect">
                <a:avLst/>
              </a:prstGeom>
              <a:blipFill>
                <a:blip r:embed="rId7"/>
                <a:stretch>
                  <a:fillRect b="-11475"/>
                </a:stretch>
              </a:blipFill>
            </p:spPr>
            <p:txBody>
              <a:bodyPr/>
              <a:lstStyle/>
              <a:p>
                <a:r>
                  <a:rPr lang="en-SG">
                    <a:noFill/>
                  </a:rPr>
                  <a:t> </a:t>
                </a:r>
              </a:p>
            </p:txBody>
          </p:sp>
        </mc:Fallback>
      </mc:AlternateContent>
    </p:spTree>
    <p:extLst>
      <p:ext uri="{BB962C8B-B14F-4D97-AF65-F5344CB8AC3E}">
        <p14:creationId xmlns:p14="http://schemas.microsoft.com/office/powerpoint/2010/main" val="382265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dissolve">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6"/>
          <p:cNvGrpSpPr>
            <a:grpSpLocks/>
          </p:cNvGrpSpPr>
          <p:nvPr/>
        </p:nvGrpSpPr>
        <p:grpSpPr bwMode="auto">
          <a:xfrm>
            <a:off x="703263" y="3660775"/>
            <a:ext cx="6992937" cy="2587625"/>
            <a:chOff x="627063" y="3660775"/>
            <a:chExt cx="6992937" cy="2587625"/>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3660775"/>
              <a:ext cx="333533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650" y="3660775"/>
              <a:ext cx="31813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241260" y="929358"/>
            <a:ext cx="8344631" cy="461665"/>
          </a:xfrm>
          <a:prstGeom prst="rect">
            <a:avLst/>
          </a:prstGeom>
          <a:noFill/>
        </p:spPr>
        <p:txBody>
          <a:bodyPr wrap="square" rtlCol="0">
            <a:spAutoFit/>
          </a:bodyPr>
          <a:lstStyle/>
          <a:p>
            <a:r>
              <a:rPr lang="en-US" altLang="en-US" sz="2400" dirty="0"/>
              <a:t>Example: Show that the following two graphs are isomorphic.</a:t>
            </a:r>
            <a:endParaRPr lang="en-US" altLang="en-US" sz="2800" dirty="0"/>
          </a:p>
        </p:txBody>
      </p:sp>
      <p:pic>
        <p:nvPicPr>
          <p:cNvPr id="4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3763" y="1363212"/>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5163" y="1591812"/>
            <a:ext cx="2925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7523" y="3660775"/>
            <a:ext cx="7729810" cy="269557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4824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1384995"/>
          </a:xfrm>
          <a:prstGeom prst="rect">
            <a:avLst/>
          </a:prstGeom>
          <a:noFill/>
        </p:spPr>
        <p:txBody>
          <a:bodyPr wrap="square" rtlCol="0">
            <a:spAutoFit/>
          </a:bodyPr>
          <a:lstStyle/>
          <a:p>
            <a:r>
              <a:rPr lang="en-US" altLang="en-US" sz="2800" dirty="0"/>
              <a:t>It is not hard to show that </a:t>
            </a:r>
            <a:r>
              <a:rPr lang="en-US" altLang="en-US" sz="2800" dirty="0">
                <a:solidFill>
                  <a:srgbClr val="0000FF"/>
                </a:solidFill>
              </a:rPr>
              <a:t>graph isomorphism </a:t>
            </a:r>
            <a:r>
              <a:rPr lang="en-US" altLang="en-US" sz="2800" dirty="0"/>
              <a:t>is an </a:t>
            </a:r>
            <a:r>
              <a:rPr lang="en-US" altLang="en-US" sz="2800" dirty="0">
                <a:solidFill>
                  <a:srgbClr val="0000FF"/>
                </a:solidFill>
              </a:rPr>
              <a:t>equivalence relation on a set of graphs</a:t>
            </a:r>
            <a:r>
              <a:rPr lang="en-US" altLang="en-US" sz="2800" dirty="0"/>
              <a:t>; in other words, it is reflexive, symmetric, and transitive.</a:t>
            </a:r>
          </a:p>
        </p:txBody>
      </p:sp>
      <p:grpSp>
        <p:nvGrpSpPr>
          <p:cNvPr id="51" name="Group 50"/>
          <p:cNvGrpSpPr/>
          <p:nvPr/>
        </p:nvGrpSpPr>
        <p:grpSpPr>
          <a:xfrm>
            <a:off x="369739" y="2594127"/>
            <a:ext cx="8480977" cy="1451213"/>
            <a:chOff x="730522" y="4598517"/>
            <a:chExt cx="8480977" cy="1451213"/>
          </a:xfrm>
        </p:grpSpPr>
        <p:sp>
          <p:nvSpPr>
            <p:cNvPr id="60" name="Rectangle 59"/>
            <p:cNvSpPr/>
            <p:nvPr/>
          </p:nvSpPr>
          <p:spPr>
            <a:xfrm>
              <a:off x="730522" y="4645645"/>
              <a:ext cx="8480977" cy="140408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Theorem 10.4.1 Graph Isomorphism is an Equivalence Relation</a:t>
              </a:r>
            </a:p>
          </p:txBody>
        </p:sp>
        <mc:AlternateContent xmlns:mc="http://schemas.openxmlformats.org/markup-compatibility/2006" xmlns:a14="http://schemas.microsoft.com/office/drawing/2010/main">
          <mc:Choice Requires="a14">
            <p:sp>
              <p:nvSpPr>
                <p:cNvPr id="63" name="TextBox 62"/>
                <p:cNvSpPr txBox="1"/>
                <p:nvPr/>
              </p:nvSpPr>
              <p:spPr>
                <a:xfrm>
                  <a:off x="898473" y="5218733"/>
                  <a:ext cx="8313026" cy="830997"/>
                </a:xfrm>
                <a:prstGeom prst="rect">
                  <a:avLst/>
                </a:prstGeom>
                <a:noFill/>
              </p:spPr>
              <p:txBody>
                <a:bodyPr wrap="square" rtlCol="0">
                  <a:spAutoFit/>
                </a:bodyPr>
                <a:lstStyle/>
                <a:p>
                  <a:r>
                    <a:rPr lang="en-SG" sz="2400" dirty="0"/>
                    <a:t>Let </a:t>
                  </a:r>
                  <a:r>
                    <a:rPr lang="en-SG" sz="2400" i="1" dirty="0"/>
                    <a:t>S</a:t>
                  </a:r>
                  <a:r>
                    <a:rPr lang="en-SG" sz="2400" dirty="0"/>
                    <a:t> be a set of graphs and let </a:t>
                  </a:r>
                  <a14:m>
                    <m:oMath xmlns:m="http://schemas.openxmlformats.org/officeDocument/2006/math">
                      <m:r>
                        <a:rPr lang="en-SG" sz="2400" i="1">
                          <a:latin typeface="Cambria Math" panose="02040503050406030204" pitchFamily="18" charset="0"/>
                          <a:ea typeface="Cambria Math" panose="02040503050406030204" pitchFamily="18" charset="0"/>
                        </a:rPr>
                        <m:t>≅</m:t>
                      </m:r>
                    </m:oMath>
                  </a14:m>
                  <a:r>
                    <a:rPr lang="en-SG" sz="2400" dirty="0"/>
                    <a:t> be the relation of graph isomorphism on </a:t>
                  </a:r>
                  <a:r>
                    <a:rPr lang="en-SG" sz="2400" i="1" dirty="0"/>
                    <a:t>S</a:t>
                  </a:r>
                  <a:r>
                    <a:rPr lang="en-SG" sz="2400" dirty="0"/>
                    <a:t>. Then </a:t>
                  </a:r>
                  <a14:m>
                    <m:oMath xmlns:m="http://schemas.openxmlformats.org/officeDocument/2006/math">
                      <m:r>
                        <a:rPr lang="en-SG" sz="2400" i="1">
                          <a:latin typeface="Cambria Math" panose="02040503050406030204" pitchFamily="18" charset="0"/>
                          <a:ea typeface="Cambria Math" panose="02040503050406030204" pitchFamily="18" charset="0"/>
                        </a:rPr>
                        <m:t>≅</m:t>
                      </m:r>
                    </m:oMath>
                  </a14:m>
                  <a:r>
                    <a:rPr lang="en-SG" sz="2400" dirty="0"/>
                    <a:t> is an equivalence relation on </a:t>
                  </a:r>
                  <a:r>
                    <a:rPr lang="en-SG" sz="2400" i="1" dirty="0"/>
                    <a:t>S</a:t>
                  </a:r>
                  <a:r>
                    <a:rPr lang="en-SG" sz="2400" dirty="0"/>
                    <a:t>.</a:t>
                  </a:r>
                </a:p>
              </p:txBody>
            </p:sp>
          </mc:Choice>
          <mc:Fallback xmlns="">
            <p:sp>
              <p:nvSpPr>
                <p:cNvPr id="63" name="TextBox 62"/>
                <p:cNvSpPr txBox="1">
                  <a:spLocks noRot="1" noChangeAspect="1" noMove="1" noResize="1" noEditPoints="1" noAdjustHandles="1" noChangeArrowheads="1" noChangeShapeType="1" noTextEdit="1"/>
                </p:cNvSpPr>
                <p:nvPr/>
              </p:nvSpPr>
              <p:spPr>
                <a:xfrm>
                  <a:off x="898473" y="5218733"/>
                  <a:ext cx="8313026" cy="830997"/>
                </a:xfrm>
                <a:prstGeom prst="rect">
                  <a:avLst/>
                </a:prstGeom>
                <a:blipFill>
                  <a:blip r:embed="rId3"/>
                  <a:stretch>
                    <a:fillRect l="-1100" t="-5839" b="-15328"/>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F61A63-5627-42F7-903C-B4C3AB8D564A}"/>
                  </a:ext>
                </a:extLst>
              </p:cNvPr>
              <p:cNvSpPr txBox="1"/>
              <p:nvPr/>
            </p:nvSpPr>
            <p:spPr>
              <a:xfrm>
                <a:off x="592618" y="4369848"/>
                <a:ext cx="5460710" cy="830997"/>
              </a:xfrm>
              <a:prstGeom prst="rect">
                <a:avLst/>
              </a:prstGeom>
              <a:noFill/>
            </p:spPr>
            <p:txBody>
              <a:bodyPr wrap="square" rtlCol="0">
                <a:spAutoFit/>
              </a:bodyPr>
              <a:lstStyle/>
              <a:p>
                <a:r>
                  <a:rPr lang="en-SG" sz="2400" dirty="0"/>
                  <a:t>Exercise: Prove that graph isomorphism </a:t>
                </a:r>
                <a14:m>
                  <m:oMath xmlns:m="http://schemas.openxmlformats.org/officeDocument/2006/math">
                    <m:r>
                      <a:rPr lang="en-SG" sz="2400" i="1">
                        <a:latin typeface="Cambria Math" panose="02040503050406030204" pitchFamily="18" charset="0"/>
                        <a:ea typeface="Cambria Math" panose="02040503050406030204" pitchFamily="18" charset="0"/>
                      </a:rPr>
                      <m:t>≅</m:t>
                    </m:r>
                  </m:oMath>
                </a14:m>
                <a:r>
                  <a:rPr lang="en-SG" sz="2400" dirty="0"/>
                  <a:t> is an equivalence relation</a:t>
                </a:r>
                <a:r>
                  <a:rPr lang="en-SG" dirty="0"/>
                  <a:t>.</a:t>
                </a:r>
              </a:p>
            </p:txBody>
          </p:sp>
        </mc:Choice>
        <mc:Fallback xmlns="">
          <p:sp>
            <p:nvSpPr>
              <p:cNvPr id="2" name="TextBox 1">
                <a:extLst>
                  <a:ext uri="{FF2B5EF4-FFF2-40B4-BE49-F238E27FC236}">
                    <a16:creationId xmlns:a16="http://schemas.microsoft.com/office/drawing/2014/main" id="{D3F61A63-5627-42F7-903C-B4C3AB8D564A}"/>
                  </a:ext>
                </a:extLst>
              </p:cNvPr>
              <p:cNvSpPr txBox="1">
                <a:spLocks noRot="1" noChangeAspect="1" noMove="1" noResize="1" noEditPoints="1" noAdjustHandles="1" noChangeArrowheads="1" noChangeShapeType="1" noTextEdit="1"/>
              </p:cNvSpPr>
              <p:nvPr/>
            </p:nvSpPr>
            <p:spPr>
              <a:xfrm>
                <a:off x="592618" y="4369848"/>
                <a:ext cx="5460710" cy="830997"/>
              </a:xfrm>
              <a:prstGeom prst="rect">
                <a:avLst/>
              </a:prstGeom>
              <a:blipFill>
                <a:blip r:embed="rId4"/>
                <a:stretch>
                  <a:fillRect l="-1674" t="-5882" b="-16176"/>
                </a:stretch>
              </a:blipFill>
            </p:spPr>
            <p:txBody>
              <a:bodyPr/>
              <a:lstStyle/>
              <a:p>
                <a:r>
                  <a:rPr lang="en-SG">
                    <a:noFill/>
                  </a:rPr>
                  <a:t> </a:t>
                </a:r>
              </a:p>
            </p:txBody>
          </p:sp>
        </mc:Fallback>
      </mc:AlternateContent>
    </p:spTree>
    <p:extLst>
      <p:ext uri="{BB962C8B-B14F-4D97-AF65-F5344CB8AC3E}">
        <p14:creationId xmlns:p14="http://schemas.microsoft.com/office/powerpoint/2010/main" val="22726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35777" y="2859076"/>
            <a:ext cx="8344631" cy="523220"/>
          </a:xfrm>
          <a:prstGeom prst="rect">
            <a:avLst/>
          </a:prstGeom>
          <a:noFill/>
        </p:spPr>
        <p:txBody>
          <a:bodyPr wrap="square" rtlCol="0">
            <a:spAutoFit/>
          </a:bodyPr>
          <a:lstStyle/>
          <a:p>
            <a:r>
              <a:rPr lang="en-US" altLang="en-US" sz="2800" dirty="0"/>
              <a:t>Is Figure 10.4.4 a planar graph?</a:t>
            </a:r>
          </a:p>
        </p:txBody>
      </p:sp>
      <p:grpSp>
        <p:nvGrpSpPr>
          <p:cNvPr id="41" name="Group 40"/>
          <p:cNvGrpSpPr/>
          <p:nvPr/>
        </p:nvGrpSpPr>
        <p:grpSpPr>
          <a:xfrm>
            <a:off x="331511" y="1074494"/>
            <a:ext cx="8480977" cy="1426465"/>
            <a:chOff x="886427" y="4598517"/>
            <a:chExt cx="8480977" cy="1426465"/>
          </a:xfrm>
        </p:grpSpPr>
        <p:sp>
          <p:nvSpPr>
            <p:cNvPr id="46" name="Rectangle 45"/>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Planar Graph</a:t>
              </a:r>
            </a:p>
          </p:txBody>
        </p:sp>
        <p:sp>
          <p:nvSpPr>
            <p:cNvPr id="50" name="TextBox 49"/>
            <p:cNvSpPr txBox="1"/>
            <p:nvPr/>
          </p:nvSpPr>
          <p:spPr>
            <a:xfrm>
              <a:off x="1044108" y="5193984"/>
              <a:ext cx="8072459" cy="830997"/>
            </a:xfrm>
            <a:prstGeom prst="rect">
              <a:avLst/>
            </a:prstGeom>
            <a:noFill/>
          </p:spPr>
          <p:txBody>
            <a:bodyPr wrap="square" rtlCol="0">
              <a:spAutoFit/>
            </a:bodyPr>
            <a:lstStyle/>
            <a:p>
              <a:pPr>
                <a:spcAft>
                  <a:spcPts val="600"/>
                </a:spcAft>
                <a:tabLst>
                  <a:tab pos="174625" algn="l"/>
                </a:tabLst>
              </a:pPr>
              <a:r>
                <a:rPr lang="en-SG" sz="2400" dirty="0"/>
                <a:t>A </a:t>
              </a:r>
              <a:r>
                <a:rPr lang="en-SG" sz="2400" b="1" dirty="0"/>
                <a:t>planar graph </a:t>
              </a:r>
              <a:r>
                <a:rPr lang="en-SG" sz="2400" dirty="0"/>
                <a:t>is a graph that can be drawn on a (two-dimensional) plane without edges crossing.</a:t>
              </a:r>
            </a:p>
          </p:txBody>
        </p:sp>
      </p:grpSp>
      <p:sp>
        <p:nvSpPr>
          <p:cNvPr id="36" name="TextBox 35">
            <a:extLst>
              <a:ext uri="{FF2B5EF4-FFF2-40B4-BE49-F238E27FC236}">
                <a16:creationId xmlns:a16="http://schemas.microsoft.com/office/drawing/2014/main" id="{C7A28FAF-616B-4A4E-A91C-FDD46044FE14}"/>
              </a:ext>
            </a:extLst>
          </p:cNvPr>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69" name="Group 68">
            <a:extLst>
              <a:ext uri="{FF2B5EF4-FFF2-40B4-BE49-F238E27FC236}">
                <a16:creationId xmlns:a16="http://schemas.microsoft.com/office/drawing/2014/main" id="{34E3BF4C-FDEB-48C9-969E-F3F7CD0CB6AA}"/>
              </a:ext>
            </a:extLst>
          </p:cNvPr>
          <p:cNvGrpSpPr/>
          <p:nvPr/>
        </p:nvGrpSpPr>
        <p:grpSpPr>
          <a:xfrm>
            <a:off x="1921130" y="3737659"/>
            <a:ext cx="1512981" cy="1313576"/>
            <a:chOff x="1116805" y="3555747"/>
            <a:chExt cx="1512981" cy="1313576"/>
          </a:xfrm>
        </p:grpSpPr>
        <p:sp>
          <p:nvSpPr>
            <p:cNvPr id="6" name="Rectangle 5">
              <a:extLst>
                <a:ext uri="{FF2B5EF4-FFF2-40B4-BE49-F238E27FC236}">
                  <a16:creationId xmlns:a16="http://schemas.microsoft.com/office/drawing/2014/main" id="{1E159A95-B9F5-449C-8971-AE402EF5A42D}"/>
                </a:ext>
              </a:extLst>
            </p:cNvPr>
            <p:cNvSpPr/>
            <p:nvPr/>
          </p:nvSpPr>
          <p:spPr>
            <a:xfrm>
              <a:off x="2078132" y="3555747"/>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b</a:t>
              </a:r>
            </a:p>
          </p:txBody>
        </p:sp>
        <p:sp>
          <p:nvSpPr>
            <p:cNvPr id="3" name="TextBox 2">
              <a:extLst>
                <a:ext uri="{FF2B5EF4-FFF2-40B4-BE49-F238E27FC236}">
                  <a16:creationId xmlns:a16="http://schemas.microsoft.com/office/drawing/2014/main" id="{292068E7-CB2B-44A2-9472-03DA2E9CAC47}"/>
                </a:ext>
              </a:extLst>
            </p:cNvPr>
            <p:cNvSpPr txBox="1"/>
            <p:nvPr/>
          </p:nvSpPr>
          <p:spPr>
            <a:xfrm>
              <a:off x="1340005" y="3560658"/>
              <a:ext cx="343684" cy="369332"/>
            </a:xfrm>
            <a:prstGeom prst="rect">
              <a:avLst/>
            </a:prstGeom>
            <a:noFill/>
            <a:ln>
              <a:noFill/>
            </a:ln>
          </p:spPr>
          <p:txBody>
            <a:bodyPr wrap="square" rtlCol="0">
              <a:spAutoFit/>
            </a:bodyPr>
            <a:lstStyle/>
            <a:p>
              <a:pPr algn="ctr"/>
              <a:r>
                <a:rPr lang="en-SG" i="1" dirty="0">
                  <a:latin typeface="Times New Roman" panose="02020603050405020304" pitchFamily="18" charset="0"/>
                  <a:cs typeface="Times New Roman" panose="02020603050405020304" pitchFamily="18" charset="0"/>
                </a:rPr>
                <a:t>a</a:t>
              </a:r>
            </a:p>
          </p:txBody>
        </p:sp>
        <p:sp>
          <p:nvSpPr>
            <p:cNvPr id="57" name="Rectangle 56">
              <a:extLst>
                <a:ext uri="{FF2B5EF4-FFF2-40B4-BE49-F238E27FC236}">
                  <a16:creationId xmlns:a16="http://schemas.microsoft.com/office/drawing/2014/main" id="{273ABAF1-8252-436E-A2D0-4C662D9896FA}"/>
                </a:ext>
              </a:extLst>
            </p:cNvPr>
            <p:cNvSpPr/>
            <p:nvPr/>
          </p:nvSpPr>
          <p:spPr>
            <a:xfrm>
              <a:off x="1116805" y="4488441"/>
              <a:ext cx="287259"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c</a:t>
              </a:r>
            </a:p>
          </p:txBody>
        </p:sp>
        <p:sp>
          <p:nvSpPr>
            <p:cNvPr id="58" name="Rectangle 57">
              <a:extLst>
                <a:ext uri="{FF2B5EF4-FFF2-40B4-BE49-F238E27FC236}">
                  <a16:creationId xmlns:a16="http://schemas.microsoft.com/office/drawing/2014/main" id="{D7F8C8F0-F155-4532-9108-D4EA67E610BF}"/>
                </a:ext>
              </a:extLst>
            </p:cNvPr>
            <p:cNvSpPr/>
            <p:nvPr/>
          </p:nvSpPr>
          <p:spPr>
            <a:xfrm>
              <a:off x="1683688" y="4499991"/>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d</a:t>
              </a:r>
            </a:p>
          </p:txBody>
        </p:sp>
        <p:grpSp>
          <p:nvGrpSpPr>
            <p:cNvPr id="68" name="Group 67">
              <a:extLst>
                <a:ext uri="{FF2B5EF4-FFF2-40B4-BE49-F238E27FC236}">
                  <a16:creationId xmlns:a16="http://schemas.microsoft.com/office/drawing/2014/main" id="{D7D11BF5-5AF5-497E-B239-BC8CFA770C10}"/>
                </a:ext>
              </a:extLst>
            </p:cNvPr>
            <p:cNvGrpSpPr/>
            <p:nvPr/>
          </p:nvGrpSpPr>
          <p:grpSpPr>
            <a:xfrm>
              <a:off x="1340004" y="3811792"/>
              <a:ext cx="1289782" cy="1039742"/>
              <a:chOff x="1340004" y="3811792"/>
              <a:chExt cx="1289782" cy="1039742"/>
            </a:xfrm>
          </p:grpSpPr>
          <p:sp>
            <p:nvSpPr>
              <p:cNvPr id="53" name="Oval 52">
                <a:extLst>
                  <a:ext uri="{FF2B5EF4-FFF2-40B4-BE49-F238E27FC236}">
                    <a16:creationId xmlns:a16="http://schemas.microsoft.com/office/drawing/2014/main" id="{BBBEC6FB-8353-4F3E-9F46-A63B108C1A61}"/>
                  </a:ext>
                </a:extLst>
              </p:cNvPr>
              <p:cNvSpPr/>
              <p:nvPr/>
            </p:nvSpPr>
            <p:spPr>
              <a:xfrm>
                <a:off x="2524712"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7" name="Group 66">
                <a:extLst>
                  <a:ext uri="{FF2B5EF4-FFF2-40B4-BE49-F238E27FC236}">
                    <a16:creationId xmlns:a16="http://schemas.microsoft.com/office/drawing/2014/main" id="{97DDF89E-E94E-4AAA-B1AD-25882B90847C}"/>
                  </a:ext>
                </a:extLst>
              </p:cNvPr>
              <p:cNvGrpSpPr/>
              <p:nvPr/>
            </p:nvGrpSpPr>
            <p:grpSpPr>
              <a:xfrm>
                <a:off x="1340004" y="3811792"/>
                <a:ext cx="1289782" cy="1039742"/>
                <a:chOff x="1340004" y="3811792"/>
                <a:chExt cx="1289782" cy="1039742"/>
              </a:xfrm>
            </p:grpSpPr>
            <p:sp>
              <p:nvSpPr>
                <p:cNvPr id="2" name="Oval 1">
                  <a:extLst>
                    <a:ext uri="{FF2B5EF4-FFF2-40B4-BE49-F238E27FC236}">
                      <a16:creationId xmlns:a16="http://schemas.microsoft.com/office/drawing/2014/main" id="{62B47AF7-B53D-457E-9FB6-03BC0B0ACB9F}"/>
                    </a:ext>
                  </a:extLst>
                </p:cNvPr>
                <p:cNvSpPr/>
                <p:nvPr/>
              </p:nvSpPr>
              <p:spPr>
                <a:xfrm>
                  <a:off x="1593026"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3DFDB50E-A41E-4552-87D5-6DA5356451CB}"/>
                    </a:ext>
                  </a:extLst>
                </p:cNvPr>
                <p:cNvSpPr/>
                <p:nvPr/>
              </p:nvSpPr>
              <p:spPr>
                <a:xfrm>
                  <a:off x="1340004"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a:extLst>
                    <a:ext uri="{FF2B5EF4-FFF2-40B4-BE49-F238E27FC236}">
                      <a16:creationId xmlns:a16="http://schemas.microsoft.com/office/drawing/2014/main" id="{D2A294A5-E902-4E54-B305-31A5C1778CD1}"/>
                    </a:ext>
                  </a:extLst>
                </p:cNvPr>
                <p:cNvSpPr/>
                <p:nvPr/>
              </p:nvSpPr>
              <p:spPr>
                <a:xfrm>
                  <a:off x="2289181"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432705B-794F-4176-BADA-86B4A81C5BC0}"/>
                    </a:ext>
                  </a:extLst>
                </p:cNvPr>
                <p:cNvSpPr/>
                <p:nvPr/>
              </p:nvSpPr>
              <p:spPr>
                <a:xfrm>
                  <a:off x="1931198"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19B37596-4A80-4654-A198-FB4B2216FCF2}"/>
                    </a:ext>
                  </a:extLst>
                </p:cNvPr>
                <p:cNvSpPr/>
                <p:nvPr/>
              </p:nvSpPr>
              <p:spPr>
                <a:xfrm>
                  <a:off x="2334512" y="4482202"/>
                  <a:ext cx="295274"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e</a:t>
                  </a:r>
                </a:p>
              </p:txBody>
            </p:sp>
            <p:cxnSp>
              <p:nvCxnSpPr>
                <p:cNvPr id="8" name="Straight Connector 7">
                  <a:extLst>
                    <a:ext uri="{FF2B5EF4-FFF2-40B4-BE49-F238E27FC236}">
                      <a16:creationId xmlns:a16="http://schemas.microsoft.com/office/drawing/2014/main" id="{43839E4A-DC43-432F-BCCE-800991C095ED}"/>
                    </a:ext>
                  </a:extLst>
                </p:cNvPr>
                <p:cNvCxnSpPr>
                  <a:cxnSpLocks/>
                  <a:stCxn id="2" idx="4"/>
                  <a:endCxn id="48" idx="7"/>
                </p:cNvCxnSpPr>
                <p:nvPr/>
              </p:nvCxnSpPr>
              <p:spPr>
                <a:xfrm flipH="1">
                  <a:off x="1417389" y="3923377"/>
                  <a:ext cx="220968"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31A009-5F56-433B-A4EA-553A12B08F19}"/>
                    </a:ext>
                  </a:extLst>
                </p:cNvPr>
                <p:cNvCxnSpPr>
                  <a:cxnSpLocks/>
                  <a:stCxn id="2" idx="4"/>
                  <a:endCxn id="52" idx="0"/>
                </p:cNvCxnSpPr>
                <p:nvPr/>
              </p:nvCxnSpPr>
              <p:spPr>
                <a:xfrm>
                  <a:off x="1638357" y="3923377"/>
                  <a:ext cx="338172"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996352-6311-4DBB-B1D7-9388DAD006C5}"/>
                    </a:ext>
                  </a:extLst>
                </p:cNvPr>
                <p:cNvCxnSpPr>
                  <a:cxnSpLocks/>
                  <a:stCxn id="2" idx="4"/>
                  <a:endCxn id="53" idx="1"/>
                </p:cNvCxnSpPr>
                <p:nvPr/>
              </p:nvCxnSpPr>
              <p:spPr>
                <a:xfrm>
                  <a:off x="1638357" y="3923377"/>
                  <a:ext cx="899632"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E79E5B-617E-4F5C-83E8-A5C1133FFC1D}"/>
                    </a:ext>
                  </a:extLst>
                </p:cNvPr>
                <p:cNvCxnSpPr>
                  <a:cxnSpLocks/>
                  <a:stCxn id="51" idx="3"/>
                  <a:endCxn id="48" idx="6"/>
                </p:cNvCxnSpPr>
                <p:nvPr/>
              </p:nvCxnSpPr>
              <p:spPr>
                <a:xfrm flipH="1">
                  <a:off x="1430666" y="3907036"/>
                  <a:ext cx="871792" cy="6309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968EB8-DCCC-4D6F-AFC3-9EE4FCFED0C4}"/>
                    </a:ext>
                  </a:extLst>
                </p:cNvPr>
                <p:cNvCxnSpPr>
                  <a:cxnSpLocks/>
                  <a:stCxn id="51" idx="4"/>
                  <a:endCxn id="52" idx="0"/>
                </p:cNvCxnSpPr>
                <p:nvPr/>
              </p:nvCxnSpPr>
              <p:spPr>
                <a:xfrm flipH="1">
                  <a:off x="1976529" y="3923377"/>
                  <a:ext cx="357983"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B84DA9-0ECC-4E98-BCF5-D2EEA913438C}"/>
                    </a:ext>
                  </a:extLst>
                </p:cNvPr>
                <p:cNvCxnSpPr>
                  <a:cxnSpLocks/>
                  <a:stCxn id="51" idx="4"/>
                  <a:endCxn id="53" idx="1"/>
                </p:cNvCxnSpPr>
                <p:nvPr/>
              </p:nvCxnSpPr>
              <p:spPr>
                <a:xfrm>
                  <a:off x="2334512" y="3923377"/>
                  <a:ext cx="203477" cy="57516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sp>
        <p:nvSpPr>
          <p:cNvPr id="98" name="TextBox 97">
            <a:extLst>
              <a:ext uri="{FF2B5EF4-FFF2-40B4-BE49-F238E27FC236}">
                <a16:creationId xmlns:a16="http://schemas.microsoft.com/office/drawing/2014/main" id="{2F025B3D-A4B7-43CA-BCFA-CEF95BFE39D3}"/>
              </a:ext>
            </a:extLst>
          </p:cNvPr>
          <p:cNvSpPr txBox="1"/>
          <p:nvPr/>
        </p:nvSpPr>
        <p:spPr>
          <a:xfrm>
            <a:off x="1697580" y="5048085"/>
            <a:ext cx="2140331" cy="400110"/>
          </a:xfrm>
          <a:prstGeom prst="rect">
            <a:avLst/>
          </a:prstGeom>
          <a:noFill/>
        </p:spPr>
        <p:txBody>
          <a:bodyPr wrap="square" rtlCol="0">
            <a:spAutoFit/>
          </a:bodyPr>
          <a:lstStyle/>
          <a:p>
            <a:pPr algn="ctr"/>
            <a:r>
              <a:rPr lang="en-US" altLang="en-US" sz="2000" dirty="0">
                <a:latin typeface="Arial" panose="020B0604020202020204" pitchFamily="34" charset="0"/>
                <a:cs typeface="Arial" panose="020B0604020202020204" pitchFamily="34" charset="0"/>
              </a:rPr>
              <a:t>Figure 10.4.4</a:t>
            </a:r>
          </a:p>
        </p:txBody>
      </p:sp>
    </p:spTree>
    <p:extLst>
      <p:ext uri="{BB962C8B-B14F-4D97-AF65-F5344CB8AC3E}">
        <p14:creationId xmlns:p14="http://schemas.microsoft.com/office/powerpoint/2010/main" val="9892564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24356" y="965359"/>
            <a:ext cx="8344631" cy="523220"/>
          </a:xfrm>
          <a:prstGeom prst="rect">
            <a:avLst/>
          </a:prstGeom>
          <a:noFill/>
        </p:spPr>
        <p:txBody>
          <a:bodyPr wrap="square" rtlCol="0">
            <a:spAutoFit/>
          </a:bodyPr>
          <a:lstStyle/>
          <a:p>
            <a:r>
              <a:rPr lang="en-US" altLang="en-US" sz="2800" dirty="0"/>
              <a:t>Examples of non-planar graphs</a:t>
            </a:r>
          </a:p>
        </p:txBody>
      </p:sp>
      <p:grpSp>
        <p:nvGrpSpPr>
          <p:cNvPr id="10" name="Group 9">
            <a:extLst>
              <a:ext uri="{FF2B5EF4-FFF2-40B4-BE49-F238E27FC236}">
                <a16:creationId xmlns:a16="http://schemas.microsoft.com/office/drawing/2014/main" id="{08579BFB-FAC3-49CC-A871-84DCB626F4FD}"/>
              </a:ext>
            </a:extLst>
          </p:cNvPr>
          <p:cNvGrpSpPr/>
          <p:nvPr/>
        </p:nvGrpSpPr>
        <p:grpSpPr>
          <a:xfrm>
            <a:off x="2733636" y="1647894"/>
            <a:ext cx="4891340" cy="2076120"/>
            <a:chOff x="2257027" y="2479755"/>
            <a:chExt cx="5317317" cy="2256925"/>
          </a:xfrm>
        </p:grpSpPr>
        <p:pic>
          <p:nvPicPr>
            <p:cNvPr id="9" name="Picture 8">
              <a:extLst>
                <a:ext uri="{FF2B5EF4-FFF2-40B4-BE49-F238E27FC236}">
                  <a16:creationId xmlns:a16="http://schemas.microsoft.com/office/drawing/2014/main" id="{2EE3FEEF-6CF2-4A85-905B-9B36176E7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027" y="2479755"/>
              <a:ext cx="5317317" cy="1613713"/>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9EB4EA10-2994-44BA-8907-1135459940AB}"/>
                    </a:ext>
                  </a:extLst>
                </p:cNvPr>
                <p:cNvSpPr txBox="1"/>
                <p:nvPr/>
              </p:nvSpPr>
              <p:spPr>
                <a:xfrm>
                  <a:off x="2594754" y="4225991"/>
                  <a:ext cx="951287" cy="501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400" i="1" dirty="0" smtClean="0">
                                <a:latin typeface="Cambria Math" panose="02040503050406030204" pitchFamily="18" charset="0"/>
                              </a:rPr>
                            </m:ctrlPr>
                          </m:sSubPr>
                          <m:e>
                            <m:r>
                              <a:rPr lang="en-SG" altLang="en-US" sz="2400" b="0" i="1" dirty="0" smtClean="0">
                                <a:latin typeface="Cambria Math" panose="02040503050406030204" pitchFamily="18" charset="0"/>
                              </a:rPr>
                              <m:t>𝐾</m:t>
                            </m:r>
                          </m:e>
                          <m:sub>
                            <m:r>
                              <a:rPr lang="en-SG" altLang="en-US" sz="2400" b="0" i="1" dirty="0" smtClean="0">
                                <a:latin typeface="Cambria Math" panose="02040503050406030204" pitchFamily="18" charset="0"/>
                              </a:rPr>
                              <m:t>5</m:t>
                            </m:r>
                          </m:sub>
                        </m:sSub>
                      </m:oMath>
                    </m:oMathPara>
                  </a14:m>
                  <a:endParaRPr lang="en-US" altLang="en-US" sz="2800" dirty="0"/>
                </a:p>
              </p:txBody>
            </p:sp>
          </mc:Choice>
          <mc:Fallback xmlns="">
            <p:sp>
              <p:nvSpPr>
                <p:cNvPr id="93" name="TextBox 92">
                  <a:extLst>
                    <a:ext uri="{FF2B5EF4-FFF2-40B4-BE49-F238E27FC236}">
                      <a16:creationId xmlns:a16="http://schemas.microsoft.com/office/drawing/2014/main" id="{9EB4EA10-2994-44BA-8907-1135459940AB}"/>
                    </a:ext>
                  </a:extLst>
                </p:cNvPr>
                <p:cNvSpPr txBox="1">
                  <a:spLocks noRot="1" noChangeAspect="1" noMove="1" noResize="1" noEditPoints="1" noAdjustHandles="1" noChangeArrowheads="1" noChangeShapeType="1" noTextEdit="1"/>
                </p:cNvSpPr>
                <p:nvPr/>
              </p:nvSpPr>
              <p:spPr>
                <a:xfrm>
                  <a:off x="2594754" y="4225991"/>
                  <a:ext cx="951287" cy="501870"/>
                </a:xfrm>
                <a:prstGeom prst="rect">
                  <a:avLst/>
                </a:prstGeom>
                <a:blipFill>
                  <a:blip r:embed="rId4"/>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EAB1F20-2C70-4FC7-BB1B-50DDC3F82639}"/>
                    </a:ext>
                  </a:extLst>
                </p:cNvPr>
                <p:cNvSpPr txBox="1"/>
                <p:nvPr/>
              </p:nvSpPr>
              <p:spPr>
                <a:xfrm>
                  <a:off x="5896632" y="4217174"/>
                  <a:ext cx="951287" cy="519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400" i="1" dirty="0" smtClean="0">
                                <a:latin typeface="Cambria Math" panose="02040503050406030204" pitchFamily="18" charset="0"/>
                              </a:rPr>
                            </m:ctrlPr>
                          </m:sSubPr>
                          <m:e>
                            <m:r>
                              <a:rPr lang="en-SG" altLang="en-US" sz="2400" b="0" i="1" dirty="0" smtClean="0">
                                <a:latin typeface="Cambria Math" panose="02040503050406030204" pitchFamily="18" charset="0"/>
                              </a:rPr>
                              <m:t>𝐾</m:t>
                            </m:r>
                          </m:e>
                          <m:sub>
                            <m:r>
                              <a:rPr lang="en-SG" altLang="en-US" sz="2400" b="0" i="1" dirty="0" smtClean="0">
                                <a:latin typeface="Cambria Math" panose="02040503050406030204" pitchFamily="18" charset="0"/>
                              </a:rPr>
                              <m:t>3,3</m:t>
                            </m:r>
                          </m:sub>
                        </m:sSub>
                      </m:oMath>
                    </m:oMathPara>
                  </a14:m>
                  <a:endParaRPr lang="en-US" altLang="en-US" sz="2800" dirty="0"/>
                </a:p>
              </p:txBody>
            </p:sp>
          </mc:Choice>
          <mc:Fallback xmlns="">
            <p:sp>
              <p:nvSpPr>
                <p:cNvPr id="94" name="TextBox 93">
                  <a:extLst>
                    <a:ext uri="{FF2B5EF4-FFF2-40B4-BE49-F238E27FC236}">
                      <a16:creationId xmlns:a16="http://schemas.microsoft.com/office/drawing/2014/main" id="{1EAB1F20-2C70-4FC7-BB1B-50DDC3F82639}"/>
                    </a:ext>
                  </a:extLst>
                </p:cNvPr>
                <p:cNvSpPr txBox="1">
                  <a:spLocks noRot="1" noChangeAspect="1" noMove="1" noResize="1" noEditPoints="1" noAdjustHandles="1" noChangeArrowheads="1" noChangeShapeType="1" noTextEdit="1"/>
                </p:cNvSpPr>
                <p:nvPr/>
              </p:nvSpPr>
              <p:spPr>
                <a:xfrm>
                  <a:off x="5896632" y="4217174"/>
                  <a:ext cx="951287" cy="519506"/>
                </a:xfrm>
                <a:prstGeom prst="rect">
                  <a:avLst/>
                </a:prstGeom>
                <a:blipFill>
                  <a:blip r:embed="rId5"/>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2F7B97-D955-49BC-9027-91FF3BF2D9FE}"/>
                  </a:ext>
                </a:extLst>
              </p:cNvPr>
              <p:cNvSpPr txBox="1"/>
              <p:nvPr/>
            </p:nvSpPr>
            <p:spPr>
              <a:xfrm>
                <a:off x="1181173" y="4073236"/>
                <a:ext cx="6982691" cy="1662828"/>
              </a:xfrm>
              <a:prstGeom prst="rect">
                <a:avLst/>
              </a:prstGeom>
              <a:solidFill>
                <a:schemeClr val="accent2">
                  <a:lumMod val="20000"/>
                  <a:lumOff val="80000"/>
                </a:schemeClr>
              </a:solidFill>
              <a:ln>
                <a:solidFill>
                  <a:schemeClr val="tx1"/>
                </a:solidFill>
              </a:ln>
            </p:spPr>
            <p:txBody>
              <a:bodyPr wrap="square" rtlCol="0">
                <a:spAutoFit/>
              </a:bodyPr>
              <a:lstStyle/>
              <a:p>
                <a:pPr>
                  <a:spcAft>
                    <a:spcPts val="600"/>
                  </a:spcAft>
                </a:pPr>
                <a:r>
                  <a:rPr lang="en-SG" sz="2400" dirty="0">
                    <a:solidFill>
                      <a:srgbClr val="0000FF"/>
                    </a:solidFill>
                  </a:rPr>
                  <a:t>Kuratowski’s Theorem:</a:t>
                </a:r>
              </a:p>
              <a:p>
                <a:pPr>
                  <a:spcAft>
                    <a:spcPts val="600"/>
                  </a:spcAft>
                </a:pPr>
                <a:r>
                  <a:rPr lang="en-SG" sz="2400" dirty="0"/>
                  <a:t>A finite graph is planar if and only if it does not contain a subgraph that is a subdivision of the complete graph </a:t>
                </a:r>
                <a14:m>
                  <m:oMath xmlns:m="http://schemas.openxmlformats.org/officeDocument/2006/math">
                    <m:sSub>
                      <m:sSubPr>
                        <m:ctrlPr>
                          <a:rPr lang="en-SG" sz="2400" i="1" dirty="0" smtClean="0">
                            <a:latin typeface="Cambria Math" panose="02040503050406030204" pitchFamily="18" charset="0"/>
                          </a:rPr>
                        </m:ctrlPr>
                      </m:sSubPr>
                      <m:e>
                        <m:r>
                          <a:rPr lang="en-SG" sz="2400" b="0" i="1" dirty="0" smtClean="0">
                            <a:latin typeface="Cambria Math" panose="02040503050406030204" pitchFamily="18" charset="0"/>
                          </a:rPr>
                          <m:t>𝐾</m:t>
                        </m:r>
                      </m:e>
                      <m:sub>
                        <m:r>
                          <a:rPr lang="en-SG" sz="2400" b="0" i="1" dirty="0" smtClean="0">
                            <a:latin typeface="Cambria Math" panose="02040503050406030204" pitchFamily="18" charset="0"/>
                          </a:rPr>
                          <m:t>5</m:t>
                        </m:r>
                      </m:sub>
                    </m:sSub>
                  </m:oMath>
                </a14:m>
                <a:r>
                  <a:rPr lang="en-SG" sz="2400" dirty="0"/>
                  <a:t> or the complete bipartite graph </a:t>
                </a:r>
                <a14:m>
                  <m:oMath xmlns:m="http://schemas.openxmlformats.org/officeDocument/2006/math">
                    <m:sSub>
                      <m:sSubPr>
                        <m:ctrlPr>
                          <a:rPr lang="en-SG" sz="2400" i="1" dirty="0">
                            <a:latin typeface="Cambria Math" panose="02040503050406030204" pitchFamily="18" charset="0"/>
                          </a:rPr>
                        </m:ctrlPr>
                      </m:sSubPr>
                      <m:e>
                        <m:r>
                          <a:rPr lang="en-SG" sz="2400" i="1" dirty="0">
                            <a:latin typeface="Cambria Math" panose="02040503050406030204" pitchFamily="18" charset="0"/>
                          </a:rPr>
                          <m:t>𝐾</m:t>
                        </m:r>
                      </m:e>
                      <m:sub>
                        <m:r>
                          <a:rPr lang="en-SG" sz="2400" b="0" i="1" dirty="0" smtClean="0">
                            <a:latin typeface="Cambria Math" panose="02040503050406030204" pitchFamily="18" charset="0"/>
                          </a:rPr>
                          <m:t>3,3</m:t>
                        </m:r>
                      </m:sub>
                    </m:sSub>
                  </m:oMath>
                </a14:m>
                <a:r>
                  <a:rPr lang="en-SG" sz="2400" dirty="0"/>
                  <a:t>.</a:t>
                </a:r>
                <a:endParaRPr lang="en-SG" dirty="0"/>
              </a:p>
            </p:txBody>
          </p:sp>
        </mc:Choice>
        <mc:Fallback xmlns="">
          <p:sp>
            <p:nvSpPr>
              <p:cNvPr id="2" name="TextBox 1">
                <a:extLst>
                  <a:ext uri="{FF2B5EF4-FFF2-40B4-BE49-F238E27FC236}">
                    <a16:creationId xmlns:a16="http://schemas.microsoft.com/office/drawing/2014/main" id="{EF2F7B97-D955-49BC-9027-91FF3BF2D9FE}"/>
                  </a:ext>
                </a:extLst>
              </p:cNvPr>
              <p:cNvSpPr txBox="1">
                <a:spLocks noRot="1" noChangeAspect="1" noMove="1" noResize="1" noEditPoints="1" noAdjustHandles="1" noChangeArrowheads="1" noChangeShapeType="1" noTextEdit="1"/>
              </p:cNvSpPr>
              <p:nvPr/>
            </p:nvSpPr>
            <p:spPr>
              <a:xfrm>
                <a:off x="1181173" y="4073236"/>
                <a:ext cx="6982691" cy="1662828"/>
              </a:xfrm>
              <a:prstGeom prst="rect">
                <a:avLst/>
              </a:prstGeom>
              <a:blipFill>
                <a:blip r:embed="rId6"/>
                <a:stretch>
                  <a:fillRect l="-1308" t="-2545" r="-1569" b="-6182"/>
                </a:stretch>
              </a:blipFill>
              <a:ln>
                <a:solidFill>
                  <a:schemeClr val="tx1"/>
                </a:solidFill>
              </a:ln>
            </p:spPr>
            <p:txBody>
              <a:bodyPr/>
              <a:lstStyle/>
              <a:p>
                <a:r>
                  <a:rPr lang="en-SG">
                    <a:noFill/>
                  </a:rPr>
                  <a:t> </a:t>
                </a:r>
              </a:p>
            </p:txBody>
          </p:sp>
        </mc:Fallback>
      </mc:AlternateContent>
    </p:spTree>
    <p:extLst>
      <p:ext uri="{BB962C8B-B14F-4D97-AF65-F5344CB8AC3E}">
        <p14:creationId xmlns:p14="http://schemas.microsoft.com/office/powerpoint/2010/main" val="417891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415123" y="1651069"/>
            <a:ext cx="8344631" cy="954107"/>
          </a:xfrm>
          <a:prstGeom prst="rect">
            <a:avLst/>
          </a:prstGeom>
          <a:noFill/>
        </p:spPr>
        <p:txBody>
          <a:bodyPr wrap="square" rtlCol="0">
            <a:spAutoFit/>
          </a:bodyPr>
          <a:lstStyle/>
          <a:p>
            <a:r>
              <a:rPr lang="en-US" altLang="en-US" sz="2800" dirty="0"/>
              <a:t>When we draw a planar representation of a planar graph, it divides the plane up into </a:t>
            </a:r>
            <a:r>
              <a:rPr lang="en-US" altLang="en-US" sz="2800" dirty="0">
                <a:solidFill>
                  <a:srgbClr val="0000FF"/>
                </a:solidFill>
              </a:rPr>
              <a:t>regions</a:t>
            </a:r>
            <a:r>
              <a:rPr lang="en-US" altLang="en-US" sz="2800" dirty="0"/>
              <a:t> or </a:t>
            </a:r>
            <a:r>
              <a:rPr lang="en-US" altLang="en-US" sz="2800" dirty="0">
                <a:solidFill>
                  <a:srgbClr val="0000FF"/>
                </a:solidFill>
              </a:rPr>
              <a:t>faces</a:t>
            </a:r>
            <a:r>
              <a:rPr lang="en-US" altLang="en-US" sz="2800" dirty="0"/>
              <a:t>.</a:t>
            </a:r>
          </a:p>
        </p:txBody>
      </p:sp>
      <p:sp>
        <p:nvSpPr>
          <p:cNvPr id="89" name="TextBox 88">
            <a:extLst>
              <a:ext uri="{FF2B5EF4-FFF2-40B4-BE49-F238E27FC236}">
                <a16:creationId xmlns:a16="http://schemas.microsoft.com/office/drawing/2014/main" id="{D2E91344-7F09-4B32-BDD9-3B7AE4945E33}"/>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Euler’s Formula</a:t>
            </a:r>
            <a:endParaRPr lang="en-SG" sz="2000" dirty="0">
              <a:solidFill>
                <a:schemeClr val="bg1"/>
              </a:solidFill>
            </a:endParaRPr>
          </a:p>
        </p:txBody>
      </p:sp>
      <p:grpSp>
        <p:nvGrpSpPr>
          <p:cNvPr id="130" name="Group 129">
            <a:extLst>
              <a:ext uri="{FF2B5EF4-FFF2-40B4-BE49-F238E27FC236}">
                <a16:creationId xmlns:a16="http://schemas.microsoft.com/office/drawing/2014/main" id="{C0E0D440-CC9A-4A59-8333-506D5A4FD9FF}"/>
              </a:ext>
            </a:extLst>
          </p:cNvPr>
          <p:cNvGrpSpPr/>
          <p:nvPr/>
        </p:nvGrpSpPr>
        <p:grpSpPr>
          <a:xfrm>
            <a:off x="2433361" y="2923978"/>
            <a:ext cx="3568315" cy="3210724"/>
            <a:chOff x="2433361" y="2923978"/>
            <a:chExt cx="3568315" cy="3210724"/>
          </a:xfrm>
        </p:grpSpPr>
        <p:grpSp>
          <p:nvGrpSpPr>
            <p:cNvPr id="10" name="Group 9">
              <a:extLst>
                <a:ext uri="{FF2B5EF4-FFF2-40B4-BE49-F238E27FC236}">
                  <a16:creationId xmlns:a16="http://schemas.microsoft.com/office/drawing/2014/main" id="{682697BE-8CFC-4D6B-90E9-3D52D4D7F698}"/>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31E59B-EFE5-4376-9097-B252001D75FD}"/>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F31E59B-EFE5-4376-9097-B252001D75FD}"/>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b="-1667"/>
                    </a:stretch>
                  </a:blipFill>
                </p:spPr>
                <p:txBody>
                  <a:bodyPr/>
                  <a:lstStyle/>
                  <a:p>
                    <a:r>
                      <a:rPr lang="en-SG">
                        <a:noFill/>
                      </a:rPr>
                      <a:t> </a:t>
                    </a:r>
                  </a:p>
                </p:txBody>
              </p:sp>
            </mc:Fallback>
          </mc:AlternateContent>
          <p:sp>
            <p:nvSpPr>
              <p:cNvPr id="7" name="Oval 6">
                <a:extLst>
                  <a:ext uri="{FF2B5EF4-FFF2-40B4-BE49-F238E27FC236}">
                    <a16:creationId xmlns:a16="http://schemas.microsoft.com/office/drawing/2014/main" id="{E3285818-10AE-4820-ABDD-6E917642EB4A}"/>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0" name="Group 89">
              <a:extLst>
                <a:ext uri="{FF2B5EF4-FFF2-40B4-BE49-F238E27FC236}">
                  <a16:creationId xmlns:a16="http://schemas.microsoft.com/office/drawing/2014/main" id="{2B201A95-A322-4702-947D-ECB7EDE5B07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5C69096-8D88-4A4C-A2D8-DE60610D2904}"/>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2" name="TextBox 91">
                    <a:extLst>
                      <a:ext uri="{FF2B5EF4-FFF2-40B4-BE49-F238E27FC236}">
                        <a16:creationId xmlns:a16="http://schemas.microsoft.com/office/drawing/2014/main" id="{A5C69096-8D88-4A4C-A2D8-DE60610D2904}"/>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b="-1667"/>
                    </a:stretch>
                  </a:blipFill>
                </p:spPr>
                <p:txBody>
                  <a:bodyPr/>
                  <a:lstStyle/>
                  <a:p>
                    <a:r>
                      <a:rPr lang="en-SG">
                        <a:noFill/>
                      </a:rPr>
                      <a:t> </a:t>
                    </a:r>
                  </a:p>
                </p:txBody>
              </p:sp>
            </mc:Fallback>
          </mc:AlternateContent>
          <p:sp>
            <p:nvSpPr>
              <p:cNvPr id="91" name="Oval 90">
                <a:extLst>
                  <a:ext uri="{FF2B5EF4-FFF2-40B4-BE49-F238E27FC236}">
                    <a16:creationId xmlns:a16="http://schemas.microsoft.com/office/drawing/2014/main" id="{EE7CE031-5453-46C6-851F-42FB33213710}"/>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3" name="Group 92">
              <a:extLst>
                <a:ext uri="{FF2B5EF4-FFF2-40B4-BE49-F238E27FC236}">
                  <a16:creationId xmlns:a16="http://schemas.microsoft.com/office/drawing/2014/main" id="{CBDCE838-EEC1-4E33-A937-254E65397B59}"/>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323FDFB-36DF-4697-9C9B-A5C8361AF826}"/>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5" name="TextBox 94">
                    <a:extLst>
                      <a:ext uri="{FF2B5EF4-FFF2-40B4-BE49-F238E27FC236}">
                        <a16:creationId xmlns:a16="http://schemas.microsoft.com/office/drawing/2014/main" id="{B323FDFB-36DF-4697-9C9B-A5C8361AF826}"/>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a:stretch>
                  </a:blipFill>
                </p:spPr>
                <p:txBody>
                  <a:bodyPr/>
                  <a:lstStyle/>
                  <a:p>
                    <a:r>
                      <a:rPr lang="en-SG">
                        <a:noFill/>
                      </a:rPr>
                      <a:t> </a:t>
                    </a:r>
                  </a:p>
                </p:txBody>
              </p:sp>
            </mc:Fallback>
          </mc:AlternateContent>
          <p:sp>
            <p:nvSpPr>
              <p:cNvPr id="94" name="Oval 93">
                <a:extLst>
                  <a:ext uri="{FF2B5EF4-FFF2-40B4-BE49-F238E27FC236}">
                    <a16:creationId xmlns:a16="http://schemas.microsoft.com/office/drawing/2014/main" id="{42FEE5FF-5E60-46B0-844E-305DA9A290B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1" name="Group 100">
              <a:extLst>
                <a:ext uri="{FF2B5EF4-FFF2-40B4-BE49-F238E27FC236}">
                  <a16:creationId xmlns:a16="http://schemas.microsoft.com/office/drawing/2014/main" id="{1CA9B135-3313-4440-AD95-41DA5C4F4734}"/>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426A2E1-3A64-4CC2-842E-4816E71FE9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3" name="TextBox 102">
                    <a:extLst>
                      <a:ext uri="{FF2B5EF4-FFF2-40B4-BE49-F238E27FC236}">
                        <a16:creationId xmlns:a16="http://schemas.microsoft.com/office/drawing/2014/main" id="{4426A2E1-3A64-4CC2-842E-4816E71FE9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102" name="Oval 101">
                <a:extLst>
                  <a:ext uri="{FF2B5EF4-FFF2-40B4-BE49-F238E27FC236}">
                    <a16:creationId xmlns:a16="http://schemas.microsoft.com/office/drawing/2014/main" id="{5C0ED570-5AAF-407F-9275-36357DB20C16}"/>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4" name="Group 103">
              <a:extLst>
                <a:ext uri="{FF2B5EF4-FFF2-40B4-BE49-F238E27FC236}">
                  <a16:creationId xmlns:a16="http://schemas.microsoft.com/office/drawing/2014/main" id="{FE66D0FE-08A4-41A7-892F-AA53A1B0EE06}"/>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398709E-2DC8-4AA3-91AF-42EA76C11D39}"/>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6" name="TextBox 105">
                    <a:extLst>
                      <a:ext uri="{FF2B5EF4-FFF2-40B4-BE49-F238E27FC236}">
                        <a16:creationId xmlns:a16="http://schemas.microsoft.com/office/drawing/2014/main" id="{F398709E-2DC8-4AA3-91AF-42EA76C11D39}"/>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a:stretch>
                  </a:blipFill>
                </p:spPr>
                <p:txBody>
                  <a:bodyPr/>
                  <a:lstStyle/>
                  <a:p>
                    <a:r>
                      <a:rPr lang="en-SG">
                        <a:noFill/>
                      </a:rPr>
                      <a:t> </a:t>
                    </a:r>
                  </a:p>
                </p:txBody>
              </p:sp>
            </mc:Fallback>
          </mc:AlternateContent>
          <p:sp>
            <p:nvSpPr>
              <p:cNvPr id="105" name="Oval 104">
                <a:extLst>
                  <a:ext uri="{FF2B5EF4-FFF2-40B4-BE49-F238E27FC236}">
                    <a16:creationId xmlns:a16="http://schemas.microsoft.com/office/drawing/2014/main" id="{AB2F09D1-93F0-4313-ADEC-D5A169D2D534}"/>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7" name="Group 106">
              <a:extLst>
                <a:ext uri="{FF2B5EF4-FFF2-40B4-BE49-F238E27FC236}">
                  <a16:creationId xmlns:a16="http://schemas.microsoft.com/office/drawing/2014/main" id="{891544C5-8626-4687-A7E7-78448ABB7185}"/>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F9164CC-E95E-404E-93C0-35E57F074D5C}"/>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9" name="TextBox 108">
                    <a:extLst>
                      <a:ext uri="{FF2B5EF4-FFF2-40B4-BE49-F238E27FC236}">
                        <a16:creationId xmlns:a16="http://schemas.microsoft.com/office/drawing/2014/main" id="{6F9164CC-E95E-404E-93C0-35E57F074D5C}"/>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39"/>
                    </a:stretch>
                  </a:blipFill>
                </p:spPr>
                <p:txBody>
                  <a:bodyPr/>
                  <a:lstStyle/>
                  <a:p>
                    <a:r>
                      <a:rPr lang="en-SG">
                        <a:noFill/>
                      </a:rPr>
                      <a:t> </a:t>
                    </a:r>
                  </a:p>
                </p:txBody>
              </p:sp>
            </mc:Fallback>
          </mc:AlternateContent>
          <p:sp>
            <p:nvSpPr>
              <p:cNvPr id="108" name="Oval 107">
                <a:extLst>
                  <a:ext uri="{FF2B5EF4-FFF2-40B4-BE49-F238E27FC236}">
                    <a16:creationId xmlns:a16="http://schemas.microsoft.com/office/drawing/2014/main" id="{E9C57AC1-65A8-4BE3-83B3-BF4E5B82CDE8}"/>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Connector 11">
              <a:extLst>
                <a:ext uri="{FF2B5EF4-FFF2-40B4-BE49-F238E27FC236}">
                  <a16:creationId xmlns:a16="http://schemas.microsoft.com/office/drawing/2014/main" id="{4367CB75-6C49-463E-94B2-10C67F3697DC}"/>
                </a:ext>
              </a:extLst>
            </p:cNvPr>
            <p:cNvCxnSpPr>
              <a:stCxn id="7" idx="3"/>
              <a:endCxn id="91"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368E4F9-0BF6-4B50-8C75-7BC79289AFD9}"/>
                </a:ext>
              </a:extLst>
            </p:cNvPr>
            <p:cNvCxnSpPr>
              <a:cxnSpLocks/>
              <a:stCxn id="7" idx="4"/>
              <a:endCxn id="94"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B4B134E-083F-4371-AF60-C6ABA74F3690}"/>
                </a:ext>
              </a:extLst>
            </p:cNvPr>
            <p:cNvCxnSpPr>
              <a:cxnSpLocks/>
              <a:stCxn id="7" idx="6"/>
              <a:endCxn id="102"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59D68FC-911D-49FC-9093-3F802DA5DFA5}"/>
                </a:ext>
              </a:extLst>
            </p:cNvPr>
            <p:cNvCxnSpPr>
              <a:cxnSpLocks/>
              <a:stCxn id="102" idx="4"/>
              <a:endCxn id="108"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18B6234-6DB2-44F0-BBD2-75285AF4A973}"/>
                </a:ext>
              </a:extLst>
            </p:cNvPr>
            <p:cNvCxnSpPr>
              <a:cxnSpLocks/>
              <a:stCxn id="94" idx="5"/>
              <a:endCxn id="108"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C702727-2A05-4161-A275-604EC5C347BB}"/>
                </a:ext>
              </a:extLst>
            </p:cNvPr>
            <p:cNvCxnSpPr>
              <a:cxnSpLocks/>
              <a:stCxn id="91" idx="6"/>
              <a:endCxn id="94"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95B3E23-66BF-40EE-B591-7303C5F9D18B}"/>
                </a:ext>
              </a:extLst>
            </p:cNvPr>
            <p:cNvCxnSpPr>
              <a:cxnSpLocks/>
              <a:stCxn id="91" idx="5"/>
              <a:endCxn id="105"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458531D-98B6-4A10-95B4-0E8B55AA402B}"/>
                </a:ext>
              </a:extLst>
            </p:cNvPr>
            <p:cNvCxnSpPr>
              <a:cxnSpLocks/>
              <a:stCxn id="105" idx="6"/>
              <a:endCxn id="108"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id="{9E24CA19-3141-435B-B35C-9B3719C6B836}"/>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25" name="TextBox 124">
            <a:extLst>
              <a:ext uri="{FF2B5EF4-FFF2-40B4-BE49-F238E27FC236}">
                <a16:creationId xmlns:a16="http://schemas.microsoft.com/office/drawing/2014/main" id="{94B98058-2849-4D5B-9E69-C072766AB6E5}"/>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26" name="TextBox 125">
            <a:extLst>
              <a:ext uri="{FF2B5EF4-FFF2-40B4-BE49-F238E27FC236}">
                <a16:creationId xmlns:a16="http://schemas.microsoft.com/office/drawing/2014/main" id="{BB5AC48B-CA24-47D4-BD60-F420F890D9B8}"/>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grpSp>
        <p:nvGrpSpPr>
          <p:cNvPr id="131" name="Group 130">
            <a:extLst>
              <a:ext uri="{FF2B5EF4-FFF2-40B4-BE49-F238E27FC236}">
                <a16:creationId xmlns:a16="http://schemas.microsoft.com/office/drawing/2014/main" id="{35884F1E-744B-4487-9D8E-7C9B4FF054EC}"/>
              </a:ext>
            </a:extLst>
          </p:cNvPr>
          <p:cNvGrpSpPr/>
          <p:nvPr/>
        </p:nvGrpSpPr>
        <p:grpSpPr>
          <a:xfrm>
            <a:off x="6189616" y="4116979"/>
            <a:ext cx="1917502" cy="1107996"/>
            <a:chOff x="6189616" y="4116979"/>
            <a:chExt cx="1917502" cy="1107996"/>
          </a:xfrm>
        </p:grpSpPr>
        <p:sp>
          <p:nvSpPr>
            <p:cNvPr id="127" name="TextBox 126">
              <a:extLst>
                <a:ext uri="{FF2B5EF4-FFF2-40B4-BE49-F238E27FC236}">
                  <a16:creationId xmlns:a16="http://schemas.microsoft.com/office/drawing/2014/main" id="{12795C8E-69AF-4456-9223-0346A6A0AE77}"/>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sp>
          <p:nvSpPr>
            <p:cNvPr id="128" name="TextBox 127">
              <a:extLst>
                <a:ext uri="{FF2B5EF4-FFF2-40B4-BE49-F238E27FC236}">
                  <a16:creationId xmlns:a16="http://schemas.microsoft.com/office/drawing/2014/main" id="{0CB121DD-7F87-49C3-A289-010B2BF8F702}"/>
                </a:ext>
              </a:extLst>
            </p:cNvPr>
            <p:cNvSpPr txBox="1"/>
            <p:nvPr/>
          </p:nvSpPr>
          <p:spPr>
            <a:xfrm>
              <a:off x="6189616" y="4578644"/>
              <a:ext cx="1917502" cy="646331"/>
            </a:xfrm>
            <a:prstGeom prst="rect">
              <a:avLst/>
            </a:prstGeom>
            <a:noFill/>
          </p:spPr>
          <p:txBody>
            <a:bodyPr wrap="square" rtlCol="0">
              <a:spAutoFit/>
            </a:bodyPr>
            <a:lstStyle/>
            <a:p>
              <a:r>
                <a:rPr lang="en-SG" dirty="0"/>
                <a:t>(</a:t>
              </a:r>
              <a:r>
                <a:rPr lang="en-SG" i="1" dirty="0"/>
                <a:t>F4</a:t>
              </a:r>
              <a:r>
                <a:rPr lang="en-SG" dirty="0"/>
                <a:t> = ‘outside’ the planar graph)</a:t>
              </a:r>
            </a:p>
          </p:txBody>
        </p:sp>
      </p:grpSp>
    </p:spTree>
    <p:extLst>
      <p:ext uri="{BB962C8B-B14F-4D97-AF65-F5344CB8AC3E}">
        <p14:creationId xmlns:p14="http://schemas.microsoft.com/office/powerpoint/2010/main" val="20850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dissolve">
                                      <p:cBhvr>
                                        <p:cTn id="7" dur="500"/>
                                        <p:tgtEl>
                                          <p:spTgt spid="12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dissolve">
                                      <p:cBhvr>
                                        <p:cTn id="15" dur="500"/>
                                        <p:tgtEl>
                                          <p:spTgt spid="12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dissolve">
                                      <p:cBhvr>
                                        <p:cTn id="1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Graph Isomorphism/Planar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Euler’s Formula</a:t>
            </a:r>
            <a:endParaRPr lang="en-SG" sz="1100" dirty="0">
              <a:solidFill>
                <a:schemeClr val="bg1"/>
              </a:solidFill>
            </a:endParaRPr>
          </a:p>
        </p:txBody>
      </p:sp>
      <p:sp>
        <p:nvSpPr>
          <p:cNvPr id="39" name="TextBox 38"/>
          <p:cNvSpPr txBox="1"/>
          <p:nvPr/>
        </p:nvSpPr>
        <p:spPr>
          <a:xfrm>
            <a:off x="5462939" y="3723901"/>
            <a:ext cx="2792149" cy="1384995"/>
          </a:xfrm>
          <a:prstGeom prst="rect">
            <a:avLst/>
          </a:prstGeom>
          <a:noFill/>
        </p:spPr>
        <p:txBody>
          <a:bodyPr wrap="square" rtlCol="0">
            <a:spAutoFit/>
          </a:bodyPr>
          <a:lstStyle/>
          <a:p>
            <a:r>
              <a:rPr lang="en-US" altLang="en-US" sz="2800" i="1" dirty="0"/>
              <a:t>e</a:t>
            </a:r>
            <a:r>
              <a:rPr lang="en-US" altLang="en-US" sz="2800" dirty="0"/>
              <a:t> = 8</a:t>
            </a:r>
          </a:p>
          <a:p>
            <a:r>
              <a:rPr lang="en-US" altLang="en-US" sz="2800" i="1" dirty="0"/>
              <a:t>v</a:t>
            </a:r>
            <a:r>
              <a:rPr lang="en-US" altLang="en-US" sz="2800" dirty="0"/>
              <a:t> = 6</a:t>
            </a:r>
          </a:p>
          <a:p>
            <a:r>
              <a:rPr lang="en-US" altLang="en-US" sz="2800" i="1" dirty="0"/>
              <a:t>f</a:t>
            </a:r>
            <a:r>
              <a:rPr lang="en-US" altLang="en-US" sz="2800" dirty="0"/>
              <a:t> = 8 – 6 + 2 = </a:t>
            </a:r>
            <a:r>
              <a:rPr lang="en-US" altLang="en-US" sz="2800" dirty="0">
                <a:solidFill>
                  <a:srgbClr val="C00000"/>
                </a:solidFill>
              </a:rPr>
              <a:t>4</a:t>
            </a:r>
          </a:p>
        </p:txBody>
      </p:sp>
      <p:grpSp>
        <p:nvGrpSpPr>
          <p:cNvPr id="60" name="Group 59">
            <a:extLst>
              <a:ext uri="{FF2B5EF4-FFF2-40B4-BE49-F238E27FC236}">
                <a16:creationId xmlns:a16="http://schemas.microsoft.com/office/drawing/2014/main" id="{9AE2286D-7CC0-444B-A2D1-F53D17C6C638}"/>
              </a:ext>
            </a:extLst>
          </p:cNvPr>
          <p:cNvGrpSpPr/>
          <p:nvPr/>
        </p:nvGrpSpPr>
        <p:grpSpPr>
          <a:xfrm>
            <a:off x="563873" y="1024982"/>
            <a:ext cx="8299247" cy="1820545"/>
            <a:chOff x="730523" y="4598517"/>
            <a:chExt cx="8299247" cy="1820545"/>
          </a:xfrm>
        </p:grpSpPr>
        <p:sp>
          <p:nvSpPr>
            <p:cNvPr id="61" name="Rectangle 60">
              <a:extLst>
                <a:ext uri="{FF2B5EF4-FFF2-40B4-BE49-F238E27FC236}">
                  <a16:creationId xmlns:a16="http://schemas.microsoft.com/office/drawing/2014/main" id="{4A3A49FA-E926-450F-886B-C21A2663CE4D}"/>
                </a:ext>
              </a:extLst>
            </p:cNvPr>
            <p:cNvSpPr/>
            <p:nvPr/>
          </p:nvSpPr>
          <p:spPr>
            <a:xfrm>
              <a:off x="730523" y="4645645"/>
              <a:ext cx="8131297" cy="177341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Rectangle 61">
              <a:extLst>
                <a:ext uri="{FF2B5EF4-FFF2-40B4-BE49-F238E27FC236}">
                  <a16:creationId xmlns:a16="http://schemas.microsoft.com/office/drawing/2014/main" id="{1DB5CF86-DED5-4CA5-8F6E-07A3E166F893}"/>
                </a:ext>
              </a:extLst>
            </p:cNvPr>
            <p:cNvSpPr/>
            <p:nvPr/>
          </p:nvSpPr>
          <p:spPr>
            <a:xfrm>
              <a:off x="730523" y="4598517"/>
              <a:ext cx="8131297"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TextBox 62">
              <a:extLst>
                <a:ext uri="{FF2B5EF4-FFF2-40B4-BE49-F238E27FC236}">
                  <a16:creationId xmlns:a16="http://schemas.microsoft.com/office/drawing/2014/main" id="{D8859980-DBD7-4723-9F43-C5E43CC46A01}"/>
                </a:ext>
              </a:extLst>
            </p:cNvPr>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Euler’s Formula</a:t>
              </a:r>
            </a:p>
          </p:txBody>
        </p:sp>
        <p:sp>
          <p:nvSpPr>
            <p:cNvPr id="64" name="TextBox 63">
              <a:extLst>
                <a:ext uri="{FF2B5EF4-FFF2-40B4-BE49-F238E27FC236}">
                  <a16:creationId xmlns:a16="http://schemas.microsoft.com/office/drawing/2014/main" id="{5E498C49-05E9-4EFC-88BC-FC051612B12A}"/>
                </a:ext>
              </a:extLst>
            </p:cNvPr>
            <p:cNvSpPr txBox="1"/>
            <p:nvPr/>
          </p:nvSpPr>
          <p:spPr>
            <a:xfrm>
              <a:off x="795941" y="5218733"/>
              <a:ext cx="8044505" cy="1200329"/>
            </a:xfrm>
            <a:prstGeom prst="rect">
              <a:avLst/>
            </a:prstGeom>
            <a:noFill/>
          </p:spPr>
          <p:txBody>
            <a:bodyPr wrap="square" rtlCol="0">
              <a:spAutoFit/>
            </a:bodyPr>
            <a:lstStyle/>
            <a:p>
              <a:r>
                <a:rPr lang="en-SG" sz="2400" dirty="0"/>
                <a:t>For a connected planar simple graph </a:t>
              </a:r>
              <a:r>
                <a:rPr lang="en-SG" sz="2400" i="1" dirty="0"/>
                <a:t>G</a:t>
              </a:r>
              <a:r>
                <a:rPr lang="en-SG" sz="2400" dirty="0"/>
                <a:t> = (</a:t>
              </a:r>
              <a:r>
                <a:rPr lang="en-SG" sz="2400" i="1" dirty="0"/>
                <a:t>V</a:t>
              </a:r>
              <a:r>
                <a:rPr lang="en-SG" sz="2400" dirty="0"/>
                <a:t>, </a:t>
              </a:r>
              <a:r>
                <a:rPr lang="en-SG" sz="2400" i="1" dirty="0"/>
                <a:t>E</a:t>
              </a:r>
              <a:r>
                <a:rPr lang="en-SG" sz="2400" dirty="0"/>
                <a:t>) with </a:t>
              </a:r>
              <a:r>
                <a:rPr lang="en-SG" sz="2400" i="1" dirty="0"/>
                <a:t>e</a:t>
              </a:r>
              <a:r>
                <a:rPr lang="en-SG" sz="2400" dirty="0"/>
                <a:t> = |</a:t>
              </a:r>
              <a:r>
                <a:rPr lang="en-SG" sz="2400" i="1" dirty="0"/>
                <a:t>E</a:t>
              </a:r>
              <a:r>
                <a:rPr lang="en-SG" sz="2400" dirty="0"/>
                <a:t>| and </a:t>
              </a:r>
              <a:r>
                <a:rPr lang="en-SG" sz="2400" i="1" dirty="0"/>
                <a:t>v</a:t>
              </a:r>
              <a:r>
                <a:rPr lang="en-SG" sz="2400" dirty="0"/>
                <a:t> = |</a:t>
              </a:r>
              <a:r>
                <a:rPr lang="en-SG" sz="2400" i="1" dirty="0"/>
                <a:t>V</a:t>
              </a:r>
              <a:r>
                <a:rPr lang="en-SG" sz="2400" dirty="0"/>
                <a:t>|,  if we let </a:t>
              </a:r>
              <a:r>
                <a:rPr lang="en-SG" sz="2400" i="1" dirty="0"/>
                <a:t>f</a:t>
              </a:r>
              <a:r>
                <a:rPr lang="en-SG" sz="2400" dirty="0"/>
                <a:t> be the number of faces, then</a:t>
              </a:r>
            </a:p>
            <a:p>
              <a:pPr algn="ctr"/>
              <a:r>
                <a:rPr lang="en-SG" sz="2400" i="1" dirty="0">
                  <a:solidFill>
                    <a:srgbClr val="0000FF"/>
                  </a:solidFill>
                </a:rPr>
                <a:t>f</a:t>
              </a:r>
              <a:r>
                <a:rPr lang="en-SG" sz="2400" dirty="0">
                  <a:solidFill>
                    <a:srgbClr val="0000FF"/>
                  </a:solidFill>
                </a:rPr>
                <a:t> = </a:t>
              </a:r>
              <a:r>
                <a:rPr lang="en-SG" sz="2400" i="1" dirty="0">
                  <a:solidFill>
                    <a:srgbClr val="0000FF"/>
                  </a:solidFill>
                </a:rPr>
                <a:t>e</a:t>
              </a:r>
              <a:r>
                <a:rPr lang="en-SG" sz="2400" dirty="0">
                  <a:solidFill>
                    <a:srgbClr val="0000FF"/>
                  </a:solidFill>
                </a:rPr>
                <a:t> – </a:t>
              </a:r>
              <a:r>
                <a:rPr lang="en-SG" sz="2400" i="1" dirty="0">
                  <a:solidFill>
                    <a:srgbClr val="0000FF"/>
                  </a:solidFill>
                </a:rPr>
                <a:t>v</a:t>
              </a:r>
              <a:r>
                <a:rPr lang="en-SG" sz="2400" dirty="0">
                  <a:solidFill>
                    <a:srgbClr val="0000FF"/>
                  </a:solidFill>
                </a:rPr>
                <a:t> + 2</a:t>
              </a:r>
            </a:p>
          </p:txBody>
        </p:sp>
      </p:grpSp>
      <p:grpSp>
        <p:nvGrpSpPr>
          <p:cNvPr id="2" name="Group 1">
            <a:extLst>
              <a:ext uri="{FF2B5EF4-FFF2-40B4-BE49-F238E27FC236}">
                <a16:creationId xmlns:a16="http://schemas.microsoft.com/office/drawing/2014/main" id="{F3768C20-7765-403D-B8AC-AAF59D559D74}"/>
              </a:ext>
            </a:extLst>
          </p:cNvPr>
          <p:cNvGrpSpPr/>
          <p:nvPr/>
        </p:nvGrpSpPr>
        <p:grpSpPr>
          <a:xfrm>
            <a:off x="494203" y="3145627"/>
            <a:ext cx="4554149" cy="3210724"/>
            <a:chOff x="2433361" y="2923978"/>
            <a:chExt cx="4554149" cy="3210724"/>
          </a:xfrm>
        </p:grpSpPr>
        <p:grpSp>
          <p:nvGrpSpPr>
            <p:cNvPr id="65" name="Group 64">
              <a:extLst>
                <a:ext uri="{FF2B5EF4-FFF2-40B4-BE49-F238E27FC236}">
                  <a16:creationId xmlns:a16="http://schemas.microsoft.com/office/drawing/2014/main" id="{4F604905-DAD4-4543-877F-B3371C839DFC}"/>
                </a:ext>
              </a:extLst>
            </p:cNvPr>
            <p:cNvGrpSpPr/>
            <p:nvPr/>
          </p:nvGrpSpPr>
          <p:grpSpPr>
            <a:xfrm>
              <a:off x="2433361" y="2923978"/>
              <a:ext cx="3568315" cy="3210724"/>
              <a:chOff x="2433361" y="2923978"/>
              <a:chExt cx="3568315" cy="3210724"/>
            </a:xfrm>
          </p:grpSpPr>
          <p:grpSp>
            <p:nvGrpSpPr>
              <p:cNvPr id="66" name="Group 65">
                <a:extLst>
                  <a:ext uri="{FF2B5EF4-FFF2-40B4-BE49-F238E27FC236}">
                    <a16:creationId xmlns:a16="http://schemas.microsoft.com/office/drawing/2014/main" id="{F184AB14-B1F8-47DF-8AC7-D74847A73F75}"/>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36861EE-15E6-4553-940C-17DE883D2869}"/>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536861EE-15E6-4553-940C-17DE883D2869}"/>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A5D6354A-1A2C-4B8B-B916-177720F3BA4E}"/>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7" name="Group 66">
                <a:extLst>
                  <a:ext uri="{FF2B5EF4-FFF2-40B4-BE49-F238E27FC236}">
                    <a16:creationId xmlns:a16="http://schemas.microsoft.com/office/drawing/2014/main" id="{7600DD48-9933-407E-BE96-440D91A9814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8987478-5D4D-4CA6-B1F8-156EC564A6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8" name="TextBox 87">
                      <a:extLst>
                        <a:ext uri="{FF2B5EF4-FFF2-40B4-BE49-F238E27FC236}">
                          <a16:creationId xmlns:a16="http://schemas.microsoft.com/office/drawing/2014/main" id="{08987478-5D4D-4CA6-B1F8-156EC564A6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a:stretch>
                    </a:blipFill>
                  </p:spPr>
                  <p:txBody>
                    <a:bodyPr/>
                    <a:lstStyle/>
                    <a:p>
                      <a:r>
                        <a:rPr lang="en-SG">
                          <a:noFill/>
                        </a:rPr>
                        <a:t> </a:t>
                      </a:r>
                    </a:p>
                  </p:txBody>
                </p:sp>
              </mc:Fallback>
            </mc:AlternateContent>
            <p:sp>
              <p:nvSpPr>
                <p:cNvPr id="96" name="Oval 95">
                  <a:extLst>
                    <a:ext uri="{FF2B5EF4-FFF2-40B4-BE49-F238E27FC236}">
                      <a16:creationId xmlns:a16="http://schemas.microsoft.com/office/drawing/2014/main" id="{BF5F11DA-19F2-4244-BAC9-60CA04C8EB7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8" name="Group 67">
                <a:extLst>
                  <a:ext uri="{FF2B5EF4-FFF2-40B4-BE49-F238E27FC236}">
                    <a16:creationId xmlns:a16="http://schemas.microsoft.com/office/drawing/2014/main" id="{78844980-BCCB-4E12-BED9-94181A132E1D}"/>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AA37BD4-180F-44F7-A43E-001F4524E39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6" name="TextBox 85">
                      <a:extLst>
                        <a:ext uri="{FF2B5EF4-FFF2-40B4-BE49-F238E27FC236}">
                          <a16:creationId xmlns:a16="http://schemas.microsoft.com/office/drawing/2014/main" id="{FAA37BD4-180F-44F7-A43E-001F4524E39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b="-1667"/>
                      </a:stretch>
                    </a:blipFill>
                  </p:spPr>
                  <p:txBody>
                    <a:bodyPr/>
                    <a:lstStyle/>
                    <a:p>
                      <a:r>
                        <a:rPr lang="en-SG">
                          <a:noFill/>
                        </a:rPr>
                        <a:t> </a:t>
                      </a:r>
                    </a:p>
                  </p:txBody>
                </p:sp>
              </mc:Fallback>
            </mc:AlternateContent>
            <p:sp>
              <p:nvSpPr>
                <p:cNvPr id="87" name="Oval 86">
                  <a:extLst>
                    <a:ext uri="{FF2B5EF4-FFF2-40B4-BE49-F238E27FC236}">
                      <a16:creationId xmlns:a16="http://schemas.microsoft.com/office/drawing/2014/main" id="{A6989811-B640-4791-876A-92E16B12B76C}"/>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9" name="Group 68">
                <a:extLst>
                  <a:ext uri="{FF2B5EF4-FFF2-40B4-BE49-F238E27FC236}">
                    <a16:creationId xmlns:a16="http://schemas.microsoft.com/office/drawing/2014/main" id="{64A869EC-0AA9-4E4D-B146-D8C14F628763}"/>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6CED5D6-4095-4A8A-9888-A59AF50F41F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76CED5D6-4095-4A8A-9888-A59AF50F41F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85" name="Oval 84">
                  <a:extLst>
                    <a:ext uri="{FF2B5EF4-FFF2-40B4-BE49-F238E27FC236}">
                      <a16:creationId xmlns:a16="http://schemas.microsoft.com/office/drawing/2014/main" id="{2FA567BF-76FF-4559-B6C5-5DCFCAE44153}"/>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0" name="Group 69">
                <a:extLst>
                  <a:ext uri="{FF2B5EF4-FFF2-40B4-BE49-F238E27FC236}">
                    <a16:creationId xmlns:a16="http://schemas.microsoft.com/office/drawing/2014/main" id="{BA8375A4-DF16-411E-A136-5C0000786338}"/>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A136744-7D46-4756-9D00-C27C8A3AE108}"/>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2" name="TextBox 81">
                      <a:extLst>
                        <a:ext uri="{FF2B5EF4-FFF2-40B4-BE49-F238E27FC236}">
                          <a16:creationId xmlns:a16="http://schemas.microsoft.com/office/drawing/2014/main" id="{3A136744-7D46-4756-9D00-C27C8A3AE108}"/>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b="-1667"/>
                      </a:stretch>
                    </a:blipFill>
                  </p:spPr>
                  <p:txBody>
                    <a:bodyPr/>
                    <a:lstStyle/>
                    <a:p>
                      <a:r>
                        <a:rPr lang="en-SG">
                          <a:noFill/>
                        </a:rPr>
                        <a:t> </a:t>
                      </a:r>
                    </a:p>
                  </p:txBody>
                </p:sp>
              </mc:Fallback>
            </mc:AlternateContent>
            <p:sp>
              <p:nvSpPr>
                <p:cNvPr id="83" name="Oval 82">
                  <a:extLst>
                    <a:ext uri="{FF2B5EF4-FFF2-40B4-BE49-F238E27FC236}">
                      <a16:creationId xmlns:a16="http://schemas.microsoft.com/office/drawing/2014/main" id="{46EAE392-A25A-414D-9C38-6E2D914B221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1" name="Group 70">
                <a:extLst>
                  <a:ext uri="{FF2B5EF4-FFF2-40B4-BE49-F238E27FC236}">
                    <a16:creationId xmlns:a16="http://schemas.microsoft.com/office/drawing/2014/main" id="{BA134BCE-EF7F-48A8-A212-19C179FDB50F}"/>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7C968DA-E308-45A4-92AC-A840AF2037CD}"/>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7C968DA-E308-45A4-92AC-A840AF2037CD}"/>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67"/>
                      </a:stretch>
                    </a:blipFill>
                  </p:spPr>
                  <p:txBody>
                    <a:bodyPr/>
                    <a:lstStyle/>
                    <a:p>
                      <a:r>
                        <a:rPr lang="en-SG">
                          <a:noFill/>
                        </a:rPr>
                        <a:t> </a:t>
                      </a:r>
                    </a:p>
                  </p:txBody>
                </p:sp>
              </mc:Fallback>
            </mc:AlternateContent>
            <p:sp>
              <p:nvSpPr>
                <p:cNvPr id="81" name="Oval 80">
                  <a:extLst>
                    <a:ext uri="{FF2B5EF4-FFF2-40B4-BE49-F238E27FC236}">
                      <a16:creationId xmlns:a16="http://schemas.microsoft.com/office/drawing/2014/main" id="{6070CDBE-85AB-465E-AE82-68DFC6231E2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72" name="Straight Connector 71">
                <a:extLst>
                  <a:ext uri="{FF2B5EF4-FFF2-40B4-BE49-F238E27FC236}">
                    <a16:creationId xmlns:a16="http://schemas.microsoft.com/office/drawing/2014/main" id="{653A9F84-EB5D-418B-9696-00B3952AF36C}"/>
                  </a:ext>
                </a:extLst>
              </p:cNvPr>
              <p:cNvCxnSpPr>
                <a:stCxn id="98" idx="3"/>
                <a:endCxn id="96"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36EED4-A492-46B0-83CD-AC6A7213A21C}"/>
                  </a:ext>
                </a:extLst>
              </p:cNvPr>
              <p:cNvCxnSpPr>
                <a:cxnSpLocks/>
                <a:stCxn id="98" idx="4"/>
                <a:endCxn id="87"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5C7475-CE15-49DE-9E42-9467873BAE94}"/>
                  </a:ext>
                </a:extLst>
              </p:cNvPr>
              <p:cNvCxnSpPr>
                <a:cxnSpLocks/>
                <a:stCxn id="98" idx="6"/>
                <a:endCxn id="85"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97A126-5B65-460A-88FF-55177D35C34E}"/>
                  </a:ext>
                </a:extLst>
              </p:cNvPr>
              <p:cNvCxnSpPr>
                <a:cxnSpLocks/>
                <a:stCxn id="85" idx="4"/>
                <a:endCxn id="81"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E481C1-A221-4B8F-89D2-BA38CA8F5B11}"/>
                  </a:ext>
                </a:extLst>
              </p:cNvPr>
              <p:cNvCxnSpPr>
                <a:cxnSpLocks/>
                <a:stCxn id="87" idx="5"/>
                <a:endCxn id="81"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9EF6-D8F1-4B8B-8D1A-505F36E41B67}"/>
                  </a:ext>
                </a:extLst>
              </p:cNvPr>
              <p:cNvCxnSpPr>
                <a:cxnSpLocks/>
                <a:stCxn id="96" idx="6"/>
                <a:endCxn id="87"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AEF494-5DAD-49A0-9200-AE13CA30F17F}"/>
                  </a:ext>
                </a:extLst>
              </p:cNvPr>
              <p:cNvCxnSpPr>
                <a:cxnSpLocks/>
                <a:stCxn id="96" idx="5"/>
                <a:endCxn id="83"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04D5CFF-09A0-4D42-B771-2788A480B3C3}"/>
                  </a:ext>
                </a:extLst>
              </p:cNvPr>
              <p:cNvCxnSpPr>
                <a:cxnSpLocks/>
                <a:stCxn id="83" idx="6"/>
                <a:endCxn id="81"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67955FAA-6611-4803-BF9E-DF8F5E081DF9}"/>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00" name="TextBox 99">
              <a:extLst>
                <a:ext uri="{FF2B5EF4-FFF2-40B4-BE49-F238E27FC236}">
                  <a16:creationId xmlns:a16="http://schemas.microsoft.com/office/drawing/2014/main" id="{70877330-D4BD-4140-A1FD-3FE06E266AF0}"/>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15" name="TextBox 114">
              <a:extLst>
                <a:ext uri="{FF2B5EF4-FFF2-40B4-BE49-F238E27FC236}">
                  <a16:creationId xmlns:a16="http://schemas.microsoft.com/office/drawing/2014/main" id="{AA8E3808-3D07-4C08-B04B-D1A683F6C69E}"/>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sp>
          <p:nvSpPr>
            <p:cNvPr id="118" name="TextBox 117">
              <a:extLst>
                <a:ext uri="{FF2B5EF4-FFF2-40B4-BE49-F238E27FC236}">
                  <a16:creationId xmlns:a16="http://schemas.microsoft.com/office/drawing/2014/main" id="{98208564-8E43-4CA6-9477-1B7C7DFD3248}"/>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grpSp>
    </p:spTree>
    <p:extLst>
      <p:ext uri="{BB962C8B-B14F-4D97-AF65-F5344CB8AC3E}">
        <p14:creationId xmlns:p14="http://schemas.microsoft.com/office/powerpoint/2010/main" val="13097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Trees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7290" y="3761983"/>
            <a:ext cx="5145206" cy="1558977"/>
          </a:xfrm>
          <a:prstGeom prst="rect">
            <a:avLst/>
          </a:prstGeom>
        </p:spPr>
      </p:pic>
    </p:spTree>
    <p:extLst>
      <p:ext uri="{BB962C8B-B14F-4D97-AF65-F5344CB8AC3E}">
        <p14:creationId xmlns:p14="http://schemas.microsoft.com/office/powerpoint/2010/main" val="1404968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289175" algn="l"/>
                <a:tab pos="3024188" algn="l"/>
                <a:tab pos="3700463" algn="l"/>
                <a:tab pos="4578350" algn="l"/>
                <a:tab pos="5314950" algn="l"/>
                <a:tab pos="5848350" algn="l"/>
                <a:tab pos="6638925" algn="l"/>
                <a:tab pos="7261225" algn="l"/>
                <a:tab pos="8007350" algn="l"/>
                <a:tab pos="8612188"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Graph Isomorphism/Planar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77" name="TextBox 76"/>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3"/>
          <a:stretch>
            <a:fillRect/>
          </a:stretch>
        </p:blipFill>
        <p:spPr>
          <a:xfrm>
            <a:off x="1462594" y="2403476"/>
            <a:ext cx="6419850" cy="3952875"/>
          </a:xfrm>
          <a:prstGeom prst="rect">
            <a:avLst/>
          </a:prstGeom>
        </p:spPr>
      </p:pic>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72884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14739</TotalTime>
  <Words>9138</Words>
  <Application>Microsoft Office PowerPoint</Application>
  <PresentationFormat>On-screen Show (4:3)</PresentationFormat>
  <Paragraphs>994</Paragraphs>
  <Slides>87</Slides>
  <Notes>87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Calibri Light</vt:lpstr>
      <vt:lpstr>Cambria Math</vt:lpstr>
      <vt:lpstr>Symbol</vt:lpstr>
      <vt:lpstr>Times New Roman</vt:lpstr>
      <vt:lpstr>Wingdings</vt:lpstr>
      <vt:lpstr>Office Theme</vt:lpstr>
      <vt:lpstr>Lecture #12: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1347</cp:revision>
  <cp:lastPrinted>2020-04-01T00:08:10Z</cp:lastPrinted>
  <dcterms:created xsi:type="dcterms:W3CDTF">2015-07-25T11:08:36Z</dcterms:created>
  <dcterms:modified xsi:type="dcterms:W3CDTF">2022-10-13T08:33:16Z</dcterms:modified>
</cp:coreProperties>
</file>