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532" r:id="rId4"/>
    <p:sldId id="533" r:id="rId5"/>
    <p:sldId id="537" r:id="rId6"/>
    <p:sldId id="534" r:id="rId7"/>
    <p:sldId id="535" r:id="rId8"/>
    <p:sldId id="536" r:id="rId9"/>
    <p:sldId id="538" r:id="rId10"/>
    <p:sldId id="539" r:id="rId11"/>
    <p:sldId id="540" r:id="rId12"/>
    <p:sldId id="541" r:id="rId13"/>
    <p:sldId id="542" r:id="rId14"/>
    <p:sldId id="544" r:id="rId15"/>
    <p:sldId id="543" r:id="rId16"/>
    <p:sldId id="545" r:id="rId17"/>
    <p:sldId id="546" r:id="rId18"/>
    <p:sldId id="547" r:id="rId19"/>
    <p:sldId id="548" r:id="rId20"/>
    <p:sldId id="551" r:id="rId21"/>
    <p:sldId id="549"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8" r:id="rId38"/>
    <p:sldId id="569" r:id="rId39"/>
    <p:sldId id="570" r:id="rId40"/>
    <p:sldId id="571" r:id="rId41"/>
    <p:sldId id="573" r:id="rId42"/>
    <p:sldId id="567" r:id="rId43"/>
    <p:sldId id="606" r:id="rId44"/>
    <p:sldId id="607" r:id="rId45"/>
    <p:sldId id="609" r:id="rId46"/>
    <p:sldId id="608" r:id="rId47"/>
    <p:sldId id="610" r:id="rId48"/>
    <p:sldId id="445"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588" r:id="rId64"/>
    <p:sldId id="589" r:id="rId65"/>
    <p:sldId id="590" r:id="rId66"/>
    <p:sldId id="611" r:id="rId67"/>
    <p:sldId id="591" r:id="rId68"/>
    <p:sldId id="592" r:id="rId69"/>
    <p:sldId id="593" r:id="rId70"/>
    <p:sldId id="594" r:id="rId71"/>
    <p:sldId id="595" r:id="rId72"/>
    <p:sldId id="596" r:id="rId73"/>
    <p:sldId id="598" r:id="rId74"/>
    <p:sldId id="597" r:id="rId75"/>
    <p:sldId id="599" r:id="rId76"/>
    <p:sldId id="600" r:id="rId77"/>
    <p:sldId id="601" r:id="rId78"/>
    <p:sldId id="602" r:id="rId79"/>
    <p:sldId id="603" r:id="rId80"/>
    <p:sldId id="604" r:id="rId81"/>
    <p:sldId id="605" r:id="rId82"/>
    <p:sldId id="337" r:id="rId8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6699FF"/>
    <a:srgbClr val="000099"/>
    <a:srgbClr val="993366"/>
    <a:srgbClr val="00CC66"/>
    <a:srgbClr val="B8CCE4"/>
    <a:srgbClr val="B7CCE5"/>
    <a:srgbClr val="B4C5E8"/>
    <a:srgbClr val="B5C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6" autoAdjust="0"/>
    <p:restoredTop sz="94434" autoAdjust="0"/>
  </p:normalViewPr>
  <p:slideViewPr>
    <p:cSldViewPr snapToGrid="0">
      <p:cViewPr varScale="1">
        <p:scale>
          <a:sx n="64" d="100"/>
          <a:sy n="64" d="100"/>
        </p:scale>
        <p:origin x="82" y="4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29/10/2018</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51946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36678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3914839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0699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70668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9165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499965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4401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3453722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87123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3453553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87419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56272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509252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020484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975535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824889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047135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1329083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265958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230119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986663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534071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2392174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151165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206690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744317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538445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080132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636633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398088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731483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26964926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167587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655405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453248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2274594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36895565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21112920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4266544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246867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224686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1786702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1801892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2813648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22923145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30997429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2997821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1326095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22968049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26754665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28931655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28500920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23868926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180462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732151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1663234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946335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270250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29/10/2018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29/10/2018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29/10/2018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29/10/2018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29/10/2018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29/10/2018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29/10/2018</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29/10/2018</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29/10/2018</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29/10/2018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29/10/2018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29/10/2018</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en.wikipedia.org/wiki/Breadth-first_search" TargetMode="Externa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Tree_traversa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5 – 9 November 2018</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12. Graphs and Trees 2</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Spanning trees and Shortest Paths</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34" name="Oval 3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34" y="2475257"/>
            <a:ext cx="8145611" cy="189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415123" y="4689887"/>
            <a:ext cx="8145611" cy="1200329"/>
          </a:xfrm>
          <a:prstGeom prst="rect">
            <a:avLst/>
          </a:prstGeom>
          <a:noFill/>
        </p:spPr>
        <p:txBody>
          <a:bodyPr wrap="square" rtlCol="0">
            <a:spAutoFit/>
          </a:bodyPr>
          <a:lstStyle/>
          <a:p>
            <a:pPr>
              <a:spcBef>
                <a:spcPct val="0"/>
              </a:spcBef>
            </a:pPr>
            <a:r>
              <a:rPr lang="en-US" altLang="en-US" sz="2400" dirty="0"/>
              <a:t>Using Lemma 10.5.1 it is not difficult to show that, in fact, any tree that has more than one vertex has at least </a:t>
            </a:r>
            <a:r>
              <a:rPr lang="en-US" altLang="en-US" sz="2400" i="1" dirty="0"/>
              <a:t>two</a:t>
            </a:r>
            <a:r>
              <a:rPr lang="en-US" altLang="en-US" sz="2400" dirty="0"/>
              <a:t> vertices of degree 1.</a:t>
            </a:r>
          </a:p>
        </p:txBody>
      </p:sp>
      <p:grpSp>
        <p:nvGrpSpPr>
          <p:cNvPr id="34" name="Group 33"/>
          <p:cNvGrpSpPr/>
          <p:nvPr/>
        </p:nvGrpSpPr>
        <p:grpSpPr>
          <a:xfrm>
            <a:off x="287783" y="1084575"/>
            <a:ext cx="8480977" cy="1081882"/>
            <a:chOff x="730522" y="4598517"/>
            <a:chExt cx="8480977" cy="1081882"/>
          </a:xfrm>
        </p:grpSpPr>
        <p:sp>
          <p:nvSpPr>
            <p:cNvPr id="36" name="Rectangle 35"/>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10.5.1</a:t>
              </a:r>
            </a:p>
          </p:txBody>
        </p:sp>
        <p:sp>
          <p:nvSpPr>
            <p:cNvPr id="42" name="TextBox 41"/>
            <p:cNvSpPr txBox="1"/>
            <p:nvPr/>
          </p:nvSpPr>
          <p:spPr>
            <a:xfrm>
              <a:off x="898473" y="5218733"/>
              <a:ext cx="8313026" cy="461665"/>
            </a:xfrm>
            <a:prstGeom prst="rect">
              <a:avLst/>
            </a:prstGeom>
            <a:noFill/>
          </p:spPr>
          <p:txBody>
            <a:bodyPr wrap="square" rtlCol="0">
              <a:spAutoFit/>
            </a:bodyPr>
            <a:lstStyle/>
            <a:p>
              <a:pPr>
                <a:spcAft>
                  <a:spcPts val="600"/>
                </a:spcAft>
              </a:pPr>
              <a:r>
                <a:rPr lang="en-SG" sz="2400" dirty="0"/>
                <a:t>Any non-trivial tree has at least one vertex of degree 1.</a:t>
              </a:r>
              <a:endParaRPr lang="en-SG" sz="2400" dirty="0">
                <a:sym typeface="Symbol" panose="05050102010706020507" pitchFamily="18" charset="2"/>
              </a:endParaRP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1939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grpSp>
        <p:nvGrpSpPr>
          <p:cNvPr id="34" name="Group 33"/>
          <p:cNvGrpSpPr/>
          <p:nvPr/>
        </p:nvGrpSpPr>
        <p:grpSpPr>
          <a:xfrm>
            <a:off x="415123" y="1043256"/>
            <a:ext cx="8250519" cy="2534459"/>
            <a:chOff x="993228" y="4598517"/>
            <a:chExt cx="8250519" cy="2534459"/>
          </a:xfrm>
        </p:grpSpPr>
        <p:sp>
          <p:nvSpPr>
            <p:cNvPr id="36" name="Rectangle 35"/>
            <p:cNvSpPr/>
            <p:nvPr/>
          </p:nvSpPr>
          <p:spPr>
            <a:xfrm>
              <a:off x="993228" y="4598517"/>
              <a:ext cx="8250519" cy="253445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Terminal vertex (leaf) and internal vertex</a:t>
              </a:r>
            </a:p>
          </p:txBody>
        </p:sp>
        <p:sp>
          <p:nvSpPr>
            <p:cNvPr id="42" name="TextBox 41"/>
            <p:cNvSpPr txBox="1"/>
            <p:nvPr/>
          </p:nvSpPr>
          <p:spPr>
            <a:xfrm>
              <a:off x="1109373" y="5193984"/>
              <a:ext cx="8134373" cy="1938992"/>
            </a:xfrm>
            <a:prstGeom prst="rect">
              <a:avLst/>
            </a:prstGeom>
            <a:noFill/>
          </p:spPr>
          <p:txBody>
            <a:bodyPr wrap="square" rtlCol="0">
              <a:spAutoFit/>
            </a:bodyPr>
            <a:lstStyle/>
            <a:p>
              <a:pPr>
                <a:spcAft>
                  <a:spcPts val="600"/>
                </a:spcAft>
              </a:pPr>
              <a:r>
                <a:rPr lang="en-SG" sz="2400" dirty="0"/>
                <a:t>Let </a:t>
              </a:r>
              <a:r>
                <a:rPr lang="en-SG" sz="2400" i="1" dirty="0"/>
                <a:t>T</a:t>
              </a:r>
              <a:r>
                <a:rPr lang="en-SG" sz="2400" dirty="0"/>
                <a:t> be a tree. If </a:t>
              </a:r>
              <a:r>
                <a:rPr lang="en-SG" sz="2400" i="1" dirty="0"/>
                <a:t>T</a:t>
              </a:r>
              <a:r>
                <a:rPr lang="en-SG" sz="2400" dirty="0"/>
                <a:t> has only one or two vertices, then each is called a </a:t>
              </a:r>
              <a:r>
                <a:rPr lang="en-SG" sz="2400" b="1" dirty="0"/>
                <a:t>terminal vertex</a:t>
              </a:r>
              <a:r>
                <a:rPr lang="en-SG" sz="2400" dirty="0"/>
                <a:t> (or </a:t>
              </a:r>
              <a:r>
                <a:rPr lang="en-SG" sz="2400" b="1" dirty="0"/>
                <a:t>leaf</a:t>
              </a:r>
              <a:r>
                <a:rPr lang="en-SG" sz="2400" dirty="0"/>
                <a:t>). If </a:t>
              </a:r>
              <a:r>
                <a:rPr lang="en-SG" sz="2400" i="1" dirty="0"/>
                <a:t>T</a:t>
              </a:r>
              <a:r>
                <a:rPr lang="en-SG" sz="2400" dirty="0"/>
                <a:t> has at least three vertices, then a vertex of degree 1 in </a:t>
              </a:r>
              <a:r>
                <a:rPr lang="en-SG" sz="2400" i="1" dirty="0"/>
                <a:t>T</a:t>
              </a:r>
              <a:r>
                <a:rPr lang="en-SG" sz="2400" dirty="0"/>
                <a:t> is called a </a:t>
              </a:r>
              <a:r>
                <a:rPr lang="en-SG" sz="2400" b="1" dirty="0"/>
                <a:t>terminal vertex </a:t>
              </a:r>
              <a:r>
                <a:rPr lang="en-SG" sz="2400" dirty="0"/>
                <a:t>(or </a:t>
              </a:r>
              <a:r>
                <a:rPr lang="en-SG" sz="2400" b="1" dirty="0"/>
                <a:t>leaf</a:t>
              </a:r>
              <a:r>
                <a:rPr lang="en-SG" sz="2400" dirty="0"/>
                <a:t>), and a vertex of degree greater than 1 in </a:t>
              </a:r>
              <a:r>
                <a:rPr lang="en-SG" sz="2400" i="1" dirty="0"/>
                <a:t>T</a:t>
              </a:r>
              <a:r>
                <a:rPr lang="en-SG" sz="2400" dirty="0"/>
                <a:t> is called an </a:t>
              </a:r>
              <a:r>
                <a:rPr lang="en-SG" sz="2400" b="1" dirty="0"/>
                <a:t>internal vertex</a:t>
              </a:r>
              <a:r>
                <a:rPr lang="en-SG" sz="2400" dirty="0"/>
                <a:t>.</a:t>
              </a:r>
            </a:p>
          </p:txBody>
        </p:sp>
      </p:grpSp>
      <p:sp>
        <p:nvSpPr>
          <p:cNvPr id="21" name="Oval 2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875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TextBox 20"/>
          <p:cNvSpPr txBox="1"/>
          <p:nvPr/>
        </p:nvSpPr>
        <p:spPr>
          <a:xfrm>
            <a:off x="415123" y="1011129"/>
            <a:ext cx="8145611" cy="954107"/>
          </a:xfrm>
          <a:prstGeom prst="rect">
            <a:avLst/>
          </a:prstGeom>
          <a:noFill/>
        </p:spPr>
        <p:txBody>
          <a:bodyPr wrap="square" rtlCol="0">
            <a:spAutoFit/>
          </a:bodyPr>
          <a:lstStyle/>
          <a:p>
            <a:pPr>
              <a:spcBef>
                <a:spcPct val="0"/>
              </a:spcBef>
            </a:pPr>
            <a:r>
              <a:rPr lang="en-US" altLang="en-US" sz="2800" dirty="0"/>
              <a:t>Example: Find all </a:t>
            </a:r>
            <a:r>
              <a:rPr lang="en-US" altLang="en-US" sz="2800" dirty="0">
                <a:solidFill>
                  <a:srgbClr val="000099"/>
                </a:solidFill>
              </a:rPr>
              <a:t>terminal vertices </a:t>
            </a:r>
            <a:r>
              <a:rPr lang="en-US" altLang="en-US" sz="2800" dirty="0"/>
              <a:t>and all </a:t>
            </a:r>
            <a:r>
              <a:rPr lang="en-US" altLang="en-US" sz="2800" dirty="0">
                <a:solidFill>
                  <a:srgbClr val="000099"/>
                </a:solidFill>
              </a:rPr>
              <a:t>internal vertices</a:t>
            </a:r>
            <a:r>
              <a:rPr lang="en-US" altLang="en-US" sz="2800" dirty="0"/>
              <a:t> in the following tree:</a:t>
            </a: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751" y="2177284"/>
            <a:ext cx="6950497" cy="161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1617888" y="4107193"/>
            <a:ext cx="6088675" cy="523220"/>
          </a:xfrm>
          <a:prstGeom prst="rect">
            <a:avLst/>
          </a:prstGeom>
          <a:solidFill>
            <a:schemeClr val="accent4">
              <a:lumMod val="60000"/>
              <a:lumOff val="40000"/>
            </a:schemeClr>
          </a:solidFill>
        </p:spPr>
        <p:txBody>
          <a:bodyPr wrap="square" rtlCol="0">
            <a:spAutoFit/>
          </a:bodyPr>
          <a:lstStyle/>
          <a:p>
            <a:r>
              <a:rPr lang="en-SG" sz="2800" dirty="0"/>
              <a:t>Terminal vertices: </a:t>
            </a:r>
            <a:r>
              <a:rPr lang="en-SG" sz="2800" i="1" dirty="0"/>
              <a:t>v</a:t>
            </a:r>
            <a:r>
              <a:rPr lang="en-SG" sz="2800" baseline="-25000" dirty="0"/>
              <a:t>0</a:t>
            </a:r>
            <a:r>
              <a:rPr lang="en-SG" sz="2800" dirty="0"/>
              <a:t>, </a:t>
            </a:r>
            <a:r>
              <a:rPr lang="en-SG" sz="2800" i="1" dirty="0"/>
              <a:t>v</a:t>
            </a:r>
            <a:r>
              <a:rPr lang="en-SG" sz="2800" baseline="-25000" dirty="0"/>
              <a:t>2</a:t>
            </a:r>
            <a:r>
              <a:rPr lang="en-SG" sz="2800" dirty="0"/>
              <a:t>, </a:t>
            </a:r>
            <a:r>
              <a:rPr lang="en-SG" sz="2800" i="1" dirty="0"/>
              <a:t>v</a:t>
            </a:r>
            <a:r>
              <a:rPr lang="en-SG" sz="2800" baseline="-25000" dirty="0"/>
              <a:t>4</a:t>
            </a:r>
            <a:r>
              <a:rPr lang="en-SG" sz="2800" dirty="0"/>
              <a:t>, </a:t>
            </a:r>
            <a:r>
              <a:rPr lang="en-SG" sz="2800" i="1" dirty="0"/>
              <a:t>v</a:t>
            </a:r>
            <a:r>
              <a:rPr lang="en-SG" sz="2800" baseline="-25000" dirty="0"/>
              <a:t>5</a:t>
            </a:r>
            <a:r>
              <a:rPr lang="en-SG" sz="2800" dirty="0"/>
              <a:t>, </a:t>
            </a:r>
            <a:r>
              <a:rPr lang="en-SG" sz="2800" i="1" dirty="0"/>
              <a:t>v</a:t>
            </a:r>
            <a:r>
              <a:rPr lang="en-SG" sz="2800" baseline="-25000" dirty="0"/>
              <a:t>7</a:t>
            </a:r>
            <a:r>
              <a:rPr lang="en-SG" sz="2800" dirty="0"/>
              <a:t> and </a:t>
            </a:r>
            <a:r>
              <a:rPr lang="en-SG" sz="2800" i="1" dirty="0"/>
              <a:t>v</a:t>
            </a:r>
            <a:r>
              <a:rPr lang="en-SG" sz="2800" baseline="-25000" dirty="0"/>
              <a:t>8</a:t>
            </a:r>
            <a:r>
              <a:rPr lang="en-SG" sz="2800" dirty="0"/>
              <a:t>.</a:t>
            </a:r>
          </a:p>
        </p:txBody>
      </p:sp>
      <p:sp>
        <p:nvSpPr>
          <p:cNvPr id="34" name="TextBox 33"/>
          <p:cNvSpPr txBox="1"/>
          <p:nvPr/>
        </p:nvSpPr>
        <p:spPr>
          <a:xfrm>
            <a:off x="1617888" y="4689949"/>
            <a:ext cx="6088675" cy="523220"/>
          </a:xfrm>
          <a:prstGeom prst="rect">
            <a:avLst/>
          </a:prstGeom>
          <a:solidFill>
            <a:schemeClr val="accent4">
              <a:lumMod val="60000"/>
              <a:lumOff val="40000"/>
            </a:schemeClr>
          </a:solidFill>
        </p:spPr>
        <p:txBody>
          <a:bodyPr wrap="square" rtlCol="0">
            <a:spAutoFit/>
          </a:bodyPr>
          <a:lstStyle/>
          <a:p>
            <a:r>
              <a:rPr lang="en-SG" sz="2800" dirty="0"/>
              <a:t>Internal vertices: </a:t>
            </a:r>
            <a:r>
              <a:rPr lang="en-SG" sz="2800" i="1" dirty="0"/>
              <a:t>v</a:t>
            </a:r>
            <a:r>
              <a:rPr lang="en-SG" sz="2800" baseline="-25000" dirty="0"/>
              <a:t>6</a:t>
            </a:r>
            <a:r>
              <a:rPr lang="en-SG" sz="2800" dirty="0"/>
              <a:t>, </a:t>
            </a:r>
            <a:r>
              <a:rPr lang="en-SG" sz="2800" i="1" dirty="0"/>
              <a:t>v</a:t>
            </a:r>
            <a:r>
              <a:rPr lang="en-SG" sz="2800" baseline="-25000" dirty="0"/>
              <a:t>1</a:t>
            </a:r>
            <a:r>
              <a:rPr lang="en-SG" sz="2800" dirty="0"/>
              <a:t> and </a:t>
            </a:r>
            <a:r>
              <a:rPr lang="en-SG" sz="2800" i="1" dirty="0"/>
              <a:t>v</a:t>
            </a:r>
            <a:r>
              <a:rPr lang="en-SG" sz="2800" baseline="-25000" dirty="0"/>
              <a:t>3</a:t>
            </a:r>
            <a:r>
              <a:rPr lang="en-SG" sz="2800" dirty="0"/>
              <a:t>.</a:t>
            </a:r>
          </a:p>
        </p:txBody>
      </p:sp>
      <p:sp>
        <p:nvSpPr>
          <p:cNvPr id="35" name="Oval 34"/>
          <p:cNvSpPr/>
          <p:nvPr/>
        </p:nvSpPr>
        <p:spPr>
          <a:xfrm>
            <a:off x="1708655" y="2148207"/>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86650" y="2330709"/>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86650" y="3063097"/>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662225" y="3197710"/>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817524" y="3257407"/>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90458" y="2800328"/>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917862" y="2592342"/>
            <a:ext cx="376818" cy="38862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409243" y="2513355"/>
            <a:ext cx="376818" cy="38862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94258" y="2740998"/>
            <a:ext cx="376818" cy="38862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62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dissolve">
                                      <p:cBhvr>
                                        <p:cTn id="18" dur="500"/>
                                        <p:tgtEl>
                                          <p:spTgt spid="4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dissolve">
                                      <p:cBhvr>
                                        <p:cTn id="21" dur="500"/>
                                        <p:tgtEl>
                                          <p:spTgt spid="4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ssolve">
                                      <p:cBhvr>
                                        <p:cTn id="37" dur="500"/>
                                        <p:tgtEl>
                                          <p:spTgt spid="4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dissolve">
                                      <p:cBhvr>
                                        <p:cTn id="40" dur="500"/>
                                        <p:tgtEl>
                                          <p:spTgt spid="4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animBg="1"/>
      <p:bldP spid="35" grpId="0" animBg="1"/>
      <p:bldP spid="36" grpId="0" animBg="1"/>
      <p:bldP spid="39" grpId="0" animBg="1"/>
      <p:bldP spid="40" grpId="0" animBg="1"/>
      <p:bldP spid="41" grpId="0" animBg="1"/>
      <p:bldP spid="42"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grpSp>
        <p:nvGrpSpPr>
          <p:cNvPr id="34" name="Group 33"/>
          <p:cNvGrpSpPr/>
          <p:nvPr/>
        </p:nvGrpSpPr>
        <p:grpSpPr>
          <a:xfrm>
            <a:off x="287783" y="1118282"/>
            <a:ext cx="8480977" cy="1081882"/>
            <a:chOff x="730522" y="4598517"/>
            <a:chExt cx="8480977" cy="1081882"/>
          </a:xfrm>
        </p:grpSpPr>
        <p:sp>
          <p:nvSpPr>
            <p:cNvPr id="36" name="Rectangle 35"/>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10.5.2</a:t>
              </a:r>
            </a:p>
          </p:txBody>
        </p:sp>
        <p:sp>
          <p:nvSpPr>
            <p:cNvPr id="42" name="TextBox 41"/>
            <p:cNvSpPr txBox="1"/>
            <p:nvPr/>
          </p:nvSpPr>
          <p:spPr>
            <a:xfrm>
              <a:off x="898473" y="5218733"/>
              <a:ext cx="8313026" cy="461665"/>
            </a:xfrm>
            <a:prstGeom prst="rect">
              <a:avLst/>
            </a:prstGeom>
            <a:noFill/>
          </p:spPr>
          <p:txBody>
            <a:bodyPr wrap="square" rtlCol="0">
              <a:spAutoFit/>
            </a:bodyPr>
            <a:lstStyle/>
            <a:p>
              <a:pPr>
                <a:spcAft>
                  <a:spcPts val="600"/>
                </a:spcAft>
              </a:pPr>
              <a:r>
                <a:rPr lang="en-SG" sz="2400" dirty="0"/>
                <a:t>Any tree with </a:t>
              </a:r>
              <a:r>
                <a:rPr lang="en-SG" sz="2400" i="1" dirty="0"/>
                <a:t>n</a:t>
              </a:r>
              <a:r>
                <a:rPr lang="en-SG" sz="2400" dirty="0"/>
                <a:t> vertices (</a:t>
              </a:r>
              <a:r>
                <a:rPr lang="en-SG" sz="2400" i="1" dirty="0"/>
                <a:t>n</a:t>
              </a:r>
              <a:r>
                <a:rPr lang="en-SG" sz="2400" dirty="0"/>
                <a:t> &gt; 0) has </a:t>
              </a:r>
              <a:r>
                <a:rPr lang="en-SG" sz="2400" i="1" dirty="0"/>
                <a:t>n</a:t>
              </a:r>
              <a:r>
                <a:rPr lang="en-SG" sz="2400" dirty="0"/>
                <a:t> – 1 edges.</a:t>
              </a:r>
              <a:endParaRPr lang="en-SG" sz="2400" dirty="0">
                <a:sym typeface="Symbol" panose="05050102010706020507" pitchFamily="18" charset="2"/>
              </a:endParaRPr>
            </a:p>
          </p:txBody>
        </p:sp>
      </p:grpSp>
      <p:sp>
        <p:nvSpPr>
          <p:cNvPr id="27" name="TextBox 26"/>
          <p:cNvSpPr txBox="1"/>
          <p:nvPr/>
        </p:nvSpPr>
        <p:spPr>
          <a:xfrm>
            <a:off x="287783" y="2432199"/>
            <a:ext cx="8517550" cy="3924151"/>
          </a:xfrm>
          <a:prstGeom prst="rect">
            <a:avLst/>
          </a:prstGeom>
          <a:noFill/>
        </p:spPr>
        <p:txBody>
          <a:bodyPr wrap="square" rtlCol="0">
            <a:spAutoFit/>
          </a:bodyPr>
          <a:lstStyle/>
          <a:p>
            <a:pPr>
              <a:spcBef>
                <a:spcPct val="0"/>
              </a:spcBef>
            </a:pPr>
            <a:r>
              <a:rPr lang="en-US" altLang="en-US" sz="2400" b="1" dirty="0"/>
              <a:t>Proof: </a:t>
            </a:r>
            <a:r>
              <a:rPr lang="en-US" altLang="en-US" sz="2400" dirty="0"/>
              <a:t>By mathematical induction.</a:t>
            </a:r>
            <a:endParaRPr lang="en-US" altLang="en-US" sz="2400" b="1" dirty="0"/>
          </a:p>
          <a:p>
            <a:pPr>
              <a:spcBef>
                <a:spcPct val="0"/>
              </a:spcBef>
            </a:pPr>
            <a:r>
              <a:rPr lang="en-US" altLang="en-US" sz="2400" dirty="0"/>
              <a:t>Let the property </a:t>
            </a:r>
            <a:r>
              <a:rPr lang="en-US" altLang="en-US" sz="2400" i="1" dirty="0"/>
              <a:t>P</a:t>
            </a:r>
            <a:r>
              <a:rPr lang="en-US" altLang="en-US" sz="2400" dirty="0"/>
              <a:t>(</a:t>
            </a:r>
            <a:r>
              <a:rPr lang="en-US" altLang="en-US" sz="2400" i="1" dirty="0"/>
              <a:t>n</a:t>
            </a:r>
            <a:r>
              <a:rPr lang="en-US" altLang="en-US" sz="2400" dirty="0"/>
              <a:t>) be “any tree with </a:t>
            </a:r>
            <a:r>
              <a:rPr lang="en-US" altLang="en-US" sz="2400" i="1" dirty="0"/>
              <a:t>n</a:t>
            </a:r>
            <a:r>
              <a:rPr lang="en-US" altLang="en-US" sz="2400" dirty="0"/>
              <a:t> vertices has </a:t>
            </a:r>
            <a:r>
              <a:rPr lang="en-US" altLang="en-US" sz="2400" i="1" dirty="0"/>
              <a:t>n</a:t>
            </a:r>
            <a:r>
              <a:rPr lang="en-US" altLang="en-US" sz="2400" dirty="0"/>
              <a:t> – 1 edges”.</a:t>
            </a:r>
          </a:p>
          <a:p>
            <a:pPr marL="811213" indent="-811213">
              <a:spcBef>
                <a:spcPct val="0"/>
              </a:spcBef>
              <a:spcAft>
                <a:spcPts val="600"/>
              </a:spcAft>
              <a:tabLst>
                <a:tab pos="811213" algn="l"/>
              </a:tabLst>
            </a:pPr>
            <a:r>
              <a:rPr lang="en-US" altLang="en-US" sz="2400" dirty="0"/>
              <a:t> </a:t>
            </a:r>
            <a:r>
              <a:rPr lang="en-US" altLang="en-US" sz="2400" i="1" dirty="0"/>
              <a:t>P</a:t>
            </a:r>
            <a:r>
              <a:rPr lang="en-US" altLang="en-US" sz="2400" dirty="0"/>
              <a:t>(1): 	Let </a:t>
            </a:r>
            <a:r>
              <a:rPr lang="en-US" altLang="en-US" sz="2400" i="1" dirty="0"/>
              <a:t>T</a:t>
            </a:r>
            <a:r>
              <a:rPr lang="en-US" altLang="en-US" sz="2400" dirty="0"/>
              <a:t> be any tree with one vertex. Then </a:t>
            </a:r>
            <a:r>
              <a:rPr lang="en-US" altLang="en-US" sz="2400" i="1" dirty="0"/>
              <a:t>T</a:t>
            </a:r>
            <a:r>
              <a:rPr lang="en-US" altLang="en-US" sz="2400" dirty="0"/>
              <a:t> has no edges. </a:t>
            </a:r>
            <a:br>
              <a:rPr lang="en-US" altLang="en-US" sz="2400" dirty="0"/>
            </a:br>
            <a:r>
              <a:rPr lang="en-US" altLang="en-US" sz="2400" dirty="0"/>
              <a:t>So </a:t>
            </a:r>
            <a:r>
              <a:rPr lang="en-US" altLang="en-US" sz="2400" i="1" dirty="0"/>
              <a:t>P</a:t>
            </a:r>
            <a:r>
              <a:rPr lang="en-US" altLang="en-US" sz="2400" dirty="0"/>
              <a:t>(1) is true.</a:t>
            </a:r>
          </a:p>
          <a:p>
            <a:pPr marL="811213" indent="-811213">
              <a:spcBef>
                <a:spcPct val="0"/>
              </a:spcBef>
              <a:spcAft>
                <a:spcPts val="600"/>
              </a:spcAft>
              <a:tabLst>
                <a:tab pos="811213" algn="l"/>
              </a:tabLst>
            </a:pPr>
            <a:r>
              <a:rPr lang="en-US" altLang="en-US" sz="2400" dirty="0"/>
              <a:t>Show that for all integers </a:t>
            </a:r>
            <a:r>
              <a:rPr lang="en-US" altLang="en-US" sz="2400" i="1" dirty="0"/>
              <a:t>k</a:t>
            </a:r>
            <a:r>
              <a:rPr lang="en-US" altLang="en-US" sz="2400" dirty="0"/>
              <a:t> </a:t>
            </a:r>
            <a:r>
              <a:rPr lang="en-US" altLang="en-US" sz="2400" dirty="0">
                <a:sym typeface="Symbol" panose="05050102010706020507" pitchFamily="18" charset="2"/>
              </a:rPr>
              <a:t> 1, 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 is true 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+1) is true.</a:t>
            </a:r>
          </a:p>
          <a:p>
            <a:pPr marL="811213" indent="-811213">
              <a:spcBef>
                <a:spcPct val="0"/>
              </a:spcBef>
              <a:spcAft>
                <a:spcPts val="600"/>
              </a:spcAft>
              <a:tabLst>
                <a:tab pos="811213" algn="l"/>
              </a:tabLst>
            </a:pPr>
            <a:r>
              <a:rPr lang="en-US" altLang="en-US" sz="2400" dirty="0">
                <a:sym typeface="Symbol" panose="05050102010706020507" pitchFamily="18" charset="2"/>
              </a:rPr>
              <a:t>Suppose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 is true.</a:t>
            </a:r>
          </a:p>
          <a:p>
            <a:pPr marL="631825" indent="-363538">
              <a:spcBef>
                <a:spcPct val="0"/>
              </a:spcBef>
              <a:spcAft>
                <a:spcPts val="600"/>
              </a:spcAft>
              <a:buFont typeface="+mj-lt"/>
              <a:buAutoNum type="arabicPeriod"/>
              <a:tabLst>
                <a:tab pos="631825" algn="l"/>
              </a:tabLst>
            </a:pPr>
            <a:r>
              <a:rPr lang="en-US" altLang="en-US" sz="2000" dirty="0">
                <a:sym typeface="Symbol" panose="05050102010706020507" pitchFamily="18" charset="2"/>
              </a:rPr>
              <a:t>Let </a:t>
            </a:r>
            <a:r>
              <a:rPr lang="en-US" altLang="en-US" sz="2000" i="1" dirty="0">
                <a:sym typeface="Symbol" panose="05050102010706020507" pitchFamily="18" charset="2"/>
              </a:rPr>
              <a:t>T</a:t>
            </a:r>
            <a:r>
              <a:rPr lang="en-US" altLang="en-US" sz="2000" dirty="0">
                <a:sym typeface="Symbol" panose="05050102010706020507" pitchFamily="18" charset="2"/>
              </a:rPr>
              <a:t> be a particular but arbitrarily chosen tree with </a:t>
            </a:r>
            <a:r>
              <a:rPr lang="en-US" altLang="en-US" sz="2000" i="1" dirty="0">
                <a:sym typeface="Symbol" panose="05050102010706020507" pitchFamily="18" charset="2"/>
              </a:rPr>
              <a:t>k</a:t>
            </a:r>
            <a:r>
              <a:rPr lang="en-US" altLang="en-US" sz="2000" dirty="0">
                <a:sym typeface="Symbol" panose="05050102010706020507" pitchFamily="18" charset="2"/>
              </a:rPr>
              <a:t> + 1 vertices.</a:t>
            </a:r>
          </a:p>
          <a:p>
            <a:pPr marL="631825" indent="-363538">
              <a:spcBef>
                <a:spcPct val="0"/>
              </a:spcBef>
              <a:spcAft>
                <a:spcPts val="600"/>
              </a:spcAft>
              <a:buFont typeface="+mj-lt"/>
              <a:buAutoNum type="arabicPeriod"/>
              <a:tabLst>
                <a:tab pos="631825" algn="l"/>
              </a:tabLst>
            </a:pPr>
            <a:r>
              <a:rPr lang="en-US" altLang="en-US" sz="2000" dirty="0">
                <a:sym typeface="Symbol" panose="05050102010706020507" pitchFamily="18" charset="2"/>
              </a:rPr>
              <a:t>Since </a:t>
            </a:r>
            <a:r>
              <a:rPr lang="en-US" altLang="en-US" sz="2000" i="1" dirty="0">
                <a:sym typeface="Symbol" panose="05050102010706020507" pitchFamily="18" charset="2"/>
              </a:rPr>
              <a:t>k</a:t>
            </a:r>
            <a:r>
              <a:rPr lang="en-US" altLang="en-US" sz="2000" dirty="0">
                <a:sym typeface="Symbol" panose="05050102010706020507" pitchFamily="18" charset="2"/>
              </a:rPr>
              <a:t> is positive, (</a:t>
            </a:r>
            <a:r>
              <a:rPr lang="en-US" altLang="en-US" sz="2000" i="1" dirty="0">
                <a:sym typeface="Symbol" panose="05050102010706020507" pitchFamily="18" charset="2"/>
              </a:rPr>
              <a:t>k</a:t>
            </a:r>
            <a:r>
              <a:rPr lang="en-US" altLang="en-US" sz="2000" dirty="0">
                <a:sym typeface="Symbol" panose="05050102010706020507" pitchFamily="18" charset="2"/>
              </a:rPr>
              <a:t> + 1)  2, and so </a:t>
            </a:r>
            <a:r>
              <a:rPr lang="en-US" altLang="en-US" sz="2000" i="1" dirty="0">
                <a:sym typeface="Symbol" panose="05050102010706020507" pitchFamily="18" charset="2"/>
              </a:rPr>
              <a:t>T</a:t>
            </a:r>
            <a:r>
              <a:rPr lang="en-US" altLang="en-US" sz="2000" dirty="0">
                <a:sym typeface="Symbol" panose="05050102010706020507" pitchFamily="18" charset="2"/>
              </a:rPr>
              <a:t> has more than one vertex.</a:t>
            </a:r>
          </a:p>
          <a:p>
            <a:pPr marL="631825" indent="-363538">
              <a:spcBef>
                <a:spcPct val="0"/>
              </a:spcBef>
              <a:spcAft>
                <a:spcPts val="600"/>
              </a:spcAft>
              <a:buFont typeface="+mj-lt"/>
              <a:buAutoNum type="arabicPeriod"/>
              <a:tabLst>
                <a:tab pos="631825" algn="l"/>
              </a:tabLst>
            </a:pPr>
            <a:r>
              <a:rPr lang="en-US" altLang="en-US" sz="2000" dirty="0">
                <a:sym typeface="Symbol" panose="05050102010706020507" pitchFamily="18" charset="2"/>
              </a:rPr>
              <a:t>Hence, by Lemma 10.5.1, </a:t>
            </a:r>
            <a:r>
              <a:rPr lang="en-US" altLang="en-US" sz="2000" i="1" dirty="0">
                <a:sym typeface="Symbol" panose="05050102010706020507" pitchFamily="18" charset="2"/>
              </a:rPr>
              <a:t>T</a:t>
            </a:r>
            <a:r>
              <a:rPr lang="en-US" altLang="en-US" sz="2000" dirty="0">
                <a:sym typeface="Symbol" panose="05050102010706020507" pitchFamily="18" charset="2"/>
              </a:rPr>
              <a:t> has a vertex </a:t>
            </a:r>
            <a:r>
              <a:rPr lang="en-US" altLang="en-US" sz="2000" i="1" dirty="0">
                <a:sym typeface="Symbol" panose="05050102010706020507" pitchFamily="18" charset="2"/>
              </a:rPr>
              <a:t>v</a:t>
            </a:r>
            <a:r>
              <a:rPr lang="en-US" altLang="en-US" sz="2000" dirty="0">
                <a:sym typeface="Symbol" panose="05050102010706020507" pitchFamily="18" charset="2"/>
              </a:rPr>
              <a:t> of degree 1, and has at least another vertex in </a:t>
            </a:r>
            <a:r>
              <a:rPr lang="en-US" altLang="en-US" sz="2000" i="1" dirty="0">
                <a:sym typeface="Symbol" panose="05050102010706020507" pitchFamily="18" charset="2"/>
              </a:rPr>
              <a:t>T</a:t>
            </a:r>
            <a:r>
              <a:rPr lang="en-US" altLang="en-US" sz="2000" dirty="0">
                <a:sym typeface="Symbol" panose="05050102010706020507" pitchFamily="18" charset="2"/>
              </a:rPr>
              <a:t> besides </a:t>
            </a:r>
            <a:r>
              <a:rPr lang="en-US" altLang="en-US" sz="2000" i="1" dirty="0">
                <a:sym typeface="Symbol" panose="05050102010706020507" pitchFamily="18" charset="2"/>
              </a:rPr>
              <a:t>v</a:t>
            </a:r>
            <a:r>
              <a:rPr lang="en-US" altLang="en-US" sz="2000" dirty="0">
                <a:sym typeface="Symbol" panose="05050102010706020507" pitchFamily="18" charset="2"/>
              </a:rPr>
              <a:t>.</a:t>
            </a:r>
            <a:endParaRPr lang="en-US" altLang="en-US" sz="2000" dirty="0"/>
          </a:p>
        </p:txBody>
      </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0169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7" name="TextBox 26"/>
          <p:cNvSpPr txBox="1"/>
          <p:nvPr/>
        </p:nvSpPr>
        <p:spPr>
          <a:xfrm>
            <a:off x="287783" y="1132838"/>
            <a:ext cx="8517550" cy="4924425"/>
          </a:xfrm>
          <a:prstGeom prst="rect">
            <a:avLst/>
          </a:prstGeom>
          <a:noFill/>
        </p:spPr>
        <p:txBody>
          <a:bodyPr wrap="square" rtlCol="0">
            <a:spAutoFit/>
          </a:bodyPr>
          <a:lstStyle/>
          <a:p>
            <a:pPr marL="268287">
              <a:spcBef>
                <a:spcPct val="0"/>
              </a:spcBef>
              <a:spcAft>
                <a:spcPts val="600"/>
              </a:spcAft>
              <a:tabLst>
                <a:tab pos="631825" algn="l"/>
              </a:tabLst>
            </a:pPr>
            <a:r>
              <a:rPr lang="en-US" altLang="en-US" sz="2400" b="1" dirty="0"/>
              <a:t>Proof: </a:t>
            </a:r>
            <a:r>
              <a:rPr lang="en-US" altLang="en-US" sz="2400" dirty="0"/>
              <a:t>(continued…)</a:t>
            </a:r>
            <a:endParaRPr lang="en-US" altLang="en-US" sz="2400" b="1" dirty="0"/>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Hence, by Lemma 10.5.1, </a:t>
            </a:r>
            <a:r>
              <a:rPr lang="en-US" altLang="en-US" sz="2000" i="1" dirty="0">
                <a:sym typeface="Symbol" panose="05050102010706020507" pitchFamily="18" charset="2"/>
              </a:rPr>
              <a:t>T</a:t>
            </a:r>
            <a:r>
              <a:rPr lang="en-US" altLang="en-US" sz="2000" dirty="0">
                <a:sym typeface="Symbol" panose="05050102010706020507" pitchFamily="18" charset="2"/>
              </a:rPr>
              <a:t> has a vertex </a:t>
            </a:r>
            <a:r>
              <a:rPr lang="en-US" altLang="en-US" sz="2000" i="1" dirty="0">
                <a:sym typeface="Symbol" panose="05050102010706020507" pitchFamily="18" charset="2"/>
              </a:rPr>
              <a:t>v</a:t>
            </a:r>
            <a:r>
              <a:rPr lang="en-US" altLang="en-US" sz="2000" dirty="0">
                <a:sym typeface="Symbol" panose="05050102010706020507" pitchFamily="18" charset="2"/>
              </a:rPr>
              <a:t> of degree 1, and has at least another vertex in </a:t>
            </a:r>
            <a:r>
              <a:rPr lang="en-US" altLang="en-US" sz="2000" i="1" dirty="0">
                <a:sym typeface="Symbol" panose="05050102010706020507" pitchFamily="18" charset="2"/>
              </a:rPr>
              <a:t>T</a:t>
            </a:r>
            <a:r>
              <a:rPr lang="en-US" altLang="en-US" sz="2000" dirty="0">
                <a:sym typeface="Symbol" panose="05050102010706020507" pitchFamily="18" charset="2"/>
              </a:rPr>
              <a:t> besides </a:t>
            </a:r>
            <a:r>
              <a:rPr lang="en-US" altLang="en-US" sz="2000" i="1" dirty="0">
                <a:sym typeface="Symbol" panose="05050102010706020507" pitchFamily="18" charset="2"/>
              </a:rPr>
              <a:t>v</a:t>
            </a:r>
            <a:r>
              <a:rPr lang="en-US" altLang="en-US" sz="2000" dirty="0">
                <a:sym typeface="Symbol" panose="05050102010706020507" pitchFamily="18" charset="2"/>
              </a:rPr>
              <a:t>.</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Thus, there is an edge </a:t>
            </a:r>
            <a:r>
              <a:rPr lang="en-US" altLang="en-US" sz="2000" i="1" dirty="0">
                <a:sym typeface="Symbol" panose="05050102010706020507" pitchFamily="18" charset="2"/>
              </a:rPr>
              <a:t>e</a:t>
            </a:r>
            <a:r>
              <a:rPr lang="en-US" altLang="en-US" sz="2000" dirty="0">
                <a:sym typeface="Symbol" panose="05050102010706020507" pitchFamily="18" charset="2"/>
              </a:rPr>
              <a:t> connecting </a:t>
            </a:r>
            <a:r>
              <a:rPr lang="en-US" altLang="en-US" sz="2000" i="1" dirty="0">
                <a:sym typeface="Symbol" panose="05050102010706020507" pitchFamily="18" charset="2"/>
              </a:rPr>
              <a:t>v</a:t>
            </a:r>
            <a:r>
              <a:rPr lang="en-US" altLang="en-US" sz="2000" dirty="0">
                <a:sym typeface="Symbol" panose="05050102010706020507" pitchFamily="18" charset="2"/>
              </a:rPr>
              <a:t> to the rest of </a:t>
            </a:r>
            <a:r>
              <a:rPr lang="en-US" altLang="en-US" sz="2000" i="1" dirty="0">
                <a:sym typeface="Symbol" panose="05050102010706020507" pitchFamily="18" charset="2"/>
              </a:rPr>
              <a:t>T</a:t>
            </a:r>
            <a:r>
              <a:rPr lang="en-US" altLang="en-US" sz="2000" dirty="0">
                <a:sym typeface="Symbol" panose="05050102010706020507" pitchFamily="18" charset="2"/>
              </a:rPr>
              <a:t>.</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Define a subgraph </a:t>
            </a:r>
            <a:r>
              <a:rPr lang="en-US" altLang="en-US" sz="2000" i="1" dirty="0">
                <a:sym typeface="Symbol" panose="05050102010706020507" pitchFamily="18" charset="2"/>
              </a:rPr>
              <a:t>T' </a:t>
            </a:r>
            <a:r>
              <a:rPr lang="en-US" altLang="en-US" sz="2000" dirty="0">
                <a:sym typeface="Symbol" panose="05050102010706020507" pitchFamily="18" charset="2"/>
              </a:rPr>
              <a:t>of </a:t>
            </a:r>
            <a:r>
              <a:rPr lang="en-US" altLang="en-US" sz="2000" i="1" dirty="0">
                <a:sym typeface="Symbol" panose="05050102010706020507" pitchFamily="18" charset="2"/>
              </a:rPr>
              <a:t>T</a:t>
            </a:r>
            <a:r>
              <a:rPr lang="en-US" altLang="en-US" sz="2000" dirty="0">
                <a:sym typeface="Symbol" panose="05050102010706020507" pitchFamily="18" charset="2"/>
              </a:rPr>
              <a:t> so that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 and </a:t>
            </a:r>
            <a:r>
              <a:rPr lang="en-US" altLang="en-US" sz="2000" i="1" dirty="0">
                <a:sym typeface="Symbol" panose="05050102010706020507" pitchFamily="18" charset="2"/>
              </a:rPr>
              <a:t>E</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dirty="0">
                <a:sym typeface="Symbol" panose="05050102010706020507" pitchFamily="18" charset="2"/>
              </a:rPr>
              <a:t>}.</a:t>
            </a:r>
          </a:p>
          <a:p>
            <a:pPr marL="1182687" lvl="1" indent="-457200">
              <a:spcBef>
                <a:spcPct val="0"/>
              </a:spcBef>
              <a:spcAft>
                <a:spcPts val="600"/>
              </a:spcAft>
              <a:buFont typeface="+mj-lt"/>
              <a:buAutoNum type="arabicPeriod"/>
              <a:tabLst>
                <a:tab pos="631825" algn="l"/>
              </a:tabLst>
            </a:pPr>
            <a:r>
              <a:rPr lang="en-US" altLang="en-US" sz="2000" dirty="0">
                <a:sym typeface="Symbol" panose="05050102010706020507" pitchFamily="18" charset="2"/>
              </a:rPr>
              <a:t> The number of vertices of </a:t>
            </a:r>
            <a:r>
              <a:rPr lang="en-US" altLang="en-US" sz="2000" i="1" dirty="0">
                <a:sym typeface="Symbol" panose="05050102010706020507" pitchFamily="18" charset="2"/>
              </a:rPr>
              <a:t>T' </a:t>
            </a:r>
            <a:r>
              <a:rPr lang="en-US" altLang="en-US" sz="2000" dirty="0">
                <a:sym typeface="Symbol" panose="05050102010706020507" pitchFamily="18" charset="2"/>
              </a:rPr>
              <a:t>is (</a:t>
            </a:r>
            <a:r>
              <a:rPr lang="en-US" altLang="en-US" sz="2000" i="1" dirty="0">
                <a:sym typeface="Symbol" panose="05050102010706020507" pitchFamily="18" charset="2"/>
              </a:rPr>
              <a:t>k</a:t>
            </a:r>
            <a:r>
              <a:rPr lang="en-US" altLang="en-US" sz="2000" dirty="0">
                <a:sym typeface="Symbol" panose="05050102010706020507" pitchFamily="18" charset="2"/>
              </a:rPr>
              <a:t> + 1) – 1 = </a:t>
            </a:r>
            <a:r>
              <a:rPr lang="en-US" altLang="en-US" sz="2000" i="1" dirty="0">
                <a:sym typeface="Symbol" panose="05050102010706020507" pitchFamily="18" charset="2"/>
              </a:rPr>
              <a:t>k</a:t>
            </a:r>
            <a:r>
              <a:rPr lang="en-US" altLang="en-US" sz="2000" dirty="0">
                <a:sym typeface="Symbol" panose="05050102010706020507" pitchFamily="18" charset="2"/>
              </a:rPr>
              <a:t>.</a:t>
            </a:r>
          </a:p>
          <a:p>
            <a:pPr marL="1182687" lvl="1" indent="-457200">
              <a:spcBef>
                <a:spcPct val="0"/>
              </a:spcBef>
              <a:spcAft>
                <a:spcPts val="600"/>
              </a:spcAft>
              <a:buFont typeface="+mj-lt"/>
              <a:buAutoNum type="arabicPeriod"/>
              <a:tabLst>
                <a:tab pos="631825" algn="l"/>
              </a:tabLst>
            </a:pPr>
            <a:r>
              <a:rPr lang="en-US" altLang="en-US" sz="2000" dirty="0">
                <a:sym typeface="Symbol" panose="05050102010706020507" pitchFamily="18" charset="2"/>
              </a:rPr>
              <a:t> </a:t>
            </a:r>
            <a:r>
              <a:rPr lang="en-US" altLang="en-US" sz="2000" i="1" dirty="0">
                <a:sym typeface="Symbol" panose="05050102010706020507" pitchFamily="18" charset="2"/>
              </a:rPr>
              <a:t>T' </a:t>
            </a:r>
            <a:r>
              <a:rPr lang="en-US" altLang="en-US" sz="2000" dirty="0">
                <a:sym typeface="Symbol" panose="05050102010706020507" pitchFamily="18" charset="2"/>
              </a:rPr>
              <a:t>is circuit-free.</a:t>
            </a:r>
          </a:p>
          <a:p>
            <a:pPr marL="1182687" lvl="1" indent="-457200">
              <a:spcBef>
                <a:spcPct val="0"/>
              </a:spcBef>
              <a:spcAft>
                <a:spcPts val="600"/>
              </a:spcAft>
              <a:buFont typeface="+mj-lt"/>
              <a:buAutoNum type="arabicPeriod"/>
              <a:tabLst>
                <a:tab pos="631825" algn="l"/>
              </a:tabLst>
            </a:pPr>
            <a:r>
              <a:rPr lang="en-US" altLang="en-US" sz="2000" dirty="0">
                <a:sym typeface="Symbol" panose="05050102010706020507" pitchFamily="18" charset="2"/>
              </a:rPr>
              <a:t> </a:t>
            </a:r>
            <a:r>
              <a:rPr lang="en-US" altLang="en-US" sz="2000" i="1" dirty="0">
                <a:sym typeface="Symbol" panose="05050102010706020507" pitchFamily="18" charset="2"/>
              </a:rPr>
              <a:t>T' </a:t>
            </a:r>
            <a:r>
              <a:rPr lang="en-US" altLang="en-US" sz="2000" dirty="0">
                <a:sym typeface="Symbol" panose="05050102010706020507" pitchFamily="18" charset="2"/>
              </a:rPr>
              <a:t>is connected.</a:t>
            </a:r>
            <a:endParaRPr lang="en-US" altLang="en-US" sz="2000" i="1" dirty="0">
              <a:sym typeface="Symbol" panose="05050102010706020507" pitchFamily="18" charset="2"/>
            </a:endParaRP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Hence by definition, </a:t>
            </a:r>
            <a:r>
              <a:rPr lang="en-US" altLang="en-US" sz="2000" i="1" dirty="0">
                <a:sym typeface="Symbol" panose="05050102010706020507" pitchFamily="18" charset="2"/>
              </a:rPr>
              <a:t>T' </a:t>
            </a:r>
            <a:r>
              <a:rPr lang="en-US" altLang="en-US" sz="2000" dirty="0">
                <a:sym typeface="Symbol" panose="05050102010706020507" pitchFamily="18" charset="2"/>
              </a:rPr>
              <a:t>is a tree. </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Since </a:t>
            </a:r>
            <a:r>
              <a:rPr lang="en-US" altLang="en-US" sz="2000" i="1" dirty="0">
                <a:sym typeface="Symbol" panose="05050102010706020507" pitchFamily="18" charset="2"/>
              </a:rPr>
              <a:t>T' </a:t>
            </a:r>
            <a:r>
              <a:rPr lang="en-US" altLang="en-US" sz="2000" dirty="0">
                <a:sym typeface="Symbol" panose="05050102010706020507" pitchFamily="18" charset="2"/>
              </a:rPr>
              <a:t>has </a:t>
            </a:r>
            <a:r>
              <a:rPr lang="en-US" altLang="en-US" sz="2000" i="1" dirty="0">
                <a:sym typeface="Symbol" panose="05050102010706020507" pitchFamily="18" charset="2"/>
              </a:rPr>
              <a:t>k</a:t>
            </a:r>
            <a:r>
              <a:rPr lang="en-US" altLang="en-US" sz="2000" dirty="0">
                <a:sym typeface="Symbol" panose="05050102010706020507" pitchFamily="18" charset="2"/>
              </a:rPr>
              <a:t> vertices, by inductive hypothesis, </a:t>
            </a:r>
            <a:br>
              <a:rPr lang="en-US" altLang="en-US" sz="2000" dirty="0">
                <a:sym typeface="Symbol" panose="05050102010706020507" pitchFamily="18" charset="2"/>
              </a:rPr>
            </a:br>
            <a:r>
              <a:rPr lang="en-US" altLang="en-US" sz="2000" dirty="0">
                <a:sym typeface="Symbol" panose="05050102010706020507" pitchFamily="18" charset="2"/>
              </a:rPr>
              <a:t>number of edges of </a:t>
            </a:r>
            <a:r>
              <a:rPr lang="en-US" altLang="en-US" sz="2000" i="1" dirty="0">
                <a:sym typeface="Symbol" panose="05050102010706020507" pitchFamily="18" charset="2"/>
              </a:rPr>
              <a:t>T' </a:t>
            </a:r>
            <a:r>
              <a:rPr lang="en-US" altLang="en-US" sz="2000" dirty="0">
                <a:sym typeface="Symbol" panose="05050102010706020507" pitchFamily="18" charset="2"/>
              </a:rPr>
              <a:t>= (number of vertices of </a:t>
            </a:r>
            <a:r>
              <a:rPr lang="en-US" altLang="en-US" sz="2000" i="1" dirty="0">
                <a:sym typeface="Symbol" panose="05050102010706020507" pitchFamily="18" charset="2"/>
              </a:rPr>
              <a:t>T'</a:t>
            </a:r>
            <a:r>
              <a:rPr lang="en-US" altLang="en-US" sz="2000" dirty="0">
                <a:sym typeface="Symbol" panose="05050102010706020507" pitchFamily="18" charset="2"/>
              </a:rPr>
              <a:t>) – 1 = </a:t>
            </a:r>
            <a:r>
              <a:rPr lang="en-US" altLang="en-US" sz="2000" i="1" dirty="0">
                <a:sym typeface="Symbol" panose="05050102010706020507" pitchFamily="18" charset="2"/>
              </a:rPr>
              <a:t>k</a:t>
            </a:r>
            <a:r>
              <a:rPr lang="en-US" altLang="en-US" sz="2000" dirty="0">
                <a:sym typeface="Symbol" panose="05050102010706020507" pitchFamily="18" charset="2"/>
              </a:rPr>
              <a:t> – 1. </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But number of edges of </a:t>
            </a:r>
            <a:r>
              <a:rPr lang="en-US" altLang="en-US" sz="2000" i="1" dirty="0">
                <a:sym typeface="Symbol" panose="05050102010706020507" pitchFamily="18" charset="2"/>
              </a:rPr>
              <a:t>T</a:t>
            </a:r>
            <a:r>
              <a:rPr lang="en-US" altLang="en-US" sz="2000" dirty="0">
                <a:sym typeface="Symbol" panose="05050102010706020507" pitchFamily="18" charset="2"/>
              </a:rPr>
              <a:t> = (number of edges of </a:t>
            </a:r>
            <a:r>
              <a:rPr lang="en-US" altLang="en-US" sz="2000" i="1" dirty="0">
                <a:sym typeface="Symbol" panose="05050102010706020507" pitchFamily="18" charset="2"/>
              </a:rPr>
              <a:t>T'</a:t>
            </a:r>
            <a:r>
              <a:rPr lang="en-US" altLang="en-US" sz="2000" dirty="0">
                <a:sym typeface="Symbol" panose="05050102010706020507" pitchFamily="18" charset="2"/>
              </a:rPr>
              <a:t>) + 1 = </a:t>
            </a:r>
            <a:r>
              <a:rPr lang="en-US" altLang="en-US" sz="2000" i="1" dirty="0">
                <a:sym typeface="Symbol" panose="05050102010706020507" pitchFamily="18" charset="2"/>
              </a:rPr>
              <a:t>k</a:t>
            </a:r>
            <a:r>
              <a:rPr lang="en-US" altLang="en-US" sz="2000" dirty="0">
                <a:sym typeface="Symbol" panose="05050102010706020507" pitchFamily="18" charset="2"/>
              </a:rPr>
              <a:t>.</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Hence </a:t>
            </a:r>
            <a:r>
              <a:rPr lang="en-US" altLang="en-US" sz="2000" i="1" dirty="0">
                <a:sym typeface="Symbol" panose="05050102010706020507" pitchFamily="18" charset="2"/>
              </a:rPr>
              <a:t>P</a:t>
            </a:r>
            <a:r>
              <a:rPr lang="en-US" altLang="en-US" sz="2000" dirty="0">
                <a:sym typeface="Symbol" panose="05050102010706020507" pitchFamily="18" charset="2"/>
              </a:rPr>
              <a:t>(</a:t>
            </a:r>
            <a:r>
              <a:rPr lang="en-US" altLang="en-US" sz="2000" i="1" dirty="0">
                <a:sym typeface="Symbol" panose="05050102010706020507" pitchFamily="18" charset="2"/>
              </a:rPr>
              <a:t>k</a:t>
            </a:r>
            <a:r>
              <a:rPr lang="en-US" altLang="en-US" sz="2000" dirty="0">
                <a:sym typeface="Symbol" panose="05050102010706020507" pitchFamily="18" charset="2"/>
              </a:rPr>
              <a:t>+1) is true. </a:t>
            </a:r>
            <a:endParaRPr lang="en-US" altLang="en-US" sz="20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8" name="Group 67"/>
          <p:cNvGrpSpPr/>
          <p:nvPr/>
        </p:nvGrpSpPr>
        <p:grpSpPr>
          <a:xfrm>
            <a:off x="6244372" y="3251200"/>
            <a:ext cx="2383160" cy="1263489"/>
            <a:chOff x="6244372" y="3251200"/>
            <a:chExt cx="2383160" cy="1263489"/>
          </a:xfrm>
        </p:grpSpPr>
        <p:grpSp>
          <p:nvGrpSpPr>
            <p:cNvPr id="64" name="Group 63"/>
            <p:cNvGrpSpPr/>
            <p:nvPr/>
          </p:nvGrpSpPr>
          <p:grpSpPr>
            <a:xfrm>
              <a:off x="6345784" y="3251200"/>
              <a:ext cx="2281748" cy="1263489"/>
              <a:chOff x="6345784" y="3251200"/>
              <a:chExt cx="2281748" cy="1263489"/>
            </a:xfrm>
          </p:grpSpPr>
          <p:sp>
            <p:nvSpPr>
              <p:cNvPr id="2" name="Oval 1"/>
              <p:cNvSpPr/>
              <p:nvPr/>
            </p:nvSpPr>
            <p:spPr>
              <a:xfrm>
                <a:off x="6345784" y="4022655"/>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951133" y="3677124"/>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7222066" y="4168191"/>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7425266" y="3515565"/>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01466" y="3900539"/>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2" idx="6"/>
                <a:endCxn id="20" idx="3"/>
              </p:cNvCxnSpPr>
              <p:nvPr/>
            </p:nvCxnSpPr>
            <p:spPr>
              <a:xfrm flipV="1">
                <a:off x="6421984" y="3744967"/>
                <a:ext cx="540308" cy="31743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0" idx="6"/>
                <a:endCxn id="23" idx="2"/>
              </p:cNvCxnSpPr>
              <p:nvPr/>
            </p:nvCxnSpPr>
            <p:spPr>
              <a:xfrm flipV="1">
                <a:off x="7027333" y="3555307"/>
                <a:ext cx="397933" cy="16155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5"/>
                <a:endCxn id="33" idx="1"/>
              </p:cNvCxnSpPr>
              <p:nvPr/>
            </p:nvCxnSpPr>
            <p:spPr>
              <a:xfrm>
                <a:off x="7016174" y="3744967"/>
                <a:ext cx="496451" cy="16721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4"/>
                <a:endCxn id="21" idx="1"/>
              </p:cNvCxnSpPr>
              <p:nvPr/>
            </p:nvCxnSpPr>
            <p:spPr>
              <a:xfrm>
                <a:off x="6989233" y="3756607"/>
                <a:ext cx="243992" cy="42322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3" idx="6"/>
                <a:endCxn id="49" idx="1"/>
              </p:cNvCxnSpPr>
              <p:nvPr/>
            </p:nvCxnSpPr>
            <p:spPr>
              <a:xfrm>
                <a:off x="7501466" y="3555307"/>
                <a:ext cx="407745" cy="9371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1" idx="5"/>
              </p:cNvCxnSpPr>
              <p:nvPr/>
            </p:nvCxnSpPr>
            <p:spPr>
              <a:xfrm>
                <a:off x="7287107" y="4236034"/>
                <a:ext cx="214359" cy="12181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898052" y="3637383"/>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Connector 50"/>
              <p:cNvCxnSpPr>
                <a:stCxn id="49" idx="4"/>
              </p:cNvCxnSpPr>
              <p:nvPr/>
            </p:nvCxnSpPr>
            <p:spPr>
              <a:xfrm flipH="1">
                <a:off x="7909211" y="3716866"/>
                <a:ext cx="26941" cy="24553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87418" y="3917472"/>
                <a:ext cx="425450" cy="369332"/>
              </a:xfrm>
              <a:prstGeom prst="rect">
                <a:avLst/>
              </a:prstGeom>
              <a:noFill/>
            </p:spPr>
            <p:txBody>
              <a:bodyPr wrap="square" rtlCol="0">
                <a:spAutoFit/>
              </a:bodyPr>
              <a:lstStyle/>
              <a:p>
                <a:pPr algn="ctr"/>
                <a:r>
                  <a:rPr lang="en-US" dirty="0"/>
                  <a:t>…</a:t>
                </a:r>
              </a:p>
            </p:txBody>
          </p:sp>
          <p:sp>
            <p:nvSpPr>
              <p:cNvPr id="57" name="Freeform 56"/>
              <p:cNvSpPr/>
              <p:nvPr/>
            </p:nvSpPr>
            <p:spPr>
              <a:xfrm>
                <a:off x="6747933" y="3251200"/>
                <a:ext cx="1430867" cy="1263489"/>
              </a:xfrm>
              <a:custGeom>
                <a:avLst/>
                <a:gdLst>
                  <a:gd name="connsiteX0" fmla="*/ 406400 w 1430867"/>
                  <a:gd name="connsiteY0" fmla="*/ 84667 h 1263489"/>
                  <a:gd name="connsiteX1" fmla="*/ 406400 w 1430867"/>
                  <a:gd name="connsiteY1" fmla="*/ 84667 h 1263489"/>
                  <a:gd name="connsiteX2" fmla="*/ 186267 w 1430867"/>
                  <a:gd name="connsiteY2" fmla="*/ 110067 h 1263489"/>
                  <a:gd name="connsiteX3" fmla="*/ 110067 w 1430867"/>
                  <a:gd name="connsiteY3" fmla="*/ 143933 h 1263489"/>
                  <a:gd name="connsiteX4" fmla="*/ 76200 w 1430867"/>
                  <a:gd name="connsiteY4" fmla="*/ 177800 h 1263489"/>
                  <a:gd name="connsiteX5" fmla="*/ 59267 w 1430867"/>
                  <a:gd name="connsiteY5" fmla="*/ 211667 h 1263489"/>
                  <a:gd name="connsiteX6" fmla="*/ 50800 w 1430867"/>
                  <a:gd name="connsiteY6" fmla="*/ 237067 h 1263489"/>
                  <a:gd name="connsiteX7" fmla="*/ 25400 w 1430867"/>
                  <a:gd name="connsiteY7" fmla="*/ 270933 h 1263489"/>
                  <a:gd name="connsiteX8" fmla="*/ 16934 w 1430867"/>
                  <a:gd name="connsiteY8" fmla="*/ 304800 h 1263489"/>
                  <a:gd name="connsiteX9" fmla="*/ 8467 w 1430867"/>
                  <a:gd name="connsiteY9" fmla="*/ 330200 h 1263489"/>
                  <a:gd name="connsiteX10" fmla="*/ 0 w 1430867"/>
                  <a:gd name="connsiteY10" fmla="*/ 381000 h 1263489"/>
                  <a:gd name="connsiteX11" fmla="*/ 8467 w 1430867"/>
                  <a:gd name="connsiteY11" fmla="*/ 584200 h 1263489"/>
                  <a:gd name="connsiteX12" fmla="*/ 16934 w 1430867"/>
                  <a:gd name="connsiteY12" fmla="*/ 643467 h 1263489"/>
                  <a:gd name="connsiteX13" fmla="*/ 33867 w 1430867"/>
                  <a:gd name="connsiteY13" fmla="*/ 668867 h 1263489"/>
                  <a:gd name="connsiteX14" fmla="*/ 42334 w 1430867"/>
                  <a:gd name="connsiteY14" fmla="*/ 694267 h 1263489"/>
                  <a:gd name="connsiteX15" fmla="*/ 93134 w 1430867"/>
                  <a:gd name="connsiteY15" fmla="*/ 762000 h 1263489"/>
                  <a:gd name="connsiteX16" fmla="*/ 118534 w 1430867"/>
                  <a:gd name="connsiteY16" fmla="*/ 778933 h 1263489"/>
                  <a:gd name="connsiteX17" fmla="*/ 127000 w 1430867"/>
                  <a:gd name="connsiteY17" fmla="*/ 804333 h 1263489"/>
                  <a:gd name="connsiteX18" fmla="*/ 152400 w 1430867"/>
                  <a:gd name="connsiteY18" fmla="*/ 855133 h 1263489"/>
                  <a:gd name="connsiteX19" fmla="*/ 177800 w 1430867"/>
                  <a:gd name="connsiteY19" fmla="*/ 973667 h 1263489"/>
                  <a:gd name="connsiteX20" fmla="*/ 186267 w 1430867"/>
                  <a:gd name="connsiteY20" fmla="*/ 1032933 h 1263489"/>
                  <a:gd name="connsiteX21" fmla="*/ 203200 w 1430867"/>
                  <a:gd name="connsiteY21" fmla="*/ 1058333 h 1263489"/>
                  <a:gd name="connsiteX22" fmla="*/ 237067 w 1430867"/>
                  <a:gd name="connsiteY22" fmla="*/ 1109133 h 1263489"/>
                  <a:gd name="connsiteX23" fmla="*/ 262467 w 1430867"/>
                  <a:gd name="connsiteY23" fmla="*/ 1159933 h 1263489"/>
                  <a:gd name="connsiteX24" fmla="*/ 296334 w 1430867"/>
                  <a:gd name="connsiteY24" fmla="*/ 1176867 h 1263489"/>
                  <a:gd name="connsiteX25" fmla="*/ 355600 w 1430867"/>
                  <a:gd name="connsiteY25" fmla="*/ 1202267 h 1263489"/>
                  <a:gd name="connsiteX26" fmla="*/ 397934 w 1430867"/>
                  <a:gd name="connsiteY26" fmla="*/ 1219200 h 1263489"/>
                  <a:gd name="connsiteX27" fmla="*/ 448734 w 1430867"/>
                  <a:gd name="connsiteY27" fmla="*/ 1236133 h 1263489"/>
                  <a:gd name="connsiteX28" fmla="*/ 474134 w 1430867"/>
                  <a:gd name="connsiteY28" fmla="*/ 1253067 h 1263489"/>
                  <a:gd name="connsiteX29" fmla="*/ 1066800 w 1430867"/>
                  <a:gd name="connsiteY29" fmla="*/ 1236133 h 1263489"/>
                  <a:gd name="connsiteX30" fmla="*/ 1134534 w 1430867"/>
                  <a:gd name="connsiteY30" fmla="*/ 1202267 h 1263489"/>
                  <a:gd name="connsiteX31" fmla="*/ 1176867 w 1430867"/>
                  <a:gd name="connsiteY31" fmla="*/ 1168400 h 1263489"/>
                  <a:gd name="connsiteX32" fmla="*/ 1202267 w 1430867"/>
                  <a:gd name="connsiteY32" fmla="*/ 1143000 h 1263489"/>
                  <a:gd name="connsiteX33" fmla="*/ 1227667 w 1430867"/>
                  <a:gd name="connsiteY33" fmla="*/ 1126067 h 1263489"/>
                  <a:gd name="connsiteX34" fmla="*/ 1261534 w 1430867"/>
                  <a:gd name="connsiteY34" fmla="*/ 1092200 h 1263489"/>
                  <a:gd name="connsiteX35" fmla="*/ 1278467 w 1430867"/>
                  <a:gd name="connsiteY35" fmla="*/ 1024467 h 1263489"/>
                  <a:gd name="connsiteX36" fmla="*/ 1295400 w 1430867"/>
                  <a:gd name="connsiteY36" fmla="*/ 990600 h 1263489"/>
                  <a:gd name="connsiteX37" fmla="*/ 1303867 w 1430867"/>
                  <a:gd name="connsiteY37" fmla="*/ 965200 h 1263489"/>
                  <a:gd name="connsiteX38" fmla="*/ 1337734 w 1430867"/>
                  <a:gd name="connsiteY38" fmla="*/ 922867 h 1263489"/>
                  <a:gd name="connsiteX39" fmla="*/ 1346200 w 1430867"/>
                  <a:gd name="connsiteY39" fmla="*/ 897467 h 1263489"/>
                  <a:gd name="connsiteX40" fmla="*/ 1371600 w 1430867"/>
                  <a:gd name="connsiteY40" fmla="*/ 880533 h 1263489"/>
                  <a:gd name="connsiteX41" fmla="*/ 1388534 w 1430867"/>
                  <a:gd name="connsiteY41" fmla="*/ 855133 h 1263489"/>
                  <a:gd name="connsiteX42" fmla="*/ 1397000 w 1430867"/>
                  <a:gd name="connsiteY42" fmla="*/ 829733 h 1263489"/>
                  <a:gd name="connsiteX43" fmla="*/ 1413934 w 1430867"/>
                  <a:gd name="connsiteY43" fmla="*/ 795867 h 1263489"/>
                  <a:gd name="connsiteX44" fmla="*/ 1422400 w 1430867"/>
                  <a:gd name="connsiteY44" fmla="*/ 762000 h 1263489"/>
                  <a:gd name="connsiteX45" fmla="*/ 1430867 w 1430867"/>
                  <a:gd name="connsiteY45" fmla="*/ 736600 h 1263489"/>
                  <a:gd name="connsiteX46" fmla="*/ 1422400 w 1430867"/>
                  <a:gd name="connsiteY46" fmla="*/ 364067 h 1263489"/>
                  <a:gd name="connsiteX47" fmla="*/ 1413934 w 1430867"/>
                  <a:gd name="connsiteY47" fmla="*/ 338667 h 1263489"/>
                  <a:gd name="connsiteX48" fmla="*/ 1380067 w 1430867"/>
                  <a:gd name="connsiteY48" fmla="*/ 287867 h 1263489"/>
                  <a:gd name="connsiteX49" fmla="*/ 1363134 w 1430867"/>
                  <a:gd name="connsiteY49" fmla="*/ 270933 h 1263489"/>
                  <a:gd name="connsiteX50" fmla="*/ 1320800 w 1430867"/>
                  <a:gd name="connsiteY50" fmla="*/ 228600 h 1263489"/>
                  <a:gd name="connsiteX51" fmla="*/ 1303867 w 1430867"/>
                  <a:gd name="connsiteY51" fmla="*/ 203200 h 1263489"/>
                  <a:gd name="connsiteX52" fmla="*/ 1278467 w 1430867"/>
                  <a:gd name="connsiteY52" fmla="*/ 194733 h 1263489"/>
                  <a:gd name="connsiteX53" fmla="*/ 1244600 w 1430867"/>
                  <a:gd name="connsiteY53" fmla="*/ 177800 h 1263489"/>
                  <a:gd name="connsiteX54" fmla="*/ 1159934 w 1430867"/>
                  <a:gd name="connsiteY54" fmla="*/ 127000 h 1263489"/>
                  <a:gd name="connsiteX55" fmla="*/ 1092200 w 1430867"/>
                  <a:gd name="connsiteY55" fmla="*/ 110067 h 1263489"/>
                  <a:gd name="connsiteX56" fmla="*/ 1066800 w 1430867"/>
                  <a:gd name="connsiteY56" fmla="*/ 101600 h 1263489"/>
                  <a:gd name="connsiteX57" fmla="*/ 1032934 w 1430867"/>
                  <a:gd name="connsiteY57" fmla="*/ 93133 h 1263489"/>
                  <a:gd name="connsiteX58" fmla="*/ 1007534 w 1430867"/>
                  <a:gd name="connsiteY58" fmla="*/ 84667 h 1263489"/>
                  <a:gd name="connsiteX59" fmla="*/ 922867 w 1430867"/>
                  <a:gd name="connsiteY59" fmla="*/ 76200 h 1263489"/>
                  <a:gd name="connsiteX60" fmla="*/ 863600 w 1430867"/>
                  <a:gd name="connsiteY60" fmla="*/ 59267 h 1263489"/>
                  <a:gd name="connsiteX61" fmla="*/ 795867 w 1430867"/>
                  <a:gd name="connsiteY61" fmla="*/ 50800 h 1263489"/>
                  <a:gd name="connsiteX62" fmla="*/ 745067 w 1430867"/>
                  <a:gd name="connsiteY62" fmla="*/ 25400 h 1263489"/>
                  <a:gd name="connsiteX63" fmla="*/ 685800 w 1430867"/>
                  <a:gd name="connsiteY63" fmla="*/ 0 h 1263489"/>
                  <a:gd name="connsiteX64" fmla="*/ 567267 w 1430867"/>
                  <a:gd name="connsiteY64" fmla="*/ 8467 h 1263489"/>
                  <a:gd name="connsiteX65" fmla="*/ 524934 w 1430867"/>
                  <a:gd name="connsiteY65" fmla="*/ 33867 h 1263489"/>
                  <a:gd name="connsiteX66" fmla="*/ 499534 w 1430867"/>
                  <a:gd name="connsiteY66" fmla="*/ 42333 h 1263489"/>
                  <a:gd name="connsiteX67" fmla="*/ 482600 w 1430867"/>
                  <a:gd name="connsiteY67" fmla="*/ 59267 h 1263489"/>
                  <a:gd name="connsiteX68" fmla="*/ 406400 w 1430867"/>
                  <a:gd name="connsiteY68" fmla="*/ 84667 h 126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0867" h="1263489">
                    <a:moveTo>
                      <a:pt x="406400" y="84667"/>
                    </a:moveTo>
                    <a:lnTo>
                      <a:pt x="406400" y="84667"/>
                    </a:lnTo>
                    <a:cubicBezTo>
                      <a:pt x="305421" y="91398"/>
                      <a:pt x="278376" y="88394"/>
                      <a:pt x="186267" y="110067"/>
                    </a:cubicBezTo>
                    <a:cubicBezTo>
                      <a:pt x="156972" y="116960"/>
                      <a:pt x="132556" y="124657"/>
                      <a:pt x="110067" y="143933"/>
                    </a:cubicBezTo>
                    <a:cubicBezTo>
                      <a:pt x="97945" y="154323"/>
                      <a:pt x="76200" y="177800"/>
                      <a:pt x="76200" y="177800"/>
                    </a:cubicBezTo>
                    <a:cubicBezTo>
                      <a:pt x="70556" y="189089"/>
                      <a:pt x="64239" y="200066"/>
                      <a:pt x="59267" y="211667"/>
                    </a:cubicBezTo>
                    <a:cubicBezTo>
                      <a:pt x="55751" y="219870"/>
                      <a:pt x="55228" y="229318"/>
                      <a:pt x="50800" y="237067"/>
                    </a:cubicBezTo>
                    <a:cubicBezTo>
                      <a:pt x="43799" y="249319"/>
                      <a:pt x="33867" y="259644"/>
                      <a:pt x="25400" y="270933"/>
                    </a:cubicBezTo>
                    <a:cubicBezTo>
                      <a:pt x="22578" y="282222"/>
                      <a:pt x="20131" y="293611"/>
                      <a:pt x="16934" y="304800"/>
                    </a:cubicBezTo>
                    <a:cubicBezTo>
                      <a:pt x="14482" y="313381"/>
                      <a:pt x="10403" y="321488"/>
                      <a:pt x="8467" y="330200"/>
                    </a:cubicBezTo>
                    <a:cubicBezTo>
                      <a:pt x="4743" y="346958"/>
                      <a:pt x="2822" y="364067"/>
                      <a:pt x="0" y="381000"/>
                    </a:cubicBezTo>
                    <a:cubicBezTo>
                      <a:pt x="2822" y="448733"/>
                      <a:pt x="4102" y="516549"/>
                      <a:pt x="8467" y="584200"/>
                    </a:cubicBezTo>
                    <a:cubicBezTo>
                      <a:pt x="9752" y="604115"/>
                      <a:pt x="11200" y="624352"/>
                      <a:pt x="16934" y="643467"/>
                    </a:cubicBezTo>
                    <a:cubicBezTo>
                      <a:pt x="19858" y="653213"/>
                      <a:pt x="29316" y="659766"/>
                      <a:pt x="33867" y="668867"/>
                    </a:cubicBezTo>
                    <a:cubicBezTo>
                      <a:pt x="37858" y="676849"/>
                      <a:pt x="38000" y="686465"/>
                      <a:pt x="42334" y="694267"/>
                    </a:cubicBezTo>
                    <a:cubicBezTo>
                      <a:pt x="53172" y="713775"/>
                      <a:pt x="72579" y="745556"/>
                      <a:pt x="93134" y="762000"/>
                    </a:cubicBezTo>
                    <a:cubicBezTo>
                      <a:pt x="101080" y="768357"/>
                      <a:pt x="110067" y="773289"/>
                      <a:pt x="118534" y="778933"/>
                    </a:cubicBezTo>
                    <a:cubicBezTo>
                      <a:pt x="121356" y="787400"/>
                      <a:pt x="123009" y="796351"/>
                      <a:pt x="127000" y="804333"/>
                    </a:cubicBezTo>
                    <a:cubicBezTo>
                      <a:pt x="147697" y="845727"/>
                      <a:pt x="141758" y="812564"/>
                      <a:pt x="152400" y="855133"/>
                    </a:cubicBezTo>
                    <a:cubicBezTo>
                      <a:pt x="155183" y="866264"/>
                      <a:pt x="173785" y="949576"/>
                      <a:pt x="177800" y="973667"/>
                    </a:cubicBezTo>
                    <a:cubicBezTo>
                      <a:pt x="181081" y="993351"/>
                      <a:pt x="180533" y="1013819"/>
                      <a:pt x="186267" y="1032933"/>
                    </a:cubicBezTo>
                    <a:cubicBezTo>
                      <a:pt x="189191" y="1042679"/>
                      <a:pt x="198649" y="1049232"/>
                      <a:pt x="203200" y="1058333"/>
                    </a:cubicBezTo>
                    <a:cubicBezTo>
                      <a:pt x="227706" y="1107344"/>
                      <a:pt x="188918" y="1060984"/>
                      <a:pt x="237067" y="1109133"/>
                    </a:cubicBezTo>
                    <a:cubicBezTo>
                      <a:pt x="242846" y="1126469"/>
                      <a:pt x="247317" y="1147308"/>
                      <a:pt x="262467" y="1159933"/>
                    </a:cubicBezTo>
                    <a:cubicBezTo>
                      <a:pt x="272163" y="1168013"/>
                      <a:pt x="285375" y="1170605"/>
                      <a:pt x="296334" y="1176867"/>
                    </a:cubicBezTo>
                    <a:cubicBezTo>
                      <a:pt x="358831" y="1212579"/>
                      <a:pt x="280513" y="1177238"/>
                      <a:pt x="355600" y="1202267"/>
                    </a:cubicBezTo>
                    <a:cubicBezTo>
                      <a:pt x="370018" y="1207073"/>
                      <a:pt x="383651" y="1214006"/>
                      <a:pt x="397934" y="1219200"/>
                    </a:cubicBezTo>
                    <a:cubicBezTo>
                      <a:pt x="414709" y="1225300"/>
                      <a:pt x="448734" y="1236133"/>
                      <a:pt x="448734" y="1236133"/>
                    </a:cubicBezTo>
                    <a:cubicBezTo>
                      <a:pt x="457201" y="1241778"/>
                      <a:pt x="463959" y="1252917"/>
                      <a:pt x="474134" y="1253067"/>
                    </a:cubicBezTo>
                    <a:cubicBezTo>
                      <a:pt x="959712" y="1260208"/>
                      <a:pt x="850772" y="1279341"/>
                      <a:pt x="1066800" y="1236133"/>
                    </a:cubicBezTo>
                    <a:cubicBezTo>
                      <a:pt x="1089378" y="1224844"/>
                      <a:pt x="1116685" y="1220117"/>
                      <a:pt x="1134534" y="1202267"/>
                    </a:cubicBezTo>
                    <a:cubicBezTo>
                      <a:pt x="1183789" y="1153009"/>
                      <a:pt x="1112795" y="1221793"/>
                      <a:pt x="1176867" y="1168400"/>
                    </a:cubicBezTo>
                    <a:cubicBezTo>
                      <a:pt x="1186065" y="1160735"/>
                      <a:pt x="1193069" y="1150665"/>
                      <a:pt x="1202267" y="1143000"/>
                    </a:cubicBezTo>
                    <a:cubicBezTo>
                      <a:pt x="1210084" y="1136486"/>
                      <a:pt x="1219941" y="1132689"/>
                      <a:pt x="1227667" y="1126067"/>
                    </a:cubicBezTo>
                    <a:cubicBezTo>
                      <a:pt x="1239789" y="1115677"/>
                      <a:pt x="1261534" y="1092200"/>
                      <a:pt x="1261534" y="1092200"/>
                    </a:cubicBezTo>
                    <a:cubicBezTo>
                      <a:pt x="1266504" y="1067347"/>
                      <a:pt x="1268703" y="1047251"/>
                      <a:pt x="1278467" y="1024467"/>
                    </a:cubicBezTo>
                    <a:cubicBezTo>
                      <a:pt x="1283439" y="1012866"/>
                      <a:pt x="1290428" y="1002201"/>
                      <a:pt x="1295400" y="990600"/>
                    </a:cubicBezTo>
                    <a:cubicBezTo>
                      <a:pt x="1298916" y="982397"/>
                      <a:pt x="1299876" y="973182"/>
                      <a:pt x="1303867" y="965200"/>
                    </a:cubicBezTo>
                    <a:cubicBezTo>
                      <a:pt x="1314549" y="943837"/>
                      <a:pt x="1321982" y="938618"/>
                      <a:pt x="1337734" y="922867"/>
                    </a:cubicBezTo>
                    <a:cubicBezTo>
                      <a:pt x="1340556" y="914400"/>
                      <a:pt x="1340625" y="904436"/>
                      <a:pt x="1346200" y="897467"/>
                    </a:cubicBezTo>
                    <a:cubicBezTo>
                      <a:pt x="1352557" y="889521"/>
                      <a:pt x="1364405" y="887728"/>
                      <a:pt x="1371600" y="880533"/>
                    </a:cubicBezTo>
                    <a:cubicBezTo>
                      <a:pt x="1378795" y="873338"/>
                      <a:pt x="1382889" y="863600"/>
                      <a:pt x="1388534" y="855133"/>
                    </a:cubicBezTo>
                    <a:cubicBezTo>
                      <a:pt x="1391356" y="846666"/>
                      <a:pt x="1393484" y="837936"/>
                      <a:pt x="1397000" y="829733"/>
                    </a:cubicBezTo>
                    <a:cubicBezTo>
                      <a:pt x="1401972" y="818132"/>
                      <a:pt x="1409502" y="807685"/>
                      <a:pt x="1413934" y="795867"/>
                    </a:cubicBezTo>
                    <a:cubicBezTo>
                      <a:pt x="1418020" y="784972"/>
                      <a:pt x="1419203" y="773189"/>
                      <a:pt x="1422400" y="762000"/>
                    </a:cubicBezTo>
                    <a:cubicBezTo>
                      <a:pt x="1424852" y="753419"/>
                      <a:pt x="1428045" y="745067"/>
                      <a:pt x="1430867" y="736600"/>
                    </a:cubicBezTo>
                    <a:cubicBezTo>
                      <a:pt x="1428045" y="612422"/>
                      <a:pt x="1427681" y="488164"/>
                      <a:pt x="1422400" y="364067"/>
                    </a:cubicBezTo>
                    <a:cubicBezTo>
                      <a:pt x="1422021" y="355150"/>
                      <a:pt x="1418268" y="346469"/>
                      <a:pt x="1413934" y="338667"/>
                    </a:cubicBezTo>
                    <a:cubicBezTo>
                      <a:pt x="1404051" y="320877"/>
                      <a:pt x="1394457" y="302258"/>
                      <a:pt x="1380067" y="287867"/>
                    </a:cubicBezTo>
                    <a:cubicBezTo>
                      <a:pt x="1374423" y="282222"/>
                      <a:pt x="1368121" y="277166"/>
                      <a:pt x="1363134" y="270933"/>
                    </a:cubicBezTo>
                    <a:cubicBezTo>
                      <a:pt x="1330882" y="230618"/>
                      <a:pt x="1364340" y="257626"/>
                      <a:pt x="1320800" y="228600"/>
                    </a:cubicBezTo>
                    <a:cubicBezTo>
                      <a:pt x="1315156" y="220133"/>
                      <a:pt x="1311813" y="209557"/>
                      <a:pt x="1303867" y="203200"/>
                    </a:cubicBezTo>
                    <a:cubicBezTo>
                      <a:pt x="1296898" y="197625"/>
                      <a:pt x="1286670" y="198249"/>
                      <a:pt x="1278467" y="194733"/>
                    </a:cubicBezTo>
                    <a:cubicBezTo>
                      <a:pt x="1266866" y="189761"/>
                      <a:pt x="1255423" y="184294"/>
                      <a:pt x="1244600" y="177800"/>
                    </a:cubicBezTo>
                    <a:cubicBezTo>
                      <a:pt x="1194438" y="147703"/>
                      <a:pt x="1205095" y="146355"/>
                      <a:pt x="1159934" y="127000"/>
                    </a:cubicBezTo>
                    <a:cubicBezTo>
                      <a:pt x="1132834" y="115386"/>
                      <a:pt x="1124013" y="118020"/>
                      <a:pt x="1092200" y="110067"/>
                    </a:cubicBezTo>
                    <a:cubicBezTo>
                      <a:pt x="1083542" y="107903"/>
                      <a:pt x="1075381" y="104052"/>
                      <a:pt x="1066800" y="101600"/>
                    </a:cubicBezTo>
                    <a:cubicBezTo>
                      <a:pt x="1055612" y="98403"/>
                      <a:pt x="1044122" y="96330"/>
                      <a:pt x="1032934" y="93133"/>
                    </a:cubicBezTo>
                    <a:cubicBezTo>
                      <a:pt x="1024353" y="90681"/>
                      <a:pt x="1016355" y="86024"/>
                      <a:pt x="1007534" y="84667"/>
                    </a:cubicBezTo>
                    <a:cubicBezTo>
                      <a:pt x="979501" y="80354"/>
                      <a:pt x="951089" y="79022"/>
                      <a:pt x="922867" y="76200"/>
                    </a:cubicBezTo>
                    <a:cubicBezTo>
                      <a:pt x="902730" y="69487"/>
                      <a:pt x="884870" y="62812"/>
                      <a:pt x="863600" y="59267"/>
                    </a:cubicBezTo>
                    <a:cubicBezTo>
                      <a:pt x="841156" y="55526"/>
                      <a:pt x="818445" y="53622"/>
                      <a:pt x="795867" y="50800"/>
                    </a:cubicBezTo>
                    <a:cubicBezTo>
                      <a:pt x="723075" y="2273"/>
                      <a:pt x="815174" y="60453"/>
                      <a:pt x="745067" y="25400"/>
                    </a:cubicBezTo>
                    <a:cubicBezTo>
                      <a:pt x="686598" y="-3835"/>
                      <a:pt x="756283" y="17621"/>
                      <a:pt x="685800" y="0"/>
                    </a:cubicBezTo>
                    <a:cubicBezTo>
                      <a:pt x="646289" y="2822"/>
                      <a:pt x="606607" y="3839"/>
                      <a:pt x="567267" y="8467"/>
                    </a:cubicBezTo>
                    <a:cubicBezTo>
                      <a:pt x="527484" y="13147"/>
                      <a:pt x="554269" y="16266"/>
                      <a:pt x="524934" y="33867"/>
                    </a:cubicBezTo>
                    <a:cubicBezTo>
                      <a:pt x="517281" y="38459"/>
                      <a:pt x="508001" y="39511"/>
                      <a:pt x="499534" y="42333"/>
                    </a:cubicBezTo>
                    <a:cubicBezTo>
                      <a:pt x="493889" y="47978"/>
                      <a:pt x="489740" y="55697"/>
                      <a:pt x="482600" y="59267"/>
                    </a:cubicBezTo>
                    <a:cubicBezTo>
                      <a:pt x="439810" y="80662"/>
                      <a:pt x="419100" y="80434"/>
                      <a:pt x="406400" y="84667"/>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8178799" y="3604934"/>
                <a:ext cx="448733" cy="338554"/>
              </a:xfrm>
              <a:prstGeom prst="rect">
                <a:avLst/>
              </a:prstGeom>
              <a:noFill/>
            </p:spPr>
            <p:txBody>
              <a:bodyPr wrap="square" rtlCol="0">
                <a:spAutoFit/>
              </a:bodyPr>
              <a:lstStyle/>
              <a:p>
                <a:pPr algn="ctr"/>
                <a:r>
                  <a:rPr lang="en-US" sz="1600" i="1" dirty="0"/>
                  <a:t>T'</a:t>
                </a:r>
              </a:p>
            </p:txBody>
          </p:sp>
        </p:grpSp>
        <p:sp>
          <p:nvSpPr>
            <p:cNvPr id="65" name="TextBox 64"/>
            <p:cNvSpPr txBox="1"/>
            <p:nvPr/>
          </p:nvSpPr>
          <p:spPr>
            <a:xfrm>
              <a:off x="6244372" y="4022655"/>
              <a:ext cx="448733" cy="338554"/>
            </a:xfrm>
            <a:prstGeom prst="rect">
              <a:avLst/>
            </a:prstGeom>
            <a:noFill/>
          </p:spPr>
          <p:txBody>
            <a:bodyPr wrap="square" rtlCol="0">
              <a:spAutoFit/>
            </a:bodyPr>
            <a:lstStyle/>
            <a:p>
              <a:pPr algn="ctr"/>
              <a:r>
                <a:rPr lang="en-US" sz="1600" i="1" dirty="0"/>
                <a:t>v</a:t>
              </a:r>
            </a:p>
          </p:txBody>
        </p:sp>
        <p:sp>
          <p:nvSpPr>
            <p:cNvPr id="66" name="TextBox 65"/>
            <p:cNvSpPr txBox="1"/>
            <p:nvPr/>
          </p:nvSpPr>
          <p:spPr>
            <a:xfrm>
              <a:off x="6405733" y="3628399"/>
              <a:ext cx="448733" cy="338554"/>
            </a:xfrm>
            <a:prstGeom prst="rect">
              <a:avLst/>
            </a:prstGeom>
            <a:noFill/>
          </p:spPr>
          <p:txBody>
            <a:bodyPr wrap="square" rtlCol="0">
              <a:spAutoFit/>
            </a:bodyPr>
            <a:lstStyle/>
            <a:p>
              <a:pPr algn="ctr"/>
              <a:r>
                <a:rPr lang="en-US" sz="1600" i="1" dirty="0"/>
                <a:t>e</a:t>
              </a:r>
            </a:p>
          </p:txBody>
        </p:sp>
      </p:grpSp>
    </p:spTree>
    <p:extLst>
      <p:ext uri="{BB962C8B-B14F-4D97-AF65-F5344CB8AC3E}">
        <p14:creationId xmlns:p14="http://schemas.microsoft.com/office/powerpoint/2010/main" val="717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1089110"/>
            <a:ext cx="8145611" cy="954107"/>
          </a:xfrm>
          <a:prstGeom prst="rect">
            <a:avLst/>
          </a:prstGeom>
          <a:noFill/>
        </p:spPr>
        <p:txBody>
          <a:bodyPr wrap="square" rtlCol="0">
            <a:spAutoFit/>
          </a:bodyPr>
          <a:lstStyle/>
          <a:p>
            <a:pPr>
              <a:spcBef>
                <a:spcPct val="0"/>
              </a:spcBef>
            </a:pPr>
            <a:r>
              <a:rPr lang="en-US" altLang="en-US" sz="2800" dirty="0"/>
              <a:t>Example: Find all non-isomorphic trees with four vertices.</a:t>
            </a:r>
          </a:p>
        </p:txBody>
      </p:sp>
      <p:sp>
        <p:nvSpPr>
          <p:cNvPr id="27" name="TextBox 26"/>
          <p:cNvSpPr txBox="1"/>
          <p:nvPr/>
        </p:nvSpPr>
        <p:spPr>
          <a:xfrm>
            <a:off x="415123" y="2170817"/>
            <a:ext cx="8145611" cy="2323713"/>
          </a:xfrm>
          <a:prstGeom prst="rect">
            <a:avLst/>
          </a:prstGeom>
          <a:solidFill>
            <a:schemeClr val="accent4">
              <a:lumMod val="60000"/>
              <a:lumOff val="40000"/>
            </a:schemeClr>
          </a:solidFill>
        </p:spPr>
        <p:txBody>
          <a:bodyPr wrap="square" rtlCol="0">
            <a:spAutoFit/>
          </a:bodyPr>
          <a:lstStyle/>
          <a:p>
            <a:pPr>
              <a:spcAft>
                <a:spcPts val="600"/>
              </a:spcAft>
            </a:pPr>
            <a:r>
              <a:rPr lang="en-SG" sz="2800" dirty="0"/>
              <a:t>By Theorem 10.5.2, any tree with four vertices has three edges. So by Theorem 10.1.1, the tree has a total degree of six.</a:t>
            </a:r>
          </a:p>
          <a:p>
            <a:pPr>
              <a:spcAft>
                <a:spcPts val="600"/>
              </a:spcAft>
            </a:pPr>
            <a:r>
              <a:rPr lang="en-SG" sz="2800" dirty="0"/>
              <a:t>Also, every non-trivial tree has at least two vertices of degree 1.</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46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1089110"/>
            <a:ext cx="8145611" cy="954107"/>
          </a:xfrm>
          <a:prstGeom prst="rect">
            <a:avLst/>
          </a:prstGeom>
          <a:noFill/>
        </p:spPr>
        <p:txBody>
          <a:bodyPr wrap="square" rtlCol="0">
            <a:spAutoFit/>
          </a:bodyPr>
          <a:lstStyle/>
          <a:p>
            <a:pPr>
              <a:spcBef>
                <a:spcPct val="0"/>
              </a:spcBef>
            </a:pPr>
            <a:r>
              <a:rPr lang="en-US" altLang="en-US" sz="2800" dirty="0"/>
              <a:t>Example: Find all non-isomorphic trees with four vertices.</a:t>
            </a:r>
          </a:p>
        </p:txBody>
      </p:sp>
      <p:sp>
        <p:nvSpPr>
          <p:cNvPr id="27" name="TextBox 26"/>
          <p:cNvSpPr txBox="1"/>
          <p:nvPr/>
        </p:nvSpPr>
        <p:spPr>
          <a:xfrm>
            <a:off x="415123" y="2170817"/>
            <a:ext cx="8145611" cy="954107"/>
          </a:xfrm>
          <a:prstGeom prst="rect">
            <a:avLst/>
          </a:prstGeom>
          <a:solidFill>
            <a:schemeClr val="accent4">
              <a:lumMod val="60000"/>
              <a:lumOff val="40000"/>
            </a:schemeClr>
          </a:solidFill>
        </p:spPr>
        <p:txBody>
          <a:bodyPr wrap="square" rtlCol="0">
            <a:spAutoFit/>
          </a:bodyPr>
          <a:lstStyle/>
          <a:p>
            <a:pPr>
              <a:spcAft>
                <a:spcPts val="600"/>
              </a:spcAft>
            </a:pPr>
            <a:r>
              <a:rPr lang="en-SG" sz="2800" dirty="0"/>
              <a:t>The only possible combinations of degrees for the vertices:</a:t>
            </a:r>
          </a:p>
        </p:txBody>
      </p:sp>
      <p:sp>
        <p:nvSpPr>
          <p:cNvPr id="33" name="TextBox 32"/>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4" name="TextBox 33"/>
          <p:cNvSpPr txBox="1"/>
          <p:nvPr/>
        </p:nvSpPr>
        <p:spPr>
          <a:xfrm>
            <a:off x="3431356" y="2607162"/>
            <a:ext cx="1093890" cy="523220"/>
          </a:xfrm>
          <a:prstGeom prst="rect">
            <a:avLst/>
          </a:prstGeom>
          <a:noFill/>
        </p:spPr>
        <p:txBody>
          <a:bodyPr wrap="square" rtlCol="0">
            <a:spAutoFit/>
          </a:bodyPr>
          <a:lstStyle/>
          <a:p>
            <a:pPr algn="ctr"/>
            <a:r>
              <a:rPr lang="en-SG" sz="2800" dirty="0"/>
              <a:t>and</a:t>
            </a:r>
          </a:p>
        </p:txBody>
      </p:sp>
      <p:sp>
        <p:nvSpPr>
          <p:cNvPr id="35" name="Oval 34"/>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262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3383736"/>
            <a:ext cx="8353637" cy="2754600"/>
          </a:xfrm>
          <a:prstGeom prst="rect">
            <a:avLst/>
          </a:prstGeom>
          <a:noFill/>
        </p:spPr>
        <p:txBody>
          <a:bodyPr wrap="square" rtlCol="0">
            <a:spAutoFit/>
          </a:bodyPr>
          <a:lstStyle/>
          <a:p>
            <a:pPr>
              <a:spcBef>
                <a:spcPct val="0"/>
              </a:spcBef>
              <a:spcAft>
                <a:spcPts val="600"/>
              </a:spcAft>
            </a:pPr>
            <a:r>
              <a:rPr lang="en-US" altLang="en-US" sz="2800" dirty="0"/>
              <a:t>Essentially, the reason why Lemma 10.5.3 is true is that any two vertices in a circuit are connected by two distinct paths.</a:t>
            </a:r>
          </a:p>
          <a:p>
            <a:pPr>
              <a:spcBef>
                <a:spcPct val="0"/>
              </a:spcBef>
              <a:spcAft>
                <a:spcPts val="600"/>
              </a:spcAft>
            </a:pPr>
            <a:r>
              <a:rPr lang="en-US" altLang="en-US" sz="2800" dirty="0"/>
              <a:t>It is possible to draw the graph so that one of these goes “clockwise” and the other goes “counter-clockwise” around the circuit.</a:t>
            </a:r>
          </a:p>
        </p:txBody>
      </p:sp>
      <p:grpSp>
        <p:nvGrpSpPr>
          <p:cNvPr id="40" name="Group 39"/>
          <p:cNvGrpSpPr/>
          <p:nvPr/>
        </p:nvGrpSpPr>
        <p:grpSpPr>
          <a:xfrm>
            <a:off x="287783" y="1118282"/>
            <a:ext cx="8480977" cy="1883710"/>
            <a:chOff x="730522" y="4598517"/>
            <a:chExt cx="8480977" cy="1883710"/>
          </a:xfrm>
        </p:grpSpPr>
        <p:sp>
          <p:nvSpPr>
            <p:cNvPr id="43" name="Rectangle 42"/>
            <p:cNvSpPr/>
            <p:nvPr/>
          </p:nvSpPr>
          <p:spPr>
            <a:xfrm>
              <a:off x="730522" y="4598519"/>
              <a:ext cx="8480977" cy="188370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10.5.3</a:t>
              </a:r>
            </a:p>
          </p:txBody>
        </p:sp>
        <p:sp>
          <p:nvSpPr>
            <p:cNvPr id="46" name="TextBox 45"/>
            <p:cNvSpPr txBox="1"/>
            <p:nvPr/>
          </p:nvSpPr>
          <p:spPr>
            <a:xfrm>
              <a:off x="898473" y="5218733"/>
              <a:ext cx="8313026" cy="1200329"/>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any connected graph, </a:t>
              </a:r>
              <a:r>
                <a:rPr lang="en-SG" sz="2400" i="1" dirty="0"/>
                <a:t>C</a:t>
              </a:r>
              <a:r>
                <a:rPr lang="en-SG" sz="2400" dirty="0"/>
                <a:t> is any circuit in </a:t>
              </a:r>
              <a:r>
                <a:rPr lang="en-SG" sz="2400" i="1" dirty="0"/>
                <a:t>G</a:t>
              </a:r>
              <a:r>
                <a:rPr lang="en-SG" sz="2400" dirty="0"/>
                <a:t>, and one of the edges of </a:t>
              </a:r>
              <a:r>
                <a:rPr lang="en-SG" sz="2400" i="1" dirty="0"/>
                <a:t>C</a:t>
              </a:r>
              <a:r>
                <a:rPr lang="en-SG" sz="2400" dirty="0"/>
                <a:t> is removed from </a:t>
              </a:r>
              <a:r>
                <a:rPr lang="en-SG" sz="2400" i="1" dirty="0"/>
                <a:t>G</a:t>
              </a:r>
              <a:r>
                <a:rPr lang="en-SG" sz="2400" dirty="0"/>
                <a:t>, then the graph that remains is still connected.</a:t>
              </a:r>
              <a:endParaRPr lang="en-SG" sz="2400" dirty="0">
                <a:sym typeface="Symbol" panose="05050102010706020507" pitchFamily="18" charset="2"/>
              </a:endParaRPr>
            </a:p>
          </p:txBody>
        </p:sp>
      </p:gr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186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1089109"/>
            <a:ext cx="8353637" cy="523220"/>
          </a:xfrm>
          <a:prstGeom prst="rect">
            <a:avLst/>
          </a:prstGeom>
          <a:noFill/>
        </p:spPr>
        <p:txBody>
          <a:bodyPr wrap="square" rtlCol="0">
            <a:spAutoFit/>
          </a:bodyPr>
          <a:lstStyle/>
          <a:p>
            <a:r>
              <a:rPr lang="en-US" altLang="en-US" sz="2800" dirty="0"/>
              <a:t>For example, in the circuit shown below:</a:t>
            </a:r>
          </a:p>
        </p:txBody>
      </p:sp>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039" y="1640234"/>
            <a:ext cx="4833070" cy="246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476756" y="4151862"/>
            <a:ext cx="8353637" cy="954107"/>
          </a:xfrm>
          <a:prstGeom prst="rect">
            <a:avLst/>
          </a:prstGeom>
          <a:noFill/>
        </p:spPr>
        <p:txBody>
          <a:bodyPr wrap="square" rtlCol="0">
            <a:spAutoFit/>
          </a:bodyPr>
          <a:lstStyle/>
          <a:p>
            <a:r>
              <a:rPr lang="en-US" altLang="en-US" sz="2800" dirty="0"/>
              <a:t>The clockwise path from </a:t>
            </a:r>
            <a:r>
              <a:rPr lang="en-US" altLang="en-US" sz="2800" i="1" dirty="0"/>
              <a:t>v</a:t>
            </a:r>
            <a:r>
              <a:rPr lang="en-US" altLang="en-US" sz="2800" baseline="-25000" dirty="0"/>
              <a:t>2</a:t>
            </a:r>
            <a:r>
              <a:rPr lang="en-US" altLang="en-US" sz="2800" dirty="0"/>
              <a:t> to </a:t>
            </a:r>
            <a:r>
              <a:rPr lang="en-US" altLang="en-US" sz="2800" i="1" dirty="0"/>
              <a:t>v</a:t>
            </a:r>
            <a:r>
              <a:rPr lang="en-US" altLang="en-US" sz="2800" baseline="-25000" dirty="0"/>
              <a:t>3</a:t>
            </a:r>
            <a:r>
              <a:rPr lang="en-US" altLang="en-US" sz="2800" dirty="0"/>
              <a:t> is </a:t>
            </a:r>
          </a:p>
          <a:p>
            <a:pPr>
              <a:tabLst>
                <a:tab pos="2778125" algn="l"/>
                <a:tab pos="3313113" algn="l"/>
              </a:tabLst>
            </a:pPr>
            <a:r>
              <a:rPr lang="en-US" altLang="en-US" sz="2800" dirty="0"/>
              <a:t>		</a:t>
            </a:r>
            <a:r>
              <a:rPr lang="en-US" altLang="en-US" sz="2800" i="1" dirty="0"/>
              <a:t> </a:t>
            </a:r>
            <a:r>
              <a:rPr lang="en-US" altLang="en-US" sz="2800" i="1" dirty="0">
                <a:solidFill>
                  <a:srgbClr val="C00000"/>
                </a:solidFill>
              </a:rPr>
              <a:t>v</a:t>
            </a:r>
            <a:r>
              <a:rPr lang="en-US" altLang="en-US" sz="2800" baseline="-25000" dirty="0">
                <a:solidFill>
                  <a:srgbClr val="C00000"/>
                </a:solidFill>
              </a:rPr>
              <a:t>2</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3</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3</a:t>
            </a:r>
            <a:r>
              <a:rPr lang="en-US" altLang="en-US" sz="2800" dirty="0">
                <a:solidFill>
                  <a:srgbClr val="C00000"/>
                </a:solidFill>
              </a:rPr>
              <a:t> </a:t>
            </a:r>
          </a:p>
        </p:txBody>
      </p:sp>
      <p:sp>
        <p:nvSpPr>
          <p:cNvPr id="34" name="TextBox 33"/>
          <p:cNvSpPr txBox="1"/>
          <p:nvPr/>
        </p:nvSpPr>
        <p:spPr>
          <a:xfrm>
            <a:off x="476756" y="5105969"/>
            <a:ext cx="8353637" cy="954107"/>
          </a:xfrm>
          <a:prstGeom prst="rect">
            <a:avLst/>
          </a:prstGeom>
          <a:noFill/>
        </p:spPr>
        <p:txBody>
          <a:bodyPr wrap="square" rtlCol="0">
            <a:spAutoFit/>
          </a:bodyPr>
          <a:lstStyle/>
          <a:p>
            <a:r>
              <a:rPr lang="en-US" altLang="en-US" sz="2800" dirty="0"/>
              <a:t>and the counter-clockwise path from </a:t>
            </a:r>
            <a:r>
              <a:rPr lang="en-US" altLang="en-US" sz="2800" i="1" dirty="0"/>
              <a:t>v</a:t>
            </a:r>
            <a:r>
              <a:rPr lang="en-US" altLang="en-US" sz="2800" baseline="-25000" dirty="0"/>
              <a:t>2</a:t>
            </a:r>
            <a:r>
              <a:rPr lang="en-US" altLang="en-US" sz="2800" dirty="0"/>
              <a:t> to </a:t>
            </a:r>
            <a:r>
              <a:rPr lang="en-US" altLang="en-US" sz="2800" i="1" dirty="0"/>
              <a:t>v</a:t>
            </a:r>
            <a:r>
              <a:rPr lang="en-US" altLang="en-US" sz="2800" baseline="-25000" dirty="0"/>
              <a:t>3</a:t>
            </a:r>
            <a:r>
              <a:rPr lang="en-US" altLang="en-US" sz="2800" dirty="0"/>
              <a:t> is </a:t>
            </a:r>
          </a:p>
          <a:p>
            <a:pPr>
              <a:tabLst>
                <a:tab pos="1431925" algn="l"/>
                <a:tab pos="2778125" algn="l"/>
              </a:tabLst>
            </a:pPr>
            <a:r>
              <a:rPr lang="en-US" altLang="en-US" sz="2800" dirty="0"/>
              <a:t>	</a:t>
            </a:r>
            <a:r>
              <a:rPr lang="en-US" altLang="en-US" sz="2800" i="1" dirty="0">
                <a:solidFill>
                  <a:srgbClr val="C00000"/>
                </a:solidFill>
              </a:rPr>
              <a:t> v</a:t>
            </a:r>
            <a:r>
              <a:rPr lang="en-US" altLang="en-US" sz="2800" baseline="-25000" dirty="0">
                <a:solidFill>
                  <a:srgbClr val="C00000"/>
                </a:solidFill>
              </a:rPr>
              <a:t>2</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2</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1</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1</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0</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6</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5</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5</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4</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4</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3</a:t>
            </a:r>
            <a:r>
              <a:rPr lang="en-US" altLang="en-US" sz="2800" dirty="0">
                <a:solidFill>
                  <a:srgbClr val="C00000"/>
                </a:solidFill>
              </a:rPr>
              <a:t> </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931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36" name="TextBox 35"/>
          <p:cNvSpPr txBox="1"/>
          <p:nvPr/>
        </p:nvSpPr>
        <p:spPr>
          <a:xfrm>
            <a:off x="324356" y="2410224"/>
            <a:ext cx="8435594" cy="4247317"/>
          </a:xfrm>
          <a:prstGeom prst="rect">
            <a:avLst/>
          </a:prstGeom>
          <a:noFill/>
        </p:spPr>
        <p:txBody>
          <a:bodyPr wrap="square" rtlCol="0">
            <a:spAutoFit/>
          </a:bodyPr>
          <a:lstStyle/>
          <a:p>
            <a:pPr>
              <a:spcBef>
                <a:spcPct val="0"/>
              </a:spcBef>
            </a:pPr>
            <a:r>
              <a:rPr lang="en-US" altLang="en-US" sz="2400" b="1" dirty="0"/>
              <a:t>Proof:</a:t>
            </a:r>
          </a:p>
          <a:p>
            <a:pPr marL="358775" indent="-358775">
              <a:spcBef>
                <a:spcPct val="0"/>
              </a:spcBef>
              <a:spcAft>
                <a:spcPts val="600"/>
              </a:spcAft>
              <a:buFont typeface="+mj-lt"/>
              <a:buAutoNum type="arabicPeriod"/>
            </a:pPr>
            <a:r>
              <a:rPr lang="en-US" altLang="en-US" sz="2400" dirty="0"/>
              <a:t>Suppose </a:t>
            </a:r>
            <a:r>
              <a:rPr lang="en-US" altLang="en-US" sz="2400" i="1" dirty="0"/>
              <a:t>G</a:t>
            </a:r>
            <a:r>
              <a:rPr lang="en-US" altLang="en-US" sz="2400" dirty="0"/>
              <a:t> is a particular but arbitrarily chosen graph that is connected and </a:t>
            </a:r>
            <a:r>
              <a:rPr lang="en-US" altLang="en-US" sz="2400" i="1" dirty="0"/>
              <a:t>n</a:t>
            </a:r>
            <a:r>
              <a:rPr lang="en-US" altLang="en-US" sz="2400" dirty="0"/>
              <a:t> vertices and </a:t>
            </a:r>
            <a:r>
              <a:rPr lang="en-US" altLang="en-US" sz="2400" i="1" dirty="0"/>
              <a:t>n</a:t>
            </a:r>
            <a:r>
              <a:rPr lang="en-US" altLang="en-US" sz="2400" dirty="0"/>
              <a:t> – 1 edges.</a:t>
            </a:r>
          </a:p>
          <a:p>
            <a:pPr marL="358775" indent="-358775">
              <a:spcBef>
                <a:spcPct val="0"/>
              </a:spcBef>
              <a:spcAft>
                <a:spcPts val="600"/>
              </a:spcAft>
              <a:buFont typeface="+mj-lt"/>
              <a:buAutoNum type="arabicPeriod"/>
            </a:pPr>
            <a:r>
              <a:rPr lang="en-US" altLang="en-US" sz="2400" dirty="0"/>
              <a:t>Since </a:t>
            </a:r>
            <a:r>
              <a:rPr lang="en-US" altLang="en-US" sz="2400" i="1" dirty="0"/>
              <a:t>G</a:t>
            </a:r>
            <a:r>
              <a:rPr lang="en-US" altLang="en-US" sz="2400" dirty="0"/>
              <a:t> is connected, it suffices to show that </a:t>
            </a:r>
            <a:r>
              <a:rPr lang="en-US" altLang="en-US" sz="2400" i="1" dirty="0"/>
              <a:t>G</a:t>
            </a:r>
            <a:r>
              <a:rPr lang="en-US" altLang="en-US" sz="2400" dirty="0"/>
              <a:t> is circuit-free.</a:t>
            </a:r>
          </a:p>
          <a:p>
            <a:pPr marL="358775" indent="-358775">
              <a:spcBef>
                <a:spcPct val="0"/>
              </a:spcBef>
              <a:buFont typeface="+mj-lt"/>
              <a:buAutoNum type="arabicPeriod"/>
            </a:pPr>
            <a:r>
              <a:rPr lang="en-US" altLang="en-US" sz="2400" dirty="0"/>
              <a:t>Suppose </a:t>
            </a:r>
            <a:r>
              <a:rPr lang="en-US" altLang="en-US" sz="2400" i="1" dirty="0"/>
              <a:t>G</a:t>
            </a:r>
            <a:r>
              <a:rPr lang="en-US" altLang="en-US" sz="2400" dirty="0"/>
              <a:t> is not circuit free</a:t>
            </a:r>
          </a:p>
          <a:p>
            <a:pPr marL="815975" lvl="1" indent="-358775">
              <a:spcBef>
                <a:spcPct val="0"/>
              </a:spcBef>
              <a:buFont typeface="+mj-lt"/>
              <a:buAutoNum type="arabicPeriod"/>
            </a:pPr>
            <a:r>
              <a:rPr lang="en-US" altLang="en-US" sz="2000" dirty="0"/>
              <a:t>Let </a:t>
            </a:r>
            <a:r>
              <a:rPr lang="en-US" altLang="en-US" sz="2000" i="1" dirty="0"/>
              <a:t>C</a:t>
            </a:r>
            <a:r>
              <a:rPr lang="en-US" altLang="en-US" sz="2000" dirty="0"/>
              <a:t> be the circuit in </a:t>
            </a:r>
            <a:r>
              <a:rPr lang="en-US" altLang="en-US" sz="2000" i="1" dirty="0"/>
              <a:t>G</a:t>
            </a:r>
            <a:r>
              <a:rPr lang="en-US" altLang="en-US" sz="2000" dirty="0"/>
              <a:t>.</a:t>
            </a:r>
          </a:p>
          <a:p>
            <a:pPr marL="815975" lvl="1" indent="-358775">
              <a:spcBef>
                <a:spcPct val="0"/>
              </a:spcBef>
              <a:buFont typeface="+mj-lt"/>
              <a:buAutoNum type="arabicPeriod"/>
            </a:pPr>
            <a:r>
              <a:rPr lang="en-US" altLang="en-US" sz="2000" dirty="0"/>
              <a:t>By Lemma 10.5.3, an edge of </a:t>
            </a:r>
            <a:r>
              <a:rPr lang="en-US" altLang="en-US" sz="2000" i="1" dirty="0"/>
              <a:t>C</a:t>
            </a:r>
            <a:r>
              <a:rPr lang="en-US" altLang="en-US" sz="2000" dirty="0"/>
              <a:t> can be removed from </a:t>
            </a:r>
            <a:r>
              <a:rPr lang="en-US" altLang="en-US" sz="2000" i="1" dirty="0"/>
              <a:t>G</a:t>
            </a:r>
            <a:r>
              <a:rPr lang="en-US" altLang="en-US" sz="2000" dirty="0"/>
              <a:t> to obtain a graph </a:t>
            </a:r>
            <a:r>
              <a:rPr lang="en-US" altLang="en-US" sz="2000" i="1" dirty="0"/>
              <a:t>G'</a:t>
            </a:r>
            <a:r>
              <a:rPr lang="en-US" altLang="en-US" sz="2000" dirty="0"/>
              <a:t> that is connected.</a:t>
            </a:r>
          </a:p>
          <a:p>
            <a:pPr marL="815975" lvl="1" indent="-358775">
              <a:spcBef>
                <a:spcPct val="0"/>
              </a:spcBef>
              <a:buFont typeface="+mj-lt"/>
              <a:buAutoNum type="arabicPeriod"/>
            </a:pPr>
            <a:r>
              <a:rPr lang="en-US" altLang="en-US" sz="2000" dirty="0"/>
              <a:t>If </a:t>
            </a:r>
            <a:r>
              <a:rPr lang="en-US" altLang="en-US" sz="2000" i="1" dirty="0"/>
              <a:t>G'</a:t>
            </a:r>
            <a:r>
              <a:rPr lang="en-US" altLang="en-US" sz="2000" dirty="0"/>
              <a:t> has a circuit, then repeat this process: Remove an edge of the circuit from </a:t>
            </a:r>
            <a:r>
              <a:rPr lang="en-US" altLang="en-US" sz="2000" i="1" dirty="0"/>
              <a:t>G' </a:t>
            </a:r>
            <a:r>
              <a:rPr lang="en-US" altLang="en-US" sz="2000" dirty="0"/>
              <a:t>to form a new connected graph. </a:t>
            </a:r>
          </a:p>
          <a:p>
            <a:pPr marL="815975" lvl="1" indent="-358775">
              <a:spcBef>
                <a:spcPct val="0"/>
              </a:spcBef>
              <a:buFont typeface="+mj-lt"/>
              <a:buAutoNum type="arabicPeriod"/>
            </a:pPr>
            <a:r>
              <a:rPr lang="en-US" altLang="en-US" sz="2000" dirty="0"/>
              <a:t>Continue the process of removing edges from the circuits until eventually a graph </a:t>
            </a:r>
            <a:r>
              <a:rPr lang="en-US" altLang="en-US" sz="2000" i="1" dirty="0"/>
              <a:t>G'' </a:t>
            </a:r>
            <a:r>
              <a:rPr lang="en-US" altLang="en-US" sz="2000" dirty="0"/>
              <a:t>is obtained that is connected and is circuit-free.</a:t>
            </a:r>
            <a:endParaRPr lang="en-US" altLang="en-US" sz="2400" dirty="0"/>
          </a:p>
        </p:txBody>
      </p:sp>
      <p:grpSp>
        <p:nvGrpSpPr>
          <p:cNvPr id="44" name="Group 43"/>
          <p:cNvGrpSpPr/>
          <p:nvPr/>
        </p:nvGrpSpPr>
        <p:grpSpPr>
          <a:xfrm>
            <a:off x="324356" y="832920"/>
            <a:ext cx="8480977" cy="1451213"/>
            <a:chOff x="730522" y="4598517"/>
            <a:chExt cx="8480977" cy="1451213"/>
          </a:xfrm>
        </p:grpSpPr>
        <p:sp>
          <p:nvSpPr>
            <p:cNvPr id="45" name="Rectangle 44"/>
            <p:cNvSpPr/>
            <p:nvPr/>
          </p:nvSpPr>
          <p:spPr>
            <a:xfrm>
              <a:off x="730522" y="4598518"/>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10.5.4</a:t>
              </a:r>
            </a:p>
          </p:txBody>
        </p:sp>
        <p:sp>
          <p:nvSpPr>
            <p:cNvPr id="48" name="TextBox 47"/>
            <p:cNvSpPr txBox="1"/>
            <p:nvPr/>
          </p:nvSpPr>
          <p:spPr>
            <a:xfrm>
              <a:off x="898473" y="5218733"/>
              <a:ext cx="8313026" cy="830997"/>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 connected graph with </a:t>
              </a:r>
              <a:r>
                <a:rPr lang="en-SG" sz="2400" i="1" dirty="0"/>
                <a:t>n</a:t>
              </a:r>
              <a:r>
                <a:rPr lang="en-SG" sz="2400" dirty="0"/>
                <a:t> vertices and </a:t>
              </a:r>
              <a:r>
                <a:rPr lang="en-SG" sz="2400" i="1" dirty="0"/>
                <a:t>n</a:t>
              </a:r>
              <a:r>
                <a:rPr lang="en-SG" sz="2400" dirty="0"/>
                <a:t> – 1 edges, then </a:t>
              </a:r>
              <a:r>
                <a:rPr lang="en-SG" sz="2400" i="1" dirty="0"/>
                <a:t>G</a:t>
              </a:r>
              <a:r>
                <a:rPr lang="en-SG" sz="2400" dirty="0"/>
                <a:t> is a tree.</a:t>
              </a:r>
              <a:endParaRPr lang="en-SG" sz="2400" dirty="0">
                <a:sym typeface="Symbol" panose="05050102010706020507" pitchFamily="18" charset="2"/>
              </a:endParaRP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5496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10.5 Trees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860" y="3208245"/>
            <a:ext cx="3516730" cy="2849019"/>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168" y="3397376"/>
            <a:ext cx="3453563" cy="2659887"/>
          </a:xfrm>
          <a:prstGeom prst="rect">
            <a:avLst/>
          </a:prstGeom>
        </p:spPr>
      </p:pic>
    </p:spTree>
    <p:extLst>
      <p:ext uri="{BB962C8B-B14F-4D97-AF65-F5344CB8AC3E}">
        <p14:creationId xmlns:p14="http://schemas.microsoft.com/office/powerpoint/2010/main" val="444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36" name="TextBox 35"/>
          <p:cNvSpPr txBox="1"/>
          <p:nvPr/>
        </p:nvSpPr>
        <p:spPr>
          <a:xfrm>
            <a:off x="324356" y="1116641"/>
            <a:ext cx="8435594" cy="3985706"/>
          </a:xfrm>
          <a:prstGeom prst="rect">
            <a:avLst/>
          </a:prstGeom>
          <a:noFill/>
        </p:spPr>
        <p:txBody>
          <a:bodyPr wrap="square" rtlCol="0">
            <a:spAutoFit/>
          </a:bodyPr>
          <a:lstStyle/>
          <a:p>
            <a:pPr>
              <a:spcBef>
                <a:spcPct val="0"/>
              </a:spcBef>
            </a:pPr>
            <a:r>
              <a:rPr lang="en-US" altLang="en-US" sz="2400" b="1" dirty="0"/>
              <a:t>Proof: </a:t>
            </a:r>
            <a:r>
              <a:rPr lang="en-US" altLang="en-US" sz="2400" dirty="0"/>
              <a:t>(continued…)</a:t>
            </a:r>
          </a:p>
          <a:p>
            <a:pPr marL="914400" lvl="1" indent="-457200">
              <a:spcBef>
                <a:spcPct val="0"/>
              </a:spcBef>
              <a:buFont typeface="+mj-lt"/>
              <a:buAutoNum type="arabicPeriod" startAt="4"/>
            </a:pPr>
            <a:r>
              <a:rPr lang="en-US" altLang="en-US" sz="2000" dirty="0"/>
              <a:t>Continue the process of removing edges from the circuits until eventually a graph </a:t>
            </a:r>
            <a:r>
              <a:rPr lang="en-US" altLang="en-US" sz="2000" i="1" dirty="0"/>
              <a:t>G'' </a:t>
            </a:r>
            <a:r>
              <a:rPr lang="en-US" altLang="en-US" sz="2000" dirty="0"/>
              <a:t>is obtained that is connected and is circuit-free.</a:t>
            </a:r>
          </a:p>
          <a:p>
            <a:pPr marL="914400" lvl="1" indent="-457200">
              <a:spcBef>
                <a:spcPct val="0"/>
              </a:spcBef>
              <a:buFont typeface="+mj-lt"/>
              <a:buAutoNum type="arabicPeriod" startAt="4"/>
            </a:pPr>
            <a:r>
              <a:rPr lang="en-US" altLang="en-US" sz="2000" dirty="0"/>
              <a:t>By definition, </a:t>
            </a:r>
            <a:r>
              <a:rPr lang="en-US" altLang="en-US" sz="2000" i="1" dirty="0"/>
              <a:t>G''</a:t>
            </a:r>
            <a:r>
              <a:rPr lang="en-US" altLang="en-US" sz="2000" dirty="0"/>
              <a:t> is a tree.</a:t>
            </a:r>
          </a:p>
          <a:p>
            <a:pPr marL="914400" lvl="1" indent="-457200">
              <a:spcBef>
                <a:spcPct val="0"/>
              </a:spcBef>
              <a:buFont typeface="+mj-lt"/>
              <a:buAutoNum type="arabicPeriod" startAt="4"/>
            </a:pPr>
            <a:r>
              <a:rPr lang="en-US" altLang="en-US" sz="2000" dirty="0"/>
              <a:t>Since no vertices were removed from </a:t>
            </a:r>
            <a:r>
              <a:rPr lang="en-US" altLang="en-US" sz="2000" i="1" dirty="0"/>
              <a:t>G</a:t>
            </a:r>
            <a:r>
              <a:rPr lang="en-US" altLang="en-US" sz="2000" dirty="0"/>
              <a:t> to form </a:t>
            </a:r>
            <a:r>
              <a:rPr lang="en-US" altLang="en-US" sz="2000" i="1" dirty="0"/>
              <a:t>G''</a:t>
            </a:r>
            <a:r>
              <a:rPr lang="en-US" altLang="en-US" sz="2000" dirty="0"/>
              <a:t>, </a:t>
            </a:r>
            <a:r>
              <a:rPr lang="en-US" altLang="en-US" sz="2000" i="1" dirty="0"/>
              <a:t>G'' </a:t>
            </a:r>
            <a:r>
              <a:rPr lang="en-US" altLang="en-US" sz="2000" dirty="0"/>
              <a:t> has </a:t>
            </a:r>
            <a:r>
              <a:rPr lang="en-US" altLang="en-US" sz="2000" i="1" dirty="0"/>
              <a:t>n</a:t>
            </a:r>
            <a:r>
              <a:rPr lang="en-US" altLang="en-US" sz="2000" dirty="0"/>
              <a:t> vertices.</a:t>
            </a:r>
          </a:p>
          <a:p>
            <a:pPr marL="914400" lvl="1" indent="-457200">
              <a:spcBef>
                <a:spcPct val="0"/>
              </a:spcBef>
              <a:buFont typeface="+mj-lt"/>
              <a:buAutoNum type="arabicPeriod" startAt="4"/>
            </a:pPr>
            <a:r>
              <a:rPr lang="en-US" altLang="en-US" sz="2000" dirty="0"/>
              <a:t>Thus, by Theorem 10.5.2, </a:t>
            </a:r>
            <a:r>
              <a:rPr lang="en-US" altLang="en-US" sz="2000" i="1" dirty="0"/>
              <a:t>G'' </a:t>
            </a:r>
            <a:r>
              <a:rPr lang="en-US" altLang="en-US" sz="2000" dirty="0"/>
              <a:t> has </a:t>
            </a:r>
            <a:r>
              <a:rPr lang="en-US" altLang="en-US" sz="2000" i="1" dirty="0"/>
              <a:t>n</a:t>
            </a:r>
            <a:r>
              <a:rPr lang="en-US" altLang="en-US" sz="2000" dirty="0"/>
              <a:t> – 1 edges. </a:t>
            </a:r>
          </a:p>
          <a:p>
            <a:pPr marL="914400" lvl="1" indent="-457200">
              <a:spcBef>
                <a:spcPct val="0"/>
              </a:spcBef>
              <a:buFont typeface="+mj-lt"/>
              <a:buAutoNum type="arabicPeriod" startAt="4"/>
            </a:pPr>
            <a:r>
              <a:rPr lang="en-US" altLang="en-US" sz="2000" dirty="0"/>
              <a:t>But the supposition that </a:t>
            </a:r>
            <a:r>
              <a:rPr lang="en-US" altLang="en-US" sz="2000" i="1" dirty="0"/>
              <a:t>G</a:t>
            </a:r>
            <a:r>
              <a:rPr lang="en-US" altLang="en-US" sz="2000" dirty="0"/>
              <a:t> has a circuit implies that at least one edge of </a:t>
            </a:r>
            <a:r>
              <a:rPr lang="en-US" altLang="en-US" sz="2000" i="1" dirty="0"/>
              <a:t>G</a:t>
            </a:r>
            <a:r>
              <a:rPr lang="en-US" altLang="en-US" sz="2000" dirty="0"/>
              <a:t> is removed to form </a:t>
            </a:r>
            <a:r>
              <a:rPr lang="en-US" altLang="en-US" sz="2000" i="1" dirty="0"/>
              <a:t>G''</a:t>
            </a:r>
            <a:r>
              <a:rPr lang="en-US" altLang="en-US" sz="2000" dirty="0"/>
              <a:t>.</a:t>
            </a:r>
          </a:p>
          <a:p>
            <a:pPr marL="914400" lvl="1" indent="-457200">
              <a:spcBef>
                <a:spcPct val="0"/>
              </a:spcBef>
              <a:buFont typeface="+mj-lt"/>
              <a:buAutoNum type="arabicPeriod" startAt="4"/>
            </a:pPr>
            <a:r>
              <a:rPr lang="en-US" altLang="en-US" sz="2000" dirty="0"/>
              <a:t>Hence </a:t>
            </a:r>
            <a:r>
              <a:rPr lang="en-US" altLang="en-US" sz="2000" i="1" dirty="0"/>
              <a:t>G'' </a:t>
            </a:r>
            <a:r>
              <a:rPr lang="en-US" altLang="en-US" sz="2000" dirty="0"/>
              <a:t>has no more than (</a:t>
            </a:r>
            <a:r>
              <a:rPr lang="en-US" altLang="en-US" sz="2000" i="1" dirty="0"/>
              <a:t>n</a:t>
            </a:r>
            <a:r>
              <a:rPr lang="en-US" altLang="en-US" sz="2000" dirty="0"/>
              <a:t> – 1) – 1 = </a:t>
            </a:r>
            <a:r>
              <a:rPr lang="en-US" altLang="en-US" sz="2000" i="1" dirty="0"/>
              <a:t>n</a:t>
            </a:r>
            <a:r>
              <a:rPr lang="en-US" altLang="en-US" sz="2000" dirty="0"/>
              <a:t> – 2 edges, which contradicts its having </a:t>
            </a:r>
            <a:r>
              <a:rPr lang="en-US" altLang="en-US" sz="2000" i="1" dirty="0"/>
              <a:t>n</a:t>
            </a:r>
            <a:r>
              <a:rPr lang="en-US" altLang="en-US" sz="2000" dirty="0"/>
              <a:t> – 1 edges.</a:t>
            </a:r>
          </a:p>
          <a:p>
            <a:pPr marL="914400" lvl="1" indent="-457200">
              <a:spcBef>
                <a:spcPct val="0"/>
              </a:spcBef>
              <a:spcAft>
                <a:spcPts val="600"/>
              </a:spcAft>
              <a:buFont typeface="+mj-lt"/>
              <a:buAutoNum type="arabicPeriod" startAt="4"/>
            </a:pPr>
            <a:r>
              <a:rPr lang="en-US" altLang="en-US" sz="2000" dirty="0"/>
              <a:t>So the supposition is false.</a:t>
            </a:r>
          </a:p>
          <a:p>
            <a:pPr marL="457200" indent="-457200">
              <a:spcBef>
                <a:spcPct val="0"/>
              </a:spcBef>
              <a:buFont typeface="+mj-lt"/>
              <a:buAutoNum type="arabicPeriod" startAt="4"/>
            </a:pPr>
            <a:r>
              <a:rPr lang="en-US" altLang="en-US" sz="2400" dirty="0"/>
              <a:t>Hence </a:t>
            </a:r>
            <a:r>
              <a:rPr lang="en-US" altLang="en-US" sz="2400" i="1" dirty="0"/>
              <a:t>G</a:t>
            </a:r>
            <a:r>
              <a:rPr lang="en-US" altLang="en-US" sz="2400" dirty="0"/>
              <a:t> is circuit-free, and therefore </a:t>
            </a:r>
            <a:r>
              <a:rPr lang="en-US" altLang="en-US" sz="2400" i="1" dirty="0"/>
              <a:t>G</a:t>
            </a:r>
            <a:r>
              <a:rPr lang="en-US" altLang="en-US" sz="2400" dirty="0"/>
              <a:t> is a tree.</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98059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36" name="TextBox 35"/>
          <p:cNvSpPr txBox="1"/>
          <p:nvPr/>
        </p:nvSpPr>
        <p:spPr>
          <a:xfrm>
            <a:off x="415123" y="2113073"/>
            <a:ext cx="8145611" cy="830997"/>
          </a:xfrm>
          <a:prstGeom prst="rect">
            <a:avLst/>
          </a:prstGeom>
          <a:noFill/>
        </p:spPr>
        <p:txBody>
          <a:bodyPr wrap="square" rtlCol="0">
            <a:spAutoFit/>
          </a:bodyPr>
          <a:lstStyle/>
          <a:p>
            <a:pPr>
              <a:spcBef>
                <a:spcPct val="0"/>
              </a:spcBef>
            </a:pPr>
            <a:r>
              <a:rPr lang="en-US" altLang="en-US" sz="2400" dirty="0"/>
              <a:t>Example: Give an example of a graph with five vertices and four edges that is not a tree.</a:t>
            </a:r>
          </a:p>
        </p:txBody>
      </p:sp>
      <p:sp>
        <p:nvSpPr>
          <p:cNvPr id="27" name="TextBox 26"/>
          <p:cNvSpPr txBox="1"/>
          <p:nvPr/>
        </p:nvSpPr>
        <p:spPr>
          <a:xfrm>
            <a:off x="415123" y="3176618"/>
            <a:ext cx="8145611" cy="830997"/>
          </a:xfrm>
          <a:prstGeom prst="rect">
            <a:avLst/>
          </a:prstGeom>
          <a:solidFill>
            <a:schemeClr val="accent4">
              <a:lumMod val="60000"/>
              <a:lumOff val="40000"/>
            </a:schemeClr>
          </a:solidFill>
        </p:spPr>
        <p:txBody>
          <a:bodyPr wrap="square" rtlCol="0">
            <a:spAutoFit/>
          </a:bodyPr>
          <a:lstStyle/>
          <a:p>
            <a:pPr>
              <a:spcAft>
                <a:spcPts val="600"/>
              </a:spcAft>
            </a:pPr>
            <a:r>
              <a:rPr lang="en-SG" sz="2400" dirty="0"/>
              <a:t>By Theorem 10.5.4, such a graph cannot be connected. One example of such an unconnected graph is shown below.</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t="7356"/>
          <a:stretch>
            <a:fillRect/>
          </a:stretch>
        </p:blipFill>
        <p:spPr bwMode="auto">
          <a:xfrm>
            <a:off x="2353956" y="4126770"/>
            <a:ext cx="4129710" cy="233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415123" y="866487"/>
            <a:ext cx="8145611" cy="1200329"/>
          </a:xfrm>
          <a:prstGeom prst="rect">
            <a:avLst/>
          </a:prstGeom>
          <a:noFill/>
        </p:spPr>
        <p:txBody>
          <a:bodyPr wrap="square" rtlCol="0">
            <a:spAutoFit/>
          </a:bodyPr>
          <a:lstStyle/>
          <a:p>
            <a:pPr>
              <a:spcBef>
                <a:spcPct val="0"/>
              </a:spcBef>
            </a:pPr>
            <a:r>
              <a:rPr lang="en-US" altLang="en-US" sz="2400" dirty="0"/>
              <a:t>Note that although it is true that every </a:t>
            </a:r>
            <a:r>
              <a:rPr lang="en-US" altLang="en-US" sz="2400" i="1" dirty="0"/>
              <a:t>connected</a:t>
            </a:r>
            <a:r>
              <a:rPr lang="en-US" altLang="en-US" sz="2400" dirty="0"/>
              <a:t> graph with </a:t>
            </a:r>
            <a:r>
              <a:rPr lang="en-US" altLang="en-US" sz="2400" i="1" dirty="0"/>
              <a:t>n</a:t>
            </a:r>
            <a:r>
              <a:rPr lang="en-US" altLang="en-US" sz="2400" dirty="0"/>
              <a:t> vertices and </a:t>
            </a:r>
            <a:r>
              <a:rPr lang="en-US" altLang="en-US" sz="2400" i="1" dirty="0"/>
              <a:t>n</a:t>
            </a:r>
            <a:r>
              <a:rPr lang="en-US" altLang="en-US" sz="2400" dirty="0"/>
              <a:t> – 1 edges is a tree, it is not true that </a:t>
            </a:r>
            <a:r>
              <a:rPr lang="en-US" altLang="en-US" sz="2400" i="1" dirty="0"/>
              <a:t>every</a:t>
            </a:r>
            <a:r>
              <a:rPr lang="en-US" altLang="en-US" sz="2400" dirty="0"/>
              <a:t> graph with </a:t>
            </a:r>
            <a:r>
              <a:rPr lang="en-US" altLang="en-US" sz="2400" i="1" dirty="0"/>
              <a:t>n</a:t>
            </a:r>
            <a:r>
              <a:rPr lang="en-US" altLang="en-US" sz="2400" dirty="0"/>
              <a:t> vertices and </a:t>
            </a:r>
            <a:r>
              <a:rPr lang="en-US" altLang="en-US" sz="2400" i="1" dirty="0"/>
              <a:t>n</a:t>
            </a:r>
            <a:r>
              <a:rPr lang="en-US" altLang="en-US" sz="2400" dirty="0"/>
              <a:t> – 1 edges is a tree.</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6211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10.6 Rooted Trees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84121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3" name="TextBox 32"/>
          <p:cNvSpPr txBox="1"/>
          <p:nvPr/>
        </p:nvSpPr>
        <p:spPr>
          <a:xfrm>
            <a:off x="415123" y="1062430"/>
            <a:ext cx="8145611" cy="830997"/>
          </a:xfrm>
          <a:prstGeom prst="rect">
            <a:avLst/>
          </a:prstGeom>
          <a:noFill/>
        </p:spPr>
        <p:txBody>
          <a:bodyPr wrap="square" rtlCol="0">
            <a:spAutoFit/>
          </a:bodyPr>
          <a:lstStyle/>
          <a:p>
            <a:r>
              <a:rPr lang="en-US" altLang="en-US" sz="2400" dirty="0"/>
              <a:t>A rooted tree is a tree in which one vertex has been distinguished from the others and is designated the </a:t>
            </a:r>
            <a:r>
              <a:rPr lang="en-US" altLang="en-US" sz="2400" i="1" dirty="0"/>
              <a:t>root</a:t>
            </a:r>
            <a:r>
              <a:rPr lang="en-US" altLang="en-US" sz="2400" dirty="0"/>
              <a:t>.</a:t>
            </a:r>
            <a:r>
              <a:rPr lang="en-US" altLang="en-US" sz="2400" i="1" dirty="0"/>
              <a:t> </a:t>
            </a:r>
          </a:p>
        </p:txBody>
      </p:sp>
      <p:grpSp>
        <p:nvGrpSpPr>
          <p:cNvPr id="34" name="Group 33"/>
          <p:cNvGrpSpPr/>
          <p:nvPr/>
        </p:nvGrpSpPr>
        <p:grpSpPr>
          <a:xfrm>
            <a:off x="362668" y="2039299"/>
            <a:ext cx="8250519" cy="3057681"/>
            <a:chOff x="993228" y="4598517"/>
            <a:chExt cx="8250519" cy="3057681"/>
          </a:xfrm>
        </p:grpSpPr>
        <p:sp>
          <p:nvSpPr>
            <p:cNvPr id="36" name="Rectangle 35"/>
            <p:cNvSpPr/>
            <p:nvPr/>
          </p:nvSpPr>
          <p:spPr>
            <a:xfrm>
              <a:off x="993228" y="4598518"/>
              <a:ext cx="8250519" cy="305768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Rooted Tree, Level, Height</a:t>
              </a:r>
            </a:p>
          </p:txBody>
        </p:sp>
        <p:sp>
          <p:nvSpPr>
            <p:cNvPr id="41" name="TextBox 40"/>
            <p:cNvSpPr txBox="1"/>
            <p:nvPr/>
          </p:nvSpPr>
          <p:spPr>
            <a:xfrm>
              <a:off x="1109373" y="5193984"/>
              <a:ext cx="8134373" cy="2462213"/>
            </a:xfrm>
            <a:prstGeom prst="rect">
              <a:avLst/>
            </a:prstGeom>
            <a:noFill/>
          </p:spPr>
          <p:txBody>
            <a:bodyPr wrap="square" rtlCol="0">
              <a:spAutoFit/>
            </a:bodyPr>
            <a:lstStyle/>
            <a:p>
              <a:pPr>
                <a:spcAft>
                  <a:spcPts val="600"/>
                </a:spcAft>
              </a:pPr>
              <a:r>
                <a:rPr lang="en-SG" sz="2400" dirty="0"/>
                <a:t>A </a:t>
              </a:r>
              <a:r>
                <a:rPr lang="en-SG" sz="2400" b="1" dirty="0"/>
                <a:t>rooted tree </a:t>
              </a:r>
              <a:r>
                <a:rPr lang="en-SG" sz="2400" dirty="0"/>
                <a:t>is a tree in which there is one vertex that is distinguished from the others and is called the </a:t>
              </a:r>
              <a:r>
                <a:rPr lang="en-SG" sz="2400" b="1" dirty="0"/>
                <a:t>root</a:t>
              </a:r>
              <a:r>
                <a:rPr lang="en-SG" sz="2400" dirty="0"/>
                <a:t>.</a:t>
              </a:r>
            </a:p>
            <a:p>
              <a:pPr>
                <a:spcAft>
                  <a:spcPts val="600"/>
                </a:spcAft>
              </a:pPr>
              <a:r>
                <a:rPr lang="en-SG" sz="2400" dirty="0"/>
                <a:t>The </a:t>
              </a:r>
              <a:r>
                <a:rPr lang="en-SG" sz="2400" b="1" dirty="0"/>
                <a:t>level</a:t>
              </a:r>
              <a:r>
                <a:rPr lang="en-SG" sz="2400" dirty="0"/>
                <a:t> of a vertex is the number of edges along the unique path between it and the root.</a:t>
              </a:r>
            </a:p>
            <a:p>
              <a:pPr>
                <a:spcAft>
                  <a:spcPts val="600"/>
                </a:spcAft>
              </a:pPr>
              <a:r>
                <a:rPr lang="en-SG" sz="2400" dirty="0"/>
                <a:t>The </a:t>
              </a:r>
              <a:r>
                <a:rPr lang="en-SG" sz="2400" b="1" dirty="0"/>
                <a:t>height</a:t>
              </a:r>
              <a:r>
                <a:rPr lang="en-SG" sz="2400" dirty="0"/>
                <a:t> of a rooted tree is the maximum level of any vertex of the tree.</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5465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grpSp>
        <p:nvGrpSpPr>
          <p:cNvPr id="34" name="Group 33"/>
          <p:cNvGrpSpPr/>
          <p:nvPr/>
        </p:nvGrpSpPr>
        <p:grpSpPr>
          <a:xfrm>
            <a:off x="362668" y="1124899"/>
            <a:ext cx="8250519" cy="4181887"/>
            <a:chOff x="993228" y="4598517"/>
            <a:chExt cx="8250519" cy="4181887"/>
          </a:xfrm>
        </p:grpSpPr>
        <p:sp>
          <p:nvSpPr>
            <p:cNvPr id="36" name="Rectangle 35"/>
            <p:cNvSpPr/>
            <p:nvPr/>
          </p:nvSpPr>
          <p:spPr>
            <a:xfrm>
              <a:off x="993228" y="4598518"/>
              <a:ext cx="8250519" cy="41818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Child, Parent, Sibling, Ancestor, Descendant</a:t>
              </a:r>
            </a:p>
          </p:txBody>
        </p:sp>
        <p:sp>
          <p:nvSpPr>
            <p:cNvPr id="41" name="TextBox 40"/>
            <p:cNvSpPr txBox="1"/>
            <p:nvPr/>
          </p:nvSpPr>
          <p:spPr>
            <a:xfrm>
              <a:off x="1109373" y="5193984"/>
              <a:ext cx="8134373" cy="3570208"/>
            </a:xfrm>
            <a:prstGeom prst="rect">
              <a:avLst/>
            </a:prstGeom>
            <a:noFill/>
          </p:spPr>
          <p:txBody>
            <a:bodyPr wrap="square" rtlCol="0">
              <a:spAutoFit/>
            </a:bodyPr>
            <a:lstStyle/>
            <a:p>
              <a:pPr>
                <a:spcAft>
                  <a:spcPts val="600"/>
                </a:spcAft>
              </a:pPr>
              <a:r>
                <a:rPr lang="en-SG" sz="2400" dirty="0"/>
                <a:t>Given the root or any internal vertex </a:t>
              </a:r>
              <a:r>
                <a:rPr lang="en-SG" sz="2400" i="1" dirty="0"/>
                <a:t>v</a:t>
              </a:r>
              <a:r>
                <a:rPr lang="en-SG" sz="2400" dirty="0"/>
                <a:t> of a rooted tree, the </a:t>
              </a:r>
              <a:r>
                <a:rPr lang="en-SG" sz="2400" b="1" dirty="0"/>
                <a:t>children </a:t>
              </a:r>
              <a:r>
                <a:rPr lang="en-SG" sz="2400" dirty="0"/>
                <a:t>of </a:t>
              </a:r>
              <a:r>
                <a:rPr lang="en-SG" sz="2400" i="1" dirty="0"/>
                <a:t>v</a:t>
              </a:r>
              <a:r>
                <a:rPr lang="en-SG" sz="2400" dirty="0"/>
                <a:t> are all those vertices that are adjacent to </a:t>
              </a:r>
              <a:r>
                <a:rPr lang="en-SG" sz="2400" i="1" dirty="0"/>
                <a:t>v</a:t>
              </a:r>
              <a:r>
                <a:rPr lang="en-SG" sz="2400" dirty="0"/>
                <a:t> and are one level farther away from the root than </a:t>
              </a:r>
              <a:r>
                <a:rPr lang="en-SG" sz="2400" i="1" dirty="0"/>
                <a:t>v</a:t>
              </a:r>
              <a:r>
                <a:rPr lang="en-SG" sz="2400" dirty="0"/>
                <a:t>.</a:t>
              </a:r>
            </a:p>
            <a:p>
              <a:pPr>
                <a:spcAft>
                  <a:spcPts val="600"/>
                </a:spcAft>
              </a:pPr>
              <a:r>
                <a:rPr lang="en-SG" sz="2400" dirty="0"/>
                <a:t>If </a:t>
              </a:r>
              <a:r>
                <a:rPr lang="en-SG" sz="2400" i="1" dirty="0"/>
                <a:t>w</a:t>
              </a:r>
              <a:r>
                <a:rPr lang="en-SG" sz="2400" dirty="0"/>
                <a:t> is a child of </a:t>
              </a:r>
              <a:r>
                <a:rPr lang="en-SG" sz="2400" i="1" dirty="0"/>
                <a:t>v</a:t>
              </a:r>
              <a:r>
                <a:rPr lang="en-SG" sz="2400" dirty="0"/>
                <a:t>, then </a:t>
              </a:r>
              <a:r>
                <a:rPr lang="en-SG" sz="2400" i="1" dirty="0"/>
                <a:t>v</a:t>
              </a:r>
              <a:r>
                <a:rPr lang="en-SG" sz="2400" dirty="0"/>
                <a:t> is called the </a:t>
              </a:r>
              <a:r>
                <a:rPr lang="en-SG" sz="2400" b="1" dirty="0"/>
                <a:t>parent</a:t>
              </a:r>
              <a:r>
                <a:rPr lang="en-SG" sz="2400" dirty="0"/>
                <a:t> of </a:t>
              </a:r>
              <a:r>
                <a:rPr lang="en-SG" sz="2400" i="1" dirty="0"/>
                <a:t>w</a:t>
              </a:r>
              <a:r>
                <a:rPr lang="en-SG" sz="2400" dirty="0"/>
                <a:t>, and two distinct vertices that are both children of the same parent are called </a:t>
              </a:r>
              <a:r>
                <a:rPr lang="en-SG" sz="2400" b="1" dirty="0"/>
                <a:t>siblings</a:t>
              </a:r>
              <a:r>
                <a:rPr lang="en-SG" sz="2400" dirty="0"/>
                <a:t>.</a:t>
              </a:r>
            </a:p>
            <a:p>
              <a:pPr>
                <a:spcAft>
                  <a:spcPts val="600"/>
                </a:spcAft>
              </a:pPr>
              <a:r>
                <a:rPr lang="en-SG" sz="2400" dirty="0"/>
                <a:t>Given two distinct vertices </a:t>
              </a:r>
              <a:r>
                <a:rPr lang="en-SG" sz="2400" i="1" dirty="0"/>
                <a:t>v</a:t>
              </a:r>
              <a:r>
                <a:rPr lang="en-SG" sz="2400" dirty="0"/>
                <a:t> and </a:t>
              </a:r>
              <a:r>
                <a:rPr lang="en-SG" sz="2400" i="1" dirty="0"/>
                <a:t>w</a:t>
              </a:r>
              <a:r>
                <a:rPr lang="en-SG" sz="2400" dirty="0"/>
                <a:t>, if </a:t>
              </a:r>
              <a:r>
                <a:rPr lang="en-SG" sz="2400" i="1" dirty="0"/>
                <a:t>v</a:t>
              </a:r>
              <a:r>
                <a:rPr lang="en-SG" sz="2400" dirty="0"/>
                <a:t> lies on the unique path between </a:t>
              </a:r>
              <a:r>
                <a:rPr lang="en-SG" sz="2400" i="1" dirty="0"/>
                <a:t>w</a:t>
              </a:r>
              <a:r>
                <a:rPr lang="en-SG" sz="2400" dirty="0"/>
                <a:t> and the root, then </a:t>
              </a:r>
              <a:r>
                <a:rPr lang="en-SG" sz="2400" i="1" dirty="0"/>
                <a:t>v</a:t>
              </a:r>
              <a:r>
                <a:rPr lang="en-SG" sz="2400" dirty="0"/>
                <a:t> is an </a:t>
              </a:r>
              <a:r>
                <a:rPr lang="en-SG" sz="2400" b="1" dirty="0"/>
                <a:t>ancestor</a:t>
              </a:r>
              <a:r>
                <a:rPr lang="en-SG" sz="2400" dirty="0"/>
                <a:t> of </a:t>
              </a:r>
              <a:r>
                <a:rPr lang="en-SG" sz="2400" i="1" dirty="0"/>
                <a:t>w</a:t>
              </a:r>
              <a:r>
                <a:rPr lang="en-SG" sz="2400" dirty="0"/>
                <a:t>, and </a:t>
              </a:r>
              <a:r>
                <a:rPr lang="en-SG" sz="2400" i="1" dirty="0"/>
                <a:t>w</a:t>
              </a:r>
              <a:r>
                <a:rPr lang="en-SG" sz="2400" dirty="0"/>
                <a:t> is a </a:t>
              </a:r>
              <a:r>
                <a:rPr lang="en-SG" sz="2400" b="1" dirty="0"/>
                <a:t>descendant</a:t>
              </a:r>
              <a:r>
                <a:rPr lang="en-SG" sz="2400" dirty="0"/>
                <a:t> of </a:t>
              </a:r>
              <a:r>
                <a:rPr lang="en-SG" sz="2400" i="1" dirty="0"/>
                <a:t>v</a:t>
              </a:r>
              <a:r>
                <a:rPr lang="en-SG" sz="2400" dirty="0"/>
                <a:t>.</a:t>
              </a:r>
            </a:p>
          </p:txBody>
        </p:sp>
      </p:grpSp>
      <p:sp>
        <p:nvSpPr>
          <p:cNvPr id="27" name="TextBox 2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33" name="TextBox 32"/>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42" name="Oval 4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36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grpSp>
        <p:nvGrpSpPr>
          <p:cNvPr id="2" name="Group 1"/>
          <p:cNvGrpSpPr/>
          <p:nvPr/>
        </p:nvGrpSpPr>
        <p:grpSpPr>
          <a:xfrm>
            <a:off x="567523" y="1216705"/>
            <a:ext cx="8100226" cy="4667685"/>
            <a:chOff x="567523" y="1216705"/>
            <a:chExt cx="8100226" cy="4667685"/>
          </a:xfrm>
        </p:grpSpPr>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23" y="1216705"/>
              <a:ext cx="8100226" cy="425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7"/>
            <p:cNvSpPr txBox="1">
              <a:spLocks noChangeArrowheads="1"/>
            </p:cNvSpPr>
            <p:nvPr/>
          </p:nvSpPr>
          <p:spPr bwMode="auto">
            <a:xfrm>
              <a:off x="2936701" y="5515058"/>
              <a:ext cx="3361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Figure 10.6.1 </a:t>
              </a:r>
              <a:r>
                <a:rPr lang="en-US" altLang="en-US" dirty="0"/>
                <a:t>A Rooted Tree</a:t>
              </a:r>
            </a:p>
          </p:txBody>
        </p:sp>
      </p:gr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5198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a:t>
            </a:r>
            <a:endParaRPr lang="en-SG" sz="1100" dirty="0">
              <a:solidFill>
                <a:schemeClr val="bg1"/>
              </a:solidFill>
            </a:endParaRPr>
          </a:p>
        </p:txBody>
      </p:sp>
      <p:sp>
        <p:nvSpPr>
          <p:cNvPr id="23" name="TextBox 22"/>
          <p:cNvSpPr txBox="1"/>
          <p:nvPr/>
        </p:nvSpPr>
        <p:spPr>
          <a:xfrm>
            <a:off x="415123" y="1062430"/>
            <a:ext cx="8145611" cy="523220"/>
          </a:xfrm>
          <a:prstGeom prst="rect">
            <a:avLst/>
          </a:prstGeom>
          <a:noFill/>
        </p:spPr>
        <p:txBody>
          <a:bodyPr wrap="square" rtlCol="0">
            <a:spAutoFit/>
          </a:bodyPr>
          <a:lstStyle/>
          <a:p>
            <a:r>
              <a:rPr lang="en-US" altLang="en-US" sz="2800" dirty="0"/>
              <a:t>Example: </a:t>
            </a:r>
            <a:r>
              <a:rPr lang="en-US" sz="2800" dirty="0"/>
              <a:t>Consider the tree with root </a:t>
            </a:r>
            <a:r>
              <a:rPr lang="en-US" sz="2800" i="1" dirty="0"/>
              <a:t>v</a:t>
            </a:r>
            <a:r>
              <a:rPr lang="en-US" sz="2800" baseline="-25000" dirty="0"/>
              <a:t>0</a:t>
            </a:r>
            <a:r>
              <a:rPr lang="en-US" sz="2800" i="1" dirty="0"/>
              <a:t> </a:t>
            </a:r>
            <a:r>
              <a:rPr lang="en-US" sz="2800" dirty="0"/>
              <a:t>shown below.</a:t>
            </a:r>
            <a:endParaRPr lang="en-US" altLang="en-US" sz="2800" i="1" dirty="0"/>
          </a:p>
        </p:txBody>
      </p:sp>
      <p:pic>
        <p:nvPicPr>
          <p:cNvPr id="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730" y="1585650"/>
            <a:ext cx="3006493" cy="26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324357" y="1848999"/>
            <a:ext cx="4933444" cy="3662541"/>
          </a:xfrm>
          <a:prstGeom prst="rect">
            <a:avLst/>
          </a:prstGeom>
          <a:noFill/>
        </p:spPr>
        <p:txBody>
          <a:bodyPr wrap="square" rtlCol="0">
            <a:spAutoFit/>
          </a:bodyPr>
          <a:lstStyle/>
          <a:p>
            <a:pPr marL="358775" indent="-358775">
              <a:spcAft>
                <a:spcPts val="800"/>
              </a:spcAft>
              <a:buFont typeface="+mj-lt"/>
              <a:buAutoNum type="alphaLcPeriod"/>
            </a:pPr>
            <a:r>
              <a:rPr lang="en-US" altLang="en-US" sz="2400" dirty="0"/>
              <a:t>What is the level of </a:t>
            </a:r>
            <a:r>
              <a:rPr lang="en-US" altLang="en-US" sz="2400" i="1" dirty="0"/>
              <a:t>v</a:t>
            </a:r>
            <a:r>
              <a:rPr lang="en-US" altLang="en-US" sz="2400" baseline="-25000" dirty="0"/>
              <a:t>5</a:t>
            </a:r>
            <a:r>
              <a:rPr lang="en-US" altLang="en-US" sz="2400" dirty="0"/>
              <a:t>?</a:t>
            </a:r>
          </a:p>
          <a:p>
            <a:pPr marL="358775" indent="-358775">
              <a:spcAft>
                <a:spcPts val="800"/>
              </a:spcAft>
              <a:buFont typeface="+mj-lt"/>
              <a:buAutoNum type="alphaLcPeriod"/>
            </a:pPr>
            <a:r>
              <a:rPr lang="en-US" altLang="en-US" sz="2400" dirty="0">
                <a:solidFill>
                  <a:srgbClr val="000099"/>
                </a:solidFill>
              </a:rPr>
              <a:t>What is the level of </a:t>
            </a:r>
            <a:r>
              <a:rPr lang="en-US" altLang="en-US" sz="2400" i="1" dirty="0">
                <a:solidFill>
                  <a:srgbClr val="000099"/>
                </a:solidFill>
              </a:rPr>
              <a:t>v</a:t>
            </a:r>
            <a:r>
              <a:rPr lang="en-US" altLang="en-US" sz="2400" baseline="-25000" dirty="0">
                <a:solidFill>
                  <a:srgbClr val="000099"/>
                </a:solidFill>
              </a:rPr>
              <a:t>0</a:t>
            </a:r>
            <a:r>
              <a:rPr lang="en-US" altLang="en-US" sz="2400" dirty="0">
                <a:solidFill>
                  <a:srgbClr val="000099"/>
                </a:solidFill>
              </a:rPr>
              <a:t>?</a:t>
            </a:r>
            <a:endParaRPr lang="en-US" altLang="en-US" sz="2400" i="1" dirty="0">
              <a:solidFill>
                <a:srgbClr val="000099"/>
              </a:solidFill>
            </a:endParaRPr>
          </a:p>
          <a:p>
            <a:pPr marL="358775" indent="-358775">
              <a:spcAft>
                <a:spcPts val="800"/>
              </a:spcAft>
              <a:buFont typeface="+mj-lt"/>
              <a:buAutoNum type="alphaLcPeriod"/>
            </a:pPr>
            <a:r>
              <a:rPr lang="en-US" altLang="en-US" sz="2400" dirty="0"/>
              <a:t>What is the height of this rooted tree?</a:t>
            </a:r>
          </a:p>
          <a:p>
            <a:pPr marL="358775" indent="-358775">
              <a:spcAft>
                <a:spcPts val="800"/>
              </a:spcAft>
              <a:buFont typeface="+mj-lt"/>
              <a:buAutoNum type="alphaLcPeriod"/>
            </a:pPr>
            <a:r>
              <a:rPr lang="en-US" altLang="en-US" sz="2400" dirty="0">
                <a:solidFill>
                  <a:srgbClr val="000099"/>
                </a:solidFill>
              </a:rPr>
              <a:t>What are the children of </a:t>
            </a:r>
            <a:r>
              <a:rPr lang="en-US" altLang="en-US" sz="2400" i="1" dirty="0">
                <a:solidFill>
                  <a:srgbClr val="000099"/>
                </a:solidFill>
              </a:rPr>
              <a:t>v</a:t>
            </a:r>
            <a:r>
              <a:rPr lang="en-US" altLang="en-US" sz="2400" baseline="-25000" dirty="0">
                <a:solidFill>
                  <a:srgbClr val="000099"/>
                </a:solidFill>
              </a:rPr>
              <a:t>3</a:t>
            </a:r>
            <a:r>
              <a:rPr lang="en-US" altLang="en-US" sz="2400" dirty="0">
                <a:solidFill>
                  <a:srgbClr val="000099"/>
                </a:solidFill>
              </a:rPr>
              <a:t>?</a:t>
            </a:r>
          </a:p>
          <a:p>
            <a:pPr marL="358775" indent="-358775">
              <a:spcAft>
                <a:spcPts val="800"/>
              </a:spcAft>
              <a:buFont typeface="+mj-lt"/>
              <a:buAutoNum type="alphaLcPeriod"/>
            </a:pPr>
            <a:r>
              <a:rPr lang="en-US" altLang="en-US" sz="2400" dirty="0"/>
              <a:t>What is the parent of </a:t>
            </a:r>
            <a:r>
              <a:rPr lang="en-US" altLang="en-US" sz="2400" i="1" dirty="0"/>
              <a:t>v</a:t>
            </a:r>
            <a:r>
              <a:rPr lang="en-US" altLang="en-US" sz="2400" baseline="-25000" dirty="0"/>
              <a:t>2</a:t>
            </a:r>
            <a:r>
              <a:rPr lang="en-US" altLang="en-US" sz="2400" dirty="0"/>
              <a:t>?</a:t>
            </a:r>
          </a:p>
          <a:p>
            <a:pPr marL="358775" indent="-358775">
              <a:spcAft>
                <a:spcPts val="800"/>
              </a:spcAft>
              <a:buFont typeface="+mj-lt"/>
              <a:buAutoNum type="alphaLcPeriod"/>
            </a:pPr>
            <a:r>
              <a:rPr lang="en-US" altLang="en-US" sz="2400" dirty="0">
                <a:solidFill>
                  <a:srgbClr val="000099"/>
                </a:solidFill>
              </a:rPr>
              <a:t>What are the siblings of </a:t>
            </a:r>
            <a:r>
              <a:rPr lang="en-US" altLang="en-US" sz="2400" i="1" dirty="0">
                <a:solidFill>
                  <a:srgbClr val="000099"/>
                </a:solidFill>
              </a:rPr>
              <a:t>v</a:t>
            </a:r>
            <a:r>
              <a:rPr lang="en-US" altLang="en-US" sz="2400" baseline="-25000" dirty="0">
                <a:solidFill>
                  <a:srgbClr val="000099"/>
                </a:solidFill>
              </a:rPr>
              <a:t>8</a:t>
            </a:r>
            <a:r>
              <a:rPr lang="en-US" altLang="en-US" sz="2400" dirty="0">
                <a:solidFill>
                  <a:srgbClr val="000099"/>
                </a:solidFill>
              </a:rPr>
              <a:t>?</a:t>
            </a:r>
          </a:p>
          <a:p>
            <a:pPr marL="358775" indent="-358775">
              <a:spcAft>
                <a:spcPts val="800"/>
              </a:spcAft>
              <a:buFont typeface="+mj-lt"/>
              <a:buAutoNum type="alphaLcPeriod"/>
            </a:pPr>
            <a:r>
              <a:rPr lang="en-US" altLang="en-US" sz="2400" dirty="0"/>
              <a:t>What are the descendants of </a:t>
            </a:r>
            <a:r>
              <a:rPr lang="en-US" altLang="en-US" sz="2400" i="1" dirty="0"/>
              <a:t>v</a:t>
            </a:r>
            <a:r>
              <a:rPr lang="en-US" altLang="en-US" sz="2400" baseline="-25000" dirty="0"/>
              <a:t>3</a:t>
            </a:r>
            <a:r>
              <a:rPr lang="en-US" altLang="en-US" sz="2400" dirty="0"/>
              <a:t>?</a:t>
            </a:r>
            <a:endParaRPr lang="en-US" altLang="en-US" sz="2400" i="1" dirty="0"/>
          </a:p>
        </p:txBody>
      </p:sp>
      <p:sp>
        <p:nvSpPr>
          <p:cNvPr id="39" name="TextBox 38"/>
          <p:cNvSpPr txBox="1"/>
          <p:nvPr/>
        </p:nvSpPr>
        <p:spPr>
          <a:xfrm>
            <a:off x="3812056" y="1848999"/>
            <a:ext cx="646766" cy="461665"/>
          </a:xfrm>
          <a:prstGeom prst="rect">
            <a:avLst/>
          </a:prstGeom>
          <a:solidFill>
            <a:schemeClr val="accent4">
              <a:lumMod val="60000"/>
              <a:lumOff val="40000"/>
            </a:schemeClr>
          </a:solidFill>
        </p:spPr>
        <p:txBody>
          <a:bodyPr wrap="square" rtlCol="0">
            <a:spAutoFit/>
          </a:bodyPr>
          <a:lstStyle/>
          <a:p>
            <a:pPr algn="ctr">
              <a:spcAft>
                <a:spcPts val="600"/>
              </a:spcAft>
            </a:pPr>
            <a:r>
              <a:rPr lang="en-SG" sz="2400" dirty="0"/>
              <a:t>2</a:t>
            </a:r>
          </a:p>
        </p:txBody>
      </p:sp>
      <p:sp>
        <p:nvSpPr>
          <p:cNvPr id="40" name="TextBox 39"/>
          <p:cNvSpPr txBox="1"/>
          <p:nvPr/>
        </p:nvSpPr>
        <p:spPr>
          <a:xfrm>
            <a:off x="3812056" y="2329348"/>
            <a:ext cx="646766" cy="461665"/>
          </a:xfrm>
          <a:prstGeom prst="rect">
            <a:avLst/>
          </a:prstGeom>
          <a:solidFill>
            <a:schemeClr val="accent4">
              <a:lumMod val="60000"/>
              <a:lumOff val="40000"/>
            </a:schemeClr>
          </a:solidFill>
        </p:spPr>
        <p:txBody>
          <a:bodyPr wrap="square" rtlCol="0">
            <a:spAutoFit/>
          </a:bodyPr>
          <a:lstStyle/>
          <a:p>
            <a:pPr algn="ctr">
              <a:spcAft>
                <a:spcPts val="600"/>
              </a:spcAft>
            </a:pPr>
            <a:r>
              <a:rPr lang="en-SG" sz="2400" dirty="0"/>
              <a:t>0</a:t>
            </a:r>
          </a:p>
        </p:txBody>
      </p:sp>
      <p:sp>
        <p:nvSpPr>
          <p:cNvPr id="41" name="TextBox 4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775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Trees</a:t>
            </a:r>
            <a:endParaRPr lang="en-SG" sz="2000" dirty="0">
              <a:solidFill>
                <a:schemeClr val="bg1"/>
              </a:solidFill>
            </a:endParaRPr>
          </a:p>
        </p:txBody>
      </p:sp>
      <p:grpSp>
        <p:nvGrpSpPr>
          <p:cNvPr id="47" name="Group 46"/>
          <p:cNvGrpSpPr/>
          <p:nvPr/>
        </p:nvGrpSpPr>
        <p:grpSpPr>
          <a:xfrm>
            <a:off x="362668" y="1578447"/>
            <a:ext cx="8250519" cy="2980735"/>
            <a:chOff x="993228" y="4598517"/>
            <a:chExt cx="8250519" cy="2980735"/>
          </a:xfrm>
        </p:grpSpPr>
        <p:sp>
          <p:nvSpPr>
            <p:cNvPr id="48" name="Rectangle 47"/>
            <p:cNvSpPr/>
            <p:nvPr/>
          </p:nvSpPr>
          <p:spPr>
            <a:xfrm>
              <a:off x="993228" y="4598518"/>
              <a:ext cx="8250519" cy="298073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Binary Tree, Full Binary Tree</a:t>
              </a:r>
            </a:p>
          </p:txBody>
        </p:sp>
        <p:sp>
          <p:nvSpPr>
            <p:cNvPr id="51" name="TextBox 50"/>
            <p:cNvSpPr txBox="1"/>
            <p:nvPr/>
          </p:nvSpPr>
          <p:spPr>
            <a:xfrm>
              <a:off x="1109373" y="5193984"/>
              <a:ext cx="8134373" cy="2385268"/>
            </a:xfrm>
            <a:prstGeom prst="rect">
              <a:avLst/>
            </a:prstGeom>
            <a:noFill/>
          </p:spPr>
          <p:txBody>
            <a:bodyPr wrap="square" rtlCol="0">
              <a:spAutoFit/>
            </a:bodyPr>
            <a:lstStyle/>
            <a:p>
              <a:pPr>
                <a:spcAft>
                  <a:spcPts val="600"/>
                </a:spcAft>
              </a:pPr>
              <a:r>
                <a:rPr lang="en-SG" sz="2400" dirty="0"/>
                <a:t>A </a:t>
              </a:r>
              <a:r>
                <a:rPr lang="en-SG" sz="2400" b="1" dirty="0"/>
                <a:t>binary tree </a:t>
              </a:r>
              <a:r>
                <a:rPr lang="en-SG" sz="2400" dirty="0"/>
                <a:t>is a rooted tree in which every parent has at most two children. Each child is designated either a </a:t>
              </a:r>
              <a:r>
                <a:rPr lang="en-SG" sz="2400" b="1" dirty="0"/>
                <a:t>left child</a:t>
              </a:r>
              <a:r>
                <a:rPr lang="en-SG" sz="2400" dirty="0"/>
                <a:t> or a </a:t>
              </a:r>
              <a:r>
                <a:rPr lang="en-SG" sz="2400" b="1" dirty="0"/>
                <a:t>right child</a:t>
              </a:r>
              <a:r>
                <a:rPr lang="en-SG" sz="2400" dirty="0"/>
                <a:t> (but not both), and every parent has at most one left child and one right child.</a:t>
              </a:r>
            </a:p>
            <a:p>
              <a:pPr>
                <a:spcAft>
                  <a:spcPts val="600"/>
                </a:spcAft>
              </a:pPr>
              <a:r>
                <a:rPr lang="en-SG" sz="2400" dirty="0"/>
                <a:t>A </a:t>
              </a:r>
              <a:r>
                <a:rPr lang="en-SG" sz="2400" b="1" dirty="0"/>
                <a:t>full binary tree</a:t>
              </a:r>
              <a:r>
                <a:rPr lang="en-SG" sz="2400" dirty="0"/>
                <a:t> is a binary tree in which each parent has exactly two children.</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628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Trees</a:t>
            </a:r>
            <a:endParaRPr lang="en-SG" sz="2000" dirty="0">
              <a:solidFill>
                <a:schemeClr val="bg1"/>
              </a:solidFill>
            </a:endParaRPr>
          </a:p>
        </p:txBody>
      </p:sp>
      <p:grpSp>
        <p:nvGrpSpPr>
          <p:cNvPr id="47" name="Group 46"/>
          <p:cNvGrpSpPr/>
          <p:nvPr/>
        </p:nvGrpSpPr>
        <p:grpSpPr>
          <a:xfrm>
            <a:off x="362668" y="1578447"/>
            <a:ext cx="8250519" cy="2980735"/>
            <a:chOff x="993228" y="4598517"/>
            <a:chExt cx="8250519" cy="2980735"/>
          </a:xfrm>
        </p:grpSpPr>
        <p:sp>
          <p:nvSpPr>
            <p:cNvPr id="48" name="Rectangle 47"/>
            <p:cNvSpPr/>
            <p:nvPr/>
          </p:nvSpPr>
          <p:spPr>
            <a:xfrm>
              <a:off x="993228" y="4598518"/>
              <a:ext cx="8250519" cy="298073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Left Subtree, Right Subtree</a:t>
              </a:r>
            </a:p>
          </p:txBody>
        </p:sp>
        <p:sp>
          <p:nvSpPr>
            <p:cNvPr id="51" name="TextBox 50"/>
            <p:cNvSpPr txBox="1"/>
            <p:nvPr/>
          </p:nvSpPr>
          <p:spPr>
            <a:xfrm>
              <a:off x="1109373" y="5193984"/>
              <a:ext cx="8134373" cy="2385268"/>
            </a:xfrm>
            <a:prstGeom prst="rect">
              <a:avLst/>
            </a:prstGeom>
            <a:noFill/>
          </p:spPr>
          <p:txBody>
            <a:bodyPr wrap="square" rtlCol="0">
              <a:spAutoFit/>
            </a:bodyPr>
            <a:lstStyle/>
            <a:p>
              <a:pPr>
                <a:spcAft>
                  <a:spcPts val="600"/>
                </a:spcAft>
              </a:pPr>
              <a:r>
                <a:rPr lang="en-SG" sz="2400" dirty="0"/>
                <a:t>Given any parent </a:t>
              </a:r>
              <a:r>
                <a:rPr lang="en-SG" sz="2400" i="1" dirty="0"/>
                <a:t>v</a:t>
              </a:r>
              <a:r>
                <a:rPr lang="en-SG" sz="2400" dirty="0"/>
                <a:t> in a binary tree </a:t>
              </a:r>
              <a:r>
                <a:rPr lang="en-SG" sz="2400" i="1" dirty="0"/>
                <a:t>T</a:t>
              </a:r>
              <a:r>
                <a:rPr lang="en-SG" sz="2400" dirty="0"/>
                <a:t>, if </a:t>
              </a:r>
              <a:r>
                <a:rPr lang="en-SG" sz="2400" i="1" dirty="0"/>
                <a:t>v</a:t>
              </a:r>
              <a:r>
                <a:rPr lang="en-SG" sz="2400" dirty="0"/>
                <a:t> has a left child, then the </a:t>
              </a:r>
              <a:r>
                <a:rPr lang="en-SG" sz="2400" b="1" dirty="0"/>
                <a:t>left subtree </a:t>
              </a:r>
              <a:r>
                <a:rPr lang="en-SG" sz="2400" dirty="0"/>
                <a:t>of </a:t>
              </a:r>
              <a:r>
                <a:rPr lang="en-SG" sz="2400" i="1" dirty="0"/>
                <a:t>v</a:t>
              </a:r>
              <a:r>
                <a:rPr lang="en-SG" sz="2400" dirty="0"/>
                <a:t> is the binary tree whose root is the left child of </a:t>
              </a:r>
              <a:r>
                <a:rPr lang="en-SG" sz="2400" i="1" dirty="0"/>
                <a:t>v</a:t>
              </a:r>
              <a:r>
                <a:rPr lang="en-SG" sz="2400" dirty="0"/>
                <a:t>, whose vertices consist of the left child of </a:t>
              </a:r>
              <a:r>
                <a:rPr lang="en-SG" sz="2400" i="1" dirty="0"/>
                <a:t>v</a:t>
              </a:r>
              <a:r>
                <a:rPr lang="en-SG" sz="2400" dirty="0"/>
                <a:t> and all its descendants, and whose edges consist of all those edges of </a:t>
              </a:r>
              <a:r>
                <a:rPr lang="en-SG" sz="2400" i="1" dirty="0"/>
                <a:t>T</a:t>
              </a:r>
              <a:r>
                <a:rPr lang="en-SG" sz="2400" dirty="0"/>
                <a:t> that connect the vertices of the left subtree.</a:t>
              </a:r>
            </a:p>
            <a:p>
              <a:pPr>
                <a:spcAft>
                  <a:spcPts val="600"/>
                </a:spcAft>
              </a:pPr>
              <a:r>
                <a:rPr lang="en-SG" sz="2400" dirty="0"/>
                <a:t>The </a:t>
              </a:r>
              <a:r>
                <a:rPr lang="en-SG" sz="2400" b="1" dirty="0"/>
                <a:t>right subtree </a:t>
              </a:r>
              <a:r>
                <a:rPr lang="en-SG" sz="2400" dirty="0"/>
                <a:t>of </a:t>
              </a:r>
              <a:r>
                <a:rPr lang="en-SG" sz="2400" i="1" dirty="0"/>
                <a:t>v</a:t>
              </a:r>
              <a:r>
                <a:rPr lang="en-SG" sz="2400" dirty="0"/>
                <a:t> is defined analogously.</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7372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Trees</a:t>
            </a:r>
            <a:endParaRPr lang="en-SG" sz="2000" dirty="0">
              <a:solidFill>
                <a:schemeClr val="bg1"/>
              </a:solidFill>
            </a:endParaRPr>
          </a:p>
        </p:txBody>
      </p:sp>
      <p:grpSp>
        <p:nvGrpSpPr>
          <p:cNvPr id="2" name="Group 1"/>
          <p:cNvGrpSpPr/>
          <p:nvPr/>
        </p:nvGrpSpPr>
        <p:grpSpPr>
          <a:xfrm>
            <a:off x="598086" y="1623822"/>
            <a:ext cx="7947827" cy="4489292"/>
            <a:chOff x="598086" y="1623822"/>
            <a:chExt cx="7947827" cy="4489292"/>
          </a:xfrm>
        </p:grpSpPr>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86" y="1623822"/>
              <a:ext cx="7947827" cy="407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7"/>
            <p:cNvSpPr txBox="1">
              <a:spLocks noChangeArrowheads="1"/>
            </p:cNvSpPr>
            <p:nvPr/>
          </p:nvSpPr>
          <p:spPr bwMode="auto">
            <a:xfrm>
              <a:off x="3096079" y="5743782"/>
              <a:ext cx="3361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Figure 10.6.2 </a:t>
              </a:r>
              <a:r>
                <a:rPr lang="en-US" altLang="en-US" dirty="0"/>
                <a:t>A Binary Tree</a:t>
              </a:r>
            </a:p>
          </p:txBody>
        </p:sp>
      </p:gr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825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a:t>
            </a:r>
            <a:endParaRPr lang="en-SG" sz="1100" dirty="0">
              <a:solidFill>
                <a:schemeClr val="bg1"/>
              </a:solidFill>
            </a:endParaRP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Definition</a:t>
            </a:r>
            <a:endParaRPr lang="en-SG" sz="2000" dirty="0">
              <a:solidFill>
                <a:schemeClr val="bg1"/>
              </a:solidFill>
            </a:endParaRPr>
          </a:p>
        </p:txBody>
      </p:sp>
      <p:grpSp>
        <p:nvGrpSpPr>
          <p:cNvPr id="27" name="Group 26"/>
          <p:cNvGrpSpPr/>
          <p:nvPr/>
        </p:nvGrpSpPr>
        <p:grpSpPr>
          <a:xfrm>
            <a:off x="415123" y="1557631"/>
            <a:ext cx="8250519" cy="3134624"/>
            <a:chOff x="993228" y="4598517"/>
            <a:chExt cx="8250519" cy="3134624"/>
          </a:xfrm>
        </p:grpSpPr>
        <p:sp>
          <p:nvSpPr>
            <p:cNvPr id="33" name="Rectangle 32"/>
            <p:cNvSpPr/>
            <p:nvPr/>
          </p:nvSpPr>
          <p:spPr>
            <a:xfrm>
              <a:off x="993228" y="4598517"/>
              <a:ext cx="8250519" cy="313462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Box 35"/>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Tree</a:t>
              </a:r>
            </a:p>
          </p:txBody>
        </p:sp>
        <p:sp>
          <p:nvSpPr>
            <p:cNvPr id="39" name="TextBox 38"/>
            <p:cNvSpPr txBox="1"/>
            <p:nvPr/>
          </p:nvSpPr>
          <p:spPr>
            <a:xfrm>
              <a:off x="1109373" y="5193984"/>
              <a:ext cx="8134373" cy="2539157"/>
            </a:xfrm>
            <a:prstGeom prst="rect">
              <a:avLst/>
            </a:prstGeom>
            <a:noFill/>
          </p:spPr>
          <p:txBody>
            <a:bodyPr wrap="square" rtlCol="0">
              <a:spAutoFit/>
            </a:bodyPr>
            <a:lstStyle/>
            <a:p>
              <a:pPr>
                <a:spcAft>
                  <a:spcPts val="600"/>
                </a:spcAft>
              </a:pPr>
              <a:r>
                <a:rPr lang="en-SG" sz="2400" dirty="0"/>
                <a:t>A </a:t>
              </a:r>
              <a:r>
                <a:rPr lang="en-SG" sz="2400" b="1" dirty="0"/>
                <a:t>graph</a:t>
              </a:r>
              <a:r>
                <a:rPr lang="en-SG" sz="2400" dirty="0"/>
                <a:t> is said to be </a:t>
              </a:r>
              <a:r>
                <a:rPr lang="en-SG" sz="2400" b="1" dirty="0"/>
                <a:t>circuit-free</a:t>
              </a:r>
              <a:r>
                <a:rPr lang="en-SG" sz="2400" dirty="0"/>
                <a:t> if, and only if, it has no circuits.</a:t>
              </a:r>
            </a:p>
            <a:p>
              <a:pPr>
                <a:spcAft>
                  <a:spcPts val="600"/>
                </a:spcAft>
              </a:pPr>
              <a:r>
                <a:rPr lang="en-SG" sz="2400" dirty="0"/>
                <a:t>A graph is called a </a:t>
              </a:r>
              <a:r>
                <a:rPr lang="en-SG" sz="2400" b="1" dirty="0"/>
                <a:t>tree</a:t>
              </a:r>
              <a:r>
                <a:rPr lang="en-SG" sz="2400" dirty="0"/>
                <a:t> if, and only if, it is circuit-free and connected.</a:t>
              </a:r>
            </a:p>
            <a:p>
              <a:pPr>
                <a:spcAft>
                  <a:spcPts val="600"/>
                </a:spcAft>
              </a:pPr>
              <a:r>
                <a:rPr lang="en-SG" sz="2400" dirty="0"/>
                <a:t>A </a:t>
              </a:r>
              <a:r>
                <a:rPr lang="en-SG" sz="2400" b="1" dirty="0"/>
                <a:t>trivial tree</a:t>
              </a:r>
              <a:r>
                <a:rPr lang="en-SG" sz="2400" dirty="0"/>
                <a:t> is a graph that consists of a single vertex.</a:t>
              </a:r>
            </a:p>
            <a:p>
              <a:pPr>
                <a:spcAft>
                  <a:spcPts val="600"/>
                </a:spcAft>
              </a:pPr>
              <a:r>
                <a:rPr lang="en-SG" sz="2400" dirty="0"/>
                <a:t>A graph is called a </a:t>
              </a:r>
              <a:r>
                <a:rPr lang="en-SG" sz="2400" b="1" dirty="0"/>
                <a:t>forest</a:t>
              </a:r>
              <a:r>
                <a:rPr lang="en-SG" sz="2400" dirty="0"/>
                <a:t> if, and only if, it is circuit-free and not connected.</a:t>
              </a:r>
            </a:p>
          </p:txBody>
        </p:sp>
      </p:grpSp>
      <p:sp>
        <p:nvSpPr>
          <p:cNvPr id="35" name="Oval 34"/>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599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 Representation of Algebraic Expressions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Representation of Algebraic Expressions</a:t>
            </a:r>
            <a:endParaRPr lang="en-SG" sz="2000" dirty="0">
              <a:solidFill>
                <a:schemeClr val="bg1"/>
              </a:solidFill>
            </a:endParaRPr>
          </a:p>
        </p:txBody>
      </p:sp>
      <p:sp>
        <p:nvSpPr>
          <p:cNvPr id="23" name="TextBox 22"/>
          <p:cNvSpPr txBox="1"/>
          <p:nvPr/>
        </p:nvSpPr>
        <p:spPr>
          <a:xfrm>
            <a:off x="170195" y="1417533"/>
            <a:ext cx="8145611" cy="3185487"/>
          </a:xfrm>
          <a:prstGeom prst="rect">
            <a:avLst/>
          </a:prstGeom>
          <a:noFill/>
        </p:spPr>
        <p:txBody>
          <a:bodyPr wrap="square" rtlCol="0">
            <a:spAutoFit/>
          </a:bodyPr>
          <a:lstStyle/>
          <a:p>
            <a:pPr>
              <a:spcAft>
                <a:spcPts val="600"/>
              </a:spcAft>
            </a:pPr>
            <a:r>
              <a:rPr lang="en-US" altLang="en-US" sz="2800" dirty="0"/>
              <a:t>Binary trees are used in many ways in computer science. One use is to represent </a:t>
            </a:r>
            <a:r>
              <a:rPr lang="en-US" altLang="en-US" sz="2800" dirty="0">
                <a:solidFill>
                  <a:srgbClr val="000099"/>
                </a:solidFill>
              </a:rPr>
              <a:t>algebraic expressions with arbitrary nesting of balanced parentheses</a:t>
            </a:r>
            <a:r>
              <a:rPr lang="en-US" altLang="en-US" sz="2800" dirty="0"/>
              <a:t>. </a:t>
            </a:r>
          </a:p>
          <a:p>
            <a:pPr>
              <a:spcAft>
                <a:spcPts val="600"/>
              </a:spcAft>
            </a:pPr>
            <a:r>
              <a:rPr lang="en-US" altLang="en-US" sz="2800" dirty="0"/>
              <a:t>For instance, the following (labeled) binary tree represents the expression </a:t>
            </a:r>
            <a:r>
              <a:rPr lang="en-US" altLang="en-US" sz="2800" i="1" dirty="0">
                <a:solidFill>
                  <a:srgbClr val="C00000"/>
                </a:solidFill>
              </a:rPr>
              <a:t>a</a:t>
            </a:r>
            <a:r>
              <a:rPr lang="en-US" altLang="en-US" sz="2800" dirty="0">
                <a:solidFill>
                  <a:srgbClr val="C00000"/>
                </a:solidFill>
              </a:rPr>
              <a:t>/</a:t>
            </a:r>
            <a:r>
              <a:rPr lang="en-US" altLang="en-US" sz="2800" i="1" dirty="0">
                <a:solidFill>
                  <a:srgbClr val="C00000"/>
                </a:solidFill>
              </a:rPr>
              <a:t>b</a:t>
            </a:r>
            <a:r>
              <a:rPr lang="en-US" altLang="en-US" sz="2800" dirty="0"/>
              <a:t>:</a:t>
            </a:r>
            <a:r>
              <a:rPr lang="en-US" altLang="en-US" sz="2800" i="1" dirty="0"/>
              <a:t> </a:t>
            </a:r>
            <a:r>
              <a:rPr lang="en-US" altLang="en-US" sz="2800" dirty="0"/>
              <a:t>The operator is at the root and acts</a:t>
            </a:r>
            <a:r>
              <a:rPr lang="en-US" altLang="en-US" sz="2800" i="1" dirty="0"/>
              <a:t> </a:t>
            </a:r>
            <a:r>
              <a:rPr lang="en-US" altLang="en-US" sz="2800" dirty="0"/>
              <a:t>on the left and right children of the root in left-right order. </a:t>
            </a:r>
          </a:p>
        </p:txBody>
      </p: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000" y="4603020"/>
            <a:ext cx="14827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9517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 Representation of Algebraic Expressions</a:t>
            </a:r>
            <a:endParaRPr lang="en-SG" sz="1100" dirty="0">
              <a:solidFill>
                <a:schemeClr val="bg1"/>
              </a:solidFill>
            </a:endParaRPr>
          </a:p>
        </p:txBody>
      </p:sp>
      <p:sp>
        <p:nvSpPr>
          <p:cNvPr id="23" name="TextBox 22"/>
          <p:cNvSpPr txBox="1"/>
          <p:nvPr/>
        </p:nvSpPr>
        <p:spPr>
          <a:xfrm>
            <a:off x="170195" y="1024806"/>
            <a:ext cx="8145611" cy="2677656"/>
          </a:xfrm>
          <a:prstGeom prst="rect">
            <a:avLst/>
          </a:prstGeom>
          <a:noFill/>
        </p:spPr>
        <p:txBody>
          <a:bodyPr wrap="square" rtlCol="0">
            <a:spAutoFit/>
          </a:bodyPr>
          <a:lstStyle/>
          <a:p>
            <a:r>
              <a:rPr lang="en-US" altLang="en-US" sz="2800" dirty="0"/>
              <a:t>More generally, the binary tree shown below represents the expression </a:t>
            </a:r>
            <a:r>
              <a:rPr lang="en-US" altLang="en-US" sz="2800" i="1" dirty="0">
                <a:solidFill>
                  <a:srgbClr val="C00000"/>
                </a:solidFill>
              </a:rPr>
              <a:t>a</a:t>
            </a:r>
            <a:r>
              <a:rPr lang="en-US" altLang="en-US" sz="2800" dirty="0">
                <a:solidFill>
                  <a:srgbClr val="C00000"/>
                </a:solidFill>
              </a:rPr>
              <a:t>/(</a:t>
            </a:r>
            <a:r>
              <a:rPr lang="en-US" altLang="en-US" sz="2800" i="1" dirty="0">
                <a:solidFill>
                  <a:srgbClr val="C00000"/>
                </a:solidFill>
              </a:rPr>
              <a:t>c </a:t>
            </a:r>
            <a:r>
              <a:rPr lang="en-US" altLang="en-US" sz="2800" dirty="0">
                <a:solidFill>
                  <a:srgbClr val="C00000"/>
                </a:solidFill>
              </a:rPr>
              <a:t>+</a:t>
            </a:r>
            <a:r>
              <a:rPr lang="en-US" altLang="en-US" sz="2800" i="1" dirty="0">
                <a:solidFill>
                  <a:srgbClr val="C00000"/>
                </a:solidFill>
              </a:rPr>
              <a:t> d</a:t>
            </a:r>
            <a:r>
              <a:rPr lang="en-US" altLang="en-US" sz="2800" dirty="0">
                <a:solidFill>
                  <a:srgbClr val="C00000"/>
                </a:solidFill>
              </a:rPr>
              <a:t>)</a:t>
            </a:r>
            <a:r>
              <a:rPr lang="en-US" altLang="en-US" sz="2800" dirty="0"/>
              <a:t>.</a:t>
            </a:r>
            <a:r>
              <a:rPr lang="en-US" altLang="en-US" sz="2800" i="1" dirty="0"/>
              <a:t> </a:t>
            </a:r>
            <a:r>
              <a:rPr lang="en-US" altLang="en-US" sz="2800" dirty="0"/>
              <a:t>In</a:t>
            </a:r>
            <a:r>
              <a:rPr lang="en-US" altLang="en-US" sz="2800" i="1" dirty="0"/>
              <a:t> </a:t>
            </a:r>
            <a:r>
              <a:rPr lang="en-US" altLang="en-US" sz="2800" dirty="0"/>
              <a:t>such a representation, the internal vertices are arithmetic operators, the terminal vertices are variables, and the operator at each vertex acts on its left and right subtrees in left-right order. </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901" y="3702462"/>
            <a:ext cx="1808163"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6016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 Representation of Algebraic Expressions</a:t>
            </a:r>
            <a:endParaRPr lang="en-SG" sz="1100" dirty="0">
              <a:solidFill>
                <a:schemeClr val="bg1"/>
              </a:solidFill>
            </a:endParaRPr>
          </a:p>
        </p:txBody>
      </p:sp>
      <p:sp>
        <p:nvSpPr>
          <p:cNvPr id="23" name="TextBox 22"/>
          <p:cNvSpPr txBox="1"/>
          <p:nvPr/>
        </p:nvSpPr>
        <p:spPr>
          <a:xfrm>
            <a:off x="741695" y="1079924"/>
            <a:ext cx="8145611" cy="954107"/>
          </a:xfrm>
          <a:prstGeom prst="rect">
            <a:avLst/>
          </a:prstGeom>
          <a:noFill/>
        </p:spPr>
        <p:txBody>
          <a:bodyPr wrap="square" rtlCol="0">
            <a:spAutoFit/>
          </a:bodyPr>
          <a:lstStyle/>
          <a:p>
            <a:pPr>
              <a:tabLst>
                <a:tab pos="1519238" algn="l"/>
              </a:tabLst>
            </a:pPr>
            <a:r>
              <a:rPr lang="en-US" altLang="en-US" sz="2800" dirty="0"/>
              <a:t>Draw a binary tree to represent the expression </a:t>
            </a:r>
            <a:br>
              <a:rPr lang="en-US" altLang="en-US" sz="2800" dirty="0"/>
            </a:br>
            <a:r>
              <a:rPr lang="en-US" altLang="en-US" sz="2800" dirty="0"/>
              <a:t>	((</a:t>
            </a:r>
            <a:r>
              <a:rPr lang="en-US" altLang="en-US" sz="2800" i="1" dirty="0"/>
              <a:t>a </a:t>
            </a:r>
            <a:r>
              <a:rPr lang="en-US" altLang="en-US" sz="2800" dirty="0"/>
              <a:t>–</a:t>
            </a:r>
            <a:r>
              <a:rPr lang="en-US" altLang="en-US" sz="2800" i="1" dirty="0"/>
              <a:t> b</a:t>
            </a:r>
            <a:r>
              <a:rPr lang="en-US" altLang="en-US" sz="2800" dirty="0"/>
              <a:t>)</a:t>
            </a:r>
            <a:r>
              <a:rPr lang="en-US" altLang="en-US" sz="2800" i="1" dirty="0"/>
              <a:t> </a:t>
            </a:r>
            <a:r>
              <a:rPr lang="en-US" altLang="en-US" sz="2400" b="1" dirty="0">
                <a:sym typeface="Wingdings 2" panose="05020102010507070707" pitchFamily="18" charset="2"/>
              </a:rPr>
              <a:t></a:t>
            </a:r>
            <a:r>
              <a:rPr lang="en-US" altLang="en-US" sz="2800" dirty="0">
                <a:sym typeface="Wingdings 2" panose="05020102010507070707" pitchFamily="18" charset="2"/>
              </a:rPr>
              <a:t> </a:t>
            </a:r>
            <a:r>
              <a:rPr lang="en-US" altLang="en-US" sz="2800" i="1" dirty="0"/>
              <a:t>c</a:t>
            </a:r>
            <a:r>
              <a:rPr lang="en-US" altLang="en-US" sz="2800" dirty="0"/>
              <a:t>)</a:t>
            </a:r>
            <a:r>
              <a:rPr lang="en-US" altLang="en-US" sz="2800" i="1" dirty="0"/>
              <a:t> </a:t>
            </a:r>
            <a:r>
              <a:rPr lang="en-US" altLang="en-US" sz="2800" dirty="0"/>
              <a:t>+</a:t>
            </a:r>
            <a:r>
              <a:rPr lang="en-US" altLang="en-US" sz="2800" i="1" dirty="0"/>
              <a:t> </a:t>
            </a:r>
            <a:r>
              <a:rPr lang="en-US" altLang="en-US" sz="2800" dirty="0"/>
              <a:t>(</a:t>
            </a:r>
            <a:r>
              <a:rPr lang="en-US" altLang="en-US" sz="2800" i="1" dirty="0"/>
              <a:t>d</a:t>
            </a:r>
            <a:r>
              <a:rPr lang="en-US" altLang="en-US" sz="2800" dirty="0"/>
              <a:t>/</a:t>
            </a:r>
            <a:r>
              <a:rPr lang="en-US" altLang="en-US" sz="2800" i="1" dirty="0"/>
              <a:t>e</a:t>
            </a:r>
            <a:r>
              <a:rPr lang="en-US" altLang="en-US" sz="2800" dirty="0"/>
              <a:t>).</a:t>
            </a:r>
          </a:p>
        </p:txBody>
      </p:sp>
      <p:sp>
        <p:nvSpPr>
          <p:cNvPr id="33" name="TextBox 32"/>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5251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Full Binary Tree</a:t>
            </a:r>
            <a:endParaRPr lang="en-SG" sz="1100" dirty="0">
              <a:solidFill>
                <a:schemeClr val="bg1"/>
              </a:solidFill>
            </a:endParaRPr>
          </a:p>
        </p:txBody>
      </p:sp>
      <p:sp>
        <p:nvSpPr>
          <p:cNvPr id="23" name="TextBox 22"/>
          <p:cNvSpPr txBox="1"/>
          <p:nvPr/>
        </p:nvSpPr>
        <p:spPr>
          <a:xfrm>
            <a:off x="324356" y="1079924"/>
            <a:ext cx="8145611" cy="2246769"/>
          </a:xfrm>
          <a:prstGeom prst="rect">
            <a:avLst/>
          </a:prstGeom>
          <a:noFill/>
        </p:spPr>
        <p:txBody>
          <a:bodyPr wrap="square" rtlCol="0">
            <a:spAutoFit/>
          </a:bodyPr>
          <a:lstStyle/>
          <a:p>
            <a:r>
              <a:rPr lang="en-US" altLang="en-US" sz="2800" dirty="0"/>
              <a:t>An interesting theorem about binary trees says that if you know the number of internal vertices of a full binary tree, then you can calculate both the total number of vertices and the number of terminal vertices (leaves), and conversely. </a:t>
            </a:r>
          </a:p>
        </p:txBody>
      </p:sp>
      <p:grpSp>
        <p:nvGrpSpPr>
          <p:cNvPr id="27" name="Group 26"/>
          <p:cNvGrpSpPr/>
          <p:nvPr/>
        </p:nvGrpSpPr>
        <p:grpSpPr>
          <a:xfrm>
            <a:off x="324356" y="3489395"/>
            <a:ext cx="8480977" cy="1451213"/>
            <a:chOff x="730522" y="4598517"/>
            <a:chExt cx="8480977" cy="1451213"/>
          </a:xfrm>
        </p:grpSpPr>
        <p:sp>
          <p:nvSpPr>
            <p:cNvPr id="36" name="Rectangle 35"/>
            <p:cNvSpPr/>
            <p:nvPr/>
          </p:nvSpPr>
          <p:spPr>
            <a:xfrm>
              <a:off x="730522" y="4598518"/>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10.6.1: Full Binary Tree Theorem</a:t>
              </a:r>
            </a:p>
          </p:txBody>
        </p:sp>
        <p:sp>
          <p:nvSpPr>
            <p:cNvPr id="41" name="TextBox 40"/>
            <p:cNvSpPr txBox="1"/>
            <p:nvPr/>
          </p:nvSpPr>
          <p:spPr>
            <a:xfrm>
              <a:off x="898473" y="5218733"/>
              <a:ext cx="8313026" cy="830997"/>
            </a:xfrm>
            <a:prstGeom prst="rect">
              <a:avLst/>
            </a:prstGeom>
            <a:noFill/>
          </p:spPr>
          <p:txBody>
            <a:bodyPr wrap="square" rtlCol="0">
              <a:spAutoFit/>
            </a:bodyPr>
            <a:lstStyle/>
            <a:p>
              <a:pPr>
                <a:spcAft>
                  <a:spcPts val="600"/>
                </a:spcAft>
              </a:pPr>
              <a:r>
                <a:rPr lang="en-SG" sz="2400" dirty="0">
                  <a:sym typeface="Symbol" panose="05050102010706020507" pitchFamily="18" charset="2"/>
                </a:rPr>
                <a:t>If </a:t>
              </a:r>
              <a:r>
                <a:rPr lang="en-SG" sz="2400" i="1" dirty="0">
                  <a:sym typeface="Symbol" panose="05050102010706020507" pitchFamily="18" charset="2"/>
                </a:rPr>
                <a:t>T</a:t>
              </a:r>
              <a:r>
                <a:rPr lang="en-SG" sz="2400" dirty="0">
                  <a:sym typeface="Symbol" panose="05050102010706020507" pitchFamily="18" charset="2"/>
                </a:rPr>
                <a:t> is a full binary tree with </a:t>
              </a:r>
              <a:r>
                <a:rPr lang="en-SG" sz="2400" i="1" dirty="0">
                  <a:sym typeface="Symbol" panose="05050102010706020507" pitchFamily="18" charset="2"/>
                </a:rPr>
                <a:t>k</a:t>
              </a:r>
              <a:r>
                <a:rPr lang="en-SG" sz="2400" dirty="0">
                  <a:sym typeface="Symbol" panose="05050102010706020507" pitchFamily="18" charset="2"/>
                </a:rPr>
                <a:t> internal vertices, then </a:t>
              </a:r>
              <a:r>
                <a:rPr lang="en-SG" sz="2400" i="1" dirty="0">
                  <a:sym typeface="Symbol" panose="05050102010706020507" pitchFamily="18" charset="2"/>
                </a:rPr>
                <a:t>T</a:t>
              </a:r>
              <a:r>
                <a:rPr lang="en-SG" sz="2400" dirty="0">
                  <a:sym typeface="Symbol" panose="05050102010706020507" pitchFamily="18" charset="2"/>
                </a:rPr>
                <a:t> has a total of 2</a:t>
              </a:r>
              <a:r>
                <a:rPr lang="en-SG" sz="2400" i="1" dirty="0">
                  <a:sym typeface="Symbol" panose="05050102010706020507" pitchFamily="18" charset="2"/>
                </a:rPr>
                <a:t>k</a:t>
              </a:r>
              <a:r>
                <a:rPr lang="en-SG" sz="2400" dirty="0">
                  <a:sym typeface="Symbol" panose="05050102010706020507" pitchFamily="18" charset="2"/>
                </a:rPr>
                <a:t> + 1 vertices and has </a:t>
              </a:r>
              <a:r>
                <a:rPr lang="en-SG" sz="2400" i="1" dirty="0">
                  <a:sym typeface="Symbol" panose="05050102010706020507" pitchFamily="18" charset="2"/>
                </a:rPr>
                <a:t>k</a:t>
              </a:r>
              <a:r>
                <a:rPr lang="en-SG" sz="2400" dirty="0">
                  <a:sym typeface="Symbol" panose="05050102010706020507" pitchFamily="18" charset="2"/>
                </a:rPr>
                <a:t> + 1 terminal vertices (leaves).</a:t>
              </a:r>
            </a:p>
          </p:txBody>
        </p:sp>
      </p:grpSp>
      <p:sp>
        <p:nvSpPr>
          <p:cNvPr id="33" name="Oval 3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4663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Full Binary Tree</a:t>
            </a:r>
            <a:endParaRPr lang="en-SG" sz="1100" dirty="0">
              <a:solidFill>
                <a:schemeClr val="bg1"/>
              </a:solidFill>
            </a:endParaRPr>
          </a:p>
        </p:txBody>
      </p:sp>
      <p:sp>
        <p:nvSpPr>
          <p:cNvPr id="23" name="TextBox 22"/>
          <p:cNvSpPr txBox="1"/>
          <p:nvPr/>
        </p:nvSpPr>
        <p:spPr>
          <a:xfrm>
            <a:off x="324356" y="1079924"/>
            <a:ext cx="8145611" cy="4755148"/>
          </a:xfrm>
          <a:prstGeom prst="rect">
            <a:avLst/>
          </a:prstGeom>
          <a:noFill/>
        </p:spPr>
        <p:txBody>
          <a:bodyPr wrap="square" rtlCol="0">
            <a:spAutoFit/>
          </a:bodyPr>
          <a:lstStyle/>
          <a:p>
            <a:r>
              <a:rPr lang="en-US" altLang="en-US" sz="2400" b="1" dirty="0"/>
              <a:t>Proof:</a:t>
            </a:r>
          </a:p>
          <a:p>
            <a:pPr marL="441325" indent="-441325">
              <a:spcAft>
                <a:spcPts val="600"/>
              </a:spcAft>
              <a:buFont typeface="+mj-lt"/>
              <a:buAutoNum type="arabicPeriod"/>
            </a:pPr>
            <a:r>
              <a:rPr lang="en-US" altLang="en-US" sz="2400" dirty="0"/>
              <a:t>Every vertex, except the root, has a parent.</a:t>
            </a:r>
          </a:p>
          <a:p>
            <a:pPr marL="441325" indent="-441325">
              <a:buFont typeface="+mj-lt"/>
              <a:buAutoNum type="arabicPeriod"/>
            </a:pPr>
            <a:r>
              <a:rPr lang="en-US" altLang="en-US" sz="2400" dirty="0"/>
              <a:t>Since every internal vertex of a full binary tree has exactly two children, the number of vertices that have a parent is twice the number of parents, or 2</a:t>
            </a:r>
            <a:r>
              <a:rPr lang="en-US" altLang="en-US" sz="2400" i="1" dirty="0"/>
              <a:t>k</a:t>
            </a:r>
            <a:r>
              <a:rPr lang="en-US" altLang="en-US" sz="2400" dirty="0"/>
              <a:t>.</a:t>
            </a:r>
          </a:p>
          <a:p>
            <a:r>
              <a:rPr lang="en-US" altLang="en-US" sz="2400" dirty="0"/>
              <a:t>	#vertices of </a:t>
            </a:r>
            <a:r>
              <a:rPr lang="en-US" altLang="en-US" sz="2400" i="1" dirty="0"/>
              <a:t>T</a:t>
            </a:r>
            <a:r>
              <a:rPr lang="en-US" altLang="en-US" sz="2400" dirty="0"/>
              <a:t> = #vertices that have a parent + </a:t>
            </a:r>
          </a:p>
          <a:p>
            <a:r>
              <a:rPr lang="en-US" altLang="en-US" sz="2400" dirty="0"/>
              <a:t>	                            #vertices that do not have a parent</a:t>
            </a:r>
          </a:p>
          <a:p>
            <a:pPr>
              <a:spcAft>
                <a:spcPts val="600"/>
              </a:spcAft>
            </a:pPr>
            <a:r>
              <a:rPr lang="en-US" altLang="en-US" sz="2400" dirty="0"/>
              <a:t>	                          = 2</a:t>
            </a:r>
            <a:r>
              <a:rPr lang="en-US" altLang="en-US" sz="2400" i="1" dirty="0"/>
              <a:t>k</a:t>
            </a:r>
            <a:r>
              <a:rPr lang="en-US" altLang="en-US" sz="2400" dirty="0"/>
              <a:t> + 1 </a:t>
            </a:r>
          </a:p>
          <a:p>
            <a:pPr marL="457200" indent="-457200">
              <a:spcAft>
                <a:spcPts val="600"/>
              </a:spcAft>
              <a:buFont typeface="+mj-lt"/>
              <a:buAutoNum type="arabicPeriod" startAt="3"/>
            </a:pPr>
            <a:r>
              <a:rPr lang="en-US" altLang="en-US" sz="2400" dirty="0"/>
              <a:t>#terminal vertices = #vertices – #internal vertices</a:t>
            </a:r>
            <a:br>
              <a:rPr lang="en-US" altLang="en-US" sz="2400" dirty="0"/>
            </a:br>
            <a:r>
              <a:rPr lang="en-US" altLang="en-US" sz="2400" dirty="0"/>
              <a:t>                                 = 2</a:t>
            </a:r>
            <a:r>
              <a:rPr lang="en-US" altLang="en-US" sz="2400" i="1" dirty="0"/>
              <a:t>k</a:t>
            </a:r>
            <a:r>
              <a:rPr lang="en-US" altLang="en-US" sz="2400" dirty="0"/>
              <a:t> + 1 – </a:t>
            </a:r>
            <a:r>
              <a:rPr lang="en-US" altLang="en-US" sz="2400" i="1" dirty="0"/>
              <a:t>k</a:t>
            </a:r>
            <a:r>
              <a:rPr lang="en-US" altLang="en-US" sz="2400" dirty="0"/>
              <a:t> = </a:t>
            </a:r>
            <a:r>
              <a:rPr lang="en-US" altLang="en-US" sz="2400" i="1" dirty="0"/>
              <a:t>k</a:t>
            </a:r>
            <a:r>
              <a:rPr lang="en-US" altLang="en-US" sz="2400" dirty="0"/>
              <a:t> + 1</a:t>
            </a:r>
          </a:p>
          <a:p>
            <a:pPr marL="457200" indent="-457200">
              <a:buFont typeface="+mj-lt"/>
              <a:buAutoNum type="arabicPeriod" startAt="3"/>
            </a:pPr>
            <a:r>
              <a:rPr lang="en-US" altLang="en-US" sz="2400" dirty="0"/>
              <a:t>Therefore </a:t>
            </a:r>
            <a:r>
              <a:rPr lang="en-US" altLang="en-US" sz="2400" i="1" dirty="0"/>
              <a:t>T</a:t>
            </a:r>
            <a:r>
              <a:rPr lang="en-US" altLang="en-US" sz="2400" dirty="0"/>
              <a:t> has a total of </a:t>
            </a:r>
            <a:r>
              <a:rPr lang="en-US" altLang="en-US" sz="2400" b="1" dirty="0"/>
              <a:t>2</a:t>
            </a:r>
            <a:r>
              <a:rPr lang="en-US" altLang="en-US" sz="2400" b="1" i="1" dirty="0"/>
              <a:t>k</a:t>
            </a:r>
            <a:r>
              <a:rPr lang="en-US" altLang="en-US" sz="2400" b="1" dirty="0"/>
              <a:t> + 1 vertices </a:t>
            </a:r>
            <a:r>
              <a:rPr lang="en-US" altLang="en-US" sz="2400" dirty="0"/>
              <a:t>and has </a:t>
            </a:r>
            <a:r>
              <a:rPr lang="en-US" altLang="en-US" sz="2400" b="1" i="1" dirty="0"/>
              <a:t>k</a:t>
            </a:r>
            <a:r>
              <a:rPr lang="en-US" altLang="en-US" sz="2400" b="1" dirty="0"/>
              <a:t> + 1 terminal vertices</a:t>
            </a:r>
            <a:r>
              <a:rPr lang="en-US" altLang="en-US" sz="24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101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Full Binary Tree</a:t>
            </a:r>
            <a:endParaRPr lang="en-SG" sz="1100" dirty="0">
              <a:solidFill>
                <a:schemeClr val="bg1"/>
              </a:solidFill>
            </a:endParaRPr>
          </a:p>
        </p:txBody>
      </p:sp>
      <p:sp>
        <p:nvSpPr>
          <p:cNvPr id="27" name="TextBox 26"/>
          <p:cNvSpPr txBox="1"/>
          <p:nvPr/>
        </p:nvSpPr>
        <p:spPr>
          <a:xfrm>
            <a:off x="476756" y="1079924"/>
            <a:ext cx="7993211" cy="954107"/>
          </a:xfrm>
          <a:prstGeom prst="rect">
            <a:avLst/>
          </a:prstGeom>
          <a:noFill/>
        </p:spPr>
        <p:txBody>
          <a:bodyPr wrap="square" rtlCol="0">
            <a:spAutoFit/>
          </a:bodyPr>
          <a:lstStyle/>
          <a:p>
            <a:pPr marL="457200" indent="-457200"/>
            <a:r>
              <a:rPr lang="en-US" altLang="en-US" sz="2800" dirty="0"/>
              <a:t>Q:	Is there a full binary tree that has 10 internal vertices and 13 terminal vertices?</a:t>
            </a:r>
          </a:p>
        </p:txBody>
      </p:sp>
      <p:sp>
        <p:nvSpPr>
          <p:cNvPr id="33" name="TextBox 32"/>
          <p:cNvSpPr txBox="1"/>
          <p:nvPr/>
        </p:nvSpPr>
        <p:spPr>
          <a:xfrm>
            <a:off x="476756" y="2199487"/>
            <a:ext cx="7818158" cy="954107"/>
          </a:xfrm>
          <a:prstGeom prst="rect">
            <a:avLst/>
          </a:prstGeom>
          <a:solidFill>
            <a:schemeClr val="accent4">
              <a:lumMod val="60000"/>
              <a:lumOff val="40000"/>
            </a:schemeClr>
          </a:solidFill>
        </p:spPr>
        <p:txBody>
          <a:bodyPr wrap="square" rtlCol="0">
            <a:spAutoFit/>
          </a:bodyPr>
          <a:lstStyle/>
          <a:p>
            <a:pPr>
              <a:spcAft>
                <a:spcPts val="600"/>
              </a:spcAft>
            </a:pPr>
            <a:r>
              <a:rPr lang="en-SG" altLang="en-US" sz="2800" dirty="0"/>
              <a:t>No, by Theorem 10.6.1, a full binary tree with 10 internal vertices has 10 + 1 = 11 terminal vertices. </a:t>
            </a:r>
            <a:endParaRPr lang="en-SG" sz="2800" dirty="0"/>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7425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Height and Terminal Vertices of a Binary Tree</a:t>
            </a:r>
            <a:endParaRPr lang="en-SG" sz="2000" dirty="0">
              <a:solidFill>
                <a:schemeClr val="bg1"/>
              </a:solidFill>
            </a:endParaRPr>
          </a:p>
        </p:txBody>
      </p:sp>
      <p:grpSp>
        <p:nvGrpSpPr>
          <p:cNvPr id="34" name="Group 33"/>
          <p:cNvGrpSpPr/>
          <p:nvPr/>
        </p:nvGrpSpPr>
        <p:grpSpPr>
          <a:xfrm>
            <a:off x="324356" y="1566571"/>
            <a:ext cx="8480977" cy="2790041"/>
            <a:chOff x="730522" y="4598517"/>
            <a:chExt cx="8480977" cy="2790041"/>
          </a:xfrm>
        </p:grpSpPr>
        <p:sp>
          <p:nvSpPr>
            <p:cNvPr id="36" name="Rectangle 35"/>
            <p:cNvSpPr/>
            <p:nvPr/>
          </p:nvSpPr>
          <p:spPr>
            <a:xfrm>
              <a:off x="730522" y="4598518"/>
              <a:ext cx="8480977" cy="279004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10.6.2</a:t>
              </a:r>
            </a:p>
          </p:txBody>
        </p:sp>
        <p:sp>
          <p:nvSpPr>
            <p:cNvPr id="41" name="TextBox 40"/>
            <p:cNvSpPr txBox="1"/>
            <p:nvPr/>
          </p:nvSpPr>
          <p:spPr>
            <a:xfrm>
              <a:off x="898473" y="5218733"/>
              <a:ext cx="8145507" cy="2169825"/>
            </a:xfrm>
            <a:prstGeom prst="rect">
              <a:avLst/>
            </a:prstGeom>
            <a:noFill/>
          </p:spPr>
          <p:txBody>
            <a:bodyPr wrap="square" rtlCol="0">
              <a:spAutoFit/>
            </a:bodyPr>
            <a:lstStyle/>
            <a:p>
              <a:pPr>
                <a:spcAft>
                  <a:spcPts val="600"/>
                </a:spcAft>
              </a:pPr>
              <a:r>
                <a:rPr lang="en-SG" sz="2400" dirty="0">
                  <a:sym typeface="Symbol" panose="05050102010706020507" pitchFamily="18" charset="2"/>
                </a:rPr>
                <a:t>For non-negative integers </a:t>
              </a:r>
              <a:r>
                <a:rPr lang="en-SG" sz="2400" i="1" dirty="0">
                  <a:sym typeface="Symbol" panose="05050102010706020507" pitchFamily="18" charset="2"/>
                </a:rPr>
                <a:t>h</a:t>
              </a:r>
              <a:r>
                <a:rPr lang="en-SG" sz="2400" dirty="0">
                  <a:sym typeface="Symbol" panose="05050102010706020507" pitchFamily="18" charset="2"/>
                </a:rPr>
                <a:t>, if </a:t>
              </a:r>
              <a:r>
                <a:rPr lang="en-SG" sz="2400" i="1" dirty="0">
                  <a:sym typeface="Symbol" panose="05050102010706020507" pitchFamily="18" charset="2"/>
                </a:rPr>
                <a:t>T</a:t>
              </a:r>
              <a:r>
                <a:rPr lang="en-SG" sz="2400" dirty="0">
                  <a:sym typeface="Symbol" panose="05050102010706020507" pitchFamily="18" charset="2"/>
                </a:rPr>
                <a:t> is any binary tree with height </a:t>
              </a:r>
              <a:r>
                <a:rPr lang="en-SG" sz="2400" i="1" dirty="0">
                  <a:sym typeface="Symbol" panose="05050102010706020507" pitchFamily="18" charset="2"/>
                </a:rPr>
                <a:t>h</a:t>
              </a:r>
              <a:r>
                <a:rPr lang="en-SG" sz="2400" dirty="0">
                  <a:sym typeface="Symbol" panose="05050102010706020507" pitchFamily="18" charset="2"/>
                </a:rPr>
                <a:t> and </a:t>
              </a:r>
              <a:r>
                <a:rPr lang="en-SG" sz="2400" i="1" dirty="0">
                  <a:sym typeface="Symbol" panose="05050102010706020507" pitchFamily="18" charset="2"/>
                </a:rPr>
                <a:t>t</a:t>
              </a:r>
              <a:r>
                <a:rPr lang="en-SG" sz="2400" dirty="0">
                  <a:sym typeface="Symbol" panose="05050102010706020507" pitchFamily="18" charset="2"/>
                </a:rPr>
                <a:t> terminal vertices (leaves), then</a:t>
              </a:r>
            </a:p>
            <a:p>
              <a:pPr>
                <a:spcAft>
                  <a:spcPts val="600"/>
                </a:spcAft>
                <a:tabLst>
                  <a:tab pos="2514600" algn="l"/>
                </a:tabLst>
              </a:pPr>
              <a:r>
                <a:rPr lang="en-SG" sz="2400" dirty="0">
                  <a:sym typeface="Symbol" panose="05050102010706020507" pitchFamily="18" charset="2"/>
                </a:rPr>
                <a:t>	</a:t>
              </a:r>
              <a:r>
                <a:rPr lang="en-SG" sz="2400" i="1" dirty="0">
                  <a:sym typeface="Symbol" panose="05050102010706020507" pitchFamily="18" charset="2"/>
                </a:rPr>
                <a:t>t </a:t>
              </a:r>
              <a:r>
                <a:rPr lang="en-SG" sz="2400" dirty="0">
                  <a:sym typeface="Symbol" panose="05050102010706020507" pitchFamily="18" charset="2"/>
                </a:rPr>
                <a:t> 2</a:t>
              </a:r>
              <a:r>
                <a:rPr lang="en-SG" sz="2400" i="1" baseline="30000" dirty="0">
                  <a:sym typeface="Symbol" panose="05050102010706020507" pitchFamily="18" charset="2"/>
                </a:rPr>
                <a:t>h</a:t>
              </a:r>
            </a:p>
            <a:p>
              <a:pPr>
                <a:spcAft>
                  <a:spcPts val="600"/>
                </a:spcAft>
                <a:tabLst>
                  <a:tab pos="2514600" algn="l"/>
                </a:tabLst>
              </a:pPr>
              <a:r>
                <a:rPr lang="en-SG" sz="2400" dirty="0">
                  <a:sym typeface="Symbol" panose="05050102010706020507" pitchFamily="18" charset="2"/>
                </a:rPr>
                <a:t>Equivalently,</a:t>
              </a:r>
            </a:p>
            <a:p>
              <a:pPr>
                <a:spcAft>
                  <a:spcPts val="600"/>
                </a:spcAft>
                <a:tabLst>
                  <a:tab pos="2514600" algn="l"/>
                </a:tabLst>
              </a:pPr>
              <a:r>
                <a:rPr lang="en-SG" sz="2400" dirty="0">
                  <a:sym typeface="Symbol" panose="05050102010706020507" pitchFamily="18" charset="2"/>
                </a:rPr>
                <a:t>	log</a:t>
              </a:r>
              <a:r>
                <a:rPr lang="en-SG" sz="2400" baseline="-25000" dirty="0">
                  <a:sym typeface="Symbol" panose="05050102010706020507" pitchFamily="18" charset="2"/>
                </a:rPr>
                <a:t>2</a:t>
              </a:r>
              <a:r>
                <a:rPr lang="en-SG" sz="2400" dirty="0">
                  <a:sym typeface="Symbol" panose="05050102010706020507" pitchFamily="18" charset="2"/>
                </a:rPr>
                <a:t> </a:t>
              </a:r>
              <a:r>
                <a:rPr lang="en-SG" sz="2400" i="1" dirty="0">
                  <a:sym typeface="Symbol" panose="05050102010706020507" pitchFamily="18" charset="2"/>
                </a:rPr>
                <a:t>t</a:t>
              </a:r>
              <a:r>
                <a:rPr lang="en-SG" sz="2400" dirty="0">
                  <a:sym typeface="Symbol" panose="05050102010706020507" pitchFamily="18" charset="2"/>
                </a:rPr>
                <a:t>  </a:t>
              </a:r>
              <a:r>
                <a:rPr lang="en-SG" sz="2400" i="1" dirty="0">
                  <a:sym typeface="Symbol" panose="05050102010706020507" pitchFamily="18" charset="2"/>
                </a:rPr>
                <a:t>h</a:t>
              </a:r>
            </a:p>
          </p:txBody>
        </p:sp>
      </p:grpSp>
      <p:sp>
        <p:nvSpPr>
          <p:cNvPr id="42" name="TextBox 41"/>
          <p:cNvSpPr txBox="1"/>
          <p:nvPr/>
        </p:nvSpPr>
        <p:spPr>
          <a:xfrm>
            <a:off x="415123" y="4528086"/>
            <a:ext cx="7993211" cy="1815882"/>
          </a:xfrm>
          <a:prstGeom prst="rect">
            <a:avLst/>
          </a:prstGeom>
          <a:noFill/>
        </p:spPr>
        <p:txBody>
          <a:bodyPr wrap="square" rtlCol="0">
            <a:spAutoFit/>
          </a:bodyPr>
          <a:lstStyle/>
          <a:p>
            <a:r>
              <a:rPr lang="en-US" altLang="en-US" sz="2800" dirty="0"/>
              <a:t>This theorem says that the maximum number of terminal vertices (leaves) of a binary tree of height </a:t>
            </a:r>
            <a:r>
              <a:rPr lang="en-US" altLang="en-US" sz="2800" i="1" dirty="0"/>
              <a:t>h</a:t>
            </a:r>
            <a:r>
              <a:rPr lang="en-US" altLang="en-US" sz="2800" dirty="0"/>
              <a:t> is 2</a:t>
            </a:r>
            <a:r>
              <a:rPr lang="en-US" altLang="en-US" sz="2800" i="1" baseline="30000" dirty="0"/>
              <a:t>h</a:t>
            </a:r>
            <a:r>
              <a:rPr lang="en-US" altLang="en-US" sz="2800" dirty="0"/>
              <a:t>. Alternatively, a binary tree with </a:t>
            </a:r>
            <a:r>
              <a:rPr lang="en-US" altLang="en-US" sz="2800" i="1" dirty="0"/>
              <a:t>t</a:t>
            </a:r>
            <a:r>
              <a:rPr lang="en-US" altLang="en-US" sz="2800" dirty="0"/>
              <a:t> terminal vertices (leaves) has height of at least log</a:t>
            </a:r>
            <a:r>
              <a:rPr lang="en-US" altLang="en-US" sz="2800" baseline="-25000" dirty="0"/>
              <a:t>2</a:t>
            </a:r>
            <a:r>
              <a:rPr lang="en-US" altLang="en-US" sz="2800" i="1" dirty="0"/>
              <a:t>t</a:t>
            </a:r>
            <a:r>
              <a:rPr lang="en-US" altLang="en-US" sz="2800" dirty="0"/>
              <a:t>.</a:t>
            </a:r>
          </a:p>
        </p:txBody>
      </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61768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970304"/>
            <a:ext cx="8145611" cy="4616648"/>
          </a:xfrm>
          <a:prstGeom prst="rect">
            <a:avLst/>
          </a:prstGeom>
          <a:noFill/>
        </p:spPr>
        <p:txBody>
          <a:bodyPr wrap="square" rtlCol="0">
            <a:spAutoFit/>
          </a:bodyPr>
          <a:lstStyle/>
          <a:p>
            <a:pPr>
              <a:spcAft>
                <a:spcPts val="600"/>
              </a:spcAft>
            </a:pPr>
            <a:r>
              <a:rPr lang="en-US" altLang="en-US" sz="2400" b="1" dirty="0"/>
              <a:t>Proof: </a:t>
            </a:r>
            <a:r>
              <a:rPr lang="en-US" altLang="en-US" sz="2400" dirty="0"/>
              <a:t>By mathematical induction</a:t>
            </a:r>
          </a:p>
          <a:p>
            <a:pPr marL="441325" indent="-441325">
              <a:spcAft>
                <a:spcPts val="600"/>
              </a:spcAft>
              <a:buFont typeface="+mj-lt"/>
              <a:buAutoNum type="arabicPeriod"/>
            </a:pPr>
            <a:r>
              <a:rPr lang="en-US" altLang="en-US" sz="2400" dirty="0"/>
              <a:t>Let </a:t>
            </a:r>
            <a:r>
              <a:rPr lang="en-US" altLang="en-US" sz="2400" i="1" dirty="0"/>
              <a:t>P</a:t>
            </a:r>
            <a:r>
              <a:rPr lang="en-US" altLang="en-US" sz="2400" dirty="0"/>
              <a:t>(</a:t>
            </a:r>
            <a:r>
              <a:rPr lang="en-US" altLang="en-US" sz="2400" i="1" dirty="0"/>
              <a:t>h</a:t>
            </a:r>
            <a:r>
              <a:rPr lang="en-US" altLang="en-US" sz="2400" dirty="0"/>
              <a:t>) be “If </a:t>
            </a:r>
            <a:r>
              <a:rPr lang="en-US" altLang="en-US" sz="2400" i="1" dirty="0"/>
              <a:t>T</a:t>
            </a:r>
            <a:r>
              <a:rPr lang="en-US" altLang="en-US" sz="2400" dirty="0"/>
              <a:t> is any binary tree of height </a:t>
            </a:r>
            <a:r>
              <a:rPr lang="en-US" altLang="en-US" sz="2400" i="1" dirty="0"/>
              <a:t>h</a:t>
            </a:r>
            <a:r>
              <a:rPr lang="en-US" altLang="en-US" sz="2400" dirty="0"/>
              <a:t>, then the number of leaves of </a:t>
            </a:r>
            <a:r>
              <a:rPr lang="en-US" altLang="en-US" sz="2400" i="1" dirty="0"/>
              <a:t>T</a:t>
            </a:r>
            <a:r>
              <a:rPr lang="en-US" altLang="en-US" sz="2400" dirty="0"/>
              <a:t> is at most 2</a:t>
            </a:r>
            <a:r>
              <a:rPr lang="en-US" altLang="en-US" sz="2400" i="1" baseline="30000" dirty="0"/>
              <a:t>h</a:t>
            </a:r>
            <a:r>
              <a:rPr lang="en-US" altLang="en-US" sz="2400" dirty="0"/>
              <a:t>.</a:t>
            </a:r>
          </a:p>
          <a:p>
            <a:pPr marL="441325" indent="-441325">
              <a:spcAft>
                <a:spcPts val="600"/>
              </a:spcAft>
              <a:buFont typeface="+mj-lt"/>
              <a:buAutoNum type="arabicPeriod"/>
            </a:pPr>
            <a:r>
              <a:rPr lang="en-US" altLang="en-US" sz="2400" i="1" dirty="0"/>
              <a:t>P</a:t>
            </a:r>
            <a:r>
              <a:rPr lang="en-US" altLang="en-US" sz="2400" dirty="0"/>
              <a:t>(0): </a:t>
            </a:r>
            <a:r>
              <a:rPr lang="en-US" altLang="en-US" sz="2400" i="1" dirty="0"/>
              <a:t>T</a:t>
            </a:r>
            <a:r>
              <a:rPr lang="en-US" altLang="en-US" sz="2400" dirty="0"/>
              <a:t> consists of one vertex, which is a terminal vertex. Hence </a:t>
            </a:r>
            <a:r>
              <a:rPr lang="en-US" altLang="en-US" sz="2400" i="1" dirty="0"/>
              <a:t>t</a:t>
            </a:r>
            <a:r>
              <a:rPr lang="en-US" altLang="en-US" sz="2400" dirty="0"/>
              <a:t> = 1 = 2</a:t>
            </a:r>
            <a:r>
              <a:rPr lang="en-US" altLang="en-US" sz="2400" baseline="30000" dirty="0"/>
              <a:t>0</a:t>
            </a:r>
            <a:r>
              <a:rPr lang="en-US" altLang="en-US" sz="2400" dirty="0"/>
              <a:t>.</a:t>
            </a:r>
          </a:p>
          <a:p>
            <a:pPr marL="441325" indent="-441325">
              <a:spcAft>
                <a:spcPts val="600"/>
              </a:spcAft>
              <a:buFont typeface="+mj-lt"/>
              <a:buAutoNum type="arabicPeriod"/>
            </a:pPr>
            <a:r>
              <a:rPr lang="en-US" altLang="en-US" sz="2400" dirty="0"/>
              <a:t>Show that for all integers </a:t>
            </a:r>
            <a:r>
              <a:rPr lang="en-US" altLang="en-US" sz="2400" i="1" dirty="0"/>
              <a:t>k</a:t>
            </a:r>
            <a:r>
              <a:rPr lang="en-US" altLang="en-US" sz="2400" dirty="0"/>
              <a:t> </a:t>
            </a:r>
            <a:r>
              <a:rPr lang="en-US" altLang="en-US" sz="2400" dirty="0">
                <a:sym typeface="Symbol" panose="05050102010706020507" pitchFamily="18" charset="2"/>
              </a:rPr>
              <a:t> 0, 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i</a:t>
            </a:r>
            <a:r>
              <a:rPr lang="en-US" altLang="en-US" sz="2400" dirty="0">
                <a:sym typeface="Symbol" panose="05050102010706020507" pitchFamily="18" charset="2"/>
              </a:rPr>
              <a:t>) is true for all integers </a:t>
            </a:r>
            <a:r>
              <a:rPr lang="en-US" altLang="en-US" sz="2400" i="1" dirty="0">
                <a:sym typeface="Symbol" panose="05050102010706020507" pitchFamily="18" charset="2"/>
              </a:rPr>
              <a:t>i</a:t>
            </a:r>
            <a:r>
              <a:rPr lang="en-US" altLang="en-US" sz="2400" dirty="0">
                <a:sym typeface="Symbol" panose="05050102010706020507" pitchFamily="18" charset="2"/>
              </a:rPr>
              <a:t> from 0 through </a:t>
            </a:r>
            <a:r>
              <a:rPr lang="en-US" altLang="en-US" sz="2400" i="1" dirty="0">
                <a:sym typeface="Symbol" panose="05050102010706020507" pitchFamily="18" charset="2"/>
              </a:rPr>
              <a:t>k</a:t>
            </a:r>
            <a:r>
              <a:rPr lang="en-US" altLang="en-US" sz="2400" dirty="0">
                <a:sym typeface="Symbol" panose="05050102010706020507" pitchFamily="18" charset="2"/>
              </a:rPr>
              <a:t>, 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+1) is true.</a:t>
            </a:r>
          </a:p>
          <a:p>
            <a:pPr marL="441325" indent="-441325">
              <a:spcAft>
                <a:spcPts val="600"/>
              </a:spcAft>
              <a:buFont typeface="+mj-lt"/>
              <a:buAutoNum type="arabicPeriod"/>
            </a:pPr>
            <a:r>
              <a:rPr lang="en-US" altLang="en-US" sz="2400" dirty="0">
                <a:sym typeface="Symbol" panose="05050102010706020507" pitchFamily="18" charset="2"/>
              </a:rPr>
              <a:t>Let </a:t>
            </a:r>
            <a:r>
              <a:rPr lang="en-US" altLang="en-US" sz="2400" i="1" dirty="0">
                <a:sym typeface="Symbol" panose="05050102010706020507" pitchFamily="18" charset="2"/>
              </a:rPr>
              <a:t>T</a:t>
            </a:r>
            <a:r>
              <a:rPr lang="en-US" altLang="en-US" sz="2400" dirty="0">
                <a:sym typeface="Symbol" panose="05050102010706020507" pitchFamily="18" charset="2"/>
              </a:rPr>
              <a:t> be a binary tree of height </a:t>
            </a:r>
            <a:r>
              <a:rPr lang="en-US" altLang="en-US" sz="2400" i="1" dirty="0">
                <a:sym typeface="Symbol" panose="05050102010706020507" pitchFamily="18" charset="2"/>
              </a:rPr>
              <a:t>k</a:t>
            </a:r>
            <a:r>
              <a:rPr lang="en-US" altLang="en-US" sz="2400" dirty="0">
                <a:sym typeface="Symbol" panose="05050102010706020507" pitchFamily="18" charset="2"/>
              </a:rPr>
              <a:t> + 1, root </a:t>
            </a:r>
            <a:r>
              <a:rPr lang="en-US" altLang="en-US" sz="2400" i="1" dirty="0">
                <a:sym typeface="Symbol" panose="05050102010706020507" pitchFamily="18" charset="2"/>
              </a:rPr>
              <a:t>v</a:t>
            </a:r>
            <a:r>
              <a:rPr lang="en-US" altLang="en-US" sz="2400" dirty="0">
                <a:sym typeface="Symbol" panose="05050102010706020507" pitchFamily="18" charset="2"/>
              </a:rPr>
              <a:t>, and </a:t>
            </a:r>
            <a:r>
              <a:rPr lang="en-US" altLang="en-US" sz="2400" i="1" dirty="0">
                <a:sym typeface="Symbol" panose="05050102010706020507" pitchFamily="18" charset="2"/>
              </a:rPr>
              <a:t>t</a:t>
            </a:r>
            <a:r>
              <a:rPr lang="en-US" altLang="en-US" sz="2400" dirty="0">
                <a:sym typeface="Symbol" panose="05050102010706020507" pitchFamily="18" charset="2"/>
              </a:rPr>
              <a:t> leaves.</a:t>
            </a:r>
          </a:p>
          <a:p>
            <a:pPr marL="441325" indent="-441325">
              <a:spcAft>
                <a:spcPts val="600"/>
              </a:spcAft>
              <a:buFont typeface="+mj-lt"/>
              <a:buAutoNum type="arabicPeriod"/>
            </a:pPr>
            <a:r>
              <a:rPr lang="en-US" altLang="en-US" sz="2400" dirty="0">
                <a:sym typeface="Symbol" panose="05050102010706020507" pitchFamily="18" charset="2"/>
              </a:rPr>
              <a:t>Since </a:t>
            </a:r>
            <a:r>
              <a:rPr lang="en-US" altLang="en-US" sz="2400" i="1" dirty="0">
                <a:sym typeface="Symbol" panose="05050102010706020507" pitchFamily="18" charset="2"/>
              </a:rPr>
              <a:t>k</a:t>
            </a:r>
            <a:r>
              <a:rPr lang="en-US" altLang="en-US" sz="2400" dirty="0">
                <a:sym typeface="Symbol" panose="05050102010706020507" pitchFamily="18" charset="2"/>
              </a:rPr>
              <a:t>  0, hence </a:t>
            </a:r>
            <a:r>
              <a:rPr lang="en-US" altLang="en-US" sz="2400" i="1" dirty="0">
                <a:sym typeface="Symbol" panose="05050102010706020507" pitchFamily="18" charset="2"/>
              </a:rPr>
              <a:t>k</a:t>
            </a:r>
            <a:r>
              <a:rPr lang="en-US" altLang="en-US" sz="2400" dirty="0">
                <a:sym typeface="Symbol" panose="05050102010706020507" pitchFamily="18" charset="2"/>
              </a:rPr>
              <a:t> + 1  1 and so </a:t>
            </a:r>
            <a:r>
              <a:rPr lang="en-US" altLang="en-US" sz="2400" i="1" dirty="0">
                <a:sym typeface="Symbol" panose="05050102010706020507" pitchFamily="18" charset="2"/>
              </a:rPr>
              <a:t>v </a:t>
            </a:r>
            <a:r>
              <a:rPr lang="en-US" altLang="en-US" sz="2400" dirty="0">
                <a:sym typeface="Symbol" panose="05050102010706020507" pitchFamily="18" charset="2"/>
              </a:rPr>
              <a:t>has at least one child.</a:t>
            </a:r>
          </a:p>
          <a:p>
            <a:pPr marL="441325" indent="-441325">
              <a:spcAft>
                <a:spcPts val="600"/>
              </a:spcAft>
              <a:buFont typeface="+mj-lt"/>
              <a:buAutoNum type="arabicPeriod"/>
            </a:pPr>
            <a:r>
              <a:rPr lang="en-US" altLang="en-US" sz="2400" dirty="0">
                <a:sym typeface="Symbol" panose="05050102010706020507" pitchFamily="18" charset="2"/>
              </a:rPr>
              <a:t>We consider two cases: If </a:t>
            </a:r>
            <a:r>
              <a:rPr lang="en-US" altLang="en-US" sz="2400" i="1" dirty="0">
                <a:sym typeface="Symbol" panose="05050102010706020507" pitchFamily="18" charset="2"/>
              </a:rPr>
              <a:t>v</a:t>
            </a:r>
            <a:r>
              <a:rPr lang="en-US" altLang="en-US" sz="2400" dirty="0">
                <a:sym typeface="Symbol" panose="05050102010706020507" pitchFamily="18" charset="2"/>
              </a:rPr>
              <a:t> has only one child, or if </a:t>
            </a:r>
            <a:r>
              <a:rPr lang="en-US" altLang="en-US" sz="2400" i="1" dirty="0">
                <a:sym typeface="Symbol" panose="05050102010706020507" pitchFamily="18" charset="2"/>
              </a:rPr>
              <a:t>v</a:t>
            </a:r>
            <a:r>
              <a:rPr lang="en-US" altLang="en-US" sz="2400" dirty="0">
                <a:sym typeface="Symbol" panose="05050102010706020507" pitchFamily="18" charset="2"/>
              </a:rPr>
              <a:t> has two children.</a:t>
            </a:r>
            <a:endParaRPr lang="en-US" altLang="en-US" sz="24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86855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965627"/>
            <a:ext cx="8313458" cy="830997"/>
          </a:xfrm>
          <a:prstGeom prst="rect">
            <a:avLst/>
          </a:prstGeom>
          <a:noFill/>
        </p:spPr>
        <p:txBody>
          <a:bodyPr wrap="square" rtlCol="0">
            <a:spAutoFit/>
          </a:bodyPr>
          <a:lstStyle/>
          <a:p>
            <a:r>
              <a:rPr lang="en-US" altLang="en-US" sz="2400" b="1" dirty="0"/>
              <a:t>Proof: </a:t>
            </a:r>
            <a:r>
              <a:rPr lang="en-US" altLang="en-US" sz="2400" dirty="0"/>
              <a:t>(continued…)</a:t>
            </a:r>
          </a:p>
          <a:p>
            <a:pPr>
              <a:spcAft>
                <a:spcPts val="600"/>
              </a:spcAft>
            </a:pPr>
            <a:r>
              <a:rPr lang="en-US" altLang="en-US" sz="2400" dirty="0"/>
              <a:t>Case 1 (</a:t>
            </a:r>
            <a:r>
              <a:rPr lang="en-US" altLang="en-US" sz="2400" i="1" dirty="0"/>
              <a:t>v</a:t>
            </a:r>
            <a:r>
              <a:rPr lang="en-US" altLang="en-US" sz="2400" dirty="0"/>
              <a:t> has only one child):</a:t>
            </a:r>
          </a:p>
        </p:txBody>
      </p:sp>
      <p:grpSp>
        <p:nvGrpSpPr>
          <p:cNvPr id="67" name="Group 66"/>
          <p:cNvGrpSpPr/>
          <p:nvPr/>
        </p:nvGrpSpPr>
        <p:grpSpPr>
          <a:xfrm>
            <a:off x="1811249" y="2266078"/>
            <a:ext cx="5327297" cy="3203733"/>
            <a:chOff x="1811249" y="2266078"/>
            <a:chExt cx="5327297" cy="3203733"/>
          </a:xfrm>
        </p:grpSpPr>
        <p:cxnSp>
          <p:nvCxnSpPr>
            <p:cNvPr id="56" name="Straight Connector 55"/>
            <p:cNvCxnSpPr/>
            <p:nvPr/>
          </p:nvCxnSpPr>
          <p:spPr>
            <a:xfrm flipV="1">
              <a:off x="3230165" y="3357928"/>
              <a:ext cx="2648121"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9" idx="6"/>
            </p:cNvCxnSpPr>
            <p:nvPr/>
          </p:nvCxnSpPr>
          <p:spPr>
            <a:xfrm flipV="1">
              <a:off x="2769041" y="4048563"/>
              <a:ext cx="3109245" cy="364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2308729" y="4758591"/>
              <a:ext cx="3569557"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220658" y="2661557"/>
              <a:ext cx="1483034" cy="2130104"/>
              <a:chOff x="1863708" y="2808514"/>
              <a:chExt cx="1483034" cy="2130104"/>
            </a:xfrm>
          </p:grpSpPr>
          <p:cxnSp>
            <p:nvCxnSpPr>
              <p:cNvPr id="42" name="Straight Connector 41"/>
              <p:cNvCxnSpPr/>
              <p:nvPr/>
            </p:nvCxnSpPr>
            <p:spPr>
              <a:xfrm>
                <a:off x="2839406" y="3523960"/>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7"/>
                <a:endCxn id="33" idx="3"/>
              </p:cNvCxnSpPr>
              <p:nvPr/>
            </p:nvCxnSpPr>
            <p:spPr>
              <a:xfrm flipH="1">
                <a:off x="2819812" y="282047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3258671" y="280851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Oval 32"/>
              <p:cNvSpPr/>
              <p:nvPr/>
            </p:nvSpPr>
            <p:spPr>
              <a:xfrm>
                <a:off x="2806914" y="348342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Oval 33"/>
              <p:cNvSpPr/>
              <p:nvPr/>
            </p:nvSpPr>
            <p:spPr>
              <a:xfrm>
                <a:off x="3009072" y="4177976"/>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6" name="Straight Connector 35"/>
              <p:cNvCxnSpPr>
                <a:endCxn id="39" idx="3"/>
              </p:cNvCxnSpPr>
              <p:nvPr/>
            </p:nvCxnSpPr>
            <p:spPr>
              <a:xfrm flipH="1">
                <a:off x="2336918" y="3495385"/>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324020" y="415834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0" name="Straight Connector 39"/>
              <p:cNvCxnSpPr>
                <a:endCxn id="41" idx="3"/>
              </p:cNvCxnSpPr>
              <p:nvPr/>
            </p:nvCxnSpPr>
            <p:spPr>
              <a:xfrm flipH="1">
                <a:off x="1876606" y="417030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863708" y="483325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5" name="Straight Connector 44"/>
              <p:cNvCxnSpPr/>
              <p:nvPr/>
            </p:nvCxnSpPr>
            <p:spPr>
              <a:xfrm>
                <a:off x="3070946" y="4213355"/>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23893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p:cNvCxnSpPr/>
              <p:nvPr/>
            </p:nvCxnSpPr>
            <p:spPr>
              <a:xfrm flipV="1">
                <a:off x="2831796" y="4215784"/>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flipV="1">
                <a:off x="277519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4" name="TextBox 13"/>
            <p:cNvSpPr txBox="1"/>
            <p:nvPr/>
          </p:nvSpPr>
          <p:spPr>
            <a:xfrm>
              <a:off x="3366022" y="2266078"/>
              <a:ext cx="457200" cy="375557"/>
            </a:xfrm>
            <a:prstGeom prst="rect">
              <a:avLst/>
            </a:prstGeom>
            <a:noFill/>
          </p:spPr>
          <p:txBody>
            <a:bodyPr wrap="square" rtlCol="0">
              <a:spAutoFit/>
            </a:bodyPr>
            <a:lstStyle/>
            <a:p>
              <a:pPr algn="ctr"/>
              <a:r>
                <a:rPr lang="en-SG" b="1" i="1" dirty="0"/>
                <a:t>v</a:t>
              </a:r>
            </a:p>
          </p:txBody>
        </p:sp>
        <p:sp>
          <p:nvSpPr>
            <p:cNvPr id="50" name="TextBox 49"/>
            <p:cNvSpPr txBox="1"/>
            <p:nvPr/>
          </p:nvSpPr>
          <p:spPr>
            <a:xfrm>
              <a:off x="2750984" y="3042558"/>
              <a:ext cx="457200" cy="375557"/>
            </a:xfrm>
            <a:prstGeom prst="rect">
              <a:avLst/>
            </a:prstGeom>
            <a:noFill/>
          </p:spPr>
          <p:txBody>
            <a:bodyPr wrap="square" rtlCol="0">
              <a:spAutoFit/>
            </a:bodyPr>
            <a:lstStyle/>
            <a:p>
              <a:pPr algn="ctr"/>
              <a:r>
                <a:rPr lang="en-SG" b="1" i="1" dirty="0"/>
                <a:t>v</a:t>
              </a:r>
              <a:r>
                <a:rPr lang="en-SG" b="1" i="1" baseline="-25000" dirty="0"/>
                <a:t>L</a:t>
              </a:r>
            </a:p>
          </p:txBody>
        </p:sp>
        <p:sp>
          <p:nvSpPr>
            <p:cNvPr id="51" name="TextBox 50"/>
            <p:cNvSpPr txBox="1"/>
            <p:nvPr/>
          </p:nvSpPr>
          <p:spPr>
            <a:xfrm>
              <a:off x="2027034" y="5069701"/>
              <a:ext cx="2158474" cy="400110"/>
            </a:xfrm>
            <a:prstGeom prst="rect">
              <a:avLst/>
            </a:prstGeom>
            <a:noFill/>
          </p:spPr>
          <p:txBody>
            <a:bodyPr wrap="square" rtlCol="0">
              <a:spAutoFit/>
            </a:bodyPr>
            <a:lstStyle/>
            <a:p>
              <a:pPr algn="ctr"/>
              <a:r>
                <a:rPr lang="en-SG" sz="2000" dirty="0"/>
                <a:t>Left subtree </a:t>
              </a:r>
              <a:r>
                <a:rPr lang="en-SG" sz="2000" i="1" dirty="0"/>
                <a:t>T</a:t>
              </a:r>
              <a:r>
                <a:rPr lang="en-SG" sz="2000" i="1" baseline="-25000" dirty="0"/>
                <a:t>L</a:t>
              </a:r>
            </a:p>
          </p:txBody>
        </p:sp>
        <p:sp>
          <p:nvSpPr>
            <p:cNvPr id="15" name="Freeform 14"/>
            <p:cNvSpPr/>
            <p:nvPr/>
          </p:nvSpPr>
          <p:spPr>
            <a:xfrm>
              <a:off x="1811249" y="2971800"/>
              <a:ext cx="2643828" cy="1992086"/>
            </a:xfrm>
            <a:custGeom>
              <a:avLst/>
              <a:gdLst>
                <a:gd name="connsiteX0" fmla="*/ 1258522 w 2643828"/>
                <a:gd name="connsiteY0" fmla="*/ 0 h 2220686"/>
                <a:gd name="connsiteX1" fmla="*/ 1258522 w 2643828"/>
                <a:gd name="connsiteY1" fmla="*/ 0 h 2220686"/>
                <a:gd name="connsiteX2" fmla="*/ 948280 w 2643828"/>
                <a:gd name="connsiteY2" fmla="*/ 16329 h 2220686"/>
                <a:gd name="connsiteX3" fmla="*/ 817651 w 2643828"/>
                <a:gd name="connsiteY3" fmla="*/ 97971 h 2220686"/>
                <a:gd name="connsiteX4" fmla="*/ 768665 w 2643828"/>
                <a:gd name="connsiteY4" fmla="*/ 114300 h 2220686"/>
                <a:gd name="connsiteX5" fmla="*/ 719680 w 2643828"/>
                <a:gd name="connsiteY5" fmla="*/ 163286 h 2220686"/>
                <a:gd name="connsiteX6" fmla="*/ 670694 w 2643828"/>
                <a:gd name="connsiteY6" fmla="*/ 195943 h 2220686"/>
                <a:gd name="connsiteX7" fmla="*/ 654365 w 2643828"/>
                <a:gd name="connsiteY7" fmla="*/ 244929 h 2220686"/>
                <a:gd name="connsiteX8" fmla="*/ 621708 w 2643828"/>
                <a:gd name="connsiteY8" fmla="*/ 293914 h 2220686"/>
                <a:gd name="connsiteX9" fmla="*/ 605380 w 2643828"/>
                <a:gd name="connsiteY9" fmla="*/ 604157 h 2220686"/>
                <a:gd name="connsiteX10" fmla="*/ 523737 w 2643828"/>
                <a:gd name="connsiteY10" fmla="*/ 685800 h 2220686"/>
                <a:gd name="connsiteX11" fmla="*/ 425765 w 2643828"/>
                <a:gd name="connsiteY11" fmla="*/ 751114 h 2220686"/>
                <a:gd name="connsiteX12" fmla="*/ 327794 w 2643828"/>
                <a:gd name="connsiteY12" fmla="*/ 832757 h 2220686"/>
                <a:gd name="connsiteX13" fmla="*/ 295137 w 2643828"/>
                <a:gd name="connsiteY13" fmla="*/ 881743 h 2220686"/>
                <a:gd name="connsiteX14" fmla="*/ 246151 w 2643828"/>
                <a:gd name="connsiteY14" fmla="*/ 914400 h 2220686"/>
                <a:gd name="connsiteX15" fmla="*/ 197165 w 2643828"/>
                <a:gd name="connsiteY15" fmla="*/ 1028700 h 2220686"/>
                <a:gd name="connsiteX16" fmla="*/ 164508 w 2643828"/>
                <a:gd name="connsiteY16" fmla="*/ 1094014 h 2220686"/>
                <a:gd name="connsiteX17" fmla="*/ 148180 w 2643828"/>
                <a:gd name="connsiteY17" fmla="*/ 1191986 h 2220686"/>
                <a:gd name="connsiteX18" fmla="*/ 131851 w 2643828"/>
                <a:gd name="connsiteY18" fmla="*/ 1404257 h 2220686"/>
                <a:gd name="connsiteX19" fmla="*/ 66537 w 2643828"/>
                <a:gd name="connsiteY19" fmla="*/ 1502229 h 2220686"/>
                <a:gd name="connsiteX20" fmla="*/ 33880 w 2643828"/>
                <a:gd name="connsiteY20" fmla="*/ 1567543 h 2220686"/>
                <a:gd name="connsiteX21" fmla="*/ 1222 w 2643828"/>
                <a:gd name="connsiteY21" fmla="*/ 1600200 h 2220686"/>
                <a:gd name="connsiteX22" fmla="*/ 33880 w 2643828"/>
                <a:gd name="connsiteY22" fmla="*/ 1943100 h 2220686"/>
                <a:gd name="connsiteX23" fmla="*/ 115522 w 2643828"/>
                <a:gd name="connsiteY23" fmla="*/ 2041071 h 2220686"/>
                <a:gd name="connsiteX24" fmla="*/ 246151 w 2643828"/>
                <a:gd name="connsiteY24" fmla="*/ 2106386 h 2220686"/>
                <a:gd name="connsiteX25" fmla="*/ 295137 w 2643828"/>
                <a:gd name="connsiteY25" fmla="*/ 2139043 h 2220686"/>
                <a:gd name="connsiteX26" fmla="*/ 360451 w 2643828"/>
                <a:gd name="connsiteY26" fmla="*/ 2171700 h 2220686"/>
                <a:gd name="connsiteX27" fmla="*/ 409437 w 2643828"/>
                <a:gd name="connsiteY27" fmla="*/ 2188029 h 2220686"/>
                <a:gd name="connsiteX28" fmla="*/ 1013594 w 2643828"/>
                <a:gd name="connsiteY28" fmla="*/ 2220686 h 2220686"/>
                <a:gd name="connsiteX29" fmla="*/ 1617751 w 2643828"/>
                <a:gd name="connsiteY29" fmla="*/ 2204357 h 2220686"/>
                <a:gd name="connsiteX30" fmla="*/ 1797365 w 2643828"/>
                <a:gd name="connsiteY30" fmla="*/ 2171700 h 2220686"/>
                <a:gd name="connsiteX31" fmla="*/ 1927994 w 2643828"/>
                <a:gd name="connsiteY31" fmla="*/ 2155371 h 2220686"/>
                <a:gd name="connsiteX32" fmla="*/ 2042294 w 2643828"/>
                <a:gd name="connsiteY32" fmla="*/ 2106386 h 2220686"/>
                <a:gd name="connsiteX33" fmla="*/ 2499494 w 2643828"/>
                <a:gd name="connsiteY33" fmla="*/ 2057400 h 2220686"/>
                <a:gd name="connsiteX34" fmla="*/ 2548480 w 2643828"/>
                <a:gd name="connsiteY34" fmla="*/ 2041071 h 2220686"/>
                <a:gd name="connsiteX35" fmla="*/ 2613794 w 2643828"/>
                <a:gd name="connsiteY35" fmla="*/ 1943100 h 2220686"/>
                <a:gd name="connsiteX36" fmla="*/ 2613794 w 2643828"/>
                <a:gd name="connsiteY36" fmla="*/ 1551214 h 2220686"/>
                <a:gd name="connsiteX37" fmla="*/ 2597465 w 2643828"/>
                <a:gd name="connsiteY37" fmla="*/ 1502229 h 2220686"/>
                <a:gd name="connsiteX38" fmla="*/ 2515822 w 2643828"/>
                <a:gd name="connsiteY38" fmla="*/ 1404257 h 2220686"/>
                <a:gd name="connsiteX39" fmla="*/ 2483165 w 2643828"/>
                <a:gd name="connsiteY39" fmla="*/ 1338943 h 2220686"/>
                <a:gd name="connsiteX40" fmla="*/ 2401522 w 2643828"/>
                <a:gd name="connsiteY40" fmla="*/ 1224643 h 2220686"/>
                <a:gd name="connsiteX41" fmla="*/ 2352537 w 2643828"/>
                <a:gd name="connsiteY41" fmla="*/ 1126671 h 2220686"/>
                <a:gd name="connsiteX42" fmla="*/ 2287222 w 2643828"/>
                <a:gd name="connsiteY42" fmla="*/ 1028700 h 2220686"/>
                <a:gd name="connsiteX43" fmla="*/ 2254565 w 2643828"/>
                <a:gd name="connsiteY43" fmla="*/ 963386 h 2220686"/>
                <a:gd name="connsiteX44" fmla="*/ 2238237 w 2643828"/>
                <a:gd name="connsiteY44" fmla="*/ 914400 h 2220686"/>
                <a:gd name="connsiteX45" fmla="*/ 2156594 w 2643828"/>
                <a:gd name="connsiteY45" fmla="*/ 718457 h 2220686"/>
                <a:gd name="connsiteX46" fmla="*/ 2140265 w 2643828"/>
                <a:gd name="connsiteY46" fmla="*/ 620486 h 2220686"/>
                <a:gd name="connsiteX47" fmla="*/ 2123937 w 2643828"/>
                <a:gd name="connsiteY47" fmla="*/ 571500 h 2220686"/>
                <a:gd name="connsiteX48" fmla="*/ 2074951 w 2643828"/>
                <a:gd name="connsiteY48" fmla="*/ 555171 h 2220686"/>
                <a:gd name="connsiteX49" fmla="*/ 1960651 w 2643828"/>
                <a:gd name="connsiteY49" fmla="*/ 473529 h 2220686"/>
                <a:gd name="connsiteX50" fmla="*/ 1911665 w 2643828"/>
                <a:gd name="connsiteY50" fmla="*/ 457200 h 2220686"/>
                <a:gd name="connsiteX51" fmla="*/ 1846351 w 2643828"/>
                <a:gd name="connsiteY51" fmla="*/ 408214 h 2220686"/>
                <a:gd name="connsiteX52" fmla="*/ 1748380 w 2643828"/>
                <a:gd name="connsiteY52" fmla="*/ 342900 h 2220686"/>
                <a:gd name="connsiteX53" fmla="*/ 1715722 w 2643828"/>
                <a:gd name="connsiteY53" fmla="*/ 293914 h 2220686"/>
                <a:gd name="connsiteX54" fmla="*/ 1699394 w 2643828"/>
                <a:gd name="connsiteY54" fmla="*/ 244929 h 2220686"/>
                <a:gd name="connsiteX55" fmla="*/ 1601422 w 2643828"/>
                <a:gd name="connsiteY55" fmla="*/ 179614 h 2220686"/>
                <a:gd name="connsiteX56" fmla="*/ 1503451 w 2643828"/>
                <a:gd name="connsiteY56" fmla="*/ 130629 h 2220686"/>
                <a:gd name="connsiteX57" fmla="*/ 1454465 w 2643828"/>
                <a:gd name="connsiteY57" fmla="*/ 97971 h 2220686"/>
                <a:gd name="connsiteX58" fmla="*/ 1389151 w 2643828"/>
                <a:gd name="connsiteY58" fmla="*/ 81643 h 2220686"/>
                <a:gd name="connsiteX59" fmla="*/ 1258522 w 2643828"/>
                <a:gd name="connsiteY59"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43828" h="2220686">
                  <a:moveTo>
                    <a:pt x="1258522" y="0"/>
                  </a:moveTo>
                  <a:lnTo>
                    <a:pt x="1258522" y="0"/>
                  </a:lnTo>
                  <a:cubicBezTo>
                    <a:pt x="1155108" y="5443"/>
                    <a:pt x="1050967" y="2935"/>
                    <a:pt x="948280" y="16329"/>
                  </a:cubicBezTo>
                  <a:cubicBezTo>
                    <a:pt x="903049" y="22229"/>
                    <a:pt x="852770" y="77903"/>
                    <a:pt x="817651" y="97971"/>
                  </a:cubicBezTo>
                  <a:cubicBezTo>
                    <a:pt x="802707" y="106510"/>
                    <a:pt x="784994" y="108857"/>
                    <a:pt x="768665" y="114300"/>
                  </a:cubicBezTo>
                  <a:cubicBezTo>
                    <a:pt x="752337" y="130629"/>
                    <a:pt x="737420" y="148503"/>
                    <a:pt x="719680" y="163286"/>
                  </a:cubicBezTo>
                  <a:cubicBezTo>
                    <a:pt x="704604" y="175849"/>
                    <a:pt x="682953" y="180619"/>
                    <a:pt x="670694" y="195943"/>
                  </a:cubicBezTo>
                  <a:cubicBezTo>
                    <a:pt x="659942" y="209383"/>
                    <a:pt x="662062" y="229534"/>
                    <a:pt x="654365" y="244929"/>
                  </a:cubicBezTo>
                  <a:cubicBezTo>
                    <a:pt x="645589" y="262481"/>
                    <a:pt x="632594" y="277586"/>
                    <a:pt x="621708" y="293914"/>
                  </a:cubicBezTo>
                  <a:cubicBezTo>
                    <a:pt x="616265" y="397328"/>
                    <a:pt x="630496" y="503691"/>
                    <a:pt x="605380" y="604157"/>
                  </a:cubicBezTo>
                  <a:cubicBezTo>
                    <a:pt x="596046" y="641495"/>
                    <a:pt x="555760" y="664451"/>
                    <a:pt x="523737" y="685800"/>
                  </a:cubicBezTo>
                  <a:cubicBezTo>
                    <a:pt x="491080" y="707571"/>
                    <a:pt x="453518" y="723360"/>
                    <a:pt x="425765" y="751114"/>
                  </a:cubicBezTo>
                  <a:cubicBezTo>
                    <a:pt x="362903" y="813977"/>
                    <a:pt x="395994" y="787291"/>
                    <a:pt x="327794" y="832757"/>
                  </a:cubicBezTo>
                  <a:cubicBezTo>
                    <a:pt x="316908" y="849086"/>
                    <a:pt x="309014" y="867866"/>
                    <a:pt x="295137" y="881743"/>
                  </a:cubicBezTo>
                  <a:cubicBezTo>
                    <a:pt x="281260" y="895620"/>
                    <a:pt x="258714" y="899324"/>
                    <a:pt x="246151" y="914400"/>
                  </a:cubicBezTo>
                  <a:cubicBezTo>
                    <a:pt x="214297" y="952625"/>
                    <a:pt x="215181" y="986663"/>
                    <a:pt x="197165" y="1028700"/>
                  </a:cubicBezTo>
                  <a:cubicBezTo>
                    <a:pt x="187577" y="1051073"/>
                    <a:pt x="175394" y="1072243"/>
                    <a:pt x="164508" y="1094014"/>
                  </a:cubicBezTo>
                  <a:cubicBezTo>
                    <a:pt x="159065" y="1126671"/>
                    <a:pt x="151646" y="1159060"/>
                    <a:pt x="148180" y="1191986"/>
                  </a:cubicBezTo>
                  <a:cubicBezTo>
                    <a:pt x="140751" y="1262562"/>
                    <a:pt x="149911" y="1335628"/>
                    <a:pt x="131851" y="1404257"/>
                  </a:cubicBezTo>
                  <a:cubicBezTo>
                    <a:pt x="121862" y="1442214"/>
                    <a:pt x="84090" y="1467124"/>
                    <a:pt x="66537" y="1502229"/>
                  </a:cubicBezTo>
                  <a:cubicBezTo>
                    <a:pt x="55651" y="1524000"/>
                    <a:pt x="47382" y="1547290"/>
                    <a:pt x="33880" y="1567543"/>
                  </a:cubicBezTo>
                  <a:cubicBezTo>
                    <a:pt x="25340" y="1580352"/>
                    <a:pt x="12108" y="1589314"/>
                    <a:pt x="1222" y="1600200"/>
                  </a:cubicBezTo>
                  <a:cubicBezTo>
                    <a:pt x="1632" y="1607586"/>
                    <a:pt x="-10519" y="1854302"/>
                    <a:pt x="33880" y="1943100"/>
                  </a:cubicBezTo>
                  <a:cubicBezTo>
                    <a:pt x="48429" y="1972199"/>
                    <a:pt x="89039" y="2024218"/>
                    <a:pt x="115522" y="2041071"/>
                  </a:cubicBezTo>
                  <a:cubicBezTo>
                    <a:pt x="156594" y="2067208"/>
                    <a:pt x="205644" y="2079382"/>
                    <a:pt x="246151" y="2106386"/>
                  </a:cubicBezTo>
                  <a:cubicBezTo>
                    <a:pt x="262480" y="2117272"/>
                    <a:pt x="278098" y="2129307"/>
                    <a:pt x="295137" y="2139043"/>
                  </a:cubicBezTo>
                  <a:cubicBezTo>
                    <a:pt x="316271" y="2151120"/>
                    <a:pt x="338078" y="2162112"/>
                    <a:pt x="360451" y="2171700"/>
                  </a:cubicBezTo>
                  <a:cubicBezTo>
                    <a:pt x="376271" y="2178480"/>
                    <a:pt x="392273" y="2186742"/>
                    <a:pt x="409437" y="2188029"/>
                  </a:cubicBezTo>
                  <a:cubicBezTo>
                    <a:pt x="610552" y="2203113"/>
                    <a:pt x="812208" y="2209800"/>
                    <a:pt x="1013594" y="2220686"/>
                  </a:cubicBezTo>
                  <a:cubicBezTo>
                    <a:pt x="1214980" y="2215243"/>
                    <a:pt x="1416684" y="2216924"/>
                    <a:pt x="1617751" y="2204357"/>
                  </a:cubicBezTo>
                  <a:cubicBezTo>
                    <a:pt x="1678485" y="2200561"/>
                    <a:pt x="1737257" y="2181191"/>
                    <a:pt x="1797365" y="2171700"/>
                  </a:cubicBezTo>
                  <a:cubicBezTo>
                    <a:pt x="1840710" y="2164856"/>
                    <a:pt x="1884451" y="2160814"/>
                    <a:pt x="1927994" y="2155371"/>
                  </a:cubicBezTo>
                  <a:cubicBezTo>
                    <a:pt x="2005712" y="2103559"/>
                    <a:pt x="1946438" y="2135143"/>
                    <a:pt x="2042294" y="2106386"/>
                  </a:cubicBezTo>
                  <a:cubicBezTo>
                    <a:pt x="2281704" y="2034564"/>
                    <a:pt x="2009339" y="2079680"/>
                    <a:pt x="2499494" y="2057400"/>
                  </a:cubicBezTo>
                  <a:cubicBezTo>
                    <a:pt x="2515823" y="2051957"/>
                    <a:pt x="2536309" y="2053242"/>
                    <a:pt x="2548480" y="2041071"/>
                  </a:cubicBezTo>
                  <a:cubicBezTo>
                    <a:pt x="2576233" y="2013318"/>
                    <a:pt x="2613794" y="1943100"/>
                    <a:pt x="2613794" y="1943100"/>
                  </a:cubicBezTo>
                  <a:cubicBezTo>
                    <a:pt x="2664759" y="1790199"/>
                    <a:pt x="2641229" y="1880439"/>
                    <a:pt x="2613794" y="1551214"/>
                  </a:cubicBezTo>
                  <a:cubicBezTo>
                    <a:pt x="2612365" y="1534062"/>
                    <a:pt x="2605162" y="1517624"/>
                    <a:pt x="2597465" y="1502229"/>
                  </a:cubicBezTo>
                  <a:cubicBezTo>
                    <a:pt x="2554270" y="1415839"/>
                    <a:pt x="2576013" y="1488524"/>
                    <a:pt x="2515822" y="1404257"/>
                  </a:cubicBezTo>
                  <a:cubicBezTo>
                    <a:pt x="2501674" y="1384450"/>
                    <a:pt x="2495242" y="1360077"/>
                    <a:pt x="2483165" y="1338943"/>
                  </a:cubicBezTo>
                  <a:cubicBezTo>
                    <a:pt x="2464062" y="1305512"/>
                    <a:pt x="2422554" y="1252685"/>
                    <a:pt x="2401522" y="1224643"/>
                  </a:cubicBezTo>
                  <a:cubicBezTo>
                    <a:pt x="2371586" y="1134832"/>
                    <a:pt x="2403181" y="1215299"/>
                    <a:pt x="2352537" y="1126671"/>
                  </a:cubicBezTo>
                  <a:cubicBezTo>
                    <a:pt x="2299816" y="1034408"/>
                    <a:pt x="2345428" y="1086904"/>
                    <a:pt x="2287222" y="1028700"/>
                  </a:cubicBezTo>
                  <a:cubicBezTo>
                    <a:pt x="2276336" y="1006929"/>
                    <a:pt x="2264153" y="985759"/>
                    <a:pt x="2254565" y="963386"/>
                  </a:cubicBezTo>
                  <a:cubicBezTo>
                    <a:pt x="2247785" y="947566"/>
                    <a:pt x="2245934" y="929795"/>
                    <a:pt x="2238237" y="914400"/>
                  </a:cubicBezTo>
                  <a:cubicBezTo>
                    <a:pt x="2185007" y="807938"/>
                    <a:pt x="2190555" y="922217"/>
                    <a:pt x="2156594" y="718457"/>
                  </a:cubicBezTo>
                  <a:cubicBezTo>
                    <a:pt x="2151151" y="685800"/>
                    <a:pt x="2147447" y="652805"/>
                    <a:pt x="2140265" y="620486"/>
                  </a:cubicBezTo>
                  <a:cubicBezTo>
                    <a:pt x="2136531" y="603684"/>
                    <a:pt x="2136108" y="583671"/>
                    <a:pt x="2123937" y="571500"/>
                  </a:cubicBezTo>
                  <a:cubicBezTo>
                    <a:pt x="2111766" y="559329"/>
                    <a:pt x="2091280" y="560614"/>
                    <a:pt x="2074951" y="555171"/>
                  </a:cubicBezTo>
                  <a:cubicBezTo>
                    <a:pt x="2060157" y="544076"/>
                    <a:pt x="1984528" y="485468"/>
                    <a:pt x="1960651" y="473529"/>
                  </a:cubicBezTo>
                  <a:cubicBezTo>
                    <a:pt x="1945256" y="465832"/>
                    <a:pt x="1927994" y="462643"/>
                    <a:pt x="1911665" y="457200"/>
                  </a:cubicBezTo>
                  <a:cubicBezTo>
                    <a:pt x="1889894" y="440871"/>
                    <a:pt x="1868646" y="423820"/>
                    <a:pt x="1846351" y="408214"/>
                  </a:cubicBezTo>
                  <a:cubicBezTo>
                    <a:pt x="1814197" y="385706"/>
                    <a:pt x="1748380" y="342900"/>
                    <a:pt x="1748380" y="342900"/>
                  </a:cubicBezTo>
                  <a:cubicBezTo>
                    <a:pt x="1737494" y="326571"/>
                    <a:pt x="1724499" y="311467"/>
                    <a:pt x="1715722" y="293914"/>
                  </a:cubicBezTo>
                  <a:cubicBezTo>
                    <a:pt x="1708025" y="278520"/>
                    <a:pt x="1711564" y="257099"/>
                    <a:pt x="1699394" y="244929"/>
                  </a:cubicBezTo>
                  <a:cubicBezTo>
                    <a:pt x="1671641" y="217176"/>
                    <a:pt x="1634079" y="201386"/>
                    <a:pt x="1601422" y="179614"/>
                  </a:cubicBezTo>
                  <a:cubicBezTo>
                    <a:pt x="1538115" y="137409"/>
                    <a:pt x="1571055" y="153163"/>
                    <a:pt x="1503451" y="130629"/>
                  </a:cubicBezTo>
                  <a:cubicBezTo>
                    <a:pt x="1487122" y="119743"/>
                    <a:pt x="1472503" y="105702"/>
                    <a:pt x="1454465" y="97971"/>
                  </a:cubicBezTo>
                  <a:cubicBezTo>
                    <a:pt x="1433838" y="89131"/>
                    <a:pt x="1409223" y="91679"/>
                    <a:pt x="1389151" y="81643"/>
                  </a:cubicBezTo>
                  <a:cubicBezTo>
                    <a:pt x="1252484" y="13310"/>
                    <a:pt x="1280293" y="13607"/>
                    <a:pt x="1258522" y="0"/>
                  </a:cubicBezTo>
                  <a:close/>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5461765" y="2453856"/>
              <a:ext cx="1676781" cy="400110"/>
            </a:xfrm>
            <a:prstGeom prst="rect">
              <a:avLst/>
            </a:prstGeom>
            <a:noFill/>
          </p:spPr>
          <p:txBody>
            <a:bodyPr wrap="square" rtlCol="0">
              <a:spAutoFit/>
            </a:bodyPr>
            <a:lstStyle/>
            <a:p>
              <a:pPr algn="ctr"/>
              <a:r>
                <a:rPr lang="en-SG" sz="2000" dirty="0"/>
                <a:t>Level 0</a:t>
              </a:r>
              <a:endParaRPr lang="en-SG" sz="2000" i="1" baseline="-25000" dirty="0"/>
            </a:p>
          </p:txBody>
        </p:sp>
        <p:sp>
          <p:nvSpPr>
            <p:cNvPr id="53" name="TextBox 52"/>
            <p:cNvSpPr txBox="1"/>
            <p:nvPr/>
          </p:nvSpPr>
          <p:spPr>
            <a:xfrm>
              <a:off x="5461765" y="3160238"/>
              <a:ext cx="1676781" cy="400110"/>
            </a:xfrm>
            <a:prstGeom prst="rect">
              <a:avLst/>
            </a:prstGeom>
            <a:noFill/>
          </p:spPr>
          <p:txBody>
            <a:bodyPr wrap="square" rtlCol="0">
              <a:spAutoFit/>
            </a:bodyPr>
            <a:lstStyle/>
            <a:p>
              <a:pPr algn="ctr"/>
              <a:r>
                <a:rPr lang="en-SG" sz="2000" dirty="0"/>
                <a:t>Level 1</a:t>
              </a:r>
              <a:endParaRPr lang="en-SG" sz="2000" i="1" baseline="-25000" dirty="0"/>
            </a:p>
          </p:txBody>
        </p:sp>
        <p:sp>
          <p:nvSpPr>
            <p:cNvPr id="54" name="TextBox 53"/>
            <p:cNvSpPr txBox="1"/>
            <p:nvPr/>
          </p:nvSpPr>
          <p:spPr>
            <a:xfrm>
              <a:off x="5461765" y="3831769"/>
              <a:ext cx="1676781" cy="400110"/>
            </a:xfrm>
            <a:prstGeom prst="rect">
              <a:avLst/>
            </a:prstGeom>
            <a:noFill/>
          </p:spPr>
          <p:txBody>
            <a:bodyPr wrap="square" rtlCol="0">
              <a:spAutoFit/>
            </a:bodyPr>
            <a:lstStyle/>
            <a:p>
              <a:pPr algn="ctr"/>
              <a:r>
                <a:rPr lang="en-SG" sz="2000" dirty="0"/>
                <a:t>Level 2</a:t>
              </a:r>
              <a:endParaRPr lang="en-SG" sz="2000" i="1" baseline="-25000" dirty="0"/>
            </a:p>
          </p:txBody>
        </p:sp>
        <p:sp>
          <p:nvSpPr>
            <p:cNvPr id="55" name="TextBox 54"/>
            <p:cNvSpPr txBox="1"/>
            <p:nvPr/>
          </p:nvSpPr>
          <p:spPr>
            <a:xfrm>
              <a:off x="5461765" y="4519726"/>
              <a:ext cx="1676781" cy="400110"/>
            </a:xfrm>
            <a:prstGeom prst="rect">
              <a:avLst/>
            </a:prstGeom>
            <a:noFill/>
          </p:spPr>
          <p:txBody>
            <a:bodyPr wrap="square" rtlCol="0">
              <a:spAutoFit/>
            </a:bodyPr>
            <a:lstStyle/>
            <a:p>
              <a:pPr algn="ctr"/>
              <a:r>
                <a:rPr lang="en-SG" sz="2000" dirty="0"/>
                <a:t>Level 3</a:t>
              </a:r>
              <a:endParaRPr lang="en-SG" sz="2000" i="1" baseline="-25000" dirty="0"/>
            </a:p>
          </p:txBody>
        </p:sp>
        <p:cxnSp>
          <p:nvCxnSpPr>
            <p:cNvPr id="17" name="Straight Connector 16"/>
            <p:cNvCxnSpPr>
              <a:stCxn id="2" idx="6"/>
            </p:cNvCxnSpPr>
            <p:nvPr/>
          </p:nvCxnSpPr>
          <p:spPr>
            <a:xfrm flipV="1">
              <a:off x="3703692" y="2702378"/>
              <a:ext cx="2174594"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49" name="TextBox 48"/>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57" name="Oval 5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11019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939670"/>
            <a:ext cx="8313458" cy="4601260"/>
          </a:xfrm>
          <a:prstGeom prst="rect">
            <a:avLst/>
          </a:prstGeom>
          <a:noFill/>
        </p:spPr>
        <p:txBody>
          <a:bodyPr wrap="square" rtlCol="0">
            <a:spAutoFit/>
          </a:bodyPr>
          <a:lstStyle/>
          <a:p>
            <a:r>
              <a:rPr lang="en-US" altLang="en-US" sz="2400" b="1" dirty="0"/>
              <a:t>Proof: </a:t>
            </a:r>
            <a:r>
              <a:rPr lang="en-US" altLang="en-US" sz="2400" dirty="0"/>
              <a:t>(continued…)</a:t>
            </a:r>
          </a:p>
          <a:p>
            <a:pPr marL="457200" indent="-457200">
              <a:spcAft>
                <a:spcPts val="600"/>
              </a:spcAft>
              <a:buFont typeface="+mj-lt"/>
              <a:buAutoNum type="arabicPeriod" startAt="7"/>
            </a:pPr>
            <a:r>
              <a:rPr lang="en-US" altLang="en-US" sz="2400" dirty="0"/>
              <a:t>Case 1 (</a:t>
            </a:r>
            <a:r>
              <a:rPr lang="en-US" altLang="en-US" sz="2400" i="1" dirty="0"/>
              <a:t>v</a:t>
            </a:r>
            <a:r>
              <a:rPr lang="en-US" altLang="en-US" sz="2400" dirty="0"/>
              <a:t> has only one child):</a:t>
            </a:r>
          </a:p>
          <a:p>
            <a:pPr marL="914400" lvl="1" indent="-457200">
              <a:spcAft>
                <a:spcPts val="600"/>
              </a:spcAft>
              <a:buFont typeface="+mj-lt"/>
              <a:buAutoNum type="arabicPeriod"/>
              <a:tabLst>
                <a:tab pos="1616075" algn="l"/>
              </a:tabLst>
            </a:pPr>
            <a:r>
              <a:rPr lang="en-US" altLang="en-US" sz="2200" dirty="0"/>
              <a:t>Without loss of generality, assume that </a:t>
            </a:r>
            <a:r>
              <a:rPr lang="en-US" altLang="en-US" sz="2200" i="1" dirty="0"/>
              <a:t>v</a:t>
            </a:r>
            <a:r>
              <a:rPr lang="en-US" altLang="en-US" sz="2200" dirty="0"/>
              <a:t>’s child is a left child and denote it by </a:t>
            </a:r>
            <a:r>
              <a:rPr lang="en-US" altLang="en-US" sz="2200" i="1" dirty="0"/>
              <a:t>v</a:t>
            </a:r>
            <a:r>
              <a:rPr lang="en-US" altLang="en-US" sz="2200" i="1" baseline="-25000" dirty="0"/>
              <a:t>L</a:t>
            </a:r>
            <a:r>
              <a:rPr lang="en-US" altLang="en-US" sz="2200" dirty="0"/>
              <a:t>. Let </a:t>
            </a:r>
            <a:r>
              <a:rPr lang="en-US" altLang="en-US" sz="2200" i="1" dirty="0"/>
              <a:t>T</a:t>
            </a:r>
            <a:r>
              <a:rPr lang="en-US" altLang="en-US" sz="2200" i="1" baseline="-25000" dirty="0"/>
              <a:t>L</a:t>
            </a:r>
            <a:r>
              <a:rPr lang="en-US" altLang="en-US" sz="2200" dirty="0"/>
              <a:t> be the left subtree of </a:t>
            </a:r>
            <a:r>
              <a:rPr lang="en-US" altLang="en-US" sz="2200" i="1" dirty="0"/>
              <a:t>v</a:t>
            </a:r>
            <a:r>
              <a:rPr lang="en-US" altLang="en-US" sz="2200" dirty="0"/>
              <a:t>.</a:t>
            </a:r>
          </a:p>
          <a:p>
            <a:pPr marL="914400" lvl="1" indent="-457200">
              <a:spcAft>
                <a:spcPts val="600"/>
              </a:spcAft>
              <a:buFont typeface="+mj-lt"/>
              <a:buAutoNum type="arabicPeriod"/>
              <a:tabLst>
                <a:tab pos="1616075" algn="l"/>
              </a:tabLst>
            </a:pPr>
            <a:r>
              <a:rPr lang="en-US" altLang="en-US" sz="2200" dirty="0"/>
              <a:t>Because </a:t>
            </a:r>
            <a:r>
              <a:rPr lang="en-US" altLang="en-US" sz="2200" i="1" dirty="0"/>
              <a:t>v</a:t>
            </a:r>
            <a:r>
              <a:rPr lang="en-US" altLang="en-US" sz="2200" dirty="0"/>
              <a:t> has only one child, </a:t>
            </a:r>
            <a:r>
              <a:rPr lang="en-US" altLang="en-US" sz="2200" i="1" dirty="0"/>
              <a:t>v</a:t>
            </a:r>
            <a:r>
              <a:rPr lang="en-US" altLang="en-US" sz="2200" dirty="0"/>
              <a:t> is a leaf, so the total number of leaves in </a:t>
            </a:r>
            <a:r>
              <a:rPr lang="en-US" altLang="en-US" sz="2200" i="1" dirty="0"/>
              <a:t>T</a:t>
            </a:r>
            <a:r>
              <a:rPr lang="en-US" altLang="en-US" sz="2200" dirty="0"/>
              <a:t> equals the number of leaves in </a:t>
            </a:r>
            <a:r>
              <a:rPr lang="en-US" altLang="en-US" sz="2200" i="1" dirty="0"/>
              <a:t>T</a:t>
            </a:r>
            <a:r>
              <a:rPr lang="en-US" altLang="en-US" sz="2200" i="1" baseline="-25000" dirty="0"/>
              <a:t>L</a:t>
            </a:r>
            <a:r>
              <a:rPr lang="en-US" altLang="en-US" sz="2200" dirty="0"/>
              <a:t> + 1. Thus, if </a:t>
            </a:r>
            <a:r>
              <a:rPr lang="en-US" altLang="en-US" sz="2200" i="1" dirty="0"/>
              <a:t>t</a:t>
            </a:r>
            <a:r>
              <a:rPr lang="en-US" altLang="en-US" sz="2200" i="1" baseline="-25000" dirty="0"/>
              <a:t>L</a:t>
            </a:r>
            <a:r>
              <a:rPr lang="en-US" altLang="en-US" sz="2200" dirty="0"/>
              <a:t> is the number of leaves in </a:t>
            </a:r>
            <a:r>
              <a:rPr lang="en-US" altLang="en-US" sz="2200" i="1" dirty="0"/>
              <a:t>T</a:t>
            </a:r>
            <a:r>
              <a:rPr lang="en-US" altLang="en-US" sz="2200" i="1" baseline="-25000" dirty="0"/>
              <a:t>L</a:t>
            </a:r>
            <a:r>
              <a:rPr lang="en-US" altLang="en-US" sz="2200" dirty="0"/>
              <a:t> , then </a:t>
            </a:r>
            <a:r>
              <a:rPr lang="en-US" altLang="en-US" sz="2200" i="1" dirty="0"/>
              <a:t>t</a:t>
            </a:r>
            <a:r>
              <a:rPr lang="en-US" altLang="en-US" sz="2200" dirty="0"/>
              <a:t> = </a:t>
            </a:r>
            <a:r>
              <a:rPr lang="en-US" altLang="en-US" sz="2200" i="1" dirty="0"/>
              <a:t>t</a:t>
            </a:r>
            <a:r>
              <a:rPr lang="en-US" altLang="en-US" sz="2200" i="1" baseline="-25000" dirty="0"/>
              <a:t>L</a:t>
            </a:r>
            <a:r>
              <a:rPr lang="en-US" altLang="en-US" sz="2200" dirty="0"/>
              <a:t> + 1.</a:t>
            </a:r>
          </a:p>
          <a:p>
            <a:pPr marL="914400" lvl="1" indent="-457200">
              <a:spcAft>
                <a:spcPts val="600"/>
              </a:spcAft>
              <a:buFont typeface="+mj-lt"/>
              <a:buAutoNum type="arabicPeriod"/>
              <a:tabLst>
                <a:tab pos="1616075" algn="l"/>
              </a:tabLst>
            </a:pPr>
            <a:r>
              <a:rPr lang="en-US" altLang="en-US" sz="2200" dirty="0"/>
              <a:t>By inductive hypothesis, </a:t>
            </a:r>
            <a:r>
              <a:rPr lang="en-US" altLang="en-US" sz="2200" i="1" dirty="0"/>
              <a:t>t</a:t>
            </a:r>
            <a:r>
              <a:rPr lang="en-US" altLang="en-US" sz="2200" i="1" baseline="-25000" dirty="0"/>
              <a:t>L</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because the height of </a:t>
            </a:r>
            <a:r>
              <a:rPr lang="en-US" altLang="en-US" sz="2200" i="1" dirty="0"/>
              <a:t>T</a:t>
            </a:r>
            <a:r>
              <a:rPr lang="en-US" altLang="en-US" sz="2200" i="1" baseline="-25000" dirty="0"/>
              <a:t>L</a:t>
            </a:r>
            <a:r>
              <a:rPr lang="en-US" altLang="en-US" sz="2200" dirty="0"/>
              <a:t> is </a:t>
            </a:r>
            <a:r>
              <a:rPr lang="en-US" altLang="en-US" sz="2200" i="1" dirty="0"/>
              <a:t>k</a:t>
            </a:r>
            <a:r>
              <a:rPr lang="en-US" altLang="en-US" sz="2200" dirty="0"/>
              <a:t>, one less than the height of </a:t>
            </a:r>
            <a:r>
              <a:rPr lang="en-US" altLang="en-US" sz="2200" i="1" dirty="0"/>
              <a:t>T</a:t>
            </a:r>
            <a:r>
              <a:rPr lang="en-US" altLang="en-US" sz="2200" dirty="0"/>
              <a:t>. </a:t>
            </a:r>
          </a:p>
          <a:p>
            <a:pPr marL="914400" lvl="1" indent="-457200">
              <a:spcAft>
                <a:spcPts val="600"/>
              </a:spcAft>
              <a:buFont typeface="+mj-lt"/>
              <a:buAutoNum type="arabicPeriod"/>
              <a:tabLst>
                <a:tab pos="1616075" algn="l"/>
              </a:tabLst>
            </a:pPr>
            <a:r>
              <a:rPr lang="en-US" altLang="en-US" sz="2200" dirty="0"/>
              <a:t>Also, because </a:t>
            </a:r>
            <a:r>
              <a:rPr lang="en-US" altLang="en-US" sz="2200" i="1" dirty="0"/>
              <a:t>v</a:t>
            </a:r>
            <a:r>
              <a:rPr lang="en-US" altLang="en-US" sz="2200" dirty="0"/>
              <a:t> has a child, </a:t>
            </a:r>
            <a:r>
              <a:rPr lang="en-US" altLang="en-US" sz="2200" i="1" dirty="0"/>
              <a:t>k</a:t>
            </a:r>
            <a:r>
              <a:rPr lang="en-US" altLang="en-US" sz="2200" dirty="0"/>
              <a:t>+1</a:t>
            </a:r>
            <a:r>
              <a:rPr lang="en-US" altLang="en-US" sz="2200" dirty="0">
                <a:sym typeface="Symbol" panose="05050102010706020507" pitchFamily="18" charset="2"/>
              </a:rPr>
              <a:t>  1 and so </a:t>
            </a:r>
            <a:r>
              <a:rPr lang="en-SG" sz="2200" dirty="0">
                <a:sym typeface="Symbol" panose="05050102010706020507" pitchFamily="18" charset="2"/>
              </a:rPr>
              <a:t>2</a:t>
            </a:r>
            <a:r>
              <a:rPr lang="en-SG" sz="2200" i="1" baseline="30000" dirty="0">
                <a:sym typeface="Symbol" panose="05050102010706020507" pitchFamily="18" charset="2"/>
              </a:rPr>
              <a:t>k</a:t>
            </a:r>
            <a:r>
              <a:rPr lang="en-US" altLang="en-US" sz="2200" dirty="0"/>
              <a:t> </a:t>
            </a:r>
            <a:r>
              <a:rPr lang="en-US" altLang="en-US" sz="2200" dirty="0">
                <a:sym typeface="Symbol" panose="05050102010706020507" pitchFamily="18" charset="2"/>
              </a:rPr>
              <a:t> </a:t>
            </a:r>
            <a:r>
              <a:rPr lang="en-SG" sz="2200" dirty="0">
                <a:sym typeface="Symbol" panose="05050102010706020507" pitchFamily="18" charset="2"/>
              </a:rPr>
              <a:t>2</a:t>
            </a:r>
            <a:r>
              <a:rPr lang="en-SG" sz="2200" i="1" baseline="30000" dirty="0">
                <a:sym typeface="Symbol" panose="05050102010706020507" pitchFamily="18" charset="2"/>
              </a:rPr>
              <a:t>0</a:t>
            </a:r>
            <a:r>
              <a:rPr lang="en-US" altLang="en-US" sz="2200" dirty="0"/>
              <a:t> = 1. </a:t>
            </a:r>
            <a:endParaRPr lang="en-US" altLang="en-US" sz="2200" dirty="0">
              <a:sym typeface="Symbol" panose="05050102010706020507" pitchFamily="18" charset="2"/>
            </a:endParaRPr>
          </a:p>
          <a:p>
            <a:pPr marL="914400" lvl="1" indent="-457200">
              <a:spcAft>
                <a:spcPts val="600"/>
              </a:spcAft>
              <a:buFont typeface="+mj-lt"/>
              <a:buAutoNum type="arabicPeriod"/>
              <a:tabLst>
                <a:tab pos="1616075" algn="l"/>
              </a:tabLst>
            </a:pPr>
            <a:r>
              <a:rPr lang="en-US" altLang="en-US" sz="2200" dirty="0">
                <a:sym typeface="Symbol" panose="05050102010706020507" pitchFamily="18" charset="2"/>
              </a:rPr>
              <a:t>Therefore,</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i="1" dirty="0">
                <a:sym typeface="Symbol" panose="05050102010706020507" pitchFamily="18" charset="2"/>
              </a:rPr>
              <a:t>t</a:t>
            </a:r>
            <a:r>
              <a:rPr lang="en-US" altLang="en-US" sz="2200" dirty="0">
                <a:sym typeface="Symbol" panose="05050102010706020507" pitchFamily="18" charset="2"/>
              </a:rPr>
              <a:t> = </a:t>
            </a:r>
            <a:r>
              <a:rPr lang="en-US" altLang="en-US" sz="2200" i="1" dirty="0"/>
              <a:t>t</a:t>
            </a:r>
            <a:r>
              <a:rPr lang="en-US" altLang="en-US" sz="2200" i="1" baseline="-25000" dirty="0"/>
              <a:t>L</a:t>
            </a:r>
            <a:r>
              <a:rPr lang="en-US" altLang="en-US" sz="2200" dirty="0"/>
              <a:t> + 1 </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+ 1 </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a:t>
            </a:r>
            <a:r>
              <a:rPr lang="en-SG" altLang="en-US" sz="2200" dirty="0">
                <a:sym typeface="Symbol" panose="05050102010706020507" pitchFamily="18" charset="2"/>
              </a:rPr>
              <a:t>+</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 </a:t>
            </a:r>
            <a:r>
              <a:rPr lang="en-SG" sz="2200" dirty="0">
                <a:sym typeface="Symbol" panose="05050102010706020507" pitchFamily="18" charset="2"/>
              </a:rPr>
              <a:t>2</a:t>
            </a:r>
            <a:r>
              <a:rPr lang="en-SG" sz="2200" i="1" baseline="30000" dirty="0">
                <a:sym typeface="Symbol" panose="05050102010706020507" pitchFamily="18" charset="2"/>
              </a:rPr>
              <a:t>k+1</a:t>
            </a:r>
            <a:endParaRPr lang="en-US" altLang="en-US" sz="22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8" name="Group 17"/>
          <p:cNvGrpSpPr/>
          <p:nvPr/>
        </p:nvGrpSpPr>
        <p:grpSpPr>
          <a:xfrm>
            <a:off x="5942271" y="4713679"/>
            <a:ext cx="2573079" cy="1935679"/>
            <a:chOff x="1811249" y="2287147"/>
            <a:chExt cx="4014584" cy="3020095"/>
          </a:xfrm>
        </p:grpSpPr>
        <p:cxnSp>
          <p:nvCxnSpPr>
            <p:cNvPr id="20" name="Straight Connector 19"/>
            <p:cNvCxnSpPr/>
            <p:nvPr/>
          </p:nvCxnSpPr>
          <p:spPr>
            <a:xfrm>
              <a:off x="3230165" y="3357930"/>
              <a:ext cx="1538160" cy="6025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0" idx="6"/>
            </p:cNvCxnSpPr>
            <p:nvPr/>
          </p:nvCxnSpPr>
          <p:spPr>
            <a:xfrm>
              <a:off x="2769042" y="4052211"/>
              <a:ext cx="2027312" cy="1064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308728" y="4749570"/>
              <a:ext cx="2431567" cy="902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220658" y="2661557"/>
              <a:ext cx="1483034" cy="2130104"/>
              <a:chOff x="1863708" y="2808514"/>
              <a:chExt cx="1483034" cy="2130104"/>
            </a:xfrm>
          </p:grpSpPr>
          <p:cxnSp>
            <p:nvCxnSpPr>
              <p:cNvPr id="44" name="Straight Connector 43"/>
              <p:cNvCxnSpPr/>
              <p:nvPr/>
            </p:nvCxnSpPr>
            <p:spPr>
              <a:xfrm>
                <a:off x="2839406" y="3523960"/>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6" idx="7"/>
                <a:endCxn id="47" idx="3"/>
              </p:cNvCxnSpPr>
              <p:nvPr/>
            </p:nvCxnSpPr>
            <p:spPr>
              <a:xfrm flipH="1">
                <a:off x="2819812" y="282047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258671" y="280851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Oval 46"/>
              <p:cNvSpPr/>
              <p:nvPr/>
            </p:nvSpPr>
            <p:spPr>
              <a:xfrm>
                <a:off x="2806914" y="348342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Oval 47"/>
              <p:cNvSpPr/>
              <p:nvPr/>
            </p:nvSpPr>
            <p:spPr>
              <a:xfrm>
                <a:off x="3009072" y="4177976"/>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9" name="Straight Connector 48"/>
              <p:cNvCxnSpPr>
                <a:endCxn id="50" idx="3"/>
              </p:cNvCxnSpPr>
              <p:nvPr/>
            </p:nvCxnSpPr>
            <p:spPr>
              <a:xfrm flipH="1">
                <a:off x="2336918" y="3495385"/>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24020" y="415834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1" name="Straight Connector 50"/>
              <p:cNvCxnSpPr>
                <a:endCxn id="52" idx="3"/>
              </p:cNvCxnSpPr>
              <p:nvPr/>
            </p:nvCxnSpPr>
            <p:spPr>
              <a:xfrm flipH="1">
                <a:off x="1876606" y="417030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863708" y="483325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3" name="Straight Connector 52"/>
              <p:cNvCxnSpPr/>
              <p:nvPr/>
            </p:nvCxnSpPr>
            <p:spPr>
              <a:xfrm>
                <a:off x="3070946" y="4213355"/>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23893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5" name="Straight Connector 54"/>
              <p:cNvCxnSpPr/>
              <p:nvPr/>
            </p:nvCxnSpPr>
            <p:spPr>
              <a:xfrm flipV="1">
                <a:off x="2831796" y="4215784"/>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V="1">
                <a:off x="277519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3" name="TextBox 32"/>
            <p:cNvSpPr txBox="1"/>
            <p:nvPr/>
          </p:nvSpPr>
          <p:spPr>
            <a:xfrm>
              <a:off x="3251936" y="2287147"/>
              <a:ext cx="558144" cy="491306"/>
            </a:xfrm>
            <a:prstGeom prst="rect">
              <a:avLst/>
            </a:prstGeom>
            <a:noFill/>
          </p:spPr>
          <p:txBody>
            <a:bodyPr wrap="square" rtlCol="0">
              <a:spAutoFit/>
            </a:bodyPr>
            <a:lstStyle/>
            <a:p>
              <a:pPr algn="ctr"/>
              <a:r>
                <a:rPr lang="en-SG" sz="1400" b="1" i="1" dirty="0"/>
                <a:t>v</a:t>
              </a:r>
            </a:p>
          </p:txBody>
        </p:sp>
        <p:sp>
          <p:nvSpPr>
            <p:cNvPr id="34" name="TextBox 33"/>
            <p:cNvSpPr txBox="1"/>
            <p:nvPr/>
          </p:nvSpPr>
          <p:spPr>
            <a:xfrm>
              <a:off x="2680972" y="3117455"/>
              <a:ext cx="546525" cy="480201"/>
            </a:xfrm>
            <a:prstGeom prst="rect">
              <a:avLst/>
            </a:prstGeom>
            <a:noFill/>
          </p:spPr>
          <p:txBody>
            <a:bodyPr wrap="square" rtlCol="0">
              <a:spAutoFit/>
            </a:bodyPr>
            <a:lstStyle/>
            <a:p>
              <a:pPr algn="ctr"/>
              <a:r>
                <a:rPr lang="en-SG" sz="1400" b="1" i="1" dirty="0"/>
                <a:t>v</a:t>
              </a:r>
              <a:r>
                <a:rPr lang="en-SG" sz="1400" b="1" i="1" baseline="-25000" dirty="0"/>
                <a:t>L</a:t>
              </a:r>
            </a:p>
          </p:txBody>
        </p:sp>
        <p:sp>
          <p:nvSpPr>
            <p:cNvPr id="35" name="TextBox 34"/>
            <p:cNvSpPr txBox="1"/>
            <p:nvPr/>
          </p:nvSpPr>
          <p:spPr>
            <a:xfrm>
              <a:off x="2052910" y="4968688"/>
              <a:ext cx="2158474" cy="338554"/>
            </a:xfrm>
            <a:prstGeom prst="rect">
              <a:avLst/>
            </a:prstGeom>
            <a:noFill/>
          </p:spPr>
          <p:txBody>
            <a:bodyPr wrap="square" rtlCol="0">
              <a:spAutoFit/>
            </a:bodyPr>
            <a:lstStyle/>
            <a:p>
              <a:pPr algn="ctr"/>
              <a:r>
                <a:rPr lang="en-SG" sz="1600" dirty="0"/>
                <a:t>Left subtree </a:t>
              </a:r>
              <a:r>
                <a:rPr lang="en-SG" sz="1600" i="1" dirty="0"/>
                <a:t>T</a:t>
              </a:r>
              <a:r>
                <a:rPr lang="en-SG" sz="1600" i="1" baseline="-25000" dirty="0"/>
                <a:t>L</a:t>
              </a:r>
            </a:p>
          </p:txBody>
        </p:sp>
        <p:sp>
          <p:nvSpPr>
            <p:cNvPr id="36" name="Freeform 35"/>
            <p:cNvSpPr/>
            <p:nvPr/>
          </p:nvSpPr>
          <p:spPr>
            <a:xfrm>
              <a:off x="1811249" y="2971800"/>
              <a:ext cx="2643828" cy="1992086"/>
            </a:xfrm>
            <a:custGeom>
              <a:avLst/>
              <a:gdLst>
                <a:gd name="connsiteX0" fmla="*/ 1258522 w 2643828"/>
                <a:gd name="connsiteY0" fmla="*/ 0 h 2220686"/>
                <a:gd name="connsiteX1" fmla="*/ 1258522 w 2643828"/>
                <a:gd name="connsiteY1" fmla="*/ 0 h 2220686"/>
                <a:gd name="connsiteX2" fmla="*/ 948280 w 2643828"/>
                <a:gd name="connsiteY2" fmla="*/ 16329 h 2220686"/>
                <a:gd name="connsiteX3" fmla="*/ 817651 w 2643828"/>
                <a:gd name="connsiteY3" fmla="*/ 97971 h 2220686"/>
                <a:gd name="connsiteX4" fmla="*/ 768665 w 2643828"/>
                <a:gd name="connsiteY4" fmla="*/ 114300 h 2220686"/>
                <a:gd name="connsiteX5" fmla="*/ 719680 w 2643828"/>
                <a:gd name="connsiteY5" fmla="*/ 163286 h 2220686"/>
                <a:gd name="connsiteX6" fmla="*/ 670694 w 2643828"/>
                <a:gd name="connsiteY6" fmla="*/ 195943 h 2220686"/>
                <a:gd name="connsiteX7" fmla="*/ 654365 w 2643828"/>
                <a:gd name="connsiteY7" fmla="*/ 244929 h 2220686"/>
                <a:gd name="connsiteX8" fmla="*/ 621708 w 2643828"/>
                <a:gd name="connsiteY8" fmla="*/ 293914 h 2220686"/>
                <a:gd name="connsiteX9" fmla="*/ 605380 w 2643828"/>
                <a:gd name="connsiteY9" fmla="*/ 604157 h 2220686"/>
                <a:gd name="connsiteX10" fmla="*/ 523737 w 2643828"/>
                <a:gd name="connsiteY10" fmla="*/ 685800 h 2220686"/>
                <a:gd name="connsiteX11" fmla="*/ 425765 w 2643828"/>
                <a:gd name="connsiteY11" fmla="*/ 751114 h 2220686"/>
                <a:gd name="connsiteX12" fmla="*/ 327794 w 2643828"/>
                <a:gd name="connsiteY12" fmla="*/ 832757 h 2220686"/>
                <a:gd name="connsiteX13" fmla="*/ 295137 w 2643828"/>
                <a:gd name="connsiteY13" fmla="*/ 881743 h 2220686"/>
                <a:gd name="connsiteX14" fmla="*/ 246151 w 2643828"/>
                <a:gd name="connsiteY14" fmla="*/ 914400 h 2220686"/>
                <a:gd name="connsiteX15" fmla="*/ 197165 w 2643828"/>
                <a:gd name="connsiteY15" fmla="*/ 1028700 h 2220686"/>
                <a:gd name="connsiteX16" fmla="*/ 164508 w 2643828"/>
                <a:gd name="connsiteY16" fmla="*/ 1094014 h 2220686"/>
                <a:gd name="connsiteX17" fmla="*/ 148180 w 2643828"/>
                <a:gd name="connsiteY17" fmla="*/ 1191986 h 2220686"/>
                <a:gd name="connsiteX18" fmla="*/ 131851 w 2643828"/>
                <a:gd name="connsiteY18" fmla="*/ 1404257 h 2220686"/>
                <a:gd name="connsiteX19" fmla="*/ 66537 w 2643828"/>
                <a:gd name="connsiteY19" fmla="*/ 1502229 h 2220686"/>
                <a:gd name="connsiteX20" fmla="*/ 33880 w 2643828"/>
                <a:gd name="connsiteY20" fmla="*/ 1567543 h 2220686"/>
                <a:gd name="connsiteX21" fmla="*/ 1222 w 2643828"/>
                <a:gd name="connsiteY21" fmla="*/ 1600200 h 2220686"/>
                <a:gd name="connsiteX22" fmla="*/ 33880 w 2643828"/>
                <a:gd name="connsiteY22" fmla="*/ 1943100 h 2220686"/>
                <a:gd name="connsiteX23" fmla="*/ 115522 w 2643828"/>
                <a:gd name="connsiteY23" fmla="*/ 2041071 h 2220686"/>
                <a:gd name="connsiteX24" fmla="*/ 246151 w 2643828"/>
                <a:gd name="connsiteY24" fmla="*/ 2106386 h 2220686"/>
                <a:gd name="connsiteX25" fmla="*/ 295137 w 2643828"/>
                <a:gd name="connsiteY25" fmla="*/ 2139043 h 2220686"/>
                <a:gd name="connsiteX26" fmla="*/ 360451 w 2643828"/>
                <a:gd name="connsiteY26" fmla="*/ 2171700 h 2220686"/>
                <a:gd name="connsiteX27" fmla="*/ 409437 w 2643828"/>
                <a:gd name="connsiteY27" fmla="*/ 2188029 h 2220686"/>
                <a:gd name="connsiteX28" fmla="*/ 1013594 w 2643828"/>
                <a:gd name="connsiteY28" fmla="*/ 2220686 h 2220686"/>
                <a:gd name="connsiteX29" fmla="*/ 1617751 w 2643828"/>
                <a:gd name="connsiteY29" fmla="*/ 2204357 h 2220686"/>
                <a:gd name="connsiteX30" fmla="*/ 1797365 w 2643828"/>
                <a:gd name="connsiteY30" fmla="*/ 2171700 h 2220686"/>
                <a:gd name="connsiteX31" fmla="*/ 1927994 w 2643828"/>
                <a:gd name="connsiteY31" fmla="*/ 2155371 h 2220686"/>
                <a:gd name="connsiteX32" fmla="*/ 2042294 w 2643828"/>
                <a:gd name="connsiteY32" fmla="*/ 2106386 h 2220686"/>
                <a:gd name="connsiteX33" fmla="*/ 2499494 w 2643828"/>
                <a:gd name="connsiteY33" fmla="*/ 2057400 h 2220686"/>
                <a:gd name="connsiteX34" fmla="*/ 2548480 w 2643828"/>
                <a:gd name="connsiteY34" fmla="*/ 2041071 h 2220686"/>
                <a:gd name="connsiteX35" fmla="*/ 2613794 w 2643828"/>
                <a:gd name="connsiteY35" fmla="*/ 1943100 h 2220686"/>
                <a:gd name="connsiteX36" fmla="*/ 2613794 w 2643828"/>
                <a:gd name="connsiteY36" fmla="*/ 1551214 h 2220686"/>
                <a:gd name="connsiteX37" fmla="*/ 2597465 w 2643828"/>
                <a:gd name="connsiteY37" fmla="*/ 1502229 h 2220686"/>
                <a:gd name="connsiteX38" fmla="*/ 2515822 w 2643828"/>
                <a:gd name="connsiteY38" fmla="*/ 1404257 h 2220686"/>
                <a:gd name="connsiteX39" fmla="*/ 2483165 w 2643828"/>
                <a:gd name="connsiteY39" fmla="*/ 1338943 h 2220686"/>
                <a:gd name="connsiteX40" fmla="*/ 2401522 w 2643828"/>
                <a:gd name="connsiteY40" fmla="*/ 1224643 h 2220686"/>
                <a:gd name="connsiteX41" fmla="*/ 2352537 w 2643828"/>
                <a:gd name="connsiteY41" fmla="*/ 1126671 h 2220686"/>
                <a:gd name="connsiteX42" fmla="*/ 2287222 w 2643828"/>
                <a:gd name="connsiteY42" fmla="*/ 1028700 h 2220686"/>
                <a:gd name="connsiteX43" fmla="*/ 2254565 w 2643828"/>
                <a:gd name="connsiteY43" fmla="*/ 963386 h 2220686"/>
                <a:gd name="connsiteX44" fmla="*/ 2238237 w 2643828"/>
                <a:gd name="connsiteY44" fmla="*/ 914400 h 2220686"/>
                <a:gd name="connsiteX45" fmla="*/ 2156594 w 2643828"/>
                <a:gd name="connsiteY45" fmla="*/ 718457 h 2220686"/>
                <a:gd name="connsiteX46" fmla="*/ 2140265 w 2643828"/>
                <a:gd name="connsiteY46" fmla="*/ 620486 h 2220686"/>
                <a:gd name="connsiteX47" fmla="*/ 2123937 w 2643828"/>
                <a:gd name="connsiteY47" fmla="*/ 571500 h 2220686"/>
                <a:gd name="connsiteX48" fmla="*/ 2074951 w 2643828"/>
                <a:gd name="connsiteY48" fmla="*/ 555171 h 2220686"/>
                <a:gd name="connsiteX49" fmla="*/ 1960651 w 2643828"/>
                <a:gd name="connsiteY49" fmla="*/ 473529 h 2220686"/>
                <a:gd name="connsiteX50" fmla="*/ 1911665 w 2643828"/>
                <a:gd name="connsiteY50" fmla="*/ 457200 h 2220686"/>
                <a:gd name="connsiteX51" fmla="*/ 1846351 w 2643828"/>
                <a:gd name="connsiteY51" fmla="*/ 408214 h 2220686"/>
                <a:gd name="connsiteX52" fmla="*/ 1748380 w 2643828"/>
                <a:gd name="connsiteY52" fmla="*/ 342900 h 2220686"/>
                <a:gd name="connsiteX53" fmla="*/ 1715722 w 2643828"/>
                <a:gd name="connsiteY53" fmla="*/ 293914 h 2220686"/>
                <a:gd name="connsiteX54" fmla="*/ 1699394 w 2643828"/>
                <a:gd name="connsiteY54" fmla="*/ 244929 h 2220686"/>
                <a:gd name="connsiteX55" fmla="*/ 1601422 w 2643828"/>
                <a:gd name="connsiteY55" fmla="*/ 179614 h 2220686"/>
                <a:gd name="connsiteX56" fmla="*/ 1503451 w 2643828"/>
                <a:gd name="connsiteY56" fmla="*/ 130629 h 2220686"/>
                <a:gd name="connsiteX57" fmla="*/ 1454465 w 2643828"/>
                <a:gd name="connsiteY57" fmla="*/ 97971 h 2220686"/>
                <a:gd name="connsiteX58" fmla="*/ 1389151 w 2643828"/>
                <a:gd name="connsiteY58" fmla="*/ 81643 h 2220686"/>
                <a:gd name="connsiteX59" fmla="*/ 1258522 w 2643828"/>
                <a:gd name="connsiteY59"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43828" h="2220686">
                  <a:moveTo>
                    <a:pt x="1258522" y="0"/>
                  </a:moveTo>
                  <a:lnTo>
                    <a:pt x="1258522" y="0"/>
                  </a:lnTo>
                  <a:cubicBezTo>
                    <a:pt x="1155108" y="5443"/>
                    <a:pt x="1050967" y="2935"/>
                    <a:pt x="948280" y="16329"/>
                  </a:cubicBezTo>
                  <a:cubicBezTo>
                    <a:pt x="903049" y="22229"/>
                    <a:pt x="852770" y="77903"/>
                    <a:pt x="817651" y="97971"/>
                  </a:cubicBezTo>
                  <a:cubicBezTo>
                    <a:pt x="802707" y="106510"/>
                    <a:pt x="784994" y="108857"/>
                    <a:pt x="768665" y="114300"/>
                  </a:cubicBezTo>
                  <a:cubicBezTo>
                    <a:pt x="752337" y="130629"/>
                    <a:pt x="737420" y="148503"/>
                    <a:pt x="719680" y="163286"/>
                  </a:cubicBezTo>
                  <a:cubicBezTo>
                    <a:pt x="704604" y="175849"/>
                    <a:pt x="682953" y="180619"/>
                    <a:pt x="670694" y="195943"/>
                  </a:cubicBezTo>
                  <a:cubicBezTo>
                    <a:pt x="659942" y="209383"/>
                    <a:pt x="662062" y="229534"/>
                    <a:pt x="654365" y="244929"/>
                  </a:cubicBezTo>
                  <a:cubicBezTo>
                    <a:pt x="645589" y="262481"/>
                    <a:pt x="632594" y="277586"/>
                    <a:pt x="621708" y="293914"/>
                  </a:cubicBezTo>
                  <a:cubicBezTo>
                    <a:pt x="616265" y="397328"/>
                    <a:pt x="630496" y="503691"/>
                    <a:pt x="605380" y="604157"/>
                  </a:cubicBezTo>
                  <a:cubicBezTo>
                    <a:pt x="596046" y="641495"/>
                    <a:pt x="555760" y="664451"/>
                    <a:pt x="523737" y="685800"/>
                  </a:cubicBezTo>
                  <a:cubicBezTo>
                    <a:pt x="491080" y="707571"/>
                    <a:pt x="453518" y="723360"/>
                    <a:pt x="425765" y="751114"/>
                  </a:cubicBezTo>
                  <a:cubicBezTo>
                    <a:pt x="362903" y="813977"/>
                    <a:pt x="395994" y="787291"/>
                    <a:pt x="327794" y="832757"/>
                  </a:cubicBezTo>
                  <a:cubicBezTo>
                    <a:pt x="316908" y="849086"/>
                    <a:pt x="309014" y="867866"/>
                    <a:pt x="295137" y="881743"/>
                  </a:cubicBezTo>
                  <a:cubicBezTo>
                    <a:pt x="281260" y="895620"/>
                    <a:pt x="258714" y="899324"/>
                    <a:pt x="246151" y="914400"/>
                  </a:cubicBezTo>
                  <a:cubicBezTo>
                    <a:pt x="214297" y="952625"/>
                    <a:pt x="215181" y="986663"/>
                    <a:pt x="197165" y="1028700"/>
                  </a:cubicBezTo>
                  <a:cubicBezTo>
                    <a:pt x="187577" y="1051073"/>
                    <a:pt x="175394" y="1072243"/>
                    <a:pt x="164508" y="1094014"/>
                  </a:cubicBezTo>
                  <a:cubicBezTo>
                    <a:pt x="159065" y="1126671"/>
                    <a:pt x="151646" y="1159060"/>
                    <a:pt x="148180" y="1191986"/>
                  </a:cubicBezTo>
                  <a:cubicBezTo>
                    <a:pt x="140751" y="1262562"/>
                    <a:pt x="149911" y="1335628"/>
                    <a:pt x="131851" y="1404257"/>
                  </a:cubicBezTo>
                  <a:cubicBezTo>
                    <a:pt x="121862" y="1442214"/>
                    <a:pt x="84090" y="1467124"/>
                    <a:pt x="66537" y="1502229"/>
                  </a:cubicBezTo>
                  <a:cubicBezTo>
                    <a:pt x="55651" y="1524000"/>
                    <a:pt x="47382" y="1547290"/>
                    <a:pt x="33880" y="1567543"/>
                  </a:cubicBezTo>
                  <a:cubicBezTo>
                    <a:pt x="25340" y="1580352"/>
                    <a:pt x="12108" y="1589314"/>
                    <a:pt x="1222" y="1600200"/>
                  </a:cubicBezTo>
                  <a:cubicBezTo>
                    <a:pt x="1632" y="1607586"/>
                    <a:pt x="-10519" y="1854302"/>
                    <a:pt x="33880" y="1943100"/>
                  </a:cubicBezTo>
                  <a:cubicBezTo>
                    <a:pt x="48429" y="1972199"/>
                    <a:pt x="89039" y="2024218"/>
                    <a:pt x="115522" y="2041071"/>
                  </a:cubicBezTo>
                  <a:cubicBezTo>
                    <a:pt x="156594" y="2067208"/>
                    <a:pt x="205644" y="2079382"/>
                    <a:pt x="246151" y="2106386"/>
                  </a:cubicBezTo>
                  <a:cubicBezTo>
                    <a:pt x="262480" y="2117272"/>
                    <a:pt x="278098" y="2129307"/>
                    <a:pt x="295137" y="2139043"/>
                  </a:cubicBezTo>
                  <a:cubicBezTo>
                    <a:pt x="316271" y="2151120"/>
                    <a:pt x="338078" y="2162112"/>
                    <a:pt x="360451" y="2171700"/>
                  </a:cubicBezTo>
                  <a:cubicBezTo>
                    <a:pt x="376271" y="2178480"/>
                    <a:pt x="392273" y="2186742"/>
                    <a:pt x="409437" y="2188029"/>
                  </a:cubicBezTo>
                  <a:cubicBezTo>
                    <a:pt x="610552" y="2203113"/>
                    <a:pt x="812208" y="2209800"/>
                    <a:pt x="1013594" y="2220686"/>
                  </a:cubicBezTo>
                  <a:cubicBezTo>
                    <a:pt x="1214980" y="2215243"/>
                    <a:pt x="1416684" y="2216924"/>
                    <a:pt x="1617751" y="2204357"/>
                  </a:cubicBezTo>
                  <a:cubicBezTo>
                    <a:pt x="1678485" y="2200561"/>
                    <a:pt x="1737257" y="2181191"/>
                    <a:pt x="1797365" y="2171700"/>
                  </a:cubicBezTo>
                  <a:cubicBezTo>
                    <a:pt x="1840710" y="2164856"/>
                    <a:pt x="1884451" y="2160814"/>
                    <a:pt x="1927994" y="2155371"/>
                  </a:cubicBezTo>
                  <a:cubicBezTo>
                    <a:pt x="2005712" y="2103559"/>
                    <a:pt x="1946438" y="2135143"/>
                    <a:pt x="2042294" y="2106386"/>
                  </a:cubicBezTo>
                  <a:cubicBezTo>
                    <a:pt x="2281704" y="2034564"/>
                    <a:pt x="2009339" y="2079680"/>
                    <a:pt x="2499494" y="2057400"/>
                  </a:cubicBezTo>
                  <a:cubicBezTo>
                    <a:pt x="2515823" y="2051957"/>
                    <a:pt x="2536309" y="2053242"/>
                    <a:pt x="2548480" y="2041071"/>
                  </a:cubicBezTo>
                  <a:cubicBezTo>
                    <a:pt x="2576233" y="2013318"/>
                    <a:pt x="2613794" y="1943100"/>
                    <a:pt x="2613794" y="1943100"/>
                  </a:cubicBezTo>
                  <a:cubicBezTo>
                    <a:pt x="2664759" y="1790199"/>
                    <a:pt x="2641229" y="1880439"/>
                    <a:pt x="2613794" y="1551214"/>
                  </a:cubicBezTo>
                  <a:cubicBezTo>
                    <a:pt x="2612365" y="1534062"/>
                    <a:pt x="2605162" y="1517624"/>
                    <a:pt x="2597465" y="1502229"/>
                  </a:cubicBezTo>
                  <a:cubicBezTo>
                    <a:pt x="2554270" y="1415839"/>
                    <a:pt x="2576013" y="1488524"/>
                    <a:pt x="2515822" y="1404257"/>
                  </a:cubicBezTo>
                  <a:cubicBezTo>
                    <a:pt x="2501674" y="1384450"/>
                    <a:pt x="2495242" y="1360077"/>
                    <a:pt x="2483165" y="1338943"/>
                  </a:cubicBezTo>
                  <a:cubicBezTo>
                    <a:pt x="2464062" y="1305512"/>
                    <a:pt x="2422554" y="1252685"/>
                    <a:pt x="2401522" y="1224643"/>
                  </a:cubicBezTo>
                  <a:cubicBezTo>
                    <a:pt x="2371586" y="1134832"/>
                    <a:pt x="2403181" y="1215299"/>
                    <a:pt x="2352537" y="1126671"/>
                  </a:cubicBezTo>
                  <a:cubicBezTo>
                    <a:pt x="2299816" y="1034408"/>
                    <a:pt x="2345428" y="1086904"/>
                    <a:pt x="2287222" y="1028700"/>
                  </a:cubicBezTo>
                  <a:cubicBezTo>
                    <a:pt x="2276336" y="1006929"/>
                    <a:pt x="2264153" y="985759"/>
                    <a:pt x="2254565" y="963386"/>
                  </a:cubicBezTo>
                  <a:cubicBezTo>
                    <a:pt x="2247785" y="947566"/>
                    <a:pt x="2245934" y="929795"/>
                    <a:pt x="2238237" y="914400"/>
                  </a:cubicBezTo>
                  <a:cubicBezTo>
                    <a:pt x="2185007" y="807938"/>
                    <a:pt x="2190555" y="922217"/>
                    <a:pt x="2156594" y="718457"/>
                  </a:cubicBezTo>
                  <a:cubicBezTo>
                    <a:pt x="2151151" y="685800"/>
                    <a:pt x="2147447" y="652805"/>
                    <a:pt x="2140265" y="620486"/>
                  </a:cubicBezTo>
                  <a:cubicBezTo>
                    <a:pt x="2136531" y="603684"/>
                    <a:pt x="2136108" y="583671"/>
                    <a:pt x="2123937" y="571500"/>
                  </a:cubicBezTo>
                  <a:cubicBezTo>
                    <a:pt x="2111766" y="559329"/>
                    <a:pt x="2091280" y="560614"/>
                    <a:pt x="2074951" y="555171"/>
                  </a:cubicBezTo>
                  <a:cubicBezTo>
                    <a:pt x="2060157" y="544076"/>
                    <a:pt x="1984528" y="485468"/>
                    <a:pt x="1960651" y="473529"/>
                  </a:cubicBezTo>
                  <a:cubicBezTo>
                    <a:pt x="1945256" y="465832"/>
                    <a:pt x="1927994" y="462643"/>
                    <a:pt x="1911665" y="457200"/>
                  </a:cubicBezTo>
                  <a:cubicBezTo>
                    <a:pt x="1889894" y="440871"/>
                    <a:pt x="1868646" y="423820"/>
                    <a:pt x="1846351" y="408214"/>
                  </a:cubicBezTo>
                  <a:cubicBezTo>
                    <a:pt x="1814197" y="385706"/>
                    <a:pt x="1748380" y="342900"/>
                    <a:pt x="1748380" y="342900"/>
                  </a:cubicBezTo>
                  <a:cubicBezTo>
                    <a:pt x="1737494" y="326571"/>
                    <a:pt x="1724499" y="311467"/>
                    <a:pt x="1715722" y="293914"/>
                  </a:cubicBezTo>
                  <a:cubicBezTo>
                    <a:pt x="1708025" y="278520"/>
                    <a:pt x="1711564" y="257099"/>
                    <a:pt x="1699394" y="244929"/>
                  </a:cubicBezTo>
                  <a:cubicBezTo>
                    <a:pt x="1671641" y="217176"/>
                    <a:pt x="1634079" y="201386"/>
                    <a:pt x="1601422" y="179614"/>
                  </a:cubicBezTo>
                  <a:cubicBezTo>
                    <a:pt x="1538115" y="137409"/>
                    <a:pt x="1571055" y="153163"/>
                    <a:pt x="1503451" y="130629"/>
                  </a:cubicBezTo>
                  <a:cubicBezTo>
                    <a:pt x="1487122" y="119743"/>
                    <a:pt x="1472503" y="105702"/>
                    <a:pt x="1454465" y="97971"/>
                  </a:cubicBezTo>
                  <a:cubicBezTo>
                    <a:pt x="1433838" y="89131"/>
                    <a:pt x="1409223" y="91679"/>
                    <a:pt x="1389151" y="81643"/>
                  </a:cubicBezTo>
                  <a:cubicBezTo>
                    <a:pt x="1252484" y="13310"/>
                    <a:pt x="1280293" y="13607"/>
                    <a:pt x="1258522" y="0"/>
                  </a:cubicBezTo>
                  <a:close/>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p:cNvSpPr txBox="1"/>
            <p:nvPr/>
          </p:nvSpPr>
          <p:spPr>
            <a:xfrm>
              <a:off x="4730052" y="2496940"/>
              <a:ext cx="1095781" cy="480201"/>
            </a:xfrm>
            <a:prstGeom prst="rect">
              <a:avLst/>
            </a:prstGeom>
            <a:noFill/>
          </p:spPr>
          <p:txBody>
            <a:bodyPr wrap="square" rtlCol="0">
              <a:spAutoFit/>
            </a:bodyPr>
            <a:lstStyle/>
            <a:p>
              <a:pPr algn="ctr"/>
              <a:r>
                <a:rPr lang="en-SG" sz="1400" dirty="0"/>
                <a:t>Level 0</a:t>
              </a:r>
              <a:endParaRPr lang="en-SG" sz="1400" i="1" baseline="-25000" dirty="0"/>
            </a:p>
          </p:txBody>
        </p:sp>
        <p:sp>
          <p:nvSpPr>
            <p:cNvPr id="40" name="TextBox 39"/>
            <p:cNvSpPr txBox="1"/>
            <p:nvPr/>
          </p:nvSpPr>
          <p:spPr>
            <a:xfrm>
              <a:off x="4730052" y="3203322"/>
              <a:ext cx="1095781" cy="480201"/>
            </a:xfrm>
            <a:prstGeom prst="rect">
              <a:avLst/>
            </a:prstGeom>
            <a:noFill/>
          </p:spPr>
          <p:txBody>
            <a:bodyPr wrap="square" rtlCol="0">
              <a:spAutoFit/>
            </a:bodyPr>
            <a:lstStyle/>
            <a:p>
              <a:pPr algn="ctr"/>
              <a:r>
                <a:rPr lang="en-SG" sz="1400" dirty="0"/>
                <a:t>Level 1</a:t>
              </a:r>
              <a:endParaRPr lang="en-SG" sz="1400" i="1" baseline="-25000" dirty="0"/>
            </a:p>
          </p:txBody>
        </p:sp>
        <p:sp>
          <p:nvSpPr>
            <p:cNvPr id="41" name="TextBox 40"/>
            <p:cNvSpPr txBox="1"/>
            <p:nvPr/>
          </p:nvSpPr>
          <p:spPr>
            <a:xfrm>
              <a:off x="4730052" y="3874854"/>
              <a:ext cx="1095781" cy="480201"/>
            </a:xfrm>
            <a:prstGeom prst="rect">
              <a:avLst/>
            </a:prstGeom>
            <a:noFill/>
          </p:spPr>
          <p:txBody>
            <a:bodyPr wrap="square" rtlCol="0">
              <a:spAutoFit/>
            </a:bodyPr>
            <a:lstStyle/>
            <a:p>
              <a:pPr algn="ctr"/>
              <a:r>
                <a:rPr lang="en-SG" sz="1400" dirty="0"/>
                <a:t>Level 2</a:t>
              </a:r>
              <a:endParaRPr lang="en-SG" sz="1400" i="1" baseline="-25000" dirty="0"/>
            </a:p>
          </p:txBody>
        </p:sp>
        <p:sp>
          <p:nvSpPr>
            <p:cNvPr id="42" name="TextBox 41"/>
            <p:cNvSpPr txBox="1"/>
            <p:nvPr/>
          </p:nvSpPr>
          <p:spPr>
            <a:xfrm>
              <a:off x="4730052" y="4562810"/>
              <a:ext cx="1095781" cy="480201"/>
            </a:xfrm>
            <a:prstGeom prst="rect">
              <a:avLst/>
            </a:prstGeom>
            <a:noFill/>
          </p:spPr>
          <p:txBody>
            <a:bodyPr wrap="square" rtlCol="0">
              <a:spAutoFit/>
            </a:bodyPr>
            <a:lstStyle/>
            <a:p>
              <a:pPr algn="ctr"/>
              <a:r>
                <a:rPr lang="en-SG" sz="1400" dirty="0"/>
                <a:t>Level 3</a:t>
              </a:r>
              <a:endParaRPr lang="en-SG" sz="1400" i="1" baseline="-25000" dirty="0"/>
            </a:p>
          </p:txBody>
        </p:sp>
        <p:cxnSp>
          <p:nvCxnSpPr>
            <p:cNvPr id="43" name="Straight Connector 42"/>
            <p:cNvCxnSpPr>
              <a:stCxn id="46" idx="6"/>
              <a:endCxn id="39" idx="1"/>
            </p:cNvCxnSpPr>
            <p:nvPr/>
          </p:nvCxnSpPr>
          <p:spPr>
            <a:xfrm>
              <a:off x="3703692" y="2702379"/>
              <a:ext cx="1026360" cy="3466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71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1200329"/>
          </a:xfrm>
          <a:prstGeom prst="rect">
            <a:avLst/>
          </a:prstGeom>
          <a:noFill/>
        </p:spPr>
        <p:txBody>
          <a:bodyPr wrap="square" rtlCol="0">
            <a:spAutoFit/>
          </a:bodyPr>
          <a:lstStyle/>
          <a:p>
            <a:pPr>
              <a:spcAft>
                <a:spcPts val="1200"/>
              </a:spcAft>
            </a:pPr>
            <a:r>
              <a:rPr lang="en-US" altLang="en-US" sz="2400" dirty="0"/>
              <a:t>As discussed in week 9, a possibility tree is used to keep systematic track of all possibilities in which events happen in order. For example:</a:t>
            </a:r>
            <a:endParaRPr lang="en-US" altLang="en-US" sz="2400" b="1" dirty="0"/>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Possibility Tree</a:t>
            </a:r>
            <a:endParaRPr lang="en-SG" sz="2000" dirty="0">
              <a:solidFill>
                <a:schemeClr val="bg1"/>
              </a:solidFill>
            </a:endParaRPr>
          </a:p>
        </p:txBody>
      </p:sp>
      <p:grpSp>
        <p:nvGrpSpPr>
          <p:cNvPr id="23" name="Group 22"/>
          <p:cNvGrpSpPr/>
          <p:nvPr/>
        </p:nvGrpSpPr>
        <p:grpSpPr>
          <a:xfrm>
            <a:off x="1310319" y="3029285"/>
            <a:ext cx="6523361" cy="3293836"/>
            <a:chOff x="1507337" y="3146836"/>
            <a:chExt cx="6523361" cy="3293836"/>
          </a:xfrm>
        </p:grpSpPr>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337" y="3146836"/>
              <a:ext cx="6523361" cy="28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684808" y="6040562"/>
              <a:ext cx="6168418" cy="400110"/>
            </a:xfrm>
            <a:prstGeom prst="rect">
              <a:avLst/>
            </a:prstGeom>
            <a:noFill/>
          </p:spPr>
          <p:txBody>
            <a:bodyPr wrap="square" rtlCol="0">
              <a:spAutoFit/>
            </a:bodyPr>
            <a:lstStyle/>
            <a:p>
              <a:pPr algn="ctr"/>
              <a:r>
                <a:rPr lang="en-SG" sz="2000" dirty="0"/>
                <a:t>Figure 9.2.1 The Outcomes of a Tournament</a:t>
              </a:r>
            </a:p>
          </p:txBody>
        </p:sp>
      </p:grpSp>
      <p:sp>
        <p:nvSpPr>
          <p:cNvPr id="21" name="Oval 2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69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883713"/>
            <a:ext cx="8313458" cy="830997"/>
          </a:xfrm>
          <a:prstGeom prst="rect">
            <a:avLst/>
          </a:prstGeom>
          <a:noFill/>
        </p:spPr>
        <p:txBody>
          <a:bodyPr wrap="square" rtlCol="0">
            <a:spAutoFit/>
          </a:bodyPr>
          <a:lstStyle/>
          <a:p>
            <a:r>
              <a:rPr lang="en-US" altLang="en-US" sz="2400" b="1" dirty="0"/>
              <a:t>Proof: </a:t>
            </a:r>
            <a:r>
              <a:rPr lang="en-US" altLang="en-US" sz="2400" dirty="0"/>
              <a:t>(continued…)</a:t>
            </a:r>
          </a:p>
          <a:p>
            <a:pPr>
              <a:spcAft>
                <a:spcPts val="600"/>
              </a:spcAft>
            </a:pPr>
            <a:r>
              <a:rPr lang="en-US" altLang="en-US" sz="2400" dirty="0"/>
              <a:t>Case 2 (</a:t>
            </a:r>
            <a:r>
              <a:rPr lang="en-US" altLang="en-US" sz="2400" i="1" dirty="0"/>
              <a:t>v</a:t>
            </a:r>
            <a:r>
              <a:rPr lang="en-US" altLang="en-US" sz="2400" dirty="0"/>
              <a:t> has two children):</a:t>
            </a:r>
          </a:p>
        </p:txBody>
      </p:sp>
      <p:grpSp>
        <p:nvGrpSpPr>
          <p:cNvPr id="87" name="Group 86"/>
          <p:cNvGrpSpPr/>
          <p:nvPr/>
        </p:nvGrpSpPr>
        <p:grpSpPr>
          <a:xfrm>
            <a:off x="1347261" y="2110599"/>
            <a:ext cx="6449478" cy="3937450"/>
            <a:chOff x="1347261" y="2164911"/>
            <a:chExt cx="6449478" cy="3937450"/>
          </a:xfrm>
        </p:grpSpPr>
        <p:cxnSp>
          <p:nvCxnSpPr>
            <p:cNvPr id="42" name="Straight Connector 41"/>
            <p:cNvCxnSpPr>
              <a:endCxn id="34" idx="4"/>
            </p:cNvCxnSpPr>
            <p:nvPr/>
          </p:nvCxnSpPr>
          <p:spPr>
            <a:xfrm>
              <a:off x="2531266" y="3251141"/>
              <a:ext cx="398499" cy="718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3" idx="6"/>
            </p:cNvCxnSpPr>
            <p:nvPr/>
          </p:nvCxnSpPr>
          <p:spPr>
            <a:xfrm flipV="1">
              <a:off x="2608645" y="3261341"/>
              <a:ext cx="3897453" cy="147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9" idx="3"/>
            </p:cNvCxnSpPr>
            <p:nvPr/>
          </p:nvCxnSpPr>
          <p:spPr>
            <a:xfrm flipV="1">
              <a:off x="2050578" y="3954325"/>
              <a:ext cx="4455520" cy="255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5"/>
            </p:cNvCxnSpPr>
            <p:nvPr/>
          </p:nvCxnSpPr>
          <p:spPr>
            <a:xfrm>
              <a:off x="1652541" y="4654822"/>
              <a:ext cx="48535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7"/>
              <a:endCxn id="33" idx="3"/>
            </p:cNvCxnSpPr>
            <p:nvPr/>
          </p:nvCxnSpPr>
          <p:spPr>
            <a:xfrm flipH="1">
              <a:off x="2533472" y="2572346"/>
              <a:ext cx="1100104"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3558403" y="2560390"/>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Oval 32"/>
            <p:cNvSpPr/>
            <p:nvPr/>
          </p:nvSpPr>
          <p:spPr>
            <a:xfrm>
              <a:off x="2520574" y="323530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Oval 33"/>
            <p:cNvSpPr/>
            <p:nvPr/>
          </p:nvSpPr>
          <p:spPr>
            <a:xfrm flipH="1">
              <a:off x="2887199" y="3890539"/>
              <a:ext cx="85132" cy="789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6" name="Straight Connector 35"/>
            <p:cNvCxnSpPr>
              <a:endCxn id="39" idx="3"/>
            </p:cNvCxnSpPr>
            <p:nvPr/>
          </p:nvCxnSpPr>
          <p:spPr>
            <a:xfrm flipH="1">
              <a:off x="2050578" y="3247261"/>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037680" y="3910220"/>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0" name="Straight Connector 39"/>
            <p:cNvCxnSpPr>
              <a:endCxn id="41" idx="3"/>
            </p:cNvCxnSpPr>
            <p:nvPr/>
          </p:nvCxnSpPr>
          <p:spPr>
            <a:xfrm flipH="1">
              <a:off x="1590266" y="3922176"/>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77368" y="458513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5" name="Straight Connector 44"/>
            <p:cNvCxnSpPr>
              <a:stCxn id="2" idx="5"/>
              <a:endCxn id="46" idx="2"/>
            </p:cNvCxnSpPr>
            <p:nvPr/>
          </p:nvCxnSpPr>
          <p:spPr>
            <a:xfrm>
              <a:off x="3633576" y="2630077"/>
              <a:ext cx="1386652" cy="638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020228" y="32272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p:cNvCxnSpPr>
              <a:endCxn id="39" idx="5"/>
            </p:cNvCxnSpPr>
            <p:nvPr/>
          </p:nvCxnSpPr>
          <p:spPr>
            <a:xfrm flipH="1" flipV="1">
              <a:off x="2112853" y="3979907"/>
              <a:ext cx="432603" cy="703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flipV="1">
              <a:off x="2488857" y="4608851"/>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308804" y="2164911"/>
              <a:ext cx="457200" cy="375557"/>
            </a:xfrm>
            <a:prstGeom prst="rect">
              <a:avLst/>
            </a:prstGeom>
            <a:noFill/>
          </p:spPr>
          <p:txBody>
            <a:bodyPr wrap="square" rtlCol="0">
              <a:spAutoFit/>
            </a:bodyPr>
            <a:lstStyle/>
            <a:p>
              <a:pPr algn="ctr"/>
              <a:r>
                <a:rPr lang="en-SG" b="1" i="1" dirty="0"/>
                <a:t>v</a:t>
              </a:r>
            </a:p>
          </p:txBody>
        </p:sp>
        <p:sp>
          <p:nvSpPr>
            <p:cNvPr id="50" name="TextBox 49"/>
            <p:cNvSpPr txBox="1"/>
            <p:nvPr/>
          </p:nvSpPr>
          <p:spPr>
            <a:xfrm>
              <a:off x="2107694" y="2941391"/>
              <a:ext cx="457200" cy="375557"/>
            </a:xfrm>
            <a:prstGeom prst="rect">
              <a:avLst/>
            </a:prstGeom>
            <a:noFill/>
          </p:spPr>
          <p:txBody>
            <a:bodyPr wrap="square" rtlCol="0">
              <a:spAutoFit/>
            </a:bodyPr>
            <a:lstStyle/>
            <a:p>
              <a:pPr algn="ctr"/>
              <a:r>
                <a:rPr lang="en-SG" b="1" i="1" dirty="0"/>
                <a:t>v</a:t>
              </a:r>
              <a:r>
                <a:rPr lang="en-SG" b="1" i="1" baseline="-25000" dirty="0"/>
                <a:t>L</a:t>
              </a:r>
            </a:p>
          </p:txBody>
        </p:sp>
        <p:sp>
          <p:nvSpPr>
            <p:cNvPr id="51" name="TextBox 50"/>
            <p:cNvSpPr txBox="1"/>
            <p:nvPr/>
          </p:nvSpPr>
          <p:spPr>
            <a:xfrm>
              <a:off x="1347261" y="5702251"/>
              <a:ext cx="2158474" cy="400110"/>
            </a:xfrm>
            <a:prstGeom prst="rect">
              <a:avLst/>
            </a:prstGeom>
            <a:noFill/>
          </p:spPr>
          <p:txBody>
            <a:bodyPr wrap="square" rtlCol="0">
              <a:spAutoFit/>
            </a:bodyPr>
            <a:lstStyle/>
            <a:p>
              <a:pPr algn="ctr"/>
              <a:r>
                <a:rPr lang="en-SG" sz="2000" dirty="0"/>
                <a:t>Left subtree </a:t>
              </a:r>
              <a:r>
                <a:rPr lang="en-SG" sz="2000" i="1" dirty="0"/>
                <a:t>T</a:t>
              </a:r>
              <a:r>
                <a:rPr lang="en-SG" sz="2000" i="1" baseline="-25000" dirty="0"/>
                <a:t>L</a:t>
              </a:r>
            </a:p>
          </p:txBody>
        </p:sp>
        <p:sp>
          <p:nvSpPr>
            <p:cNvPr id="15" name="Freeform 14"/>
            <p:cNvSpPr/>
            <p:nvPr/>
          </p:nvSpPr>
          <p:spPr>
            <a:xfrm>
              <a:off x="1383744" y="2870633"/>
              <a:ext cx="2158474" cy="1992086"/>
            </a:xfrm>
            <a:custGeom>
              <a:avLst/>
              <a:gdLst>
                <a:gd name="connsiteX0" fmla="*/ 1258522 w 2643828"/>
                <a:gd name="connsiteY0" fmla="*/ 0 h 2220686"/>
                <a:gd name="connsiteX1" fmla="*/ 1258522 w 2643828"/>
                <a:gd name="connsiteY1" fmla="*/ 0 h 2220686"/>
                <a:gd name="connsiteX2" fmla="*/ 948280 w 2643828"/>
                <a:gd name="connsiteY2" fmla="*/ 16329 h 2220686"/>
                <a:gd name="connsiteX3" fmla="*/ 817651 w 2643828"/>
                <a:gd name="connsiteY3" fmla="*/ 97971 h 2220686"/>
                <a:gd name="connsiteX4" fmla="*/ 768665 w 2643828"/>
                <a:gd name="connsiteY4" fmla="*/ 114300 h 2220686"/>
                <a:gd name="connsiteX5" fmla="*/ 719680 w 2643828"/>
                <a:gd name="connsiteY5" fmla="*/ 163286 h 2220686"/>
                <a:gd name="connsiteX6" fmla="*/ 670694 w 2643828"/>
                <a:gd name="connsiteY6" fmla="*/ 195943 h 2220686"/>
                <a:gd name="connsiteX7" fmla="*/ 654365 w 2643828"/>
                <a:gd name="connsiteY7" fmla="*/ 244929 h 2220686"/>
                <a:gd name="connsiteX8" fmla="*/ 621708 w 2643828"/>
                <a:gd name="connsiteY8" fmla="*/ 293914 h 2220686"/>
                <a:gd name="connsiteX9" fmla="*/ 605380 w 2643828"/>
                <a:gd name="connsiteY9" fmla="*/ 604157 h 2220686"/>
                <a:gd name="connsiteX10" fmla="*/ 523737 w 2643828"/>
                <a:gd name="connsiteY10" fmla="*/ 685800 h 2220686"/>
                <a:gd name="connsiteX11" fmla="*/ 425765 w 2643828"/>
                <a:gd name="connsiteY11" fmla="*/ 751114 h 2220686"/>
                <a:gd name="connsiteX12" fmla="*/ 327794 w 2643828"/>
                <a:gd name="connsiteY12" fmla="*/ 832757 h 2220686"/>
                <a:gd name="connsiteX13" fmla="*/ 295137 w 2643828"/>
                <a:gd name="connsiteY13" fmla="*/ 881743 h 2220686"/>
                <a:gd name="connsiteX14" fmla="*/ 246151 w 2643828"/>
                <a:gd name="connsiteY14" fmla="*/ 914400 h 2220686"/>
                <a:gd name="connsiteX15" fmla="*/ 197165 w 2643828"/>
                <a:gd name="connsiteY15" fmla="*/ 1028700 h 2220686"/>
                <a:gd name="connsiteX16" fmla="*/ 164508 w 2643828"/>
                <a:gd name="connsiteY16" fmla="*/ 1094014 h 2220686"/>
                <a:gd name="connsiteX17" fmla="*/ 148180 w 2643828"/>
                <a:gd name="connsiteY17" fmla="*/ 1191986 h 2220686"/>
                <a:gd name="connsiteX18" fmla="*/ 131851 w 2643828"/>
                <a:gd name="connsiteY18" fmla="*/ 1404257 h 2220686"/>
                <a:gd name="connsiteX19" fmla="*/ 66537 w 2643828"/>
                <a:gd name="connsiteY19" fmla="*/ 1502229 h 2220686"/>
                <a:gd name="connsiteX20" fmla="*/ 33880 w 2643828"/>
                <a:gd name="connsiteY20" fmla="*/ 1567543 h 2220686"/>
                <a:gd name="connsiteX21" fmla="*/ 1222 w 2643828"/>
                <a:gd name="connsiteY21" fmla="*/ 1600200 h 2220686"/>
                <a:gd name="connsiteX22" fmla="*/ 33880 w 2643828"/>
                <a:gd name="connsiteY22" fmla="*/ 1943100 h 2220686"/>
                <a:gd name="connsiteX23" fmla="*/ 115522 w 2643828"/>
                <a:gd name="connsiteY23" fmla="*/ 2041071 h 2220686"/>
                <a:gd name="connsiteX24" fmla="*/ 246151 w 2643828"/>
                <a:gd name="connsiteY24" fmla="*/ 2106386 h 2220686"/>
                <a:gd name="connsiteX25" fmla="*/ 295137 w 2643828"/>
                <a:gd name="connsiteY25" fmla="*/ 2139043 h 2220686"/>
                <a:gd name="connsiteX26" fmla="*/ 360451 w 2643828"/>
                <a:gd name="connsiteY26" fmla="*/ 2171700 h 2220686"/>
                <a:gd name="connsiteX27" fmla="*/ 409437 w 2643828"/>
                <a:gd name="connsiteY27" fmla="*/ 2188029 h 2220686"/>
                <a:gd name="connsiteX28" fmla="*/ 1013594 w 2643828"/>
                <a:gd name="connsiteY28" fmla="*/ 2220686 h 2220686"/>
                <a:gd name="connsiteX29" fmla="*/ 1617751 w 2643828"/>
                <a:gd name="connsiteY29" fmla="*/ 2204357 h 2220686"/>
                <a:gd name="connsiteX30" fmla="*/ 1797365 w 2643828"/>
                <a:gd name="connsiteY30" fmla="*/ 2171700 h 2220686"/>
                <a:gd name="connsiteX31" fmla="*/ 1927994 w 2643828"/>
                <a:gd name="connsiteY31" fmla="*/ 2155371 h 2220686"/>
                <a:gd name="connsiteX32" fmla="*/ 2042294 w 2643828"/>
                <a:gd name="connsiteY32" fmla="*/ 2106386 h 2220686"/>
                <a:gd name="connsiteX33" fmla="*/ 2499494 w 2643828"/>
                <a:gd name="connsiteY33" fmla="*/ 2057400 h 2220686"/>
                <a:gd name="connsiteX34" fmla="*/ 2548480 w 2643828"/>
                <a:gd name="connsiteY34" fmla="*/ 2041071 h 2220686"/>
                <a:gd name="connsiteX35" fmla="*/ 2613794 w 2643828"/>
                <a:gd name="connsiteY35" fmla="*/ 1943100 h 2220686"/>
                <a:gd name="connsiteX36" fmla="*/ 2613794 w 2643828"/>
                <a:gd name="connsiteY36" fmla="*/ 1551214 h 2220686"/>
                <a:gd name="connsiteX37" fmla="*/ 2597465 w 2643828"/>
                <a:gd name="connsiteY37" fmla="*/ 1502229 h 2220686"/>
                <a:gd name="connsiteX38" fmla="*/ 2515822 w 2643828"/>
                <a:gd name="connsiteY38" fmla="*/ 1404257 h 2220686"/>
                <a:gd name="connsiteX39" fmla="*/ 2483165 w 2643828"/>
                <a:gd name="connsiteY39" fmla="*/ 1338943 h 2220686"/>
                <a:gd name="connsiteX40" fmla="*/ 2401522 w 2643828"/>
                <a:gd name="connsiteY40" fmla="*/ 1224643 h 2220686"/>
                <a:gd name="connsiteX41" fmla="*/ 2352537 w 2643828"/>
                <a:gd name="connsiteY41" fmla="*/ 1126671 h 2220686"/>
                <a:gd name="connsiteX42" fmla="*/ 2287222 w 2643828"/>
                <a:gd name="connsiteY42" fmla="*/ 1028700 h 2220686"/>
                <a:gd name="connsiteX43" fmla="*/ 2254565 w 2643828"/>
                <a:gd name="connsiteY43" fmla="*/ 963386 h 2220686"/>
                <a:gd name="connsiteX44" fmla="*/ 2238237 w 2643828"/>
                <a:gd name="connsiteY44" fmla="*/ 914400 h 2220686"/>
                <a:gd name="connsiteX45" fmla="*/ 2156594 w 2643828"/>
                <a:gd name="connsiteY45" fmla="*/ 718457 h 2220686"/>
                <a:gd name="connsiteX46" fmla="*/ 2140265 w 2643828"/>
                <a:gd name="connsiteY46" fmla="*/ 620486 h 2220686"/>
                <a:gd name="connsiteX47" fmla="*/ 2123937 w 2643828"/>
                <a:gd name="connsiteY47" fmla="*/ 571500 h 2220686"/>
                <a:gd name="connsiteX48" fmla="*/ 2074951 w 2643828"/>
                <a:gd name="connsiteY48" fmla="*/ 555171 h 2220686"/>
                <a:gd name="connsiteX49" fmla="*/ 1960651 w 2643828"/>
                <a:gd name="connsiteY49" fmla="*/ 473529 h 2220686"/>
                <a:gd name="connsiteX50" fmla="*/ 1911665 w 2643828"/>
                <a:gd name="connsiteY50" fmla="*/ 457200 h 2220686"/>
                <a:gd name="connsiteX51" fmla="*/ 1846351 w 2643828"/>
                <a:gd name="connsiteY51" fmla="*/ 408214 h 2220686"/>
                <a:gd name="connsiteX52" fmla="*/ 1748380 w 2643828"/>
                <a:gd name="connsiteY52" fmla="*/ 342900 h 2220686"/>
                <a:gd name="connsiteX53" fmla="*/ 1715722 w 2643828"/>
                <a:gd name="connsiteY53" fmla="*/ 293914 h 2220686"/>
                <a:gd name="connsiteX54" fmla="*/ 1699394 w 2643828"/>
                <a:gd name="connsiteY54" fmla="*/ 244929 h 2220686"/>
                <a:gd name="connsiteX55" fmla="*/ 1601422 w 2643828"/>
                <a:gd name="connsiteY55" fmla="*/ 179614 h 2220686"/>
                <a:gd name="connsiteX56" fmla="*/ 1503451 w 2643828"/>
                <a:gd name="connsiteY56" fmla="*/ 130629 h 2220686"/>
                <a:gd name="connsiteX57" fmla="*/ 1454465 w 2643828"/>
                <a:gd name="connsiteY57" fmla="*/ 97971 h 2220686"/>
                <a:gd name="connsiteX58" fmla="*/ 1389151 w 2643828"/>
                <a:gd name="connsiteY58" fmla="*/ 81643 h 2220686"/>
                <a:gd name="connsiteX59" fmla="*/ 1258522 w 2643828"/>
                <a:gd name="connsiteY59"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43828" h="2220686">
                  <a:moveTo>
                    <a:pt x="1258522" y="0"/>
                  </a:moveTo>
                  <a:lnTo>
                    <a:pt x="1258522" y="0"/>
                  </a:lnTo>
                  <a:cubicBezTo>
                    <a:pt x="1155108" y="5443"/>
                    <a:pt x="1050967" y="2935"/>
                    <a:pt x="948280" y="16329"/>
                  </a:cubicBezTo>
                  <a:cubicBezTo>
                    <a:pt x="903049" y="22229"/>
                    <a:pt x="852770" y="77903"/>
                    <a:pt x="817651" y="97971"/>
                  </a:cubicBezTo>
                  <a:cubicBezTo>
                    <a:pt x="802707" y="106510"/>
                    <a:pt x="784994" y="108857"/>
                    <a:pt x="768665" y="114300"/>
                  </a:cubicBezTo>
                  <a:cubicBezTo>
                    <a:pt x="752337" y="130629"/>
                    <a:pt x="737420" y="148503"/>
                    <a:pt x="719680" y="163286"/>
                  </a:cubicBezTo>
                  <a:cubicBezTo>
                    <a:pt x="704604" y="175849"/>
                    <a:pt x="682953" y="180619"/>
                    <a:pt x="670694" y="195943"/>
                  </a:cubicBezTo>
                  <a:cubicBezTo>
                    <a:pt x="659942" y="209383"/>
                    <a:pt x="662062" y="229534"/>
                    <a:pt x="654365" y="244929"/>
                  </a:cubicBezTo>
                  <a:cubicBezTo>
                    <a:pt x="645589" y="262481"/>
                    <a:pt x="632594" y="277586"/>
                    <a:pt x="621708" y="293914"/>
                  </a:cubicBezTo>
                  <a:cubicBezTo>
                    <a:pt x="616265" y="397328"/>
                    <a:pt x="630496" y="503691"/>
                    <a:pt x="605380" y="604157"/>
                  </a:cubicBezTo>
                  <a:cubicBezTo>
                    <a:pt x="596046" y="641495"/>
                    <a:pt x="555760" y="664451"/>
                    <a:pt x="523737" y="685800"/>
                  </a:cubicBezTo>
                  <a:cubicBezTo>
                    <a:pt x="491080" y="707571"/>
                    <a:pt x="453518" y="723360"/>
                    <a:pt x="425765" y="751114"/>
                  </a:cubicBezTo>
                  <a:cubicBezTo>
                    <a:pt x="362903" y="813977"/>
                    <a:pt x="395994" y="787291"/>
                    <a:pt x="327794" y="832757"/>
                  </a:cubicBezTo>
                  <a:cubicBezTo>
                    <a:pt x="316908" y="849086"/>
                    <a:pt x="309014" y="867866"/>
                    <a:pt x="295137" y="881743"/>
                  </a:cubicBezTo>
                  <a:cubicBezTo>
                    <a:pt x="281260" y="895620"/>
                    <a:pt x="258714" y="899324"/>
                    <a:pt x="246151" y="914400"/>
                  </a:cubicBezTo>
                  <a:cubicBezTo>
                    <a:pt x="214297" y="952625"/>
                    <a:pt x="215181" y="986663"/>
                    <a:pt x="197165" y="1028700"/>
                  </a:cubicBezTo>
                  <a:cubicBezTo>
                    <a:pt x="187577" y="1051073"/>
                    <a:pt x="175394" y="1072243"/>
                    <a:pt x="164508" y="1094014"/>
                  </a:cubicBezTo>
                  <a:cubicBezTo>
                    <a:pt x="159065" y="1126671"/>
                    <a:pt x="151646" y="1159060"/>
                    <a:pt x="148180" y="1191986"/>
                  </a:cubicBezTo>
                  <a:cubicBezTo>
                    <a:pt x="140751" y="1262562"/>
                    <a:pt x="149911" y="1335628"/>
                    <a:pt x="131851" y="1404257"/>
                  </a:cubicBezTo>
                  <a:cubicBezTo>
                    <a:pt x="121862" y="1442214"/>
                    <a:pt x="84090" y="1467124"/>
                    <a:pt x="66537" y="1502229"/>
                  </a:cubicBezTo>
                  <a:cubicBezTo>
                    <a:pt x="55651" y="1524000"/>
                    <a:pt x="47382" y="1547290"/>
                    <a:pt x="33880" y="1567543"/>
                  </a:cubicBezTo>
                  <a:cubicBezTo>
                    <a:pt x="25340" y="1580352"/>
                    <a:pt x="12108" y="1589314"/>
                    <a:pt x="1222" y="1600200"/>
                  </a:cubicBezTo>
                  <a:cubicBezTo>
                    <a:pt x="1632" y="1607586"/>
                    <a:pt x="-10519" y="1854302"/>
                    <a:pt x="33880" y="1943100"/>
                  </a:cubicBezTo>
                  <a:cubicBezTo>
                    <a:pt x="48429" y="1972199"/>
                    <a:pt x="89039" y="2024218"/>
                    <a:pt x="115522" y="2041071"/>
                  </a:cubicBezTo>
                  <a:cubicBezTo>
                    <a:pt x="156594" y="2067208"/>
                    <a:pt x="205644" y="2079382"/>
                    <a:pt x="246151" y="2106386"/>
                  </a:cubicBezTo>
                  <a:cubicBezTo>
                    <a:pt x="262480" y="2117272"/>
                    <a:pt x="278098" y="2129307"/>
                    <a:pt x="295137" y="2139043"/>
                  </a:cubicBezTo>
                  <a:cubicBezTo>
                    <a:pt x="316271" y="2151120"/>
                    <a:pt x="338078" y="2162112"/>
                    <a:pt x="360451" y="2171700"/>
                  </a:cubicBezTo>
                  <a:cubicBezTo>
                    <a:pt x="376271" y="2178480"/>
                    <a:pt x="392273" y="2186742"/>
                    <a:pt x="409437" y="2188029"/>
                  </a:cubicBezTo>
                  <a:cubicBezTo>
                    <a:pt x="610552" y="2203113"/>
                    <a:pt x="812208" y="2209800"/>
                    <a:pt x="1013594" y="2220686"/>
                  </a:cubicBezTo>
                  <a:cubicBezTo>
                    <a:pt x="1214980" y="2215243"/>
                    <a:pt x="1416684" y="2216924"/>
                    <a:pt x="1617751" y="2204357"/>
                  </a:cubicBezTo>
                  <a:cubicBezTo>
                    <a:pt x="1678485" y="2200561"/>
                    <a:pt x="1737257" y="2181191"/>
                    <a:pt x="1797365" y="2171700"/>
                  </a:cubicBezTo>
                  <a:cubicBezTo>
                    <a:pt x="1840710" y="2164856"/>
                    <a:pt x="1884451" y="2160814"/>
                    <a:pt x="1927994" y="2155371"/>
                  </a:cubicBezTo>
                  <a:cubicBezTo>
                    <a:pt x="2005712" y="2103559"/>
                    <a:pt x="1946438" y="2135143"/>
                    <a:pt x="2042294" y="2106386"/>
                  </a:cubicBezTo>
                  <a:cubicBezTo>
                    <a:pt x="2281704" y="2034564"/>
                    <a:pt x="2009339" y="2079680"/>
                    <a:pt x="2499494" y="2057400"/>
                  </a:cubicBezTo>
                  <a:cubicBezTo>
                    <a:pt x="2515823" y="2051957"/>
                    <a:pt x="2536309" y="2053242"/>
                    <a:pt x="2548480" y="2041071"/>
                  </a:cubicBezTo>
                  <a:cubicBezTo>
                    <a:pt x="2576233" y="2013318"/>
                    <a:pt x="2613794" y="1943100"/>
                    <a:pt x="2613794" y="1943100"/>
                  </a:cubicBezTo>
                  <a:cubicBezTo>
                    <a:pt x="2664759" y="1790199"/>
                    <a:pt x="2641229" y="1880439"/>
                    <a:pt x="2613794" y="1551214"/>
                  </a:cubicBezTo>
                  <a:cubicBezTo>
                    <a:pt x="2612365" y="1534062"/>
                    <a:pt x="2605162" y="1517624"/>
                    <a:pt x="2597465" y="1502229"/>
                  </a:cubicBezTo>
                  <a:cubicBezTo>
                    <a:pt x="2554270" y="1415839"/>
                    <a:pt x="2576013" y="1488524"/>
                    <a:pt x="2515822" y="1404257"/>
                  </a:cubicBezTo>
                  <a:cubicBezTo>
                    <a:pt x="2501674" y="1384450"/>
                    <a:pt x="2495242" y="1360077"/>
                    <a:pt x="2483165" y="1338943"/>
                  </a:cubicBezTo>
                  <a:cubicBezTo>
                    <a:pt x="2464062" y="1305512"/>
                    <a:pt x="2422554" y="1252685"/>
                    <a:pt x="2401522" y="1224643"/>
                  </a:cubicBezTo>
                  <a:cubicBezTo>
                    <a:pt x="2371586" y="1134832"/>
                    <a:pt x="2403181" y="1215299"/>
                    <a:pt x="2352537" y="1126671"/>
                  </a:cubicBezTo>
                  <a:cubicBezTo>
                    <a:pt x="2299816" y="1034408"/>
                    <a:pt x="2345428" y="1086904"/>
                    <a:pt x="2287222" y="1028700"/>
                  </a:cubicBezTo>
                  <a:cubicBezTo>
                    <a:pt x="2276336" y="1006929"/>
                    <a:pt x="2264153" y="985759"/>
                    <a:pt x="2254565" y="963386"/>
                  </a:cubicBezTo>
                  <a:cubicBezTo>
                    <a:pt x="2247785" y="947566"/>
                    <a:pt x="2245934" y="929795"/>
                    <a:pt x="2238237" y="914400"/>
                  </a:cubicBezTo>
                  <a:cubicBezTo>
                    <a:pt x="2185007" y="807938"/>
                    <a:pt x="2190555" y="922217"/>
                    <a:pt x="2156594" y="718457"/>
                  </a:cubicBezTo>
                  <a:cubicBezTo>
                    <a:pt x="2151151" y="685800"/>
                    <a:pt x="2147447" y="652805"/>
                    <a:pt x="2140265" y="620486"/>
                  </a:cubicBezTo>
                  <a:cubicBezTo>
                    <a:pt x="2136531" y="603684"/>
                    <a:pt x="2136108" y="583671"/>
                    <a:pt x="2123937" y="571500"/>
                  </a:cubicBezTo>
                  <a:cubicBezTo>
                    <a:pt x="2111766" y="559329"/>
                    <a:pt x="2091280" y="560614"/>
                    <a:pt x="2074951" y="555171"/>
                  </a:cubicBezTo>
                  <a:cubicBezTo>
                    <a:pt x="2060157" y="544076"/>
                    <a:pt x="1984528" y="485468"/>
                    <a:pt x="1960651" y="473529"/>
                  </a:cubicBezTo>
                  <a:cubicBezTo>
                    <a:pt x="1945256" y="465832"/>
                    <a:pt x="1927994" y="462643"/>
                    <a:pt x="1911665" y="457200"/>
                  </a:cubicBezTo>
                  <a:cubicBezTo>
                    <a:pt x="1889894" y="440871"/>
                    <a:pt x="1868646" y="423820"/>
                    <a:pt x="1846351" y="408214"/>
                  </a:cubicBezTo>
                  <a:cubicBezTo>
                    <a:pt x="1814197" y="385706"/>
                    <a:pt x="1748380" y="342900"/>
                    <a:pt x="1748380" y="342900"/>
                  </a:cubicBezTo>
                  <a:cubicBezTo>
                    <a:pt x="1737494" y="326571"/>
                    <a:pt x="1724499" y="311467"/>
                    <a:pt x="1715722" y="293914"/>
                  </a:cubicBezTo>
                  <a:cubicBezTo>
                    <a:pt x="1708025" y="278520"/>
                    <a:pt x="1711564" y="257099"/>
                    <a:pt x="1699394" y="244929"/>
                  </a:cubicBezTo>
                  <a:cubicBezTo>
                    <a:pt x="1671641" y="217176"/>
                    <a:pt x="1634079" y="201386"/>
                    <a:pt x="1601422" y="179614"/>
                  </a:cubicBezTo>
                  <a:cubicBezTo>
                    <a:pt x="1538115" y="137409"/>
                    <a:pt x="1571055" y="153163"/>
                    <a:pt x="1503451" y="130629"/>
                  </a:cubicBezTo>
                  <a:cubicBezTo>
                    <a:pt x="1487122" y="119743"/>
                    <a:pt x="1472503" y="105702"/>
                    <a:pt x="1454465" y="97971"/>
                  </a:cubicBezTo>
                  <a:cubicBezTo>
                    <a:pt x="1433838" y="89131"/>
                    <a:pt x="1409223" y="91679"/>
                    <a:pt x="1389151" y="81643"/>
                  </a:cubicBezTo>
                  <a:cubicBezTo>
                    <a:pt x="1252484" y="13310"/>
                    <a:pt x="1280293" y="13607"/>
                    <a:pt x="1258522" y="0"/>
                  </a:cubicBezTo>
                  <a:close/>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19958" y="2352689"/>
              <a:ext cx="1676781" cy="400110"/>
            </a:xfrm>
            <a:prstGeom prst="rect">
              <a:avLst/>
            </a:prstGeom>
            <a:noFill/>
          </p:spPr>
          <p:txBody>
            <a:bodyPr wrap="square" rtlCol="0">
              <a:spAutoFit/>
            </a:bodyPr>
            <a:lstStyle/>
            <a:p>
              <a:pPr algn="ctr"/>
              <a:r>
                <a:rPr lang="en-SG" sz="2000" dirty="0"/>
                <a:t>Level 0</a:t>
              </a:r>
              <a:endParaRPr lang="en-SG" sz="2000" i="1" baseline="-25000" dirty="0"/>
            </a:p>
          </p:txBody>
        </p:sp>
        <p:sp>
          <p:nvSpPr>
            <p:cNvPr id="53" name="TextBox 52"/>
            <p:cNvSpPr txBox="1"/>
            <p:nvPr/>
          </p:nvSpPr>
          <p:spPr>
            <a:xfrm>
              <a:off x="6119958" y="3059071"/>
              <a:ext cx="1676781" cy="400110"/>
            </a:xfrm>
            <a:prstGeom prst="rect">
              <a:avLst/>
            </a:prstGeom>
            <a:noFill/>
          </p:spPr>
          <p:txBody>
            <a:bodyPr wrap="square" rtlCol="0">
              <a:spAutoFit/>
            </a:bodyPr>
            <a:lstStyle/>
            <a:p>
              <a:pPr algn="ctr"/>
              <a:r>
                <a:rPr lang="en-SG" sz="2000" dirty="0"/>
                <a:t>Level 1</a:t>
              </a:r>
              <a:endParaRPr lang="en-SG" sz="2000" i="1" baseline="-25000" dirty="0"/>
            </a:p>
          </p:txBody>
        </p:sp>
        <p:sp>
          <p:nvSpPr>
            <p:cNvPr id="54" name="TextBox 53"/>
            <p:cNvSpPr txBox="1"/>
            <p:nvPr/>
          </p:nvSpPr>
          <p:spPr>
            <a:xfrm>
              <a:off x="6119958" y="3730602"/>
              <a:ext cx="1676781" cy="400110"/>
            </a:xfrm>
            <a:prstGeom prst="rect">
              <a:avLst/>
            </a:prstGeom>
            <a:noFill/>
          </p:spPr>
          <p:txBody>
            <a:bodyPr wrap="square" rtlCol="0">
              <a:spAutoFit/>
            </a:bodyPr>
            <a:lstStyle/>
            <a:p>
              <a:pPr algn="ctr"/>
              <a:r>
                <a:rPr lang="en-SG" sz="2000" dirty="0"/>
                <a:t>Level 2</a:t>
              </a:r>
              <a:endParaRPr lang="en-SG" sz="2000" i="1" baseline="-25000" dirty="0"/>
            </a:p>
          </p:txBody>
        </p:sp>
        <p:sp>
          <p:nvSpPr>
            <p:cNvPr id="55" name="TextBox 54"/>
            <p:cNvSpPr txBox="1"/>
            <p:nvPr/>
          </p:nvSpPr>
          <p:spPr>
            <a:xfrm>
              <a:off x="6119958" y="4418559"/>
              <a:ext cx="1676781" cy="400110"/>
            </a:xfrm>
            <a:prstGeom prst="rect">
              <a:avLst/>
            </a:prstGeom>
            <a:noFill/>
          </p:spPr>
          <p:txBody>
            <a:bodyPr wrap="square" rtlCol="0">
              <a:spAutoFit/>
            </a:bodyPr>
            <a:lstStyle/>
            <a:p>
              <a:pPr algn="ctr"/>
              <a:r>
                <a:rPr lang="en-SG" sz="2000" dirty="0"/>
                <a:t>Level 3</a:t>
              </a:r>
              <a:endParaRPr lang="en-SG" sz="2000" i="1" baseline="-25000" dirty="0"/>
            </a:p>
          </p:txBody>
        </p:sp>
        <p:cxnSp>
          <p:nvCxnSpPr>
            <p:cNvPr id="17" name="Straight Connector 16"/>
            <p:cNvCxnSpPr>
              <a:stCxn id="2" idx="2"/>
            </p:cNvCxnSpPr>
            <p:nvPr/>
          </p:nvCxnSpPr>
          <p:spPr>
            <a:xfrm>
              <a:off x="3558403" y="2601212"/>
              <a:ext cx="2947695"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78134" y="5702251"/>
              <a:ext cx="2158474" cy="400110"/>
            </a:xfrm>
            <a:prstGeom prst="rect">
              <a:avLst/>
            </a:prstGeom>
            <a:noFill/>
          </p:spPr>
          <p:txBody>
            <a:bodyPr wrap="square" rtlCol="0">
              <a:spAutoFit/>
            </a:bodyPr>
            <a:lstStyle/>
            <a:p>
              <a:pPr algn="ctr"/>
              <a:r>
                <a:rPr lang="en-SG" sz="2000" dirty="0"/>
                <a:t>Right subtree </a:t>
              </a:r>
              <a:r>
                <a:rPr lang="en-SG" sz="2000" i="1" dirty="0"/>
                <a:t>T</a:t>
              </a:r>
              <a:r>
                <a:rPr lang="en-SG" sz="2000" i="1" baseline="-25000" dirty="0"/>
                <a:t>R</a:t>
              </a:r>
            </a:p>
          </p:txBody>
        </p:sp>
        <p:sp>
          <p:nvSpPr>
            <p:cNvPr id="60" name="Oval 59"/>
            <p:cNvSpPr/>
            <p:nvPr/>
          </p:nvSpPr>
          <p:spPr>
            <a:xfrm>
              <a:off x="4654541" y="391792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Oval 60"/>
            <p:cNvSpPr/>
            <p:nvPr/>
          </p:nvSpPr>
          <p:spPr>
            <a:xfrm>
              <a:off x="4654540" y="5262903"/>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3" name="Straight Connector 62"/>
            <p:cNvCxnSpPr/>
            <p:nvPr/>
          </p:nvCxnSpPr>
          <p:spPr>
            <a:xfrm flipH="1">
              <a:off x="4733305" y="3267450"/>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326902" y="4624768"/>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p:cNvCxnSpPr/>
            <p:nvPr/>
          </p:nvCxnSpPr>
          <p:spPr>
            <a:xfrm flipH="1">
              <a:off x="4405023" y="3910579"/>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004213" y="526519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2" name="Straight Connector 71"/>
            <p:cNvCxnSpPr/>
            <p:nvPr/>
          </p:nvCxnSpPr>
          <p:spPr>
            <a:xfrm flipH="1">
              <a:off x="4033348" y="4617015"/>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flipV="1">
              <a:off x="4360987" y="4640491"/>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048248" y="5303724"/>
              <a:ext cx="245785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119957" y="5110054"/>
              <a:ext cx="1676781" cy="400110"/>
            </a:xfrm>
            <a:prstGeom prst="rect">
              <a:avLst/>
            </a:prstGeom>
            <a:noFill/>
          </p:spPr>
          <p:txBody>
            <a:bodyPr wrap="square" rtlCol="0">
              <a:spAutoFit/>
            </a:bodyPr>
            <a:lstStyle/>
            <a:p>
              <a:pPr algn="ctr"/>
              <a:r>
                <a:rPr lang="en-SG" sz="2000" dirty="0"/>
                <a:t>Level 4</a:t>
              </a:r>
              <a:endParaRPr lang="en-SG" sz="2000" i="1" baseline="-25000" dirty="0"/>
            </a:p>
          </p:txBody>
        </p:sp>
        <p:sp>
          <p:nvSpPr>
            <p:cNvPr id="84" name="Freeform 83"/>
            <p:cNvSpPr/>
            <p:nvPr/>
          </p:nvSpPr>
          <p:spPr>
            <a:xfrm>
              <a:off x="3843371" y="2984933"/>
              <a:ext cx="1487070" cy="2627691"/>
            </a:xfrm>
            <a:custGeom>
              <a:avLst/>
              <a:gdLst>
                <a:gd name="connsiteX0" fmla="*/ 1193155 w 1487070"/>
                <a:gd name="connsiteY0" fmla="*/ 0 h 2627691"/>
                <a:gd name="connsiteX1" fmla="*/ 1193155 w 1487070"/>
                <a:gd name="connsiteY1" fmla="*/ 0 h 2627691"/>
                <a:gd name="connsiteX2" fmla="*/ 1046198 w 1487070"/>
                <a:gd name="connsiteY2" fmla="*/ 48986 h 2627691"/>
                <a:gd name="connsiteX3" fmla="*/ 980884 w 1487070"/>
                <a:gd name="connsiteY3" fmla="*/ 65314 h 2627691"/>
                <a:gd name="connsiteX4" fmla="*/ 882912 w 1487070"/>
                <a:gd name="connsiteY4" fmla="*/ 114300 h 2627691"/>
                <a:gd name="connsiteX5" fmla="*/ 833927 w 1487070"/>
                <a:gd name="connsiteY5" fmla="*/ 163286 h 2627691"/>
                <a:gd name="connsiteX6" fmla="*/ 784941 w 1487070"/>
                <a:gd name="connsiteY6" fmla="*/ 195943 h 2627691"/>
                <a:gd name="connsiteX7" fmla="*/ 752284 w 1487070"/>
                <a:gd name="connsiteY7" fmla="*/ 326571 h 2627691"/>
                <a:gd name="connsiteX8" fmla="*/ 686970 w 1487070"/>
                <a:gd name="connsiteY8" fmla="*/ 473529 h 2627691"/>
                <a:gd name="connsiteX9" fmla="*/ 670641 w 1487070"/>
                <a:gd name="connsiteY9" fmla="*/ 522514 h 2627691"/>
                <a:gd name="connsiteX10" fmla="*/ 637984 w 1487070"/>
                <a:gd name="connsiteY10" fmla="*/ 571500 h 2627691"/>
                <a:gd name="connsiteX11" fmla="*/ 588998 w 1487070"/>
                <a:gd name="connsiteY11" fmla="*/ 669471 h 2627691"/>
                <a:gd name="connsiteX12" fmla="*/ 556341 w 1487070"/>
                <a:gd name="connsiteY12" fmla="*/ 767443 h 2627691"/>
                <a:gd name="connsiteX13" fmla="*/ 491027 w 1487070"/>
                <a:gd name="connsiteY13" fmla="*/ 865414 h 2627691"/>
                <a:gd name="connsiteX14" fmla="*/ 474698 w 1487070"/>
                <a:gd name="connsiteY14" fmla="*/ 914400 h 2627691"/>
                <a:gd name="connsiteX15" fmla="*/ 376727 w 1487070"/>
                <a:gd name="connsiteY15" fmla="*/ 1045029 h 2627691"/>
                <a:gd name="connsiteX16" fmla="*/ 327741 w 1487070"/>
                <a:gd name="connsiteY16" fmla="*/ 1143000 h 2627691"/>
                <a:gd name="connsiteX17" fmla="*/ 278755 w 1487070"/>
                <a:gd name="connsiteY17" fmla="*/ 1175657 h 2627691"/>
                <a:gd name="connsiteX18" fmla="*/ 246098 w 1487070"/>
                <a:gd name="connsiteY18" fmla="*/ 1273629 h 2627691"/>
                <a:gd name="connsiteX19" fmla="*/ 229770 w 1487070"/>
                <a:gd name="connsiteY19" fmla="*/ 1322614 h 2627691"/>
                <a:gd name="connsiteX20" fmla="*/ 197112 w 1487070"/>
                <a:gd name="connsiteY20" fmla="*/ 1371600 h 2627691"/>
                <a:gd name="connsiteX21" fmla="*/ 180784 w 1487070"/>
                <a:gd name="connsiteY21" fmla="*/ 1420586 h 2627691"/>
                <a:gd name="connsiteX22" fmla="*/ 148127 w 1487070"/>
                <a:gd name="connsiteY22" fmla="*/ 1551214 h 2627691"/>
                <a:gd name="connsiteX23" fmla="*/ 115470 w 1487070"/>
                <a:gd name="connsiteY23" fmla="*/ 1616529 h 2627691"/>
                <a:gd name="connsiteX24" fmla="*/ 82812 w 1487070"/>
                <a:gd name="connsiteY24" fmla="*/ 1649186 h 2627691"/>
                <a:gd name="connsiteX25" fmla="*/ 50155 w 1487070"/>
                <a:gd name="connsiteY25" fmla="*/ 1698171 h 2627691"/>
                <a:gd name="connsiteX26" fmla="*/ 33827 w 1487070"/>
                <a:gd name="connsiteY26" fmla="*/ 1747157 h 2627691"/>
                <a:gd name="connsiteX27" fmla="*/ 1170 w 1487070"/>
                <a:gd name="connsiteY27" fmla="*/ 1796143 h 2627691"/>
                <a:gd name="connsiteX28" fmla="*/ 17498 w 1487070"/>
                <a:gd name="connsiteY28" fmla="*/ 2351314 h 2627691"/>
                <a:gd name="connsiteX29" fmla="*/ 33827 w 1487070"/>
                <a:gd name="connsiteY29" fmla="*/ 2449286 h 2627691"/>
                <a:gd name="connsiteX30" fmla="*/ 99141 w 1487070"/>
                <a:gd name="connsiteY30" fmla="*/ 2530929 h 2627691"/>
                <a:gd name="connsiteX31" fmla="*/ 197112 w 1487070"/>
                <a:gd name="connsiteY31" fmla="*/ 2563586 h 2627691"/>
                <a:gd name="connsiteX32" fmla="*/ 246098 w 1487070"/>
                <a:gd name="connsiteY32" fmla="*/ 2579914 h 2627691"/>
                <a:gd name="connsiteX33" fmla="*/ 507355 w 1487070"/>
                <a:gd name="connsiteY33" fmla="*/ 2612571 h 2627691"/>
                <a:gd name="connsiteX34" fmla="*/ 997212 w 1487070"/>
                <a:gd name="connsiteY34" fmla="*/ 2563586 h 2627691"/>
                <a:gd name="connsiteX35" fmla="*/ 1029870 w 1487070"/>
                <a:gd name="connsiteY35" fmla="*/ 2530929 h 2627691"/>
                <a:gd name="connsiteX36" fmla="*/ 1078855 w 1487070"/>
                <a:gd name="connsiteY36" fmla="*/ 2432957 h 2627691"/>
                <a:gd name="connsiteX37" fmla="*/ 1095184 w 1487070"/>
                <a:gd name="connsiteY37" fmla="*/ 2383971 h 2627691"/>
                <a:gd name="connsiteX38" fmla="*/ 1127841 w 1487070"/>
                <a:gd name="connsiteY38" fmla="*/ 2334986 h 2627691"/>
                <a:gd name="connsiteX39" fmla="*/ 1176827 w 1487070"/>
                <a:gd name="connsiteY39" fmla="*/ 2237014 h 2627691"/>
                <a:gd name="connsiteX40" fmla="*/ 1193155 w 1487070"/>
                <a:gd name="connsiteY40" fmla="*/ 2171700 h 2627691"/>
                <a:gd name="connsiteX41" fmla="*/ 1225812 w 1487070"/>
                <a:gd name="connsiteY41" fmla="*/ 2073729 h 2627691"/>
                <a:gd name="connsiteX42" fmla="*/ 1274798 w 1487070"/>
                <a:gd name="connsiteY42" fmla="*/ 1534886 h 2627691"/>
                <a:gd name="connsiteX43" fmla="*/ 1307455 w 1487070"/>
                <a:gd name="connsiteY43" fmla="*/ 1306286 h 2627691"/>
                <a:gd name="connsiteX44" fmla="*/ 1340112 w 1487070"/>
                <a:gd name="connsiteY44" fmla="*/ 1175657 h 2627691"/>
                <a:gd name="connsiteX45" fmla="*/ 1356441 w 1487070"/>
                <a:gd name="connsiteY45" fmla="*/ 1061357 h 2627691"/>
                <a:gd name="connsiteX46" fmla="*/ 1389098 w 1487070"/>
                <a:gd name="connsiteY46" fmla="*/ 963386 h 2627691"/>
                <a:gd name="connsiteX47" fmla="*/ 1421755 w 1487070"/>
                <a:gd name="connsiteY47" fmla="*/ 702129 h 2627691"/>
                <a:gd name="connsiteX48" fmla="*/ 1454412 w 1487070"/>
                <a:gd name="connsiteY48" fmla="*/ 604157 h 2627691"/>
                <a:gd name="connsiteX49" fmla="*/ 1487070 w 1487070"/>
                <a:gd name="connsiteY49" fmla="*/ 506186 h 2627691"/>
                <a:gd name="connsiteX50" fmla="*/ 1470741 w 1487070"/>
                <a:gd name="connsiteY50" fmla="*/ 195943 h 2627691"/>
                <a:gd name="connsiteX51" fmla="*/ 1438084 w 1487070"/>
                <a:gd name="connsiteY51" fmla="*/ 146957 h 2627691"/>
                <a:gd name="connsiteX52" fmla="*/ 1389098 w 1487070"/>
                <a:gd name="connsiteY52" fmla="*/ 48986 h 2627691"/>
                <a:gd name="connsiteX53" fmla="*/ 1291127 w 1487070"/>
                <a:gd name="connsiteY53" fmla="*/ 32657 h 2627691"/>
                <a:gd name="connsiteX54" fmla="*/ 1193155 w 1487070"/>
                <a:gd name="connsiteY54" fmla="*/ 0 h 262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87070" h="2627691">
                  <a:moveTo>
                    <a:pt x="1193155" y="0"/>
                  </a:moveTo>
                  <a:lnTo>
                    <a:pt x="1193155" y="0"/>
                  </a:lnTo>
                  <a:cubicBezTo>
                    <a:pt x="1144169" y="16329"/>
                    <a:pt x="1095550" y="33801"/>
                    <a:pt x="1046198" y="48986"/>
                  </a:cubicBezTo>
                  <a:cubicBezTo>
                    <a:pt x="1024749" y="55586"/>
                    <a:pt x="1001511" y="56474"/>
                    <a:pt x="980884" y="65314"/>
                  </a:cubicBezTo>
                  <a:cubicBezTo>
                    <a:pt x="759287" y="160283"/>
                    <a:pt x="1089345" y="45488"/>
                    <a:pt x="882912" y="114300"/>
                  </a:cubicBezTo>
                  <a:cubicBezTo>
                    <a:pt x="866584" y="130629"/>
                    <a:pt x="851667" y="148503"/>
                    <a:pt x="833927" y="163286"/>
                  </a:cubicBezTo>
                  <a:cubicBezTo>
                    <a:pt x="818851" y="175849"/>
                    <a:pt x="797200" y="180619"/>
                    <a:pt x="784941" y="195943"/>
                  </a:cubicBezTo>
                  <a:cubicBezTo>
                    <a:pt x="771272" y="213029"/>
                    <a:pt x="753547" y="321941"/>
                    <a:pt x="752284" y="326571"/>
                  </a:cubicBezTo>
                  <a:cubicBezTo>
                    <a:pt x="701736" y="511918"/>
                    <a:pt x="745384" y="356703"/>
                    <a:pt x="686970" y="473529"/>
                  </a:cubicBezTo>
                  <a:cubicBezTo>
                    <a:pt x="679273" y="488924"/>
                    <a:pt x="678338" y="507119"/>
                    <a:pt x="670641" y="522514"/>
                  </a:cubicBezTo>
                  <a:cubicBezTo>
                    <a:pt x="661865" y="540067"/>
                    <a:pt x="646760" y="553947"/>
                    <a:pt x="637984" y="571500"/>
                  </a:cubicBezTo>
                  <a:cubicBezTo>
                    <a:pt x="570384" y="706701"/>
                    <a:pt x="682584" y="529093"/>
                    <a:pt x="588998" y="669471"/>
                  </a:cubicBezTo>
                  <a:cubicBezTo>
                    <a:pt x="578112" y="702128"/>
                    <a:pt x="575436" y="738801"/>
                    <a:pt x="556341" y="767443"/>
                  </a:cubicBezTo>
                  <a:cubicBezTo>
                    <a:pt x="534570" y="800100"/>
                    <a:pt x="503439" y="828179"/>
                    <a:pt x="491027" y="865414"/>
                  </a:cubicBezTo>
                  <a:cubicBezTo>
                    <a:pt x="485584" y="881743"/>
                    <a:pt x="483057" y="899354"/>
                    <a:pt x="474698" y="914400"/>
                  </a:cubicBezTo>
                  <a:cubicBezTo>
                    <a:pt x="428540" y="997484"/>
                    <a:pt x="426273" y="995481"/>
                    <a:pt x="376727" y="1045029"/>
                  </a:cubicBezTo>
                  <a:cubicBezTo>
                    <a:pt x="363447" y="1084869"/>
                    <a:pt x="359393" y="1111348"/>
                    <a:pt x="327741" y="1143000"/>
                  </a:cubicBezTo>
                  <a:cubicBezTo>
                    <a:pt x="313864" y="1156877"/>
                    <a:pt x="295084" y="1164771"/>
                    <a:pt x="278755" y="1175657"/>
                  </a:cubicBezTo>
                  <a:lnTo>
                    <a:pt x="246098" y="1273629"/>
                  </a:lnTo>
                  <a:cubicBezTo>
                    <a:pt x="240655" y="1289957"/>
                    <a:pt x="239317" y="1308293"/>
                    <a:pt x="229770" y="1322614"/>
                  </a:cubicBezTo>
                  <a:lnTo>
                    <a:pt x="197112" y="1371600"/>
                  </a:lnTo>
                  <a:cubicBezTo>
                    <a:pt x="191669" y="1387929"/>
                    <a:pt x="184958" y="1403888"/>
                    <a:pt x="180784" y="1420586"/>
                  </a:cubicBezTo>
                  <a:cubicBezTo>
                    <a:pt x="165451" y="1481917"/>
                    <a:pt x="170520" y="1498963"/>
                    <a:pt x="148127" y="1551214"/>
                  </a:cubicBezTo>
                  <a:cubicBezTo>
                    <a:pt x="138539" y="1573587"/>
                    <a:pt x="128972" y="1596276"/>
                    <a:pt x="115470" y="1616529"/>
                  </a:cubicBezTo>
                  <a:cubicBezTo>
                    <a:pt x="106930" y="1629338"/>
                    <a:pt x="92429" y="1637165"/>
                    <a:pt x="82812" y="1649186"/>
                  </a:cubicBezTo>
                  <a:cubicBezTo>
                    <a:pt x="70553" y="1664510"/>
                    <a:pt x="61041" y="1681843"/>
                    <a:pt x="50155" y="1698171"/>
                  </a:cubicBezTo>
                  <a:cubicBezTo>
                    <a:pt x="44712" y="1714500"/>
                    <a:pt x="41524" y="1731762"/>
                    <a:pt x="33827" y="1747157"/>
                  </a:cubicBezTo>
                  <a:cubicBezTo>
                    <a:pt x="25051" y="1764710"/>
                    <a:pt x="1700" y="1776526"/>
                    <a:pt x="1170" y="1796143"/>
                  </a:cubicBezTo>
                  <a:cubicBezTo>
                    <a:pt x="-3832" y="1981212"/>
                    <a:pt x="8253" y="2166408"/>
                    <a:pt x="17498" y="2351314"/>
                  </a:cubicBezTo>
                  <a:cubicBezTo>
                    <a:pt x="19151" y="2384381"/>
                    <a:pt x="23357" y="2417877"/>
                    <a:pt x="33827" y="2449286"/>
                  </a:cubicBezTo>
                  <a:cubicBezTo>
                    <a:pt x="38441" y="2463129"/>
                    <a:pt x="81306" y="2522011"/>
                    <a:pt x="99141" y="2530929"/>
                  </a:cubicBezTo>
                  <a:cubicBezTo>
                    <a:pt x="129930" y="2546324"/>
                    <a:pt x="164455" y="2552700"/>
                    <a:pt x="197112" y="2563586"/>
                  </a:cubicBezTo>
                  <a:lnTo>
                    <a:pt x="246098" y="2579914"/>
                  </a:lnTo>
                  <a:cubicBezTo>
                    <a:pt x="362413" y="2618685"/>
                    <a:pt x="277904" y="2594921"/>
                    <a:pt x="507355" y="2612571"/>
                  </a:cubicBezTo>
                  <a:cubicBezTo>
                    <a:pt x="743468" y="2603826"/>
                    <a:pt x="855809" y="2676708"/>
                    <a:pt x="997212" y="2563586"/>
                  </a:cubicBezTo>
                  <a:cubicBezTo>
                    <a:pt x="1009233" y="2553969"/>
                    <a:pt x="1018984" y="2541815"/>
                    <a:pt x="1029870" y="2530929"/>
                  </a:cubicBezTo>
                  <a:cubicBezTo>
                    <a:pt x="1070909" y="2407808"/>
                    <a:pt x="1015552" y="2559564"/>
                    <a:pt x="1078855" y="2432957"/>
                  </a:cubicBezTo>
                  <a:cubicBezTo>
                    <a:pt x="1086552" y="2417562"/>
                    <a:pt x="1087487" y="2399366"/>
                    <a:pt x="1095184" y="2383971"/>
                  </a:cubicBezTo>
                  <a:cubicBezTo>
                    <a:pt x="1103960" y="2366419"/>
                    <a:pt x="1119065" y="2352538"/>
                    <a:pt x="1127841" y="2334986"/>
                  </a:cubicBezTo>
                  <a:cubicBezTo>
                    <a:pt x="1195447" y="2199775"/>
                    <a:pt x="1083234" y="2377405"/>
                    <a:pt x="1176827" y="2237014"/>
                  </a:cubicBezTo>
                  <a:cubicBezTo>
                    <a:pt x="1182270" y="2215243"/>
                    <a:pt x="1186707" y="2193195"/>
                    <a:pt x="1193155" y="2171700"/>
                  </a:cubicBezTo>
                  <a:cubicBezTo>
                    <a:pt x="1203046" y="2138728"/>
                    <a:pt x="1222599" y="2108002"/>
                    <a:pt x="1225812" y="2073729"/>
                  </a:cubicBezTo>
                  <a:cubicBezTo>
                    <a:pt x="1281858" y="1475912"/>
                    <a:pt x="1192549" y="1822759"/>
                    <a:pt x="1274798" y="1534886"/>
                  </a:cubicBezTo>
                  <a:cubicBezTo>
                    <a:pt x="1287596" y="1419709"/>
                    <a:pt x="1285176" y="1402832"/>
                    <a:pt x="1307455" y="1306286"/>
                  </a:cubicBezTo>
                  <a:cubicBezTo>
                    <a:pt x="1317547" y="1262552"/>
                    <a:pt x="1333764" y="1220089"/>
                    <a:pt x="1340112" y="1175657"/>
                  </a:cubicBezTo>
                  <a:cubicBezTo>
                    <a:pt x="1345555" y="1137557"/>
                    <a:pt x="1347787" y="1098858"/>
                    <a:pt x="1356441" y="1061357"/>
                  </a:cubicBezTo>
                  <a:cubicBezTo>
                    <a:pt x="1364182" y="1027815"/>
                    <a:pt x="1389098" y="963386"/>
                    <a:pt x="1389098" y="963386"/>
                  </a:cubicBezTo>
                  <a:cubicBezTo>
                    <a:pt x="1394775" y="906617"/>
                    <a:pt x="1404876" y="769647"/>
                    <a:pt x="1421755" y="702129"/>
                  </a:cubicBezTo>
                  <a:cubicBezTo>
                    <a:pt x="1430104" y="668733"/>
                    <a:pt x="1443526" y="636814"/>
                    <a:pt x="1454412" y="604157"/>
                  </a:cubicBezTo>
                  <a:lnTo>
                    <a:pt x="1487070" y="506186"/>
                  </a:lnTo>
                  <a:cubicBezTo>
                    <a:pt x="1481627" y="402772"/>
                    <a:pt x="1484733" y="298551"/>
                    <a:pt x="1470741" y="195943"/>
                  </a:cubicBezTo>
                  <a:cubicBezTo>
                    <a:pt x="1468089" y="176498"/>
                    <a:pt x="1446860" y="164510"/>
                    <a:pt x="1438084" y="146957"/>
                  </a:cubicBezTo>
                  <a:cubicBezTo>
                    <a:pt x="1425204" y="121197"/>
                    <a:pt x="1420294" y="64584"/>
                    <a:pt x="1389098" y="48986"/>
                  </a:cubicBezTo>
                  <a:cubicBezTo>
                    <a:pt x="1359486" y="34180"/>
                    <a:pt x="1323246" y="40687"/>
                    <a:pt x="1291127" y="32657"/>
                  </a:cubicBezTo>
                  <a:cubicBezTo>
                    <a:pt x="1257731" y="24308"/>
                    <a:pt x="1209484" y="5443"/>
                    <a:pt x="1193155" y="0"/>
                  </a:cubicBezTo>
                  <a:close/>
                </a:path>
              </a:pathLst>
            </a:custGeom>
            <a:noFill/>
            <a:ln w="19050">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Box 85"/>
            <p:cNvSpPr txBox="1"/>
            <p:nvPr/>
          </p:nvSpPr>
          <p:spPr>
            <a:xfrm>
              <a:off x="4921402" y="3239767"/>
              <a:ext cx="457200" cy="375557"/>
            </a:xfrm>
            <a:prstGeom prst="rect">
              <a:avLst/>
            </a:prstGeom>
            <a:noFill/>
          </p:spPr>
          <p:txBody>
            <a:bodyPr wrap="square" rtlCol="0">
              <a:spAutoFit/>
            </a:bodyPr>
            <a:lstStyle/>
            <a:p>
              <a:pPr algn="ctr"/>
              <a:r>
                <a:rPr lang="en-SG" b="1" i="1" dirty="0"/>
                <a:t>v</a:t>
              </a:r>
              <a:r>
                <a:rPr lang="en-SG" b="1" i="1" baseline="-25000" dirty="0"/>
                <a:t>R</a:t>
              </a:r>
            </a:p>
          </p:txBody>
        </p:sp>
      </p:grpSp>
      <p:sp>
        <p:nvSpPr>
          <p:cNvPr id="58" name="Oval 5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4346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873721"/>
            <a:ext cx="8313458" cy="5847755"/>
          </a:xfrm>
          <a:prstGeom prst="rect">
            <a:avLst/>
          </a:prstGeom>
          <a:noFill/>
        </p:spPr>
        <p:txBody>
          <a:bodyPr wrap="square" rtlCol="0">
            <a:spAutoFit/>
          </a:bodyPr>
          <a:lstStyle/>
          <a:p>
            <a:r>
              <a:rPr lang="en-US" altLang="en-US" sz="2400" b="1" dirty="0"/>
              <a:t>Proof: </a:t>
            </a:r>
            <a:r>
              <a:rPr lang="en-US" altLang="en-US" sz="2400" dirty="0"/>
              <a:t>(continued…)</a:t>
            </a:r>
          </a:p>
          <a:p>
            <a:pPr marL="457200" indent="-457200">
              <a:spcAft>
                <a:spcPts val="600"/>
              </a:spcAft>
              <a:buFont typeface="+mj-lt"/>
              <a:buAutoNum type="arabicPeriod" startAt="8"/>
            </a:pPr>
            <a:r>
              <a:rPr lang="en-US" altLang="en-US" sz="2400" dirty="0"/>
              <a:t>Case 2 (</a:t>
            </a:r>
            <a:r>
              <a:rPr lang="en-US" altLang="en-US" sz="2400" i="1" dirty="0"/>
              <a:t>v</a:t>
            </a:r>
            <a:r>
              <a:rPr lang="en-US" altLang="en-US" sz="2400" dirty="0"/>
              <a:t> has two children):</a:t>
            </a:r>
          </a:p>
          <a:p>
            <a:pPr marL="914400" lvl="1" indent="-457200">
              <a:spcAft>
                <a:spcPts val="600"/>
              </a:spcAft>
              <a:buFont typeface="+mj-lt"/>
              <a:buAutoNum type="arabicPeriod"/>
            </a:pPr>
            <a:r>
              <a:rPr lang="en-US" altLang="en-US" sz="2200" dirty="0"/>
              <a:t>Now </a:t>
            </a:r>
            <a:r>
              <a:rPr lang="en-US" altLang="en-US" sz="2200" i="1" dirty="0"/>
              <a:t>v</a:t>
            </a:r>
            <a:r>
              <a:rPr lang="en-US" altLang="en-US" sz="2200" dirty="0"/>
              <a:t> has a left child </a:t>
            </a:r>
            <a:r>
              <a:rPr lang="en-US" altLang="en-US" sz="2200" i="1" dirty="0"/>
              <a:t>v</a:t>
            </a:r>
            <a:r>
              <a:rPr lang="en-US" altLang="en-US" sz="2200" i="1" baseline="-25000" dirty="0"/>
              <a:t>L</a:t>
            </a:r>
            <a:r>
              <a:rPr lang="en-US" altLang="en-US" sz="2200" dirty="0"/>
              <a:t> and a right child </a:t>
            </a:r>
            <a:r>
              <a:rPr lang="en-US" altLang="en-US" sz="2200" i="1" dirty="0"/>
              <a:t>v</a:t>
            </a:r>
            <a:r>
              <a:rPr lang="en-US" altLang="en-US" sz="2200" i="1" baseline="-25000" dirty="0"/>
              <a:t>R</a:t>
            </a:r>
            <a:r>
              <a:rPr lang="en-US" altLang="en-US" sz="2200" dirty="0"/>
              <a:t> , and they are the roots of a left subtree </a:t>
            </a:r>
            <a:r>
              <a:rPr lang="en-US" altLang="en-US" sz="2200" i="1" dirty="0"/>
              <a:t>T</a:t>
            </a:r>
            <a:r>
              <a:rPr lang="en-US" altLang="en-US" sz="2200" i="1" baseline="-25000" dirty="0"/>
              <a:t>L</a:t>
            </a:r>
            <a:r>
              <a:rPr lang="en-US" altLang="en-US" sz="2200" dirty="0"/>
              <a:t> and a right subtree </a:t>
            </a:r>
            <a:r>
              <a:rPr lang="en-US" altLang="en-US" sz="2200" i="1" dirty="0"/>
              <a:t>T</a:t>
            </a:r>
            <a:r>
              <a:rPr lang="en-US" altLang="en-US" sz="2200" i="1" baseline="-25000" dirty="0"/>
              <a:t>R</a:t>
            </a:r>
            <a:r>
              <a:rPr lang="en-US" altLang="en-US" sz="2200" dirty="0"/>
              <a:t> respectively.</a:t>
            </a:r>
          </a:p>
          <a:p>
            <a:pPr marL="914400" lvl="1" indent="-457200">
              <a:spcAft>
                <a:spcPts val="600"/>
              </a:spcAft>
              <a:buFont typeface="+mj-lt"/>
              <a:buAutoNum type="arabicPeriod"/>
            </a:pPr>
            <a:r>
              <a:rPr lang="en-US" altLang="en-US" sz="2200" dirty="0"/>
              <a:t>Let </a:t>
            </a:r>
            <a:r>
              <a:rPr lang="en-US" altLang="en-US" sz="2200" i="1" dirty="0"/>
              <a:t>h</a:t>
            </a:r>
            <a:r>
              <a:rPr lang="en-US" altLang="en-US" sz="2200" i="1" baseline="-25000" dirty="0"/>
              <a:t>L</a:t>
            </a:r>
            <a:r>
              <a:rPr lang="en-US" altLang="en-US" sz="2200" dirty="0"/>
              <a:t> and </a:t>
            </a:r>
            <a:r>
              <a:rPr lang="en-US" altLang="en-US" sz="2200" i="1" dirty="0"/>
              <a:t>h</a:t>
            </a:r>
            <a:r>
              <a:rPr lang="en-US" altLang="en-US" sz="2200" i="1" baseline="-25000" dirty="0"/>
              <a:t>R</a:t>
            </a:r>
            <a:r>
              <a:rPr lang="en-US" altLang="en-US" sz="2200" dirty="0"/>
              <a:t> be the heights of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respectively.</a:t>
            </a:r>
          </a:p>
          <a:p>
            <a:pPr marL="914400" lvl="1" indent="-457200">
              <a:spcAft>
                <a:spcPts val="600"/>
              </a:spcAft>
              <a:buFont typeface="+mj-lt"/>
              <a:buAutoNum type="arabicPeriod"/>
            </a:pPr>
            <a:r>
              <a:rPr lang="en-US" altLang="en-US" sz="2200" dirty="0"/>
              <a:t>Then </a:t>
            </a:r>
            <a:r>
              <a:rPr lang="en-US" altLang="en-US" sz="2200" i="1" dirty="0"/>
              <a:t>h</a:t>
            </a:r>
            <a:r>
              <a:rPr lang="en-US" altLang="en-US" sz="2200" i="1" baseline="-25000" dirty="0"/>
              <a:t>L</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k</a:t>
            </a:r>
            <a:r>
              <a:rPr lang="en-US" altLang="en-US" sz="2200" dirty="0">
                <a:sym typeface="Symbol" panose="05050102010706020507" pitchFamily="18" charset="2"/>
              </a:rPr>
              <a:t> </a:t>
            </a:r>
            <a:r>
              <a:rPr lang="en-US" altLang="en-US" sz="2200" dirty="0"/>
              <a:t>and </a:t>
            </a:r>
            <a:r>
              <a:rPr lang="en-US" altLang="en-US" sz="2200" i="1" dirty="0"/>
              <a:t>h</a:t>
            </a:r>
            <a:r>
              <a:rPr lang="en-US" altLang="en-US" sz="2200" i="1" baseline="-25000" dirty="0"/>
              <a:t>R</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k</a:t>
            </a:r>
            <a:r>
              <a:rPr lang="en-US" altLang="en-US" sz="2200" dirty="0">
                <a:sym typeface="Symbol" panose="05050102010706020507" pitchFamily="18" charset="2"/>
              </a:rPr>
              <a:t> </a:t>
            </a:r>
            <a:r>
              <a:rPr lang="en-US" altLang="en-US" sz="2200" dirty="0"/>
              <a:t>since </a:t>
            </a:r>
            <a:r>
              <a:rPr lang="en-US" altLang="en-US" sz="2200" i="1" dirty="0"/>
              <a:t>T</a:t>
            </a:r>
            <a:r>
              <a:rPr lang="en-US" altLang="en-US" sz="2200" dirty="0"/>
              <a:t> is obtained by joining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and adding a level.</a:t>
            </a:r>
          </a:p>
          <a:p>
            <a:pPr marL="914400" lvl="1" indent="-457200">
              <a:spcAft>
                <a:spcPts val="600"/>
              </a:spcAft>
              <a:buFont typeface="+mj-lt"/>
              <a:buAutoNum type="arabicPeriod"/>
            </a:pPr>
            <a:r>
              <a:rPr lang="en-US" altLang="en-US" sz="2200" dirty="0"/>
              <a:t>Let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be the number of leaves of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respectively.</a:t>
            </a:r>
          </a:p>
          <a:p>
            <a:pPr marL="914400" lvl="1" indent="-457200">
              <a:spcAft>
                <a:spcPts val="600"/>
              </a:spcAft>
              <a:buFont typeface="+mj-lt"/>
              <a:buAutoNum type="arabicPeriod"/>
            </a:pPr>
            <a:r>
              <a:rPr lang="en-US" altLang="en-US" sz="2200" dirty="0"/>
              <a:t>Then, since both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have heights less than </a:t>
            </a:r>
            <a:r>
              <a:rPr lang="en-US" altLang="en-US" sz="2200" i="1" dirty="0"/>
              <a:t>k</a:t>
            </a:r>
            <a:r>
              <a:rPr lang="en-US" altLang="en-US" sz="2200" dirty="0"/>
              <a:t> + 1,</a:t>
            </a:r>
            <a:r>
              <a:rPr lang="en-US" altLang="en-US" sz="2200" i="1" dirty="0"/>
              <a:t> </a:t>
            </a:r>
            <a:r>
              <a:rPr lang="en-US" altLang="en-US" sz="2200" dirty="0"/>
              <a:t>by inductive hypothesis, </a:t>
            </a:r>
            <a:r>
              <a:rPr lang="en-US" altLang="en-US" sz="2200" i="1" dirty="0"/>
              <a:t>t</a:t>
            </a:r>
            <a:r>
              <a:rPr lang="en-US" altLang="en-US" sz="2200" i="1" baseline="-25000" dirty="0"/>
              <a:t>L</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h</a:t>
            </a:r>
            <a:r>
              <a:rPr lang="en-SG" sz="2000" i="1" baseline="30000" dirty="0">
                <a:sym typeface="Symbol" panose="05050102010706020507" pitchFamily="18" charset="2"/>
              </a:rPr>
              <a:t>L</a:t>
            </a:r>
            <a:r>
              <a:rPr lang="en-US" altLang="en-US" sz="2200" dirty="0"/>
              <a:t> and </a:t>
            </a:r>
            <a:r>
              <a:rPr lang="en-US" altLang="en-US" sz="2200" i="1" dirty="0"/>
              <a:t>t</a:t>
            </a:r>
            <a:r>
              <a:rPr lang="en-US" altLang="en-US" sz="2200" i="1" baseline="-25000" dirty="0"/>
              <a:t>R</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h</a:t>
            </a:r>
            <a:r>
              <a:rPr lang="en-SG" sz="2000" i="1" baseline="30000" dirty="0">
                <a:sym typeface="Symbol" panose="05050102010706020507" pitchFamily="18" charset="2"/>
              </a:rPr>
              <a:t>R</a:t>
            </a:r>
            <a:r>
              <a:rPr lang="en-US" altLang="en-US" sz="2200" dirty="0"/>
              <a:t>. </a:t>
            </a:r>
          </a:p>
          <a:p>
            <a:pPr marL="914400" lvl="1" indent="-457200">
              <a:spcAft>
                <a:spcPts val="600"/>
              </a:spcAft>
              <a:buFont typeface="+mj-lt"/>
              <a:buAutoNum type="arabicPeriod"/>
              <a:tabLst>
                <a:tab pos="1616075" algn="l"/>
              </a:tabLst>
            </a:pPr>
            <a:r>
              <a:rPr lang="en-US" altLang="en-US" sz="2200" dirty="0">
                <a:sym typeface="Symbol" panose="05050102010706020507" pitchFamily="18" charset="2"/>
              </a:rPr>
              <a:t>Therefore,</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i="1" dirty="0">
                <a:sym typeface="Symbol" panose="05050102010706020507" pitchFamily="18" charset="2"/>
              </a:rPr>
              <a:t>t</a:t>
            </a:r>
            <a:r>
              <a:rPr lang="en-US" altLang="en-US" sz="2200" dirty="0">
                <a:sym typeface="Symbol" panose="05050102010706020507" pitchFamily="18" charset="2"/>
              </a:rPr>
              <a:t> = </a:t>
            </a:r>
            <a:r>
              <a:rPr lang="en-US" altLang="en-US" sz="2200" i="1" dirty="0"/>
              <a:t>t</a:t>
            </a:r>
            <a:r>
              <a:rPr lang="en-US" altLang="en-US" sz="2200" i="1" baseline="-25000" dirty="0"/>
              <a:t>L</a:t>
            </a:r>
            <a:r>
              <a:rPr lang="en-US" altLang="en-US" sz="2200" dirty="0"/>
              <a:t> + </a:t>
            </a:r>
            <a:r>
              <a:rPr lang="en-US" altLang="en-US" sz="2200" i="1" dirty="0"/>
              <a:t>t</a:t>
            </a:r>
            <a:r>
              <a:rPr lang="en-US" altLang="en-US" sz="2200" i="1" baseline="-25000" dirty="0"/>
              <a:t>R</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h</a:t>
            </a:r>
            <a:r>
              <a:rPr lang="en-SG" sz="2000" i="1" baseline="30000" dirty="0">
                <a:sym typeface="Symbol" panose="05050102010706020507" pitchFamily="18" charset="2"/>
              </a:rPr>
              <a:t>L</a:t>
            </a:r>
            <a:r>
              <a:rPr lang="en-US" altLang="en-US" sz="2200" dirty="0"/>
              <a:t> + </a:t>
            </a:r>
            <a:r>
              <a:rPr lang="en-SG" sz="2200" dirty="0">
                <a:sym typeface="Symbol" panose="05050102010706020507" pitchFamily="18" charset="2"/>
              </a:rPr>
              <a:t>2</a:t>
            </a:r>
            <a:r>
              <a:rPr lang="en-SG" sz="2200" i="1" baseline="30000" dirty="0">
                <a:sym typeface="Symbol" panose="05050102010706020507" pitchFamily="18" charset="2"/>
              </a:rPr>
              <a:t>h</a:t>
            </a:r>
            <a:r>
              <a:rPr lang="en-SG" sz="2000" i="1" baseline="30000" dirty="0">
                <a:sym typeface="Symbol" panose="05050102010706020507" pitchFamily="18" charset="2"/>
              </a:rPr>
              <a:t>R</a:t>
            </a:r>
            <a:r>
              <a:rPr lang="en-SG" sz="2200" dirty="0">
                <a:sym typeface="Symbol" panose="05050102010706020507" pitchFamily="18" charset="2"/>
              </a:rPr>
              <a:t>  2</a:t>
            </a:r>
            <a:r>
              <a:rPr lang="en-SG" sz="2200" i="1" baseline="30000" dirty="0">
                <a:sym typeface="Symbol" panose="05050102010706020507" pitchFamily="18" charset="2"/>
              </a:rPr>
              <a:t>k</a:t>
            </a:r>
            <a:r>
              <a:rPr lang="en-US" altLang="en-US" sz="2200" dirty="0"/>
              <a:t> + </a:t>
            </a:r>
            <a:r>
              <a:rPr lang="en-SG" sz="2200" dirty="0">
                <a:sym typeface="Symbol" panose="05050102010706020507" pitchFamily="18" charset="2"/>
              </a:rPr>
              <a:t>2</a:t>
            </a:r>
            <a:r>
              <a:rPr lang="en-SG" sz="2200" i="1" baseline="30000" dirty="0">
                <a:sym typeface="Symbol" panose="05050102010706020507" pitchFamily="18" charset="2"/>
              </a:rPr>
              <a:t>k</a:t>
            </a:r>
            <a:r>
              <a:rPr lang="en-SG" sz="2200" dirty="0">
                <a:sym typeface="Symbol" panose="05050102010706020507" pitchFamily="18" charset="2"/>
              </a:rPr>
              <a:t>  2</a:t>
            </a:r>
            <a:r>
              <a:rPr lang="en-SG" sz="2200" i="1" baseline="30000" dirty="0">
                <a:sym typeface="Symbol" panose="05050102010706020507" pitchFamily="18" charset="2"/>
              </a:rPr>
              <a:t>k</a:t>
            </a:r>
            <a:r>
              <a:rPr lang="en-SG" sz="2200" baseline="30000" dirty="0">
                <a:sym typeface="Symbol" panose="05050102010706020507" pitchFamily="18" charset="2"/>
              </a:rPr>
              <a:t>+1</a:t>
            </a:r>
            <a:r>
              <a:rPr lang="en-US" altLang="en-US" sz="2200" dirty="0"/>
              <a:t> </a:t>
            </a:r>
          </a:p>
          <a:p>
            <a:pPr marL="457200" indent="-457200">
              <a:spcAft>
                <a:spcPts val="600"/>
              </a:spcAft>
              <a:buFont typeface="+mj-lt"/>
              <a:buAutoNum type="arabicPeriod" startAt="8"/>
              <a:tabLst>
                <a:tab pos="1616075" algn="l"/>
              </a:tabLst>
            </a:pPr>
            <a:r>
              <a:rPr lang="en-US" altLang="en-US" sz="2200" dirty="0"/>
              <a:t>We proved both cases that </a:t>
            </a:r>
            <a:r>
              <a:rPr lang="en-US" altLang="en-US" sz="2200" i="1" dirty="0"/>
              <a:t>P</a:t>
            </a:r>
            <a:r>
              <a:rPr lang="en-US" altLang="en-US" sz="2200" dirty="0"/>
              <a:t>(</a:t>
            </a:r>
            <a:r>
              <a:rPr lang="en-US" altLang="en-US" sz="2200" i="1" dirty="0"/>
              <a:t>k</a:t>
            </a:r>
            <a:r>
              <a:rPr lang="en-US" altLang="en-US" sz="2200" dirty="0"/>
              <a:t>+1) is true.</a:t>
            </a:r>
          </a:p>
          <a:p>
            <a:pPr marL="457200" indent="-457200">
              <a:spcAft>
                <a:spcPts val="600"/>
              </a:spcAft>
              <a:buFont typeface="+mj-lt"/>
              <a:buAutoNum type="arabicPeriod" startAt="8"/>
              <a:tabLst>
                <a:tab pos="1616075" algn="l"/>
              </a:tabLst>
            </a:pPr>
            <a:r>
              <a:rPr lang="en-US" altLang="en-US" sz="2200" dirty="0"/>
              <a:t>Hence </a:t>
            </a:r>
            <a:r>
              <a:rPr lang="en-SG" sz="2200" dirty="0">
                <a:sym typeface="Symbol" panose="05050102010706020507" pitchFamily="18" charset="2"/>
              </a:rPr>
              <a:t>if </a:t>
            </a:r>
            <a:r>
              <a:rPr lang="en-SG" sz="2200" i="1" dirty="0">
                <a:sym typeface="Symbol" panose="05050102010706020507" pitchFamily="18" charset="2"/>
              </a:rPr>
              <a:t>T</a:t>
            </a:r>
            <a:r>
              <a:rPr lang="en-SG" sz="2200" dirty="0">
                <a:sym typeface="Symbol" panose="05050102010706020507" pitchFamily="18" charset="2"/>
              </a:rPr>
              <a:t> is any binary tree with height </a:t>
            </a:r>
            <a:r>
              <a:rPr lang="en-SG" sz="2200" i="1" dirty="0">
                <a:sym typeface="Symbol" panose="05050102010706020507" pitchFamily="18" charset="2"/>
              </a:rPr>
              <a:t>h</a:t>
            </a:r>
            <a:r>
              <a:rPr lang="en-SG" sz="2200" dirty="0">
                <a:sym typeface="Symbol" panose="05050102010706020507" pitchFamily="18" charset="2"/>
              </a:rPr>
              <a:t> and </a:t>
            </a:r>
            <a:r>
              <a:rPr lang="en-SG" sz="2200" i="1" dirty="0">
                <a:sym typeface="Symbol" panose="05050102010706020507" pitchFamily="18" charset="2"/>
              </a:rPr>
              <a:t>t</a:t>
            </a:r>
            <a:r>
              <a:rPr lang="en-SG" sz="2200" dirty="0">
                <a:sym typeface="Symbol" panose="05050102010706020507" pitchFamily="18" charset="2"/>
              </a:rPr>
              <a:t> terminal vertices (leaves), then </a:t>
            </a:r>
            <a:r>
              <a:rPr lang="en-SG" sz="2200" i="1" dirty="0">
                <a:sym typeface="Symbol" panose="05050102010706020507" pitchFamily="18" charset="2"/>
              </a:rPr>
              <a:t>t </a:t>
            </a:r>
            <a:r>
              <a:rPr lang="en-SG" sz="2200" dirty="0">
                <a:sym typeface="Symbol" panose="05050102010706020507" pitchFamily="18" charset="2"/>
              </a:rPr>
              <a:t> 2</a:t>
            </a:r>
            <a:r>
              <a:rPr lang="en-SG" sz="2200" i="1" baseline="30000" dirty="0">
                <a:sym typeface="Symbol" panose="05050102010706020507" pitchFamily="18" charset="2"/>
              </a:rPr>
              <a:t>h</a:t>
            </a:r>
            <a:r>
              <a:rPr lang="en-US" altLang="en-US" sz="22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8061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42" name="TextBox 41"/>
          <p:cNvSpPr txBox="1"/>
          <p:nvPr/>
        </p:nvSpPr>
        <p:spPr>
          <a:xfrm>
            <a:off x="451106" y="1026000"/>
            <a:ext cx="7993211" cy="954107"/>
          </a:xfrm>
          <a:prstGeom prst="rect">
            <a:avLst/>
          </a:prstGeom>
          <a:noFill/>
        </p:spPr>
        <p:txBody>
          <a:bodyPr wrap="square" rtlCol="0">
            <a:spAutoFit/>
          </a:bodyPr>
          <a:lstStyle/>
          <a:p>
            <a:pPr marL="457200" indent="-457200">
              <a:tabLst>
                <a:tab pos="457200" algn="l"/>
                <a:tab pos="1371600" algn="l"/>
                <a:tab pos="1547813" algn="l"/>
              </a:tabLst>
            </a:pPr>
            <a:r>
              <a:rPr lang="en-US" altLang="en-US" sz="2800" dirty="0"/>
              <a:t>Q:	Is there a binary tree that has height 5 and 38 terminal vertices?</a:t>
            </a:r>
          </a:p>
        </p:txBody>
      </p:sp>
      <p:sp>
        <p:nvSpPr>
          <p:cNvPr id="27" name="TextBox 26"/>
          <p:cNvSpPr txBox="1"/>
          <p:nvPr/>
        </p:nvSpPr>
        <p:spPr>
          <a:xfrm>
            <a:off x="476756" y="2199487"/>
            <a:ext cx="7818158" cy="1384995"/>
          </a:xfrm>
          <a:prstGeom prst="rect">
            <a:avLst/>
          </a:prstGeom>
          <a:solidFill>
            <a:schemeClr val="accent4">
              <a:lumMod val="60000"/>
              <a:lumOff val="40000"/>
            </a:schemeClr>
          </a:solidFill>
        </p:spPr>
        <p:txBody>
          <a:bodyPr wrap="square" rtlCol="0">
            <a:spAutoFit/>
          </a:bodyPr>
          <a:lstStyle/>
          <a:p>
            <a:pPr>
              <a:spcAft>
                <a:spcPts val="600"/>
              </a:spcAft>
            </a:pPr>
            <a:r>
              <a:rPr lang="en-SG" altLang="en-US" sz="2800" dirty="0"/>
              <a:t>No, by Theorem 10.6.2, </a:t>
            </a:r>
            <a:r>
              <a:rPr lang="en-US" altLang="en-US" sz="2800" dirty="0"/>
              <a:t>any binary tree </a:t>
            </a:r>
            <a:r>
              <a:rPr lang="en-US" altLang="en-US" sz="2800" i="1" dirty="0"/>
              <a:t>T </a:t>
            </a:r>
            <a:r>
              <a:rPr lang="en-US" altLang="en-US" sz="2800" dirty="0"/>
              <a:t>with height 5 has at most 2</a:t>
            </a:r>
            <a:r>
              <a:rPr lang="en-US" altLang="en-US" sz="2800" baseline="30000" dirty="0"/>
              <a:t>5</a:t>
            </a:r>
            <a:r>
              <a:rPr lang="en-US" altLang="en-US" sz="2800" dirty="0"/>
              <a:t> = 32</a:t>
            </a:r>
            <a:r>
              <a:rPr lang="en-US" altLang="en-US" sz="2800" i="1" dirty="0"/>
              <a:t> </a:t>
            </a:r>
            <a:r>
              <a:rPr lang="en-US" altLang="en-US" sz="2800" dirty="0"/>
              <a:t>terminal vertices, so such a tree cannot have 38 terminal vertices</a:t>
            </a:r>
            <a:r>
              <a:rPr lang="en-SG" altLang="en-US" sz="2800" dirty="0"/>
              <a:t>. </a:t>
            </a:r>
            <a:endParaRPr lang="en-SG" sz="280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7118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7993211" cy="3693319"/>
          </a:xfrm>
          <a:prstGeom prst="rect">
            <a:avLst/>
          </a:prstGeom>
          <a:noFill/>
        </p:spPr>
        <p:txBody>
          <a:bodyPr wrap="square" rtlCol="0">
            <a:spAutoFit/>
          </a:bodyPr>
          <a:lstStyle/>
          <a:p>
            <a:pPr>
              <a:spcAft>
                <a:spcPts val="600"/>
              </a:spcAft>
              <a:tabLst>
                <a:tab pos="457200" algn="l"/>
                <a:tab pos="1371600" algn="l"/>
                <a:tab pos="1547813" algn="l"/>
              </a:tabLst>
            </a:pPr>
            <a:r>
              <a:rPr lang="en-US" altLang="en-US" sz="2800" dirty="0">
                <a:solidFill>
                  <a:srgbClr val="0000FF"/>
                </a:solidFill>
              </a:rPr>
              <a:t>Tree traversal </a:t>
            </a:r>
            <a:r>
              <a:rPr lang="en-US" altLang="en-US" sz="2800" dirty="0"/>
              <a:t>(also known as </a:t>
            </a:r>
            <a:r>
              <a:rPr lang="en-US" altLang="en-US" sz="2800" dirty="0">
                <a:solidFill>
                  <a:srgbClr val="0000FF"/>
                </a:solidFill>
              </a:rPr>
              <a:t>tree search</a:t>
            </a:r>
            <a:r>
              <a:rPr lang="en-US" altLang="en-US" sz="2800" dirty="0"/>
              <a:t>) is the process of visiting each node in a tree data structure exactly once in a systematic manner.</a:t>
            </a:r>
          </a:p>
          <a:p>
            <a:pPr>
              <a:spcAft>
                <a:spcPts val="600"/>
              </a:spcAft>
              <a:tabLst>
                <a:tab pos="457200" algn="l"/>
                <a:tab pos="1371600" algn="l"/>
                <a:tab pos="1547813" algn="l"/>
              </a:tabLst>
            </a:pPr>
            <a:r>
              <a:rPr lang="en-US" altLang="en-US" sz="2800" dirty="0"/>
              <a:t>There are two types of traversal: </a:t>
            </a:r>
            <a:r>
              <a:rPr lang="en-US" altLang="en-US" sz="2800" dirty="0">
                <a:solidFill>
                  <a:srgbClr val="0000FF"/>
                </a:solidFill>
              </a:rPr>
              <a:t>breadth-first search (BFS)</a:t>
            </a:r>
            <a:r>
              <a:rPr lang="en-US" altLang="en-US" sz="2800" dirty="0"/>
              <a:t> or </a:t>
            </a:r>
            <a:r>
              <a:rPr lang="en-US" altLang="en-US" sz="2800" dirty="0">
                <a:solidFill>
                  <a:srgbClr val="0000FF"/>
                </a:solidFill>
              </a:rPr>
              <a:t>depth-first search (DFS)</a:t>
            </a:r>
            <a:r>
              <a:rPr lang="en-US" altLang="en-US" sz="2800" dirty="0"/>
              <a:t>.</a:t>
            </a:r>
          </a:p>
          <a:p>
            <a:pPr>
              <a:spcAft>
                <a:spcPts val="600"/>
              </a:spcAft>
              <a:tabLst>
                <a:tab pos="457200" algn="l"/>
                <a:tab pos="1371600" algn="l"/>
                <a:tab pos="1547813" algn="l"/>
              </a:tabLst>
            </a:pPr>
            <a:r>
              <a:rPr lang="en-US" altLang="en-US" sz="2800" dirty="0"/>
              <a:t>The following sections describe BFS and DFS on binary trees, but in general they can be applied on any type of trees, or even graphs.</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 Traversal</a:t>
            </a:r>
            <a:endParaRPr lang="en-SG" sz="2000" dirty="0">
              <a:solidFill>
                <a:schemeClr val="bg1"/>
              </a:solidFill>
            </a:endParaRPr>
          </a:p>
        </p:txBody>
      </p:sp>
    </p:spTree>
    <p:extLst>
      <p:ext uri="{BB962C8B-B14F-4D97-AF65-F5344CB8AC3E}">
        <p14:creationId xmlns:p14="http://schemas.microsoft.com/office/powerpoint/2010/main" val="586158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7993211" cy="1384995"/>
          </a:xfrm>
          <a:prstGeom prst="rect">
            <a:avLst/>
          </a:prstGeom>
          <a:noFill/>
        </p:spPr>
        <p:txBody>
          <a:bodyPr wrap="square" rtlCol="0">
            <a:spAutoFit/>
          </a:bodyPr>
          <a:lstStyle/>
          <a:p>
            <a:pPr>
              <a:spcAft>
                <a:spcPts val="600"/>
              </a:spcAft>
              <a:tabLst>
                <a:tab pos="457200" algn="l"/>
                <a:tab pos="1371600" algn="l"/>
                <a:tab pos="1547813" algn="l"/>
              </a:tabLst>
            </a:pPr>
            <a:r>
              <a:rPr lang="en-US" altLang="en-US" sz="2800" dirty="0"/>
              <a:t>In breadth-first search (by E.F. Moore), it starts at the root and visits its adjacent vertices, and then moves to the next level. </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Breadth-First Search</a:t>
            </a:r>
            <a:endParaRPr lang="en-SG" sz="2000" dirty="0">
              <a:solidFill>
                <a:schemeClr val="bg1"/>
              </a:solidFill>
            </a:endParaRPr>
          </a:p>
        </p:txBody>
      </p:sp>
      <p:grpSp>
        <p:nvGrpSpPr>
          <p:cNvPr id="100" name="Group 99"/>
          <p:cNvGrpSpPr/>
          <p:nvPr/>
        </p:nvGrpSpPr>
        <p:grpSpPr>
          <a:xfrm>
            <a:off x="4011159" y="2927917"/>
            <a:ext cx="3898529" cy="2638533"/>
            <a:chOff x="1983622" y="2889337"/>
            <a:chExt cx="3898529" cy="2638533"/>
          </a:xfrm>
        </p:grpSpPr>
        <p:grpSp>
          <p:nvGrpSpPr>
            <p:cNvPr id="27" name="Group 26"/>
            <p:cNvGrpSpPr/>
            <p:nvPr/>
          </p:nvGrpSpPr>
          <p:grpSpPr>
            <a:xfrm>
              <a:off x="3481550" y="2889337"/>
              <a:ext cx="374542" cy="428930"/>
              <a:chOff x="4384728" y="3976887"/>
              <a:chExt cx="374542" cy="428930"/>
            </a:xfrm>
          </p:grpSpPr>
          <p:sp>
            <p:nvSpPr>
              <p:cNvPr id="33" name="Oval 32"/>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4409767" y="3991297"/>
                <a:ext cx="324465" cy="400110"/>
              </a:xfrm>
              <a:prstGeom prst="rect">
                <a:avLst/>
              </a:prstGeom>
              <a:noFill/>
            </p:spPr>
            <p:txBody>
              <a:bodyPr wrap="square" rtlCol="0">
                <a:spAutoFit/>
              </a:bodyPr>
              <a:lstStyle/>
              <a:p>
                <a:pPr algn="ctr"/>
                <a:r>
                  <a:rPr lang="en-US" sz="2000" dirty="0"/>
                  <a:t>1</a:t>
                </a:r>
              </a:p>
            </p:txBody>
          </p:sp>
        </p:grpSp>
        <p:grpSp>
          <p:nvGrpSpPr>
            <p:cNvPr id="44" name="Group 43"/>
            <p:cNvGrpSpPr/>
            <p:nvPr/>
          </p:nvGrpSpPr>
          <p:grpSpPr>
            <a:xfrm>
              <a:off x="2726711" y="3519622"/>
              <a:ext cx="374542" cy="428930"/>
              <a:chOff x="4384728" y="3976887"/>
              <a:chExt cx="374542" cy="428930"/>
            </a:xfrm>
          </p:grpSpPr>
          <p:sp>
            <p:nvSpPr>
              <p:cNvPr id="45" name="Oval 44"/>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4409767" y="3991297"/>
                <a:ext cx="324465" cy="400110"/>
              </a:xfrm>
              <a:prstGeom prst="rect">
                <a:avLst/>
              </a:prstGeom>
              <a:noFill/>
            </p:spPr>
            <p:txBody>
              <a:bodyPr wrap="square" rtlCol="0">
                <a:spAutoFit/>
              </a:bodyPr>
              <a:lstStyle/>
              <a:p>
                <a:pPr algn="ctr"/>
                <a:r>
                  <a:rPr lang="en-US" sz="2000" dirty="0"/>
                  <a:t>2</a:t>
                </a:r>
              </a:p>
            </p:txBody>
          </p:sp>
        </p:grpSp>
        <p:grpSp>
          <p:nvGrpSpPr>
            <p:cNvPr id="47" name="Group 46"/>
            <p:cNvGrpSpPr/>
            <p:nvPr/>
          </p:nvGrpSpPr>
          <p:grpSpPr>
            <a:xfrm>
              <a:off x="4260440" y="3519622"/>
              <a:ext cx="374542" cy="428930"/>
              <a:chOff x="4384728" y="3976887"/>
              <a:chExt cx="374542" cy="428930"/>
            </a:xfrm>
          </p:grpSpPr>
          <p:sp>
            <p:nvSpPr>
              <p:cNvPr id="48" name="Oval 47"/>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4409767" y="3991297"/>
                <a:ext cx="324465" cy="400110"/>
              </a:xfrm>
              <a:prstGeom prst="rect">
                <a:avLst/>
              </a:prstGeom>
              <a:noFill/>
            </p:spPr>
            <p:txBody>
              <a:bodyPr wrap="square" rtlCol="0">
                <a:spAutoFit/>
              </a:bodyPr>
              <a:lstStyle/>
              <a:p>
                <a:pPr algn="ctr"/>
                <a:r>
                  <a:rPr lang="en-US" sz="2000" dirty="0"/>
                  <a:t>3</a:t>
                </a:r>
              </a:p>
            </p:txBody>
          </p:sp>
        </p:grpSp>
        <p:grpSp>
          <p:nvGrpSpPr>
            <p:cNvPr id="50" name="Group 49"/>
            <p:cNvGrpSpPr/>
            <p:nvPr/>
          </p:nvGrpSpPr>
          <p:grpSpPr>
            <a:xfrm>
              <a:off x="1983622" y="4239693"/>
              <a:ext cx="374542" cy="428930"/>
              <a:chOff x="4384728" y="3976887"/>
              <a:chExt cx="374542" cy="428930"/>
            </a:xfrm>
          </p:grpSpPr>
          <p:sp>
            <p:nvSpPr>
              <p:cNvPr id="51" name="Oval 50"/>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4409767" y="3991297"/>
                <a:ext cx="324465" cy="400110"/>
              </a:xfrm>
              <a:prstGeom prst="rect">
                <a:avLst/>
              </a:prstGeom>
              <a:noFill/>
            </p:spPr>
            <p:txBody>
              <a:bodyPr wrap="square" rtlCol="0">
                <a:spAutoFit/>
              </a:bodyPr>
              <a:lstStyle/>
              <a:p>
                <a:pPr algn="ctr"/>
                <a:r>
                  <a:rPr lang="en-US" sz="2000" dirty="0"/>
                  <a:t>4</a:t>
                </a:r>
              </a:p>
            </p:txBody>
          </p:sp>
        </p:grpSp>
        <p:grpSp>
          <p:nvGrpSpPr>
            <p:cNvPr id="53" name="Group 52"/>
            <p:cNvGrpSpPr/>
            <p:nvPr/>
          </p:nvGrpSpPr>
          <p:grpSpPr>
            <a:xfrm>
              <a:off x="3356505" y="4225283"/>
              <a:ext cx="374542" cy="428930"/>
              <a:chOff x="4384728" y="3976887"/>
              <a:chExt cx="374542" cy="428930"/>
            </a:xfrm>
          </p:grpSpPr>
          <p:sp>
            <p:nvSpPr>
              <p:cNvPr id="54" name="Oval 53"/>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4409767" y="3991297"/>
                <a:ext cx="324465" cy="400110"/>
              </a:xfrm>
              <a:prstGeom prst="rect">
                <a:avLst/>
              </a:prstGeom>
              <a:noFill/>
            </p:spPr>
            <p:txBody>
              <a:bodyPr wrap="square" rtlCol="0">
                <a:spAutoFit/>
              </a:bodyPr>
              <a:lstStyle/>
              <a:p>
                <a:pPr algn="ctr"/>
                <a:r>
                  <a:rPr lang="en-US" sz="2000" dirty="0"/>
                  <a:t>5</a:t>
                </a:r>
              </a:p>
            </p:txBody>
          </p:sp>
        </p:grpSp>
        <p:grpSp>
          <p:nvGrpSpPr>
            <p:cNvPr id="56" name="Group 55"/>
            <p:cNvGrpSpPr/>
            <p:nvPr/>
          </p:nvGrpSpPr>
          <p:grpSpPr>
            <a:xfrm>
              <a:off x="4918744" y="4225283"/>
              <a:ext cx="374542" cy="428930"/>
              <a:chOff x="4384728" y="3976887"/>
              <a:chExt cx="374542" cy="428930"/>
            </a:xfrm>
          </p:grpSpPr>
          <p:sp>
            <p:nvSpPr>
              <p:cNvPr id="57" name="Oval 56"/>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4409767" y="3991297"/>
                <a:ext cx="324465" cy="400110"/>
              </a:xfrm>
              <a:prstGeom prst="rect">
                <a:avLst/>
              </a:prstGeom>
              <a:noFill/>
            </p:spPr>
            <p:txBody>
              <a:bodyPr wrap="square" rtlCol="0">
                <a:spAutoFit/>
              </a:bodyPr>
              <a:lstStyle/>
              <a:p>
                <a:pPr algn="ctr"/>
                <a:r>
                  <a:rPr lang="en-US" sz="2000" dirty="0"/>
                  <a:t>6</a:t>
                </a:r>
              </a:p>
            </p:txBody>
          </p:sp>
        </p:grpSp>
        <p:grpSp>
          <p:nvGrpSpPr>
            <p:cNvPr id="59" name="Group 58"/>
            <p:cNvGrpSpPr/>
            <p:nvPr/>
          </p:nvGrpSpPr>
          <p:grpSpPr>
            <a:xfrm>
              <a:off x="2542437" y="5098940"/>
              <a:ext cx="374542" cy="428930"/>
              <a:chOff x="4384728" y="3976887"/>
              <a:chExt cx="374542" cy="428930"/>
            </a:xfrm>
          </p:grpSpPr>
          <p:sp>
            <p:nvSpPr>
              <p:cNvPr id="60" name="Oval 59"/>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4409767" y="3991297"/>
                <a:ext cx="324465" cy="400110"/>
              </a:xfrm>
              <a:prstGeom prst="rect">
                <a:avLst/>
              </a:prstGeom>
              <a:noFill/>
            </p:spPr>
            <p:txBody>
              <a:bodyPr wrap="square" rtlCol="0">
                <a:spAutoFit/>
              </a:bodyPr>
              <a:lstStyle/>
              <a:p>
                <a:pPr algn="ctr"/>
                <a:r>
                  <a:rPr lang="en-US" sz="2000" dirty="0"/>
                  <a:t>7</a:t>
                </a:r>
              </a:p>
            </p:txBody>
          </p:sp>
        </p:grpSp>
        <p:grpSp>
          <p:nvGrpSpPr>
            <p:cNvPr id="62" name="Group 61"/>
            <p:cNvGrpSpPr/>
            <p:nvPr/>
          </p:nvGrpSpPr>
          <p:grpSpPr>
            <a:xfrm>
              <a:off x="4315290" y="5098940"/>
              <a:ext cx="374542" cy="428930"/>
              <a:chOff x="4384728" y="3976887"/>
              <a:chExt cx="374542" cy="428930"/>
            </a:xfrm>
          </p:grpSpPr>
          <p:sp>
            <p:nvSpPr>
              <p:cNvPr id="63" name="Oval 62"/>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4409767" y="3991297"/>
                <a:ext cx="324465" cy="400110"/>
              </a:xfrm>
              <a:prstGeom prst="rect">
                <a:avLst/>
              </a:prstGeom>
              <a:noFill/>
            </p:spPr>
            <p:txBody>
              <a:bodyPr wrap="square" rtlCol="0">
                <a:spAutoFit/>
              </a:bodyPr>
              <a:lstStyle/>
              <a:p>
                <a:pPr algn="ctr"/>
                <a:r>
                  <a:rPr lang="en-US" sz="2000" dirty="0"/>
                  <a:t>8</a:t>
                </a:r>
              </a:p>
            </p:txBody>
          </p:sp>
        </p:grpSp>
        <p:grpSp>
          <p:nvGrpSpPr>
            <p:cNvPr id="65" name="Group 64"/>
            <p:cNvGrpSpPr/>
            <p:nvPr/>
          </p:nvGrpSpPr>
          <p:grpSpPr>
            <a:xfrm>
              <a:off x="5507609" y="5098940"/>
              <a:ext cx="374542" cy="428930"/>
              <a:chOff x="4384728" y="3976887"/>
              <a:chExt cx="374542" cy="428930"/>
            </a:xfrm>
          </p:grpSpPr>
          <p:sp>
            <p:nvSpPr>
              <p:cNvPr id="66" name="Oval 65"/>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4409767" y="3991297"/>
                <a:ext cx="324465" cy="400110"/>
              </a:xfrm>
              <a:prstGeom prst="rect">
                <a:avLst/>
              </a:prstGeom>
              <a:noFill/>
            </p:spPr>
            <p:txBody>
              <a:bodyPr wrap="square" rtlCol="0">
                <a:spAutoFit/>
              </a:bodyPr>
              <a:lstStyle/>
              <a:p>
                <a:pPr algn="ctr"/>
                <a:r>
                  <a:rPr lang="en-US" sz="2000" dirty="0"/>
                  <a:t>9</a:t>
                </a:r>
              </a:p>
            </p:txBody>
          </p:sp>
        </p:grpSp>
        <p:cxnSp>
          <p:nvCxnSpPr>
            <p:cNvPr id="8" name="Straight Connector 7"/>
            <p:cNvCxnSpPr>
              <a:stCxn id="45" idx="7"/>
              <a:endCxn id="33" idx="3"/>
            </p:cNvCxnSpPr>
            <p:nvPr/>
          </p:nvCxnSpPr>
          <p:spPr>
            <a:xfrm flipV="1">
              <a:off x="3046403" y="3255452"/>
              <a:ext cx="489997" cy="32698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1" idx="7"/>
              <a:endCxn id="45" idx="3"/>
            </p:cNvCxnSpPr>
            <p:nvPr/>
          </p:nvCxnSpPr>
          <p:spPr>
            <a:xfrm flipV="1">
              <a:off x="2303314" y="3885737"/>
              <a:ext cx="478247" cy="416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4" idx="1"/>
              <a:endCxn id="45" idx="5"/>
            </p:cNvCxnSpPr>
            <p:nvPr/>
          </p:nvCxnSpPr>
          <p:spPr>
            <a:xfrm flipH="1" flipV="1">
              <a:off x="3046403" y="3885737"/>
              <a:ext cx="364952" cy="40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0" idx="7"/>
              <a:endCxn id="54" idx="3"/>
            </p:cNvCxnSpPr>
            <p:nvPr/>
          </p:nvCxnSpPr>
          <p:spPr>
            <a:xfrm flipV="1">
              <a:off x="2862129" y="4591398"/>
              <a:ext cx="549226" cy="5703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8" idx="1"/>
              <a:endCxn id="33" idx="5"/>
            </p:cNvCxnSpPr>
            <p:nvPr/>
          </p:nvCxnSpPr>
          <p:spPr>
            <a:xfrm flipH="1" flipV="1">
              <a:off x="3801242" y="3255452"/>
              <a:ext cx="514048" cy="32698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8" idx="5"/>
              <a:endCxn id="57" idx="1"/>
            </p:cNvCxnSpPr>
            <p:nvPr/>
          </p:nvCxnSpPr>
          <p:spPr>
            <a:xfrm>
              <a:off x="4580132" y="3885737"/>
              <a:ext cx="393462" cy="40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7" idx="5"/>
              <a:endCxn id="66" idx="1"/>
            </p:cNvCxnSpPr>
            <p:nvPr/>
          </p:nvCxnSpPr>
          <p:spPr>
            <a:xfrm>
              <a:off x="5238436" y="4591398"/>
              <a:ext cx="324023" cy="5703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57" idx="3"/>
              <a:endCxn id="63" idx="7"/>
            </p:cNvCxnSpPr>
            <p:nvPr/>
          </p:nvCxnSpPr>
          <p:spPr>
            <a:xfrm flipH="1">
              <a:off x="4634982" y="4591398"/>
              <a:ext cx="338612" cy="5703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01" name="TextBox 100"/>
          <p:cNvSpPr txBox="1"/>
          <p:nvPr/>
        </p:nvSpPr>
        <p:spPr>
          <a:xfrm>
            <a:off x="816110" y="3172502"/>
            <a:ext cx="2887582" cy="1200329"/>
          </a:xfrm>
          <a:prstGeom prst="rect">
            <a:avLst/>
          </a:prstGeom>
          <a:noFill/>
        </p:spPr>
        <p:txBody>
          <a:bodyPr wrap="square" rtlCol="0">
            <a:spAutoFit/>
          </a:bodyPr>
          <a:lstStyle/>
          <a:p>
            <a:pPr>
              <a:spcAft>
                <a:spcPts val="600"/>
              </a:spcAft>
              <a:tabLst>
                <a:tab pos="457200" algn="l"/>
                <a:tab pos="1371600" algn="l"/>
                <a:tab pos="1547813" algn="l"/>
              </a:tabLst>
            </a:pPr>
            <a:r>
              <a:rPr lang="en-US" altLang="en-US" sz="2400" dirty="0"/>
              <a:t>The figure shows the order of the vertices visited.</a:t>
            </a:r>
          </a:p>
        </p:txBody>
      </p:sp>
    </p:spTree>
    <p:extLst>
      <p:ext uri="{BB962C8B-B14F-4D97-AF65-F5344CB8AC3E}">
        <p14:creationId xmlns:p14="http://schemas.microsoft.com/office/powerpoint/2010/main" val="42286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dissolve">
                                      <p:cBhvr>
                                        <p:cTn id="1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7993211" cy="1384995"/>
          </a:xfrm>
          <a:prstGeom prst="rect">
            <a:avLst/>
          </a:prstGeom>
          <a:noFill/>
        </p:spPr>
        <p:txBody>
          <a:bodyPr wrap="square" rtlCol="0">
            <a:spAutoFit/>
          </a:bodyPr>
          <a:lstStyle/>
          <a:p>
            <a:pPr>
              <a:spcAft>
                <a:spcPts val="600"/>
              </a:spcAft>
              <a:tabLst>
                <a:tab pos="457200" algn="l"/>
                <a:tab pos="1371600" algn="l"/>
                <a:tab pos="1547813" algn="l"/>
              </a:tabLst>
            </a:pPr>
            <a:r>
              <a:rPr lang="en-US" altLang="en-US" sz="2800" dirty="0"/>
              <a:t>The figure on the left shows a graph representing cities in Germany. The figure on the right shows the breadth-first traversal on the graph.</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Breadth-First Search</a:t>
            </a:r>
            <a:endParaRPr lang="en-SG"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272" y="2852110"/>
            <a:ext cx="3078264" cy="310288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563" y="3324224"/>
            <a:ext cx="2787107" cy="1995569"/>
          </a:xfrm>
          <a:prstGeom prst="rect">
            <a:avLst/>
          </a:prstGeom>
        </p:spPr>
      </p:pic>
      <p:sp>
        <p:nvSpPr>
          <p:cNvPr id="20" name="TextBox 19"/>
          <p:cNvSpPr txBox="1"/>
          <p:nvPr/>
        </p:nvSpPr>
        <p:spPr>
          <a:xfrm>
            <a:off x="974034" y="6270615"/>
            <a:ext cx="7007088" cy="338554"/>
          </a:xfrm>
          <a:prstGeom prst="rect">
            <a:avLst/>
          </a:prstGeom>
          <a:noFill/>
        </p:spPr>
        <p:txBody>
          <a:bodyPr wrap="square" rtlCol="0">
            <a:spAutoFit/>
          </a:bodyPr>
          <a:lstStyle/>
          <a:p>
            <a:r>
              <a:rPr lang="en-US" altLang="en-US" sz="1600" dirty="0"/>
              <a:t>Acknowledgement: Wikipedia </a:t>
            </a:r>
            <a:r>
              <a:rPr lang="en-US" sz="1600" dirty="0">
                <a:hlinkClick r:id="rId5"/>
              </a:rPr>
              <a:t>https://en.wikipedia.org/wiki/Breadth-first_search</a:t>
            </a:r>
            <a:r>
              <a:rPr lang="en-US" sz="1600" dirty="0"/>
              <a:t> </a:t>
            </a:r>
          </a:p>
        </p:txBody>
      </p:sp>
    </p:spTree>
    <p:extLst>
      <p:ext uri="{BB962C8B-B14F-4D97-AF65-F5344CB8AC3E}">
        <p14:creationId xmlns:p14="http://schemas.microsoft.com/office/powerpoint/2010/main" val="21774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8301008" cy="4632037"/>
          </a:xfrm>
          <a:prstGeom prst="rect">
            <a:avLst/>
          </a:prstGeom>
          <a:noFill/>
        </p:spPr>
        <p:txBody>
          <a:bodyPr wrap="square" rtlCol="0">
            <a:spAutoFit/>
          </a:bodyPr>
          <a:lstStyle/>
          <a:p>
            <a:pPr>
              <a:tabLst>
                <a:tab pos="457200" algn="l"/>
                <a:tab pos="1371600" algn="l"/>
                <a:tab pos="1547813" algn="l"/>
              </a:tabLst>
            </a:pPr>
            <a:r>
              <a:rPr lang="en-US" altLang="en-US" sz="2800" dirty="0"/>
              <a:t>There are three types of depth-first traversal:</a:t>
            </a:r>
          </a:p>
          <a:p>
            <a:pPr marL="341313" indent="-341313">
              <a:spcBef>
                <a:spcPts val="600"/>
              </a:spcBef>
              <a:buFont typeface="Wingdings" panose="05000000000000000000" pitchFamily="2" charset="2"/>
              <a:buChar char="§"/>
              <a:tabLst>
                <a:tab pos="1371600" algn="l"/>
                <a:tab pos="1547813" algn="l"/>
              </a:tabLst>
            </a:pPr>
            <a:r>
              <a:rPr lang="en-US" altLang="en-US" sz="2400" dirty="0">
                <a:solidFill>
                  <a:srgbClr val="0000FF"/>
                </a:solidFill>
              </a:rPr>
              <a:t>Pre-order</a:t>
            </a:r>
          </a:p>
          <a:p>
            <a:pPr marL="803275" lvl="1" indent="-346075">
              <a:buFont typeface="Wingdings" panose="05000000000000000000" pitchFamily="2" charset="2"/>
              <a:buChar char="§"/>
              <a:tabLst>
                <a:tab pos="457200" algn="l"/>
                <a:tab pos="1371600" algn="l"/>
                <a:tab pos="1547813" algn="l"/>
              </a:tabLst>
            </a:pPr>
            <a:r>
              <a:rPr lang="en-US" altLang="en-US" sz="2000" dirty="0">
                <a:solidFill>
                  <a:srgbClr val="006600"/>
                </a:solidFill>
              </a:rPr>
              <a:t>Print the data of the root (or current vertex)</a:t>
            </a:r>
          </a:p>
          <a:p>
            <a:pPr marL="803275" lvl="1" indent="-346075">
              <a:buFont typeface="Wingdings" panose="05000000000000000000" pitchFamily="2" charset="2"/>
              <a:buChar char="§"/>
              <a:tabLst>
                <a:tab pos="457200" algn="l"/>
                <a:tab pos="1371600" algn="l"/>
                <a:tab pos="1547813" algn="l"/>
              </a:tabLst>
            </a:pPr>
            <a:r>
              <a:rPr lang="en-US" altLang="en-US" sz="2000" dirty="0"/>
              <a:t>Traverse the left subtree by recursively calling the pre-order function</a:t>
            </a:r>
          </a:p>
          <a:p>
            <a:pPr marL="803275" lvl="1" indent="-346075">
              <a:buFont typeface="Wingdings" panose="05000000000000000000" pitchFamily="2" charset="2"/>
              <a:buChar char="§"/>
              <a:tabLst>
                <a:tab pos="457200" algn="l"/>
                <a:tab pos="1371600" algn="l"/>
                <a:tab pos="1547813" algn="l"/>
              </a:tabLst>
            </a:pPr>
            <a:r>
              <a:rPr lang="en-US" altLang="en-US" sz="2000" dirty="0"/>
              <a:t>Traverse the right subtree by recursively calling the pre-order function</a:t>
            </a:r>
          </a:p>
          <a:p>
            <a:pPr marL="341313" indent="-341313">
              <a:spcBef>
                <a:spcPts val="600"/>
              </a:spcBef>
              <a:buFont typeface="Wingdings" panose="05000000000000000000" pitchFamily="2" charset="2"/>
              <a:buChar char="§"/>
              <a:tabLst>
                <a:tab pos="1371600" algn="l"/>
                <a:tab pos="1547813" algn="l"/>
              </a:tabLst>
            </a:pPr>
            <a:r>
              <a:rPr lang="en-US" altLang="en-US" sz="2400" dirty="0">
                <a:solidFill>
                  <a:srgbClr val="0000FF"/>
                </a:solidFill>
              </a:rPr>
              <a:t>In-order</a:t>
            </a:r>
          </a:p>
          <a:p>
            <a:pPr marL="803275" lvl="1" indent="-346075">
              <a:buFont typeface="Wingdings" panose="05000000000000000000" pitchFamily="2" charset="2"/>
              <a:buChar char="§"/>
              <a:tabLst>
                <a:tab pos="457200" algn="l"/>
                <a:tab pos="1371600" algn="l"/>
                <a:tab pos="1547813" algn="l"/>
              </a:tabLst>
            </a:pPr>
            <a:r>
              <a:rPr lang="en-US" altLang="en-US" sz="2000" dirty="0"/>
              <a:t>Traverse the left subtree by recursively calling the in-order function</a:t>
            </a:r>
          </a:p>
          <a:p>
            <a:pPr marL="803275" lvl="1" indent="-346075">
              <a:buFont typeface="Wingdings" panose="05000000000000000000" pitchFamily="2" charset="2"/>
              <a:buChar char="§"/>
              <a:tabLst>
                <a:tab pos="457200" algn="l"/>
                <a:tab pos="1371600" algn="l"/>
                <a:tab pos="1547813" algn="l"/>
              </a:tabLst>
            </a:pPr>
            <a:r>
              <a:rPr lang="en-US" altLang="en-US" sz="2000" dirty="0">
                <a:solidFill>
                  <a:srgbClr val="006600"/>
                </a:solidFill>
              </a:rPr>
              <a:t>Print the data of the root (or current vertex)</a:t>
            </a:r>
          </a:p>
          <a:p>
            <a:pPr marL="803275" lvl="1" indent="-346075">
              <a:buFont typeface="Wingdings" panose="05000000000000000000" pitchFamily="2" charset="2"/>
              <a:buChar char="§"/>
              <a:tabLst>
                <a:tab pos="457200" algn="l"/>
                <a:tab pos="1371600" algn="l"/>
                <a:tab pos="1547813" algn="l"/>
              </a:tabLst>
            </a:pPr>
            <a:r>
              <a:rPr lang="en-US" altLang="en-US" sz="2000" dirty="0"/>
              <a:t>Traverse the right subtree by recursively calling the in-order function</a:t>
            </a:r>
          </a:p>
          <a:p>
            <a:pPr marL="341313" indent="-341313">
              <a:spcBef>
                <a:spcPts val="600"/>
              </a:spcBef>
              <a:buFont typeface="Wingdings" panose="05000000000000000000" pitchFamily="2" charset="2"/>
              <a:buChar char="§"/>
              <a:tabLst>
                <a:tab pos="1371600" algn="l"/>
                <a:tab pos="1547813" algn="l"/>
              </a:tabLst>
            </a:pPr>
            <a:r>
              <a:rPr lang="en-US" altLang="en-US" sz="2400" dirty="0">
                <a:solidFill>
                  <a:srgbClr val="0000FF"/>
                </a:solidFill>
              </a:rPr>
              <a:t>Post-order</a:t>
            </a:r>
          </a:p>
          <a:p>
            <a:pPr marL="803275" lvl="1" indent="-346075">
              <a:buFont typeface="Wingdings" panose="05000000000000000000" pitchFamily="2" charset="2"/>
              <a:buChar char="§"/>
              <a:tabLst>
                <a:tab pos="457200" algn="l"/>
                <a:tab pos="1371600" algn="l"/>
                <a:tab pos="1547813" algn="l"/>
              </a:tabLst>
            </a:pPr>
            <a:r>
              <a:rPr lang="en-US" altLang="en-US" sz="2000" dirty="0"/>
              <a:t>Traverse the left subtree by recursively calling the post-order function</a:t>
            </a:r>
          </a:p>
          <a:p>
            <a:pPr marL="803275" lvl="1" indent="-346075">
              <a:buFont typeface="Wingdings" panose="05000000000000000000" pitchFamily="2" charset="2"/>
              <a:buChar char="§"/>
              <a:tabLst>
                <a:tab pos="457200" algn="l"/>
                <a:tab pos="1371600" algn="l"/>
                <a:tab pos="1547813" algn="l"/>
              </a:tabLst>
            </a:pPr>
            <a:r>
              <a:rPr lang="en-US" altLang="en-US" sz="2000" dirty="0"/>
              <a:t>Traverse the right subtree by recursively calling the post-order function</a:t>
            </a:r>
          </a:p>
          <a:p>
            <a:pPr marL="803275" lvl="1" indent="-346075">
              <a:buFont typeface="Wingdings" panose="05000000000000000000" pitchFamily="2" charset="2"/>
              <a:buChar char="§"/>
              <a:tabLst>
                <a:tab pos="457200" algn="l"/>
                <a:tab pos="1371600" algn="l"/>
                <a:tab pos="1547813" algn="l"/>
              </a:tabLst>
            </a:pPr>
            <a:r>
              <a:rPr lang="en-US" altLang="en-US" sz="2000" dirty="0">
                <a:solidFill>
                  <a:srgbClr val="006600"/>
                </a:solidFill>
              </a:rPr>
              <a:t>Print the data of the root (or current vertex)</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Depth-First Search</a:t>
            </a:r>
            <a:endParaRPr lang="en-SG" sz="2000" dirty="0">
              <a:solidFill>
                <a:schemeClr val="bg1"/>
              </a:solidFill>
            </a:endParaRPr>
          </a:p>
        </p:txBody>
      </p:sp>
    </p:spTree>
    <p:extLst>
      <p:ext uri="{BB962C8B-B14F-4D97-AF65-F5344CB8AC3E}">
        <p14:creationId xmlns:p14="http://schemas.microsoft.com/office/powerpoint/2010/main" val="3586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Depth-First Search</a:t>
            </a:r>
            <a:endParaRPr lang="en-SG" sz="2000" dirty="0">
              <a:solidFill>
                <a:schemeClr val="bg1"/>
              </a:solidFill>
            </a:endParaRPr>
          </a:p>
        </p:txBody>
      </p:sp>
      <p:sp>
        <p:nvSpPr>
          <p:cNvPr id="21" name="TextBox 20"/>
          <p:cNvSpPr txBox="1"/>
          <p:nvPr/>
        </p:nvSpPr>
        <p:spPr>
          <a:xfrm>
            <a:off x="512366" y="4480141"/>
            <a:ext cx="2392577" cy="784830"/>
          </a:xfrm>
          <a:prstGeom prst="rect">
            <a:avLst/>
          </a:prstGeom>
          <a:noFill/>
        </p:spPr>
        <p:txBody>
          <a:bodyPr wrap="square" rtlCol="0">
            <a:spAutoFit/>
          </a:bodyPr>
          <a:lstStyle/>
          <a:p>
            <a:pPr>
              <a:spcAft>
                <a:spcPts val="600"/>
              </a:spcAft>
              <a:tabLst>
                <a:tab pos="457200" algn="l"/>
                <a:tab pos="1371600" algn="l"/>
                <a:tab pos="1547813" algn="l"/>
              </a:tabLst>
            </a:pPr>
            <a:r>
              <a:rPr lang="en-US" altLang="en-US" sz="2000" dirty="0">
                <a:solidFill>
                  <a:srgbClr val="0000FF"/>
                </a:solidFill>
              </a:rPr>
              <a:t>Pre-order:</a:t>
            </a:r>
          </a:p>
          <a:p>
            <a:pPr>
              <a:spcAft>
                <a:spcPts val="600"/>
              </a:spcAft>
              <a:tabLst>
                <a:tab pos="457200" algn="l"/>
                <a:tab pos="1371600" algn="l"/>
                <a:tab pos="1547813" algn="l"/>
              </a:tabLst>
            </a:pPr>
            <a:r>
              <a:rPr lang="en-US" altLang="en-US" sz="2000" dirty="0"/>
              <a:t>F, B, A, D, C, E, G, I, H</a:t>
            </a:r>
          </a:p>
        </p:txBody>
      </p:sp>
      <p:sp>
        <p:nvSpPr>
          <p:cNvPr id="22" name="TextBox 21"/>
          <p:cNvSpPr txBox="1"/>
          <p:nvPr/>
        </p:nvSpPr>
        <p:spPr>
          <a:xfrm>
            <a:off x="3431356" y="4480141"/>
            <a:ext cx="2392577" cy="400110"/>
          </a:xfrm>
          <a:prstGeom prst="rect">
            <a:avLst/>
          </a:prstGeom>
          <a:noFill/>
        </p:spPr>
        <p:txBody>
          <a:bodyPr wrap="square" rtlCol="0">
            <a:spAutoFit/>
          </a:bodyPr>
          <a:lstStyle/>
          <a:p>
            <a:pPr>
              <a:spcAft>
                <a:spcPts val="600"/>
              </a:spcAft>
              <a:tabLst>
                <a:tab pos="457200" algn="l"/>
                <a:tab pos="1371600" algn="l"/>
                <a:tab pos="1547813" algn="l"/>
              </a:tabLst>
            </a:pPr>
            <a:r>
              <a:rPr lang="en-US" altLang="en-US" sz="2000" dirty="0">
                <a:solidFill>
                  <a:srgbClr val="0000FF"/>
                </a:solidFill>
              </a:rPr>
              <a:t>In-order:</a:t>
            </a:r>
          </a:p>
        </p:txBody>
      </p:sp>
      <p:sp>
        <p:nvSpPr>
          <p:cNvPr id="23" name="TextBox 22"/>
          <p:cNvSpPr txBox="1"/>
          <p:nvPr/>
        </p:nvSpPr>
        <p:spPr>
          <a:xfrm>
            <a:off x="6283346" y="4480141"/>
            <a:ext cx="2392577" cy="400110"/>
          </a:xfrm>
          <a:prstGeom prst="rect">
            <a:avLst/>
          </a:prstGeom>
          <a:noFill/>
        </p:spPr>
        <p:txBody>
          <a:bodyPr wrap="square" rtlCol="0">
            <a:spAutoFit/>
          </a:bodyPr>
          <a:lstStyle/>
          <a:p>
            <a:pPr>
              <a:spcAft>
                <a:spcPts val="600"/>
              </a:spcAft>
              <a:tabLst>
                <a:tab pos="457200" algn="l"/>
                <a:tab pos="1371600" algn="l"/>
                <a:tab pos="1547813" algn="l"/>
              </a:tabLst>
            </a:pPr>
            <a:r>
              <a:rPr lang="en-US" altLang="en-US" sz="2000" dirty="0">
                <a:solidFill>
                  <a:srgbClr val="0000FF"/>
                </a:solidFill>
              </a:rPr>
              <a:t>Post-order:</a:t>
            </a:r>
          </a:p>
        </p:txBody>
      </p:sp>
      <p:sp>
        <p:nvSpPr>
          <p:cNvPr id="27" name="TextBox 2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cxnSp>
        <p:nvCxnSpPr>
          <p:cNvPr id="8" name="Straight Connector 7"/>
          <p:cNvCxnSpPr/>
          <p:nvPr/>
        </p:nvCxnSpPr>
        <p:spPr>
          <a:xfrm>
            <a:off x="3258671" y="1657978"/>
            <a:ext cx="0" cy="4411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24126" y="1657978"/>
            <a:ext cx="0" cy="441122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4035" y="6270615"/>
            <a:ext cx="6356512" cy="338554"/>
          </a:xfrm>
          <a:prstGeom prst="rect">
            <a:avLst/>
          </a:prstGeom>
          <a:noFill/>
        </p:spPr>
        <p:txBody>
          <a:bodyPr wrap="square" rtlCol="0">
            <a:spAutoFit/>
          </a:bodyPr>
          <a:lstStyle/>
          <a:p>
            <a:r>
              <a:rPr lang="en-US" altLang="en-US" sz="1600" dirty="0"/>
              <a:t>Acknowledgement: Wikipedia </a:t>
            </a:r>
            <a:r>
              <a:rPr lang="en-US" sz="1600" dirty="0">
                <a:hlinkClick r:id="rId3"/>
              </a:rPr>
              <a:t>https://en.wikipedia.org/wiki/Tree_traversal</a:t>
            </a:r>
            <a:r>
              <a:rPr lang="en-US" sz="1600" dirty="0"/>
              <a:t> </a:t>
            </a:r>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280" y="1979944"/>
            <a:ext cx="2544955" cy="2174780"/>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8508" y="1979944"/>
            <a:ext cx="2544955" cy="2174780"/>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366" y="1979944"/>
            <a:ext cx="2544955" cy="2174780"/>
          </a:xfrm>
          <a:prstGeom prst="rect">
            <a:avLst/>
          </a:prstGeom>
        </p:spPr>
      </p:pic>
    </p:spTree>
    <p:extLst>
      <p:ext uri="{BB962C8B-B14F-4D97-AF65-F5344CB8AC3E}">
        <p14:creationId xmlns:p14="http://schemas.microsoft.com/office/powerpoint/2010/main" val="1915142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10.7 Spanning Trees and Shortest Paths</a:t>
              </a:r>
            </a:p>
          </p:txBody>
        </p:sp>
      </p:gr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5661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6" y="1026000"/>
            <a:ext cx="8189974" cy="1200329"/>
          </a:xfrm>
          <a:prstGeom prst="rect">
            <a:avLst/>
          </a:prstGeom>
          <a:noFill/>
        </p:spPr>
        <p:txBody>
          <a:bodyPr wrap="square" rtlCol="0">
            <a:spAutoFit/>
          </a:bodyPr>
          <a:lstStyle/>
          <a:p>
            <a:r>
              <a:rPr lang="en-US" altLang="en-US" sz="2400" dirty="0"/>
              <a:t>An East Coast airline company wants to expand service to the Midwest and has received permission from the Federal Aviation Authority to fly any of the routes shown in Figure 10.7.1.</a:t>
            </a:r>
          </a:p>
        </p:txBody>
      </p:sp>
      <p:grpSp>
        <p:nvGrpSpPr>
          <p:cNvPr id="3" name="Group 2"/>
          <p:cNvGrpSpPr/>
          <p:nvPr/>
        </p:nvGrpSpPr>
        <p:grpSpPr>
          <a:xfrm>
            <a:off x="567523" y="2595660"/>
            <a:ext cx="3757613" cy="3450153"/>
            <a:chOff x="567523" y="2595660"/>
            <a:chExt cx="3757613" cy="3450153"/>
          </a:xfrm>
        </p:grpSpPr>
        <p:pic>
          <p:nvPicPr>
            <p:cNvPr id="2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10.7.1</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5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3693319"/>
          </a:xfrm>
          <a:prstGeom prst="rect">
            <a:avLst/>
          </a:prstGeom>
          <a:noFill/>
        </p:spPr>
        <p:txBody>
          <a:bodyPr wrap="square" rtlCol="0">
            <a:spAutoFit/>
          </a:bodyPr>
          <a:lstStyle/>
          <a:p>
            <a:pPr>
              <a:spcAft>
                <a:spcPts val="1200"/>
              </a:spcAft>
            </a:pPr>
            <a:r>
              <a:rPr lang="en-US" altLang="en-US" sz="2800" dirty="0"/>
              <a:t>In the last 30 years, Noam Chomsky and others have developed new ways to describe the syntax (or grammatical structure) of natural languages such as English.</a:t>
            </a:r>
          </a:p>
          <a:p>
            <a:pPr>
              <a:spcAft>
                <a:spcPts val="1200"/>
              </a:spcAft>
            </a:pPr>
            <a:r>
              <a:rPr lang="en-US" altLang="en-US" sz="2800" dirty="0"/>
              <a:t>In the study of grammars, trees are often used to show the derivation of grammatically correct sentences from certain basic rules. Such trees are called </a:t>
            </a:r>
            <a:r>
              <a:rPr lang="en-US" altLang="en-US" sz="2800" b="1" dirty="0"/>
              <a:t>syntactic derivation trees</a:t>
            </a:r>
            <a:r>
              <a:rPr lang="en-US" altLang="en-US" sz="2800" dirty="0"/>
              <a:t> or </a:t>
            </a:r>
            <a:r>
              <a:rPr lang="en-US" altLang="en-US" sz="2800" b="1" dirty="0"/>
              <a:t>parse trees.</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14928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6" y="1026000"/>
            <a:ext cx="7993211" cy="1323439"/>
          </a:xfrm>
          <a:prstGeom prst="rect">
            <a:avLst/>
          </a:prstGeom>
          <a:noFill/>
        </p:spPr>
        <p:txBody>
          <a:bodyPr wrap="square" rtlCol="0">
            <a:spAutoFit/>
          </a:bodyPr>
          <a:lstStyle/>
          <a:p>
            <a:r>
              <a:rPr lang="en-US" altLang="en-US" sz="2000" dirty="0"/>
              <a:t>The company wishes to legitimately advertise service to all the cities shown but, for reasons of economy, wants to use the </a:t>
            </a:r>
            <a:r>
              <a:rPr lang="en-US" altLang="en-US" sz="2000" u="sng" dirty="0">
                <a:solidFill>
                  <a:srgbClr val="0000FF"/>
                </a:solidFill>
              </a:rPr>
              <a:t>least possible number of individual routes</a:t>
            </a:r>
            <a:r>
              <a:rPr lang="en-US" altLang="en-US" sz="2000" dirty="0">
                <a:solidFill>
                  <a:srgbClr val="0000FF"/>
                </a:solidFill>
              </a:rPr>
              <a:t> </a:t>
            </a:r>
            <a:r>
              <a:rPr lang="en-US" altLang="en-US" sz="2000" dirty="0"/>
              <a:t>to connect them. One possible route system is given in Figure 10.7.2, where the chosen routes are in red.</a:t>
            </a:r>
          </a:p>
        </p:txBody>
      </p:sp>
      <p:grpSp>
        <p:nvGrpSpPr>
          <p:cNvPr id="3" name="Group 2"/>
          <p:cNvGrpSpPr/>
          <p:nvPr/>
        </p:nvGrpSpPr>
        <p:grpSpPr>
          <a:xfrm>
            <a:off x="567523" y="2595660"/>
            <a:ext cx="3757613" cy="3450153"/>
            <a:chOff x="567523" y="2595660"/>
            <a:chExt cx="3757613" cy="3450153"/>
          </a:xfrm>
        </p:grpSpPr>
        <p:pic>
          <p:nvPicPr>
            <p:cNvPr id="2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10.7.1</a:t>
              </a:r>
            </a:p>
          </p:txBody>
        </p:sp>
      </p:grpSp>
      <p:grpSp>
        <p:nvGrpSpPr>
          <p:cNvPr id="23" name="Group 22"/>
          <p:cNvGrpSpPr/>
          <p:nvPr/>
        </p:nvGrpSpPr>
        <p:grpSpPr>
          <a:xfrm>
            <a:off x="4686704" y="2595660"/>
            <a:ext cx="3757613" cy="3450153"/>
            <a:chOff x="567523" y="2595660"/>
            <a:chExt cx="3757613" cy="3450153"/>
          </a:xfrm>
        </p:grpSpPr>
        <p:pic>
          <p:nvPicPr>
            <p:cNvPr id="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10.7.2</a:t>
              </a:r>
            </a:p>
          </p:txBody>
        </p:sp>
      </p:grpSp>
      <p:grpSp>
        <p:nvGrpSpPr>
          <p:cNvPr id="38" name="Group 37"/>
          <p:cNvGrpSpPr/>
          <p:nvPr/>
        </p:nvGrpSpPr>
        <p:grpSpPr>
          <a:xfrm>
            <a:off x="5207620" y="2865863"/>
            <a:ext cx="2587082" cy="2651369"/>
            <a:chOff x="5207620" y="2865863"/>
            <a:chExt cx="2587082" cy="2651369"/>
          </a:xfrm>
        </p:grpSpPr>
        <p:cxnSp>
          <p:nvCxnSpPr>
            <p:cNvPr id="6" name="Straight Connector 5"/>
            <p:cNvCxnSpPr/>
            <p:nvPr/>
          </p:nvCxnSpPr>
          <p:spPr>
            <a:xfrm>
              <a:off x="5207620" y="2865863"/>
              <a:ext cx="1873404" cy="26316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062546" y="4891668"/>
              <a:ext cx="127495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565510" y="3371385"/>
              <a:ext cx="0" cy="33082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88224" y="3717032"/>
              <a:ext cx="749278" cy="11746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337502" y="3371385"/>
              <a:ext cx="457200" cy="152028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337502" y="4482790"/>
              <a:ext cx="299356" cy="4088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92280" y="4891668"/>
              <a:ext cx="245222" cy="62556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1" name="Oval 3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2970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7" y="1026000"/>
            <a:ext cx="4120894" cy="4970591"/>
          </a:xfrm>
          <a:prstGeom prst="rect">
            <a:avLst/>
          </a:prstGeom>
          <a:noFill/>
        </p:spPr>
        <p:txBody>
          <a:bodyPr wrap="square" rtlCol="0">
            <a:spAutoFit/>
          </a:bodyPr>
          <a:lstStyle/>
          <a:p>
            <a:pPr>
              <a:spcAft>
                <a:spcPts val="600"/>
              </a:spcAft>
            </a:pPr>
            <a:r>
              <a:rPr lang="en-US" altLang="en-US" sz="2400" dirty="0"/>
              <a:t>Is the number of individual routes minimal?</a:t>
            </a:r>
          </a:p>
          <a:p>
            <a:pPr>
              <a:spcAft>
                <a:spcPts val="600"/>
              </a:spcAft>
            </a:pPr>
            <a:r>
              <a:rPr lang="en-US" altLang="en-US" sz="2400" dirty="0"/>
              <a:t>The fact is that the graph of any system of routes that satisfies the company’s wishes is a tree, because if the graph were to contain a circuit, then one of the routes in the circuit could be removed without disconnecting the graph (by Lemma 10.5.3), and that would give a smaller total number of routes.</a:t>
            </a:r>
          </a:p>
        </p:txBody>
      </p:sp>
      <p:grpSp>
        <p:nvGrpSpPr>
          <p:cNvPr id="23" name="Group 22"/>
          <p:cNvGrpSpPr/>
          <p:nvPr/>
        </p:nvGrpSpPr>
        <p:grpSpPr>
          <a:xfrm>
            <a:off x="4686704" y="2595660"/>
            <a:ext cx="3757613" cy="3450153"/>
            <a:chOff x="567523" y="2595660"/>
            <a:chExt cx="3757613" cy="3450153"/>
          </a:xfrm>
        </p:grpSpPr>
        <p:pic>
          <p:nvPicPr>
            <p:cNvPr id="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10.7.2</a:t>
              </a:r>
            </a:p>
          </p:txBody>
        </p:sp>
      </p:grpSp>
      <p:grpSp>
        <p:nvGrpSpPr>
          <p:cNvPr id="38" name="Group 37"/>
          <p:cNvGrpSpPr/>
          <p:nvPr/>
        </p:nvGrpSpPr>
        <p:grpSpPr>
          <a:xfrm>
            <a:off x="5207620" y="2865863"/>
            <a:ext cx="2587082" cy="2651369"/>
            <a:chOff x="5207620" y="2865863"/>
            <a:chExt cx="2587082" cy="2651369"/>
          </a:xfrm>
        </p:grpSpPr>
        <p:cxnSp>
          <p:nvCxnSpPr>
            <p:cNvPr id="6" name="Straight Connector 5"/>
            <p:cNvCxnSpPr/>
            <p:nvPr/>
          </p:nvCxnSpPr>
          <p:spPr>
            <a:xfrm>
              <a:off x="5207620" y="2865863"/>
              <a:ext cx="1873404" cy="26316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062546" y="4891668"/>
              <a:ext cx="127495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565510" y="3371385"/>
              <a:ext cx="0" cy="33082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88224" y="3717032"/>
              <a:ext cx="749278" cy="11746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337502" y="3371385"/>
              <a:ext cx="457200" cy="152028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337502" y="4482790"/>
              <a:ext cx="299356" cy="4088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92280" y="4891668"/>
              <a:ext cx="245222" cy="62556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831209" y="799081"/>
            <a:ext cx="4041330" cy="1651918"/>
            <a:chOff x="730523" y="4830309"/>
            <a:chExt cx="4041330" cy="1651918"/>
          </a:xfrm>
        </p:grpSpPr>
        <p:sp>
          <p:nvSpPr>
            <p:cNvPr id="35" name="Rectangle 34"/>
            <p:cNvSpPr/>
            <p:nvPr/>
          </p:nvSpPr>
          <p:spPr>
            <a:xfrm>
              <a:off x="730523" y="4830309"/>
              <a:ext cx="4041330" cy="165191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730523" y="4830309"/>
              <a:ext cx="4041330" cy="34129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885631" y="4830310"/>
              <a:ext cx="2055820" cy="369332"/>
            </a:xfrm>
            <a:prstGeom prst="rect">
              <a:avLst/>
            </a:prstGeom>
            <a:noFill/>
          </p:spPr>
          <p:txBody>
            <a:bodyPr wrap="square" rtlCol="0">
              <a:spAutoFit/>
            </a:bodyPr>
            <a:lstStyle/>
            <a:p>
              <a:r>
                <a:rPr lang="en-SG" dirty="0">
                  <a:solidFill>
                    <a:schemeClr val="bg1"/>
                  </a:solidFill>
                </a:rPr>
                <a:t>Lemma 10.5.3</a:t>
              </a:r>
            </a:p>
          </p:txBody>
        </p:sp>
        <p:sp>
          <p:nvSpPr>
            <p:cNvPr id="51" name="TextBox 50"/>
            <p:cNvSpPr txBox="1"/>
            <p:nvPr/>
          </p:nvSpPr>
          <p:spPr>
            <a:xfrm>
              <a:off x="898473" y="5218733"/>
              <a:ext cx="3578238" cy="1200329"/>
            </a:xfrm>
            <a:prstGeom prst="rect">
              <a:avLst/>
            </a:prstGeom>
            <a:noFill/>
          </p:spPr>
          <p:txBody>
            <a:bodyPr wrap="square" rtlCol="0">
              <a:spAutoFit/>
            </a:bodyPr>
            <a:lstStyle/>
            <a:p>
              <a:pPr>
                <a:spcAft>
                  <a:spcPts val="600"/>
                </a:spcAft>
              </a:pPr>
              <a:r>
                <a:rPr lang="en-SG" dirty="0"/>
                <a:t>If </a:t>
              </a:r>
              <a:r>
                <a:rPr lang="en-SG" i="1" dirty="0"/>
                <a:t>G</a:t>
              </a:r>
              <a:r>
                <a:rPr lang="en-SG" dirty="0"/>
                <a:t> is any connected graph, </a:t>
              </a:r>
              <a:r>
                <a:rPr lang="en-SG" i="1" dirty="0"/>
                <a:t>C</a:t>
              </a:r>
              <a:r>
                <a:rPr lang="en-SG" dirty="0"/>
                <a:t> is any circuit in </a:t>
              </a:r>
              <a:r>
                <a:rPr lang="en-SG" i="1" dirty="0"/>
                <a:t>G</a:t>
              </a:r>
              <a:r>
                <a:rPr lang="en-SG" dirty="0"/>
                <a:t>, and one of the edges of </a:t>
              </a:r>
              <a:r>
                <a:rPr lang="en-SG" i="1" dirty="0"/>
                <a:t>C</a:t>
              </a:r>
              <a:r>
                <a:rPr lang="en-SG" dirty="0"/>
                <a:t> is removed from </a:t>
              </a:r>
              <a:r>
                <a:rPr lang="en-SG" i="1" dirty="0"/>
                <a:t>G</a:t>
              </a:r>
              <a:r>
                <a:rPr lang="en-SG" dirty="0"/>
                <a:t>, then the graph that remains is still connected.</a:t>
              </a:r>
              <a:endParaRPr lang="en-SG" dirty="0">
                <a:sym typeface="Symbol" panose="05050102010706020507" pitchFamily="18" charset="2"/>
              </a:endParaRPr>
            </a:p>
          </p:txBody>
        </p:sp>
      </p:grpSp>
      <p:sp>
        <p:nvSpPr>
          <p:cNvPr id="52" name="Oval 5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30777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7" y="1026000"/>
            <a:ext cx="7978518" cy="461665"/>
          </a:xfrm>
          <a:prstGeom prst="rect">
            <a:avLst/>
          </a:prstGeom>
          <a:noFill/>
        </p:spPr>
        <p:txBody>
          <a:bodyPr wrap="square" rtlCol="0">
            <a:spAutoFit/>
          </a:bodyPr>
          <a:lstStyle/>
          <a:p>
            <a:pPr>
              <a:spcAft>
                <a:spcPts val="600"/>
              </a:spcAft>
            </a:pPr>
            <a:r>
              <a:rPr lang="en-US" altLang="en-US" sz="2400" dirty="0"/>
              <a:t>What you have seen is a </a:t>
            </a:r>
            <a:r>
              <a:rPr lang="en-US" altLang="en-US" sz="2400" dirty="0">
                <a:solidFill>
                  <a:srgbClr val="000099"/>
                </a:solidFill>
              </a:rPr>
              <a:t>spanning tree</a:t>
            </a:r>
            <a:r>
              <a:rPr lang="en-US" altLang="en-US" sz="2400" dirty="0"/>
              <a:t>.</a:t>
            </a:r>
          </a:p>
        </p:txBody>
      </p:sp>
      <p:grpSp>
        <p:nvGrpSpPr>
          <p:cNvPr id="52" name="Group 51"/>
          <p:cNvGrpSpPr/>
          <p:nvPr/>
        </p:nvGrpSpPr>
        <p:grpSpPr>
          <a:xfrm>
            <a:off x="451107" y="1569861"/>
            <a:ext cx="8250519" cy="1545212"/>
            <a:chOff x="1081667" y="4479769"/>
            <a:chExt cx="8250519" cy="1545212"/>
          </a:xfrm>
        </p:grpSpPr>
        <p:sp>
          <p:nvSpPr>
            <p:cNvPr id="53" name="Rectangle 52"/>
            <p:cNvSpPr/>
            <p:nvPr/>
          </p:nvSpPr>
          <p:spPr>
            <a:xfrm>
              <a:off x="1081667" y="4507735"/>
              <a:ext cx="8250519" cy="151724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1081667" y="4479769"/>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1198083" y="4589931"/>
              <a:ext cx="7649448" cy="461665"/>
            </a:xfrm>
            <a:prstGeom prst="rect">
              <a:avLst/>
            </a:prstGeom>
            <a:noFill/>
          </p:spPr>
          <p:txBody>
            <a:bodyPr wrap="square" rtlCol="0">
              <a:spAutoFit/>
            </a:bodyPr>
            <a:lstStyle/>
            <a:p>
              <a:r>
                <a:rPr lang="en-SG" sz="2400" dirty="0">
                  <a:solidFill>
                    <a:schemeClr val="bg1"/>
                  </a:solidFill>
                </a:rPr>
                <a:t>Definition: Spanning Tree</a:t>
              </a:r>
            </a:p>
          </p:txBody>
        </p:sp>
        <p:sp>
          <p:nvSpPr>
            <p:cNvPr id="56" name="TextBox 55"/>
            <p:cNvSpPr txBox="1"/>
            <p:nvPr/>
          </p:nvSpPr>
          <p:spPr>
            <a:xfrm>
              <a:off x="1198083" y="5193984"/>
              <a:ext cx="8045663" cy="830997"/>
            </a:xfrm>
            <a:prstGeom prst="rect">
              <a:avLst/>
            </a:prstGeom>
            <a:noFill/>
          </p:spPr>
          <p:txBody>
            <a:bodyPr wrap="square" rtlCol="0">
              <a:spAutoFit/>
            </a:bodyPr>
            <a:lstStyle/>
            <a:p>
              <a:pPr>
                <a:spcAft>
                  <a:spcPts val="600"/>
                </a:spcAft>
              </a:pPr>
              <a:r>
                <a:rPr lang="en-SG" sz="2400" dirty="0"/>
                <a:t>A </a:t>
              </a:r>
              <a:r>
                <a:rPr lang="en-SG" sz="2400" b="1" dirty="0"/>
                <a:t>spanning tree </a:t>
              </a:r>
              <a:r>
                <a:rPr lang="en-SG" sz="2400" dirty="0"/>
                <a:t>for a graph </a:t>
              </a:r>
              <a:r>
                <a:rPr lang="en-SG" sz="2400" i="1" dirty="0"/>
                <a:t>G</a:t>
              </a:r>
              <a:r>
                <a:rPr lang="en-SG" sz="2400" dirty="0"/>
                <a:t> is a subgraph of </a:t>
              </a:r>
              <a:r>
                <a:rPr lang="en-SG" sz="2400" i="1" dirty="0"/>
                <a:t>G</a:t>
              </a:r>
              <a:r>
                <a:rPr lang="en-SG" sz="2400" dirty="0"/>
                <a:t> that contains every vertex of </a:t>
              </a:r>
              <a:r>
                <a:rPr lang="en-SG" sz="2400" i="1" dirty="0"/>
                <a:t>G</a:t>
              </a:r>
              <a:r>
                <a:rPr lang="en-SG" sz="2400" dirty="0"/>
                <a:t> and is a tree. </a:t>
              </a:r>
            </a:p>
          </p:txBody>
        </p:sp>
      </p:grpSp>
      <p:grpSp>
        <p:nvGrpSpPr>
          <p:cNvPr id="62" name="Group 61"/>
          <p:cNvGrpSpPr/>
          <p:nvPr/>
        </p:nvGrpSpPr>
        <p:grpSpPr>
          <a:xfrm>
            <a:off x="451108" y="3330614"/>
            <a:ext cx="8250518" cy="1897489"/>
            <a:chOff x="730523" y="4598517"/>
            <a:chExt cx="8250518" cy="1897489"/>
          </a:xfrm>
        </p:grpSpPr>
        <p:sp>
          <p:nvSpPr>
            <p:cNvPr id="63" name="Rectangle 62"/>
            <p:cNvSpPr/>
            <p:nvPr/>
          </p:nvSpPr>
          <p:spPr>
            <a:xfrm>
              <a:off x="730523" y="4598518"/>
              <a:ext cx="8250518" cy="189748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Rectangle 63"/>
            <p:cNvSpPr/>
            <p:nvPr/>
          </p:nvSpPr>
          <p:spPr>
            <a:xfrm>
              <a:off x="730523" y="4598517"/>
              <a:ext cx="825051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5" name="TextBox 6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10.7.1</a:t>
              </a:r>
            </a:p>
          </p:txBody>
        </p:sp>
        <p:sp>
          <p:nvSpPr>
            <p:cNvPr id="66" name="TextBox 65"/>
            <p:cNvSpPr txBox="1"/>
            <p:nvPr/>
          </p:nvSpPr>
          <p:spPr>
            <a:xfrm>
              <a:off x="898474" y="5218733"/>
              <a:ext cx="7810566" cy="1277273"/>
            </a:xfrm>
            <a:prstGeom prst="rect">
              <a:avLst/>
            </a:prstGeom>
            <a:noFill/>
          </p:spPr>
          <p:txBody>
            <a:bodyPr wrap="square" rtlCol="0">
              <a:spAutoFit/>
            </a:bodyPr>
            <a:lstStyle/>
            <a:p>
              <a:pPr marL="457200" indent="-457200">
                <a:spcAft>
                  <a:spcPts val="600"/>
                </a:spcAft>
                <a:buFont typeface="+mj-lt"/>
                <a:buAutoNum type="arabicPeriod"/>
              </a:pPr>
              <a:r>
                <a:rPr lang="en-SG" sz="2400" dirty="0">
                  <a:sym typeface="Symbol" panose="05050102010706020507" pitchFamily="18" charset="2"/>
                </a:rPr>
                <a:t>Every connected graph has a spanning tree.</a:t>
              </a:r>
            </a:p>
            <a:p>
              <a:pPr marL="457200" indent="-457200">
                <a:spcAft>
                  <a:spcPts val="600"/>
                </a:spcAft>
                <a:buFont typeface="+mj-lt"/>
                <a:buAutoNum type="arabicPeriod"/>
              </a:pPr>
              <a:r>
                <a:rPr lang="en-SG" sz="2400" dirty="0">
                  <a:sym typeface="Symbol" panose="05050102010706020507" pitchFamily="18" charset="2"/>
                </a:rPr>
                <a:t>Any two spanning trees for a graph have the same number of edges.</a:t>
              </a:r>
            </a:p>
          </p:txBody>
        </p:sp>
      </p:gr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11188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324356" y="1026000"/>
            <a:ext cx="8221406" cy="523220"/>
          </a:xfrm>
          <a:prstGeom prst="rect">
            <a:avLst/>
          </a:prstGeom>
          <a:noFill/>
        </p:spPr>
        <p:txBody>
          <a:bodyPr wrap="square" rtlCol="0">
            <a:spAutoFit/>
          </a:bodyPr>
          <a:lstStyle/>
          <a:p>
            <a:pPr>
              <a:spcAft>
                <a:spcPts val="600"/>
              </a:spcAft>
            </a:pPr>
            <a:r>
              <a:rPr lang="en-US" altLang="en-US" sz="2800" dirty="0"/>
              <a:t>Example: Find all spanning trees for the graph </a:t>
            </a:r>
            <a:r>
              <a:rPr lang="en-US" altLang="en-US" sz="2800" i="1" dirty="0"/>
              <a:t>G</a:t>
            </a:r>
            <a:r>
              <a:rPr lang="en-US" altLang="en-US" sz="2800" dirty="0"/>
              <a:t> below.</a:t>
            </a:r>
          </a:p>
        </p:txBody>
      </p:sp>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342" y="1587678"/>
            <a:ext cx="2400300" cy="16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522139" y="3350100"/>
            <a:ext cx="7807474" cy="1200329"/>
          </a:xfrm>
          <a:prstGeom prst="rect">
            <a:avLst/>
          </a:prstGeom>
          <a:solidFill>
            <a:schemeClr val="accent4">
              <a:lumMod val="60000"/>
              <a:lumOff val="40000"/>
            </a:schemeClr>
          </a:solidFill>
        </p:spPr>
        <p:txBody>
          <a:bodyPr wrap="square" rtlCol="0">
            <a:spAutoFit/>
          </a:bodyPr>
          <a:lstStyle/>
          <a:p>
            <a:pPr>
              <a:spcAft>
                <a:spcPts val="600"/>
              </a:spcAft>
            </a:pPr>
            <a:r>
              <a:rPr lang="en-US" altLang="en-US" sz="2400" dirty="0"/>
              <a:t>The graph </a:t>
            </a:r>
            <a:r>
              <a:rPr lang="en-US" altLang="en-US" sz="2400" i="1" dirty="0"/>
              <a:t>G</a:t>
            </a:r>
            <a:r>
              <a:rPr lang="en-US" altLang="en-US" sz="2400" dirty="0"/>
              <a:t> has one circuit </a:t>
            </a:r>
            <a:r>
              <a:rPr lang="en-US" altLang="en-US" sz="2400" i="1" dirty="0"/>
              <a:t>v</a:t>
            </a:r>
            <a:r>
              <a:rPr lang="en-US" altLang="en-US" sz="2400" baseline="-25000" dirty="0"/>
              <a:t>2</a:t>
            </a:r>
            <a:r>
              <a:rPr lang="en-US" altLang="en-US" sz="2400" i="1" dirty="0"/>
              <a:t>v</a:t>
            </a:r>
            <a:r>
              <a:rPr lang="en-US" altLang="en-US" sz="2400" baseline="-25000" dirty="0"/>
              <a:t>1</a:t>
            </a:r>
            <a:r>
              <a:rPr lang="en-US" altLang="en-US" sz="2400" i="1" dirty="0"/>
              <a:t>v</a:t>
            </a:r>
            <a:r>
              <a:rPr lang="en-US" altLang="en-US" sz="2400" baseline="-25000" dirty="0"/>
              <a:t>4</a:t>
            </a:r>
            <a:r>
              <a:rPr lang="en-US" altLang="en-US" sz="2400" i="1" dirty="0"/>
              <a:t>v</a:t>
            </a:r>
            <a:r>
              <a:rPr lang="en-US" altLang="en-US" sz="2400" baseline="-25000" dirty="0"/>
              <a:t>2</a:t>
            </a:r>
            <a:r>
              <a:rPr lang="en-US" altLang="en-US" sz="2400" dirty="0"/>
              <a:t> and removal of any edge of the circuit gives a tree. Hence there are three spanning trees for </a:t>
            </a:r>
            <a:r>
              <a:rPr lang="en-US" altLang="en-US" sz="2400" i="1" dirty="0"/>
              <a:t>G</a:t>
            </a:r>
            <a:r>
              <a:rPr lang="en-US" altLang="en-US" sz="2400" dirty="0"/>
              <a:t>.</a:t>
            </a:r>
          </a:p>
        </p:txBody>
      </p:sp>
      <p:pic>
        <p:nvPicPr>
          <p:cNvPr id="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23" y="4586941"/>
            <a:ext cx="8162925"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119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Minimum Spanning Trees</a:t>
            </a:r>
            <a:endParaRPr lang="en-SG" sz="1100" dirty="0">
              <a:solidFill>
                <a:schemeClr val="bg1"/>
              </a:solidFill>
            </a:endParaRPr>
          </a:p>
        </p:txBody>
      </p:sp>
      <p:sp>
        <p:nvSpPr>
          <p:cNvPr id="21" name="TextBox 20"/>
          <p:cNvSpPr txBox="1"/>
          <p:nvPr/>
        </p:nvSpPr>
        <p:spPr>
          <a:xfrm>
            <a:off x="324356" y="1555390"/>
            <a:ext cx="8221406" cy="1200329"/>
          </a:xfrm>
          <a:prstGeom prst="rect">
            <a:avLst/>
          </a:prstGeom>
          <a:noFill/>
        </p:spPr>
        <p:txBody>
          <a:bodyPr wrap="square" rtlCol="0">
            <a:spAutoFit/>
          </a:bodyPr>
          <a:lstStyle/>
          <a:p>
            <a:r>
              <a:rPr lang="en-US" altLang="en-US" sz="2400" dirty="0"/>
              <a:t>The graph of the routes allowed by the Federal Aviation Authority shown in Figure 10.7.1 can be annotated by adding the distances (in miles) between each pair of cities. </a:t>
            </a:r>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Minimum Spanning Trees</a:t>
            </a:r>
            <a:endParaRPr lang="en-SG" sz="2000" dirty="0">
              <a:solidFill>
                <a:schemeClr val="bg1"/>
              </a:solidFill>
            </a:endParaRPr>
          </a:p>
        </p:txBody>
      </p:sp>
      <p:grpSp>
        <p:nvGrpSpPr>
          <p:cNvPr id="2" name="Group 1"/>
          <p:cNvGrpSpPr/>
          <p:nvPr/>
        </p:nvGrpSpPr>
        <p:grpSpPr>
          <a:xfrm>
            <a:off x="4826239" y="2969759"/>
            <a:ext cx="3463925" cy="3399166"/>
            <a:chOff x="3094277" y="2855459"/>
            <a:chExt cx="3463925" cy="3399166"/>
          </a:xfrm>
        </p:grpSpPr>
        <p:pic>
          <p:nvPicPr>
            <p:cNvPr id="2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277" y="2855459"/>
              <a:ext cx="346392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p:cNvSpPr txBox="1">
              <a:spLocks noChangeArrowheads="1"/>
            </p:cNvSpPr>
            <p:nvPr/>
          </p:nvSpPr>
          <p:spPr bwMode="auto">
            <a:xfrm>
              <a:off x="3909571" y="5885293"/>
              <a:ext cx="1833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10.7.3</a:t>
              </a:r>
            </a:p>
          </p:txBody>
        </p:sp>
      </p:grpSp>
      <p:sp>
        <p:nvSpPr>
          <p:cNvPr id="25" name="TextBox 24"/>
          <p:cNvSpPr txBox="1"/>
          <p:nvPr/>
        </p:nvSpPr>
        <p:spPr>
          <a:xfrm>
            <a:off x="324356" y="2991011"/>
            <a:ext cx="4247644" cy="1938992"/>
          </a:xfrm>
          <a:prstGeom prst="rect">
            <a:avLst/>
          </a:prstGeom>
          <a:noFill/>
        </p:spPr>
        <p:txBody>
          <a:bodyPr wrap="square" rtlCol="0">
            <a:spAutoFit/>
          </a:bodyPr>
          <a:lstStyle/>
          <a:p>
            <a:r>
              <a:rPr lang="en-US" altLang="en-US" sz="2400" dirty="0"/>
              <a:t>Now suppose the airline company wants to serve all the cities shown, but with a route system that </a:t>
            </a:r>
            <a:r>
              <a:rPr lang="en-US" altLang="en-US" sz="2400" u="sng" dirty="0">
                <a:solidFill>
                  <a:srgbClr val="0000FF"/>
                </a:solidFill>
              </a:rPr>
              <a:t>minimizes the total mileage</a:t>
            </a:r>
            <a:r>
              <a:rPr lang="en-US" altLang="en-US" sz="2400" dirty="0"/>
              <a:t>. </a:t>
            </a:r>
          </a:p>
        </p:txBody>
      </p:sp>
      <p:sp>
        <p:nvSpPr>
          <p:cNvPr id="26" name="Oval 25"/>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128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Minimum Spanning Trees</a:t>
            </a:r>
            <a:endParaRPr lang="en-SG" sz="1100" dirty="0">
              <a:solidFill>
                <a:schemeClr val="bg1"/>
              </a:solidFill>
            </a:endParaRPr>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Minimum Spanning Trees</a:t>
            </a:r>
            <a:endParaRPr lang="en-SG" sz="2000" dirty="0">
              <a:solidFill>
                <a:schemeClr val="bg1"/>
              </a:solidFill>
            </a:endParaRPr>
          </a:p>
        </p:txBody>
      </p:sp>
      <p:grpSp>
        <p:nvGrpSpPr>
          <p:cNvPr id="26" name="Group 25"/>
          <p:cNvGrpSpPr/>
          <p:nvPr/>
        </p:nvGrpSpPr>
        <p:grpSpPr>
          <a:xfrm>
            <a:off x="362668" y="1578447"/>
            <a:ext cx="8250519" cy="3796343"/>
            <a:chOff x="993228" y="4598517"/>
            <a:chExt cx="8250519" cy="3796343"/>
          </a:xfrm>
        </p:grpSpPr>
        <p:sp>
          <p:nvSpPr>
            <p:cNvPr id="27" name="Rectangle 26"/>
            <p:cNvSpPr/>
            <p:nvPr/>
          </p:nvSpPr>
          <p:spPr>
            <a:xfrm>
              <a:off x="993228" y="4598518"/>
              <a:ext cx="8250519" cy="379634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Weighted Graph, Minimum Spanning Tree</a:t>
              </a:r>
            </a:p>
          </p:txBody>
        </p:sp>
        <p:sp>
          <p:nvSpPr>
            <p:cNvPr id="30" name="TextBox 29"/>
            <p:cNvSpPr txBox="1"/>
            <p:nvPr/>
          </p:nvSpPr>
          <p:spPr>
            <a:xfrm>
              <a:off x="1109373" y="5193984"/>
              <a:ext cx="8134373" cy="3200876"/>
            </a:xfrm>
            <a:prstGeom prst="rect">
              <a:avLst/>
            </a:prstGeom>
            <a:noFill/>
          </p:spPr>
          <p:txBody>
            <a:bodyPr wrap="square" rtlCol="0">
              <a:spAutoFit/>
            </a:bodyPr>
            <a:lstStyle/>
            <a:p>
              <a:pPr>
                <a:spcAft>
                  <a:spcPts val="600"/>
                </a:spcAft>
              </a:pPr>
              <a:r>
                <a:rPr lang="en-SG" sz="2400" dirty="0"/>
                <a:t>A </a:t>
              </a:r>
              <a:r>
                <a:rPr lang="en-SG" sz="2400" b="1" dirty="0"/>
                <a:t>weighted graph </a:t>
              </a:r>
              <a:r>
                <a:rPr lang="en-SG" sz="2400" dirty="0"/>
                <a:t>is a graph for which each edge has an associated positive real number </a:t>
              </a:r>
              <a:r>
                <a:rPr lang="en-SG" sz="2400" b="1" dirty="0"/>
                <a:t>weight </a:t>
              </a:r>
              <a:r>
                <a:rPr lang="en-SG" sz="2400" dirty="0"/>
                <a:t>. The sum of the weights of all the edges is the </a:t>
              </a:r>
              <a:r>
                <a:rPr lang="en-SG" sz="2400" b="1" dirty="0"/>
                <a:t>total weight</a:t>
              </a:r>
              <a:r>
                <a:rPr lang="en-SG" sz="2400" dirty="0"/>
                <a:t> of the graph.</a:t>
              </a:r>
            </a:p>
            <a:p>
              <a:pPr>
                <a:spcAft>
                  <a:spcPts val="600"/>
                </a:spcAft>
              </a:pPr>
              <a:r>
                <a:rPr lang="en-SG" sz="2400" dirty="0"/>
                <a:t>A </a:t>
              </a:r>
              <a:r>
                <a:rPr lang="en-SG" sz="2400" b="1" dirty="0"/>
                <a:t>minimum spanning tree </a:t>
              </a:r>
              <a:r>
                <a:rPr lang="en-SG" sz="2400" dirty="0"/>
                <a:t>for a connected weighted graph is a spanning tree that has the least possible total weight compared to all other spanning trees for the graph.</a:t>
              </a:r>
            </a:p>
            <a:p>
              <a:pPr>
                <a:spcAft>
                  <a:spcPts val="600"/>
                </a:spcAft>
              </a:pPr>
              <a:r>
                <a:rPr lang="en-SG" sz="2400" dirty="0"/>
                <a:t>If </a:t>
              </a:r>
              <a:r>
                <a:rPr lang="en-SG" sz="2400" i="1" dirty="0"/>
                <a:t>G</a:t>
              </a:r>
              <a:r>
                <a:rPr lang="en-SG" sz="2400" dirty="0"/>
                <a:t> is a weighted graph and </a:t>
              </a:r>
              <a:r>
                <a:rPr lang="en-SG" sz="2400" i="1" dirty="0"/>
                <a:t>e</a:t>
              </a:r>
              <a:r>
                <a:rPr lang="en-SG" sz="2400" dirty="0"/>
                <a:t> is an edge of </a:t>
              </a:r>
              <a:r>
                <a:rPr lang="en-SG" sz="2400" i="1" dirty="0"/>
                <a:t>G</a:t>
              </a:r>
              <a:r>
                <a:rPr lang="en-SG" sz="2400" dirty="0"/>
                <a:t>, then </a:t>
              </a:r>
              <a:r>
                <a:rPr lang="en-SG" sz="2400" b="1" i="1" dirty="0"/>
                <a:t>w</a:t>
              </a:r>
              <a:r>
                <a:rPr lang="en-SG" sz="2400" b="1" dirty="0"/>
                <a:t>(</a:t>
              </a:r>
              <a:r>
                <a:rPr lang="en-SG" sz="2400" b="1" i="1" dirty="0"/>
                <a:t>e</a:t>
              </a:r>
              <a:r>
                <a:rPr lang="en-SG" sz="2400" b="1" dirty="0"/>
                <a:t>)</a:t>
              </a:r>
              <a:r>
                <a:rPr lang="en-SG" sz="2400" dirty="0"/>
                <a:t> denotes the weight of </a:t>
              </a:r>
              <a:r>
                <a:rPr lang="en-SG" sz="2400" i="1" dirty="0"/>
                <a:t>e</a:t>
              </a:r>
              <a:r>
                <a:rPr lang="en-SG" sz="2400" dirty="0"/>
                <a:t> and </a:t>
              </a:r>
              <a:r>
                <a:rPr lang="en-SG" sz="2400" b="1" i="1" dirty="0"/>
                <a:t>w</a:t>
              </a:r>
              <a:r>
                <a:rPr lang="en-SG" sz="2400" b="1" dirty="0"/>
                <a:t>(</a:t>
              </a:r>
              <a:r>
                <a:rPr lang="en-SG" sz="2400" b="1" i="1" dirty="0"/>
                <a:t>G</a:t>
              </a:r>
              <a:r>
                <a:rPr lang="en-SG" sz="2400" b="1" dirty="0"/>
                <a:t>)</a:t>
              </a:r>
              <a:r>
                <a:rPr lang="en-SG" sz="2400" dirty="0"/>
                <a:t> denotes the total weight of </a:t>
              </a:r>
              <a:r>
                <a:rPr lang="en-SG" sz="2400" i="1" dirty="0"/>
                <a:t>G</a:t>
              </a:r>
              <a:r>
                <a:rPr lang="en-SG" sz="2400" dirty="0"/>
                <a:t>.</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9713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Kruskal’s Algorithm (Joseph B. Kruskal, 1956)</a:t>
            </a:r>
            <a:endParaRPr lang="en-SG" sz="2000" dirty="0">
              <a:solidFill>
                <a:schemeClr val="bg1"/>
              </a:solidFill>
            </a:endParaRPr>
          </a:p>
        </p:txBody>
      </p:sp>
      <p:sp>
        <p:nvSpPr>
          <p:cNvPr id="23" name="TextBox 22"/>
          <p:cNvSpPr txBox="1"/>
          <p:nvPr/>
        </p:nvSpPr>
        <p:spPr>
          <a:xfrm>
            <a:off x="324356" y="1555390"/>
            <a:ext cx="8221406" cy="4555093"/>
          </a:xfrm>
          <a:prstGeom prst="rect">
            <a:avLst/>
          </a:prstGeom>
          <a:noFill/>
        </p:spPr>
        <p:txBody>
          <a:bodyPr wrap="square" rtlCol="0">
            <a:spAutoFit/>
          </a:bodyPr>
          <a:lstStyle/>
          <a:p>
            <a:pPr>
              <a:spcAft>
                <a:spcPts val="600"/>
              </a:spcAft>
            </a:pPr>
            <a:r>
              <a:rPr lang="en-US" altLang="en-US" sz="2800" dirty="0"/>
              <a:t>In </a:t>
            </a:r>
            <a:r>
              <a:rPr lang="en-US" altLang="en-US" sz="2800" dirty="0">
                <a:solidFill>
                  <a:srgbClr val="0000FF"/>
                </a:solidFill>
              </a:rPr>
              <a:t>Kruskal’s algorithm</a:t>
            </a:r>
            <a:r>
              <a:rPr lang="en-US" altLang="en-US" sz="2800" dirty="0"/>
              <a:t>, the edges of a connected weighted graph are examined one by one in order of increasing weight. </a:t>
            </a:r>
          </a:p>
          <a:p>
            <a:pPr>
              <a:spcAft>
                <a:spcPts val="600"/>
              </a:spcAft>
            </a:pPr>
            <a:r>
              <a:rPr lang="en-US" altLang="en-US" sz="2800" dirty="0">
                <a:solidFill>
                  <a:srgbClr val="006600"/>
                </a:solidFill>
              </a:rPr>
              <a:t>At each stage the edge being examined is added to what will become the minimum spanning tree, provided that this addition </a:t>
            </a:r>
            <a:r>
              <a:rPr lang="en-US" altLang="en-US" sz="2800" u="sng" dirty="0">
                <a:solidFill>
                  <a:srgbClr val="006600"/>
                </a:solidFill>
              </a:rPr>
              <a:t>does not create a circuit</a:t>
            </a:r>
            <a:r>
              <a:rPr lang="en-US" altLang="en-US" sz="2800" dirty="0">
                <a:solidFill>
                  <a:srgbClr val="006600"/>
                </a:solidFill>
              </a:rPr>
              <a:t>. </a:t>
            </a:r>
          </a:p>
          <a:p>
            <a:pPr>
              <a:spcAft>
                <a:spcPts val="600"/>
              </a:spcAft>
            </a:pPr>
            <a:r>
              <a:rPr lang="en-US" altLang="en-US" sz="2800" dirty="0"/>
              <a:t>After </a:t>
            </a:r>
            <a:r>
              <a:rPr lang="en-US" altLang="en-US" sz="2800" i="1" dirty="0"/>
              <a:t>n</a:t>
            </a:r>
            <a:r>
              <a:rPr lang="en-US" altLang="en-US" sz="2800" dirty="0"/>
              <a:t> – 1 edges have been added (where </a:t>
            </a:r>
            <a:r>
              <a:rPr lang="en-US" altLang="en-US" sz="2800" i="1" dirty="0"/>
              <a:t>n </a:t>
            </a:r>
            <a:r>
              <a:rPr lang="en-US" altLang="en-US" sz="2800" dirty="0"/>
              <a:t>is the number of vertices of the graph), these edges, together with the vertices of the graph, form a minimum spanning tree for the graph.</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8626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23" name="TextBox 22"/>
          <p:cNvSpPr txBox="1"/>
          <p:nvPr/>
        </p:nvSpPr>
        <p:spPr>
          <a:xfrm>
            <a:off x="324355" y="983890"/>
            <a:ext cx="8493073" cy="5001369"/>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solidFill>
                  <a:srgbClr val="0000FF"/>
                </a:solidFill>
              </a:rPr>
              <a:t>Algorithm 10.7.1 </a:t>
            </a:r>
            <a:r>
              <a:rPr lang="en-US" altLang="en-US" sz="2800" dirty="0" err="1">
                <a:solidFill>
                  <a:srgbClr val="0000FF"/>
                </a:solidFill>
              </a:rPr>
              <a:t>Kruskal</a:t>
            </a:r>
            <a:endParaRPr lang="en-US" altLang="en-US" sz="2800" dirty="0">
              <a:solidFill>
                <a:srgbClr val="0000FF"/>
              </a:solidFill>
            </a:endParaRPr>
          </a:p>
          <a:p>
            <a:pPr>
              <a:spcAft>
                <a:spcPts val="600"/>
              </a:spcAft>
            </a:pPr>
            <a:r>
              <a:rPr lang="en-US" altLang="en-US" sz="2800" dirty="0"/>
              <a:t>Input: </a:t>
            </a:r>
            <a:r>
              <a:rPr lang="en-US" altLang="en-US" sz="2800" i="1" dirty="0"/>
              <a:t>G</a:t>
            </a:r>
            <a:r>
              <a:rPr lang="en-US" altLang="en-US" sz="2800" dirty="0"/>
              <a:t> </a:t>
            </a:r>
            <a:r>
              <a:rPr lang="en-US" altLang="en-US" sz="2400" dirty="0"/>
              <a:t>[a connected weighted graph with </a:t>
            </a:r>
            <a:r>
              <a:rPr lang="en-US" altLang="en-US" sz="2400" i="1" dirty="0"/>
              <a:t>n</a:t>
            </a:r>
            <a:r>
              <a:rPr lang="en-US" altLang="en-US" sz="2400" dirty="0"/>
              <a:t> vertices]</a:t>
            </a:r>
          </a:p>
          <a:p>
            <a:pPr>
              <a:spcAft>
                <a:spcPts val="600"/>
              </a:spcAft>
            </a:pPr>
            <a:r>
              <a:rPr lang="en-US" altLang="en-US" sz="2800" dirty="0"/>
              <a:t>Algorithm:</a:t>
            </a:r>
          </a:p>
          <a:p>
            <a:pPr marL="457200" indent="-457200">
              <a:buFont typeface="+mj-lt"/>
              <a:buAutoNum type="arabicPeriod"/>
            </a:pPr>
            <a:r>
              <a:rPr lang="en-US" altLang="en-US" sz="2400" dirty="0"/>
              <a:t>Initialize </a:t>
            </a:r>
            <a:r>
              <a:rPr lang="en-US" altLang="en-US" sz="2400" i="1" dirty="0"/>
              <a:t>T</a:t>
            </a:r>
            <a:r>
              <a:rPr lang="en-US" altLang="en-US" sz="2400" dirty="0"/>
              <a:t> to have all the vertices of </a:t>
            </a:r>
            <a:r>
              <a:rPr lang="en-US" altLang="en-US" sz="2400" i="1" dirty="0"/>
              <a:t>G</a:t>
            </a:r>
            <a:r>
              <a:rPr lang="en-US" altLang="en-US" sz="2400" dirty="0"/>
              <a:t> and no edges.</a:t>
            </a:r>
          </a:p>
          <a:p>
            <a:pPr marL="457200" indent="-457200">
              <a:buFont typeface="+mj-lt"/>
              <a:buAutoNum type="arabicPeriod"/>
            </a:pPr>
            <a:r>
              <a:rPr lang="en-US" altLang="en-US" sz="2400" dirty="0"/>
              <a:t>Let </a:t>
            </a:r>
            <a:r>
              <a:rPr lang="en-US" altLang="en-US" sz="2400" i="1" dirty="0"/>
              <a:t>E</a:t>
            </a:r>
            <a:r>
              <a:rPr lang="en-US" altLang="en-US" sz="2400" dirty="0"/>
              <a:t> be the set of all edges of </a:t>
            </a:r>
            <a:r>
              <a:rPr lang="en-US" altLang="en-US" sz="2400" i="1" dirty="0"/>
              <a:t>G</a:t>
            </a:r>
            <a:r>
              <a:rPr lang="en-US" altLang="en-US" sz="2400" dirty="0"/>
              <a:t>, and let </a:t>
            </a:r>
            <a:r>
              <a:rPr lang="en-US" altLang="en-US" sz="2400" i="1" dirty="0"/>
              <a:t>m</a:t>
            </a:r>
            <a:r>
              <a:rPr lang="en-US" altLang="en-US" sz="2400" dirty="0"/>
              <a:t> = 0.</a:t>
            </a:r>
          </a:p>
          <a:p>
            <a:pPr marL="457200" indent="-457200">
              <a:buFont typeface="+mj-lt"/>
              <a:buAutoNum type="arabicPeriod"/>
            </a:pPr>
            <a:r>
              <a:rPr lang="en-US" altLang="en-US" sz="2400" dirty="0"/>
              <a:t>While (</a:t>
            </a:r>
            <a:r>
              <a:rPr lang="en-US" altLang="en-US" sz="2400" i="1" dirty="0"/>
              <a:t>m</a:t>
            </a:r>
            <a:r>
              <a:rPr lang="en-US" altLang="en-US" sz="2400" dirty="0"/>
              <a:t> &lt; </a:t>
            </a:r>
            <a:r>
              <a:rPr lang="en-US" altLang="en-US" sz="2400" i="1" dirty="0"/>
              <a:t>n</a:t>
            </a:r>
            <a:r>
              <a:rPr lang="en-US" altLang="en-US" sz="2400" dirty="0"/>
              <a:t> – 1)</a:t>
            </a:r>
          </a:p>
          <a:p>
            <a:pPr lvl="1">
              <a:tabLst>
                <a:tab pos="1093788" algn="l"/>
              </a:tabLst>
            </a:pPr>
            <a:r>
              <a:rPr lang="en-US" altLang="en-US" sz="2400" dirty="0"/>
              <a:t>3a.	Find an edge </a:t>
            </a:r>
            <a:r>
              <a:rPr lang="en-US" altLang="en-US" sz="2400" i="1" dirty="0"/>
              <a:t>e</a:t>
            </a:r>
            <a:r>
              <a:rPr lang="en-US" altLang="en-US" sz="2400" dirty="0"/>
              <a:t> in </a:t>
            </a:r>
            <a:r>
              <a:rPr lang="en-US" altLang="en-US" sz="2400" i="1" dirty="0"/>
              <a:t>E</a:t>
            </a:r>
            <a:r>
              <a:rPr lang="en-US" altLang="en-US" sz="2400" dirty="0"/>
              <a:t> of least weight.</a:t>
            </a:r>
          </a:p>
          <a:p>
            <a:pPr lvl="1">
              <a:tabLst>
                <a:tab pos="1093788" algn="l"/>
              </a:tabLst>
            </a:pPr>
            <a:r>
              <a:rPr lang="en-US" altLang="en-US" sz="2400" dirty="0"/>
              <a:t>3b.	Delete </a:t>
            </a:r>
            <a:r>
              <a:rPr lang="en-US" altLang="en-US" sz="2400" i="1" dirty="0"/>
              <a:t>e</a:t>
            </a:r>
            <a:r>
              <a:rPr lang="en-US" altLang="en-US" sz="2400" dirty="0"/>
              <a:t> from </a:t>
            </a:r>
            <a:r>
              <a:rPr lang="en-US" altLang="en-US" sz="2400" i="1" dirty="0"/>
              <a:t>E</a:t>
            </a:r>
            <a:r>
              <a:rPr lang="en-US" altLang="en-US" sz="2400" dirty="0"/>
              <a:t>.</a:t>
            </a:r>
          </a:p>
          <a:p>
            <a:pPr marL="1093788" lvl="1" indent="-636588">
              <a:tabLst>
                <a:tab pos="1093788" algn="l"/>
              </a:tabLst>
            </a:pPr>
            <a:r>
              <a:rPr lang="en-US" altLang="en-US" sz="2400" dirty="0"/>
              <a:t>3c.	If addition of </a:t>
            </a:r>
            <a:r>
              <a:rPr lang="en-US" altLang="en-US" sz="2400" i="1" dirty="0"/>
              <a:t>e</a:t>
            </a:r>
            <a:r>
              <a:rPr lang="en-US" altLang="en-US" sz="2400" dirty="0"/>
              <a:t> to the edge set of </a:t>
            </a:r>
            <a:r>
              <a:rPr lang="en-US" altLang="en-US" sz="2400" i="1" dirty="0"/>
              <a:t>T</a:t>
            </a:r>
            <a:r>
              <a:rPr lang="en-US" altLang="en-US" sz="2400" dirty="0"/>
              <a:t> does not produce a circuit, then add </a:t>
            </a:r>
            <a:r>
              <a:rPr lang="en-US" altLang="en-US" sz="2400" i="1" dirty="0"/>
              <a:t>e</a:t>
            </a:r>
            <a:r>
              <a:rPr lang="en-US" altLang="en-US" sz="2400" dirty="0"/>
              <a:t> to the edge set of </a:t>
            </a:r>
            <a:r>
              <a:rPr lang="en-US" altLang="en-US" sz="2400" i="1" dirty="0"/>
              <a:t>T</a:t>
            </a:r>
            <a:r>
              <a:rPr lang="en-US" altLang="en-US" sz="2400" dirty="0"/>
              <a:t> and set </a:t>
            </a:r>
            <a:r>
              <a:rPr lang="en-US" altLang="en-US" sz="2400" i="1" dirty="0"/>
              <a:t>m</a:t>
            </a:r>
            <a:r>
              <a:rPr lang="en-US" altLang="en-US" sz="2400" dirty="0"/>
              <a:t> = </a:t>
            </a:r>
            <a:r>
              <a:rPr lang="en-US" altLang="en-US" sz="2400" i="1" dirty="0"/>
              <a:t>m</a:t>
            </a:r>
            <a:r>
              <a:rPr lang="en-US" altLang="en-US" sz="2400" dirty="0"/>
              <a:t> + 1</a:t>
            </a:r>
          </a:p>
          <a:p>
            <a:pPr marL="1093788" lvl="1" indent="-636588">
              <a:tabLst>
                <a:tab pos="1093788" algn="l"/>
              </a:tabLst>
            </a:pPr>
            <a:r>
              <a:rPr lang="en-US" altLang="en-US" sz="2400" dirty="0"/>
              <a:t>End while</a:t>
            </a:r>
          </a:p>
          <a:p>
            <a:pPr>
              <a:spcAft>
                <a:spcPts val="600"/>
              </a:spcAft>
            </a:pPr>
            <a:r>
              <a:rPr lang="en-US" altLang="en-US" sz="2800" dirty="0"/>
              <a:t>Output: </a:t>
            </a:r>
            <a:r>
              <a:rPr lang="en-US" altLang="en-US" sz="2800" i="1" dirty="0"/>
              <a:t>T</a:t>
            </a:r>
            <a:r>
              <a:rPr lang="en-US" altLang="en-US" sz="2800" dirty="0"/>
              <a:t> </a:t>
            </a:r>
            <a:r>
              <a:rPr lang="en-US" altLang="en-US" sz="2400" dirty="0"/>
              <a:t>[</a:t>
            </a:r>
            <a:r>
              <a:rPr lang="en-US" altLang="en-US" sz="2400" i="1" dirty="0"/>
              <a:t>T</a:t>
            </a:r>
            <a:r>
              <a:rPr lang="en-US" altLang="en-US" sz="2400" dirty="0"/>
              <a:t> is a minimum spanning tree for </a:t>
            </a:r>
            <a:r>
              <a:rPr lang="en-US" altLang="en-US" sz="2400" i="1" dirty="0"/>
              <a:t>G</a:t>
            </a:r>
            <a:r>
              <a:rPr lang="en-US" altLang="en-US" sz="24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52854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17" name="TextBox 16"/>
          <p:cNvSpPr txBox="1"/>
          <p:nvPr/>
        </p:nvSpPr>
        <p:spPr>
          <a:xfrm>
            <a:off x="324356" y="992058"/>
            <a:ext cx="8221406" cy="830997"/>
          </a:xfrm>
          <a:prstGeom prst="rect">
            <a:avLst/>
          </a:prstGeom>
          <a:noFill/>
        </p:spPr>
        <p:txBody>
          <a:bodyPr wrap="square" rtlCol="0">
            <a:spAutoFit/>
          </a:bodyPr>
          <a:lstStyle/>
          <a:p>
            <a:r>
              <a:rPr lang="en-US" altLang="en-US" sz="2400" dirty="0"/>
              <a:t>Example: Describe the action of Kruskal’s algorithm on the graph shown in Figure 10.7.4, where </a:t>
            </a:r>
            <a:r>
              <a:rPr lang="en-US" altLang="en-US" sz="2400" i="1" dirty="0"/>
              <a:t>n</a:t>
            </a:r>
            <a:r>
              <a:rPr lang="en-US" altLang="en-US" sz="2400" dirty="0"/>
              <a:t> = 8.</a:t>
            </a:r>
          </a:p>
        </p:txBody>
      </p:sp>
      <p:grpSp>
        <p:nvGrpSpPr>
          <p:cNvPr id="2" name="Group 1"/>
          <p:cNvGrpSpPr/>
          <p:nvPr/>
        </p:nvGrpSpPr>
        <p:grpSpPr>
          <a:xfrm>
            <a:off x="1271879" y="2115911"/>
            <a:ext cx="4149725" cy="3933043"/>
            <a:chOff x="1271879" y="2115911"/>
            <a:chExt cx="4149725" cy="3933043"/>
          </a:xfrm>
        </p:grpSpPr>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10.7.4</a:t>
              </a:r>
            </a:p>
          </p:txBody>
        </p:sp>
      </p:gr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6404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17" name="TextBox 16"/>
          <p:cNvSpPr txBox="1"/>
          <p:nvPr/>
        </p:nvSpPr>
        <p:spPr>
          <a:xfrm>
            <a:off x="324356" y="992058"/>
            <a:ext cx="8221406" cy="461665"/>
          </a:xfrm>
          <a:prstGeom prst="rect">
            <a:avLst/>
          </a:prstGeom>
          <a:solidFill>
            <a:schemeClr val="accent4">
              <a:lumMod val="40000"/>
              <a:lumOff val="60000"/>
            </a:schemeClr>
          </a:solidFill>
        </p:spPr>
        <p:txBody>
          <a:bodyPr wrap="square" rtlCol="0">
            <a:spAutoFit/>
          </a:bodyPr>
          <a:lstStyle/>
          <a:p>
            <a:r>
              <a:rPr lang="en-US" altLang="en-US" sz="2400" dirty="0"/>
              <a:t>Using Kruskal’s algorithm we can formulate the following table.</a:t>
            </a:r>
          </a:p>
        </p:txBody>
      </p:sp>
      <p:grpSp>
        <p:nvGrpSpPr>
          <p:cNvPr id="25" name="Group 24"/>
          <p:cNvGrpSpPr/>
          <p:nvPr/>
        </p:nvGrpSpPr>
        <p:grpSpPr>
          <a:xfrm>
            <a:off x="5176527" y="1746580"/>
            <a:ext cx="3771085" cy="3574174"/>
            <a:chOff x="1271879" y="2115911"/>
            <a:chExt cx="4149725" cy="3933043"/>
          </a:xfrm>
        </p:grpSpPr>
        <p:pic>
          <p:nvPicPr>
            <p:cNvPr id="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Figure 10.7.4</a:t>
              </a:r>
            </a:p>
          </p:txBody>
        </p:sp>
      </p:grpSp>
      <p:graphicFrame>
        <p:nvGraphicFramePr>
          <p:cNvPr id="3" name="Table 2"/>
          <p:cNvGraphicFramePr>
            <a:graphicFrameLocks noGrp="1"/>
          </p:cNvGraphicFramePr>
          <p:nvPr>
            <p:extLst>
              <p:ext uri="{D42A27DB-BD31-4B8C-83A1-F6EECF244321}">
                <p14:modId xmlns:p14="http://schemas.microsoft.com/office/powerpoint/2010/main" val="3241239174"/>
              </p:ext>
            </p:extLst>
          </p:nvPr>
        </p:nvGraphicFramePr>
        <p:xfrm>
          <a:off x="522139" y="1824662"/>
          <a:ext cx="4455334" cy="4079240"/>
        </p:xfrm>
        <a:graphic>
          <a:graphicData uri="http://schemas.openxmlformats.org/drawingml/2006/table">
            <a:tbl>
              <a:tblPr firstRow="1" bandRow="1">
                <a:tableStyleId>{5C22544A-7EE6-4342-B048-85BDC9FD1C3A}</a:tableStyleId>
              </a:tblPr>
              <a:tblGrid>
                <a:gridCol w="469265">
                  <a:extLst>
                    <a:ext uri="{9D8B030D-6E8A-4147-A177-3AD203B41FA5}">
                      <a16:colId xmlns:a16="http://schemas.microsoft.com/office/drawing/2014/main" val="20000"/>
                    </a:ext>
                  </a:extLst>
                </a:gridCol>
                <a:gridCol w="1735720">
                  <a:extLst>
                    <a:ext uri="{9D8B030D-6E8A-4147-A177-3AD203B41FA5}">
                      <a16:colId xmlns:a16="http://schemas.microsoft.com/office/drawing/2014/main" val="20001"/>
                    </a:ext>
                  </a:extLst>
                </a:gridCol>
                <a:gridCol w="611768">
                  <a:extLst>
                    <a:ext uri="{9D8B030D-6E8A-4147-A177-3AD203B41FA5}">
                      <a16:colId xmlns:a16="http://schemas.microsoft.com/office/drawing/2014/main" val="20002"/>
                    </a:ext>
                  </a:extLst>
                </a:gridCol>
                <a:gridCol w="1638581">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Edge considered</a:t>
                      </a:r>
                    </a:p>
                  </a:txBody>
                  <a:tcPr/>
                </a:tc>
                <a:tc>
                  <a:txBody>
                    <a:bodyPr/>
                    <a:lstStyle/>
                    <a:p>
                      <a:pPr algn="ctr"/>
                      <a:r>
                        <a:rPr lang="en-US" dirty="0"/>
                        <a:t>Wt</a:t>
                      </a:r>
                    </a:p>
                  </a:txBody>
                  <a:tcPr/>
                </a:tc>
                <a:tc>
                  <a:txBody>
                    <a:bodyPr/>
                    <a:lstStyle/>
                    <a:p>
                      <a:pPr algn="ctr"/>
                      <a:r>
                        <a:rPr lang="en-US" dirty="0"/>
                        <a:t>Action taken</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Chi</a:t>
                      </a:r>
                      <a:r>
                        <a:rPr lang="en-US" baseline="0" dirty="0"/>
                        <a:t> – Mil</a:t>
                      </a:r>
                      <a:endParaRPr lang="en-US" dirty="0"/>
                    </a:p>
                  </a:txBody>
                  <a:tcPr/>
                </a:tc>
                <a:tc>
                  <a:txBody>
                    <a:bodyPr/>
                    <a:lstStyle/>
                    <a:p>
                      <a:pPr algn="ctr"/>
                      <a:r>
                        <a:rPr lang="en-US" dirty="0"/>
                        <a:t>74</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Lou – Cin</a:t>
                      </a:r>
                    </a:p>
                  </a:txBody>
                  <a:tcPr/>
                </a:tc>
                <a:tc>
                  <a:txBody>
                    <a:bodyPr/>
                    <a:lstStyle/>
                    <a:p>
                      <a:pPr algn="ctr"/>
                      <a:r>
                        <a:rPr lang="en-US" dirty="0"/>
                        <a:t>83</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Lou</a:t>
                      </a:r>
                      <a:r>
                        <a:rPr lang="en-US" baseline="0" dirty="0"/>
                        <a:t> – Nas</a:t>
                      </a:r>
                      <a:endParaRPr lang="en-US" dirty="0"/>
                    </a:p>
                  </a:txBody>
                  <a:tcPr/>
                </a:tc>
                <a:tc>
                  <a:txBody>
                    <a:bodyPr/>
                    <a:lstStyle/>
                    <a:p>
                      <a:pPr algn="ctr"/>
                      <a:r>
                        <a:rPr lang="en-US" dirty="0"/>
                        <a:t>151</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Cin – Det</a:t>
                      </a:r>
                    </a:p>
                  </a:txBody>
                  <a:tcPr/>
                </a:tc>
                <a:tc>
                  <a:txBody>
                    <a:bodyPr/>
                    <a:lstStyle/>
                    <a:p>
                      <a:pPr algn="ctr"/>
                      <a:r>
                        <a:rPr lang="en-US" dirty="0"/>
                        <a:t>230</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StL – Lou</a:t>
                      </a:r>
                    </a:p>
                  </a:txBody>
                  <a:tcPr/>
                </a:tc>
                <a:tc>
                  <a:txBody>
                    <a:bodyPr/>
                    <a:lstStyle/>
                    <a:p>
                      <a:pPr algn="ctr"/>
                      <a:r>
                        <a:rPr lang="en-US" dirty="0"/>
                        <a:t>242</a:t>
                      </a:r>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pPr algn="ctr"/>
                      <a:r>
                        <a:rPr lang="en-US" dirty="0"/>
                        <a:t>StL – Chi</a:t>
                      </a:r>
                    </a:p>
                  </a:txBody>
                  <a:tcPr/>
                </a:tc>
                <a:tc>
                  <a:txBody>
                    <a:bodyPr/>
                    <a:lstStyle/>
                    <a:p>
                      <a:pPr algn="ctr"/>
                      <a:r>
                        <a:rPr lang="en-US" dirty="0"/>
                        <a:t>262</a:t>
                      </a:r>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t>7</a:t>
                      </a:r>
                    </a:p>
                  </a:txBody>
                  <a:tcPr/>
                </a:tc>
                <a:tc>
                  <a:txBody>
                    <a:bodyPr/>
                    <a:lstStyle/>
                    <a:p>
                      <a:pPr algn="ctr"/>
                      <a:r>
                        <a:rPr lang="en-US" dirty="0"/>
                        <a:t>Chi – Lou</a:t>
                      </a:r>
                    </a:p>
                  </a:txBody>
                  <a:tcPr/>
                </a:tc>
                <a:tc>
                  <a:txBody>
                    <a:bodyPr/>
                    <a:lstStyle/>
                    <a:p>
                      <a:pPr algn="ctr"/>
                      <a:r>
                        <a:rPr lang="en-US" dirty="0"/>
                        <a:t>269</a:t>
                      </a:r>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US" dirty="0"/>
                        <a:t>8</a:t>
                      </a:r>
                    </a:p>
                  </a:txBody>
                  <a:tcPr/>
                </a:tc>
                <a:tc>
                  <a:txBody>
                    <a:bodyPr/>
                    <a:lstStyle/>
                    <a:p>
                      <a:pPr algn="ctr"/>
                      <a:r>
                        <a:rPr lang="en-US" dirty="0"/>
                        <a:t>Lou – Det</a:t>
                      </a:r>
                    </a:p>
                  </a:txBody>
                  <a:tcPr/>
                </a:tc>
                <a:tc>
                  <a:txBody>
                    <a:bodyPr/>
                    <a:lstStyle/>
                    <a:p>
                      <a:pPr algn="ctr"/>
                      <a:r>
                        <a:rPr lang="en-US" dirty="0"/>
                        <a:t>306</a:t>
                      </a:r>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9</a:t>
                      </a:r>
                    </a:p>
                  </a:txBody>
                  <a:tcPr/>
                </a:tc>
                <a:tc>
                  <a:txBody>
                    <a:bodyPr/>
                    <a:lstStyle/>
                    <a:p>
                      <a:pPr algn="ctr"/>
                      <a:r>
                        <a:rPr lang="en-US" dirty="0"/>
                        <a:t>Lou – Mil</a:t>
                      </a:r>
                    </a:p>
                  </a:txBody>
                  <a:tcPr/>
                </a:tc>
                <a:tc>
                  <a:txBody>
                    <a:bodyPr/>
                    <a:lstStyle/>
                    <a:p>
                      <a:pPr algn="ctr"/>
                      <a:r>
                        <a:rPr lang="en-US" dirty="0"/>
                        <a:t>348</a:t>
                      </a:r>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r>
                        <a:rPr lang="en-US" dirty="0"/>
                        <a:t>10</a:t>
                      </a:r>
                    </a:p>
                  </a:txBody>
                  <a:tcPr/>
                </a:tc>
                <a:tc>
                  <a:txBody>
                    <a:bodyPr/>
                    <a:lstStyle/>
                    <a:p>
                      <a:pPr algn="ctr"/>
                      <a:r>
                        <a:rPr lang="en-US" dirty="0"/>
                        <a:t>Min – Chi</a:t>
                      </a:r>
                    </a:p>
                  </a:txBody>
                  <a:tcPr/>
                </a:tc>
                <a:tc>
                  <a:txBody>
                    <a:bodyPr/>
                    <a:lstStyle/>
                    <a:p>
                      <a:pPr algn="ctr"/>
                      <a:r>
                        <a:rPr lang="en-US" dirty="0"/>
                        <a:t>355</a:t>
                      </a:r>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cxnSp>
        <p:nvCxnSpPr>
          <p:cNvPr id="7" name="Straight Arrow Connector 6"/>
          <p:cNvCxnSpPr/>
          <p:nvPr/>
        </p:nvCxnSpPr>
        <p:spPr>
          <a:xfrm>
            <a:off x="1007526" y="2397512"/>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20272" y="2492896"/>
            <a:ext cx="0" cy="384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49532" y="2195448"/>
            <a:ext cx="796324" cy="369332"/>
          </a:xfrm>
          <a:prstGeom prst="rect">
            <a:avLst/>
          </a:prstGeom>
          <a:noFill/>
        </p:spPr>
        <p:txBody>
          <a:bodyPr wrap="square" rtlCol="0">
            <a:spAutoFit/>
          </a:bodyPr>
          <a:lstStyle/>
          <a:p>
            <a:r>
              <a:rPr lang="en-US" dirty="0"/>
              <a:t>added</a:t>
            </a:r>
          </a:p>
        </p:txBody>
      </p:sp>
      <p:cxnSp>
        <p:nvCxnSpPr>
          <p:cNvPr id="35" name="Straight Arrow Connector 34"/>
          <p:cNvCxnSpPr/>
          <p:nvPr/>
        </p:nvCxnSpPr>
        <p:spPr>
          <a:xfrm>
            <a:off x="1007526" y="2708920"/>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761250" y="3645024"/>
            <a:ext cx="339142" cy="443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49532" y="2564780"/>
            <a:ext cx="796324" cy="369332"/>
          </a:xfrm>
          <a:prstGeom prst="rect">
            <a:avLst/>
          </a:prstGeom>
          <a:noFill/>
        </p:spPr>
        <p:txBody>
          <a:bodyPr wrap="square" rtlCol="0">
            <a:spAutoFit/>
          </a:bodyPr>
          <a:lstStyle/>
          <a:p>
            <a:r>
              <a:rPr lang="en-US" dirty="0"/>
              <a:t>added</a:t>
            </a:r>
          </a:p>
        </p:txBody>
      </p:sp>
      <p:cxnSp>
        <p:nvCxnSpPr>
          <p:cNvPr id="43" name="Straight Arrow Connector 42"/>
          <p:cNvCxnSpPr/>
          <p:nvPr/>
        </p:nvCxnSpPr>
        <p:spPr>
          <a:xfrm>
            <a:off x="1007526" y="3140101"/>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545226" y="4088904"/>
            <a:ext cx="216024" cy="6480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49532" y="2955435"/>
            <a:ext cx="796324" cy="369332"/>
          </a:xfrm>
          <a:prstGeom prst="rect">
            <a:avLst/>
          </a:prstGeom>
          <a:noFill/>
        </p:spPr>
        <p:txBody>
          <a:bodyPr wrap="square" rtlCol="0">
            <a:spAutoFit/>
          </a:bodyPr>
          <a:lstStyle/>
          <a:p>
            <a:r>
              <a:rPr lang="en-US" dirty="0"/>
              <a:t>added</a:t>
            </a:r>
          </a:p>
        </p:txBody>
      </p:sp>
      <p:cxnSp>
        <p:nvCxnSpPr>
          <p:cNvPr id="51" name="Straight Arrow Connector 50"/>
          <p:cNvCxnSpPr/>
          <p:nvPr/>
        </p:nvCxnSpPr>
        <p:spPr>
          <a:xfrm>
            <a:off x="1007526" y="3526676"/>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100392" y="2564780"/>
            <a:ext cx="145659" cy="10802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849532" y="3324767"/>
            <a:ext cx="796324" cy="369332"/>
          </a:xfrm>
          <a:prstGeom prst="rect">
            <a:avLst/>
          </a:prstGeom>
          <a:noFill/>
        </p:spPr>
        <p:txBody>
          <a:bodyPr wrap="square" rtlCol="0">
            <a:spAutoFit/>
          </a:bodyPr>
          <a:lstStyle/>
          <a:p>
            <a:r>
              <a:rPr lang="en-US" dirty="0"/>
              <a:t>added</a:t>
            </a:r>
          </a:p>
        </p:txBody>
      </p:sp>
      <p:cxnSp>
        <p:nvCxnSpPr>
          <p:cNvPr id="54" name="Straight Arrow Connector 53"/>
          <p:cNvCxnSpPr/>
          <p:nvPr/>
        </p:nvCxnSpPr>
        <p:spPr>
          <a:xfrm>
            <a:off x="1007526" y="3866964"/>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516216" y="4077072"/>
            <a:ext cx="127367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49532" y="3661833"/>
            <a:ext cx="796324" cy="369332"/>
          </a:xfrm>
          <a:prstGeom prst="rect">
            <a:avLst/>
          </a:prstGeom>
          <a:noFill/>
        </p:spPr>
        <p:txBody>
          <a:bodyPr wrap="square" rtlCol="0">
            <a:spAutoFit/>
          </a:bodyPr>
          <a:lstStyle/>
          <a:p>
            <a:r>
              <a:rPr lang="en-US" dirty="0"/>
              <a:t>added</a:t>
            </a:r>
          </a:p>
        </p:txBody>
      </p:sp>
      <p:cxnSp>
        <p:nvCxnSpPr>
          <p:cNvPr id="57" name="Straight Arrow Connector 56"/>
          <p:cNvCxnSpPr/>
          <p:nvPr/>
        </p:nvCxnSpPr>
        <p:spPr>
          <a:xfrm>
            <a:off x="1007526" y="4242388"/>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516216" y="2852936"/>
            <a:ext cx="507960" cy="121176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49532" y="4039550"/>
            <a:ext cx="796324" cy="369332"/>
          </a:xfrm>
          <a:prstGeom prst="rect">
            <a:avLst/>
          </a:prstGeom>
          <a:noFill/>
        </p:spPr>
        <p:txBody>
          <a:bodyPr wrap="square" rtlCol="0">
            <a:spAutoFit/>
          </a:bodyPr>
          <a:lstStyle/>
          <a:p>
            <a:r>
              <a:rPr lang="en-US" dirty="0"/>
              <a:t>added</a:t>
            </a:r>
          </a:p>
        </p:txBody>
      </p:sp>
      <p:cxnSp>
        <p:nvCxnSpPr>
          <p:cNvPr id="60" name="Straight Arrow Connector 59"/>
          <p:cNvCxnSpPr/>
          <p:nvPr/>
        </p:nvCxnSpPr>
        <p:spPr>
          <a:xfrm>
            <a:off x="1007526" y="4606661"/>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41266" y="4421995"/>
            <a:ext cx="1212857" cy="369332"/>
          </a:xfrm>
          <a:prstGeom prst="rect">
            <a:avLst/>
          </a:prstGeom>
          <a:noFill/>
        </p:spPr>
        <p:txBody>
          <a:bodyPr wrap="square" rtlCol="0">
            <a:spAutoFit/>
          </a:bodyPr>
          <a:lstStyle/>
          <a:p>
            <a:r>
              <a:rPr lang="en-US" dirty="0"/>
              <a:t>not added</a:t>
            </a:r>
          </a:p>
        </p:txBody>
      </p:sp>
      <p:cxnSp>
        <p:nvCxnSpPr>
          <p:cNvPr id="62" name="Straight Connector 61"/>
          <p:cNvCxnSpPr/>
          <p:nvPr/>
        </p:nvCxnSpPr>
        <p:spPr>
          <a:xfrm>
            <a:off x="7020272" y="2877138"/>
            <a:ext cx="740978" cy="1162412"/>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007526" y="4982612"/>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761250" y="2562529"/>
            <a:ext cx="483041" cy="1526375"/>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641266" y="4791327"/>
            <a:ext cx="1212857" cy="369332"/>
          </a:xfrm>
          <a:prstGeom prst="rect">
            <a:avLst/>
          </a:prstGeom>
          <a:noFill/>
        </p:spPr>
        <p:txBody>
          <a:bodyPr wrap="square" rtlCol="0">
            <a:spAutoFit/>
          </a:bodyPr>
          <a:lstStyle/>
          <a:p>
            <a:r>
              <a:rPr lang="en-US" dirty="0"/>
              <a:t>not added</a:t>
            </a:r>
          </a:p>
        </p:txBody>
      </p:sp>
      <p:cxnSp>
        <p:nvCxnSpPr>
          <p:cNvPr id="66" name="Straight Arrow Connector 65"/>
          <p:cNvCxnSpPr/>
          <p:nvPr/>
        </p:nvCxnSpPr>
        <p:spPr>
          <a:xfrm>
            <a:off x="1007526" y="5320754"/>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20272" y="2564904"/>
            <a:ext cx="765718" cy="1524000"/>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641266" y="5160659"/>
            <a:ext cx="1212857" cy="369332"/>
          </a:xfrm>
          <a:prstGeom prst="rect">
            <a:avLst/>
          </a:prstGeom>
          <a:noFill/>
        </p:spPr>
        <p:txBody>
          <a:bodyPr wrap="square" rtlCol="0">
            <a:spAutoFit/>
          </a:bodyPr>
          <a:lstStyle/>
          <a:p>
            <a:r>
              <a:rPr lang="en-US" dirty="0"/>
              <a:t>not added</a:t>
            </a:r>
          </a:p>
        </p:txBody>
      </p:sp>
      <p:cxnSp>
        <p:nvCxnSpPr>
          <p:cNvPr id="71" name="Straight Arrow Connector 70"/>
          <p:cNvCxnSpPr/>
          <p:nvPr/>
        </p:nvCxnSpPr>
        <p:spPr>
          <a:xfrm>
            <a:off x="1007526" y="5696178"/>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849532" y="5530424"/>
            <a:ext cx="796324" cy="369332"/>
          </a:xfrm>
          <a:prstGeom prst="rect">
            <a:avLst/>
          </a:prstGeom>
          <a:noFill/>
        </p:spPr>
        <p:txBody>
          <a:bodyPr wrap="square" rtlCol="0">
            <a:spAutoFit/>
          </a:bodyPr>
          <a:lstStyle/>
          <a:p>
            <a:r>
              <a:rPr lang="en-US" dirty="0"/>
              <a:t>added</a:t>
            </a:r>
          </a:p>
        </p:txBody>
      </p:sp>
      <p:cxnSp>
        <p:nvCxnSpPr>
          <p:cNvPr id="73" name="Straight Connector 72"/>
          <p:cNvCxnSpPr/>
          <p:nvPr/>
        </p:nvCxnSpPr>
        <p:spPr>
          <a:xfrm>
            <a:off x="5652120" y="1988840"/>
            <a:ext cx="1368152" cy="86409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3623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xit" presetSubtype="0" fill="hold" nodeType="withEffect">
                                  <p:stCondLst>
                                    <p:cond delay="0"/>
                                  </p:stCondLst>
                                  <p:childTnLst>
                                    <p:animEffect transition="out" filter="dissolv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par>
                          <p:cTn id="28" fill="hold">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dissolv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xit" presetSubtype="0" fill="hold" nodeType="withEffect">
                                  <p:stCondLst>
                                    <p:cond delay="0"/>
                                  </p:stCondLst>
                                  <p:childTnLst>
                                    <p:animEffect transition="out" filter="dissolve">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dissolve">
                                      <p:cBhvr>
                                        <p:cTn id="43" dur="500"/>
                                        <p:tgtEl>
                                          <p:spTgt spid="44"/>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dissolve">
                                      <p:cBhvr>
                                        <p:cTn id="52" dur="500"/>
                                        <p:tgtEl>
                                          <p:spTgt spid="51"/>
                                        </p:tgtEl>
                                      </p:cBhvr>
                                    </p:animEffect>
                                  </p:childTnLst>
                                </p:cTn>
                              </p:par>
                              <p:par>
                                <p:cTn id="53" presetID="9" presetClass="exit" presetSubtype="0" fill="hold" nodeType="withEffect">
                                  <p:stCondLst>
                                    <p:cond delay="0"/>
                                  </p:stCondLst>
                                  <p:childTnLst>
                                    <p:animEffect transition="out" filter="dissolve">
                                      <p:cBhvr>
                                        <p:cTn id="54" dur="500"/>
                                        <p:tgtEl>
                                          <p:spTgt spid="43"/>
                                        </p:tgtEl>
                                      </p:cBhvr>
                                    </p:animEffect>
                                    <p:set>
                                      <p:cBhvr>
                                        <p:cTn id="55" dur="1" fill="hold">
                                          <p:stCondLst>
                                            <p:cond delay="499"/>
                                          </p:stCondLst>
                                        </p:cTn>
                                        <p:tgtEl>
                                          <p:spTgt spid="43"/>
                                        </p:tgtEl>
                                        <p:attrNameLst>
                                          <p:attrName>style.visibility</p:attrName>
                                        </p:attrNameLst>
                                      </p:cBhvr>
                                      <p:to>
                                        <p:strVal val="hidden"/>
                                      </p:to>
                                    </p:se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dissolve">
                                      <p:cBhvr>
                                        <p:cTn id="59" dur="500"/>
                                        <p:tgtEl>
                                          <p:spTgt spid="52"/>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dissolve">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dissolve">
                                      <p:cBhvr>
                                        <p:cTn id="68" dur="500"/>
                                        <p:tgtEl>
                                          <p:spTgt spid="54"/>
                                        </p:tgtEl>
                                      </p:cBhvr>
                                    </p:animEffect>
                                  </p:childTnLst>
                                </p:cTn>
                              </p:par>
                              <p:par>
                                <p:cTn id="69" presetID="9" presetClass="exit" presetSubtype="0" fill="hold" nodeType="withEffect">
                                  <p:stCondLst>
                                    <p:cond delay="0"/>
                                  </p:stCondLst>
                                  <p:childTnLst>
                                    <p:animEffect transition="out" filter="dissolve">
                                      <p:cBhvr>
                                        <p:cTn id="70" dur="500"/>
                                        <p:tgtEl>
                                          <p:spTgt spid="51"/>
                                        </p:tgtEl>
                                      </p:cBhvr>
                                    </p:animEffect>
                                    <p:set>
                                      <p:cBhvr>
                                        <p:cTn id="71" dur="1" fill="hold">
                                          <p:stCondLst>
                                            <p:cond delay="499"/>
                                          </p:stCondLst>
                                        </p:cTn>
                                        <p:tgtEl>
                                          <p:spTgt spid="51"/>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dissolve">
                                      <p:cBhvr>
                                        <p:cTn id="75" dur="500"/>
                                        <p:tgtEl>
                                          <p:spTgt spid="55"/>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dissolv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par>
                                <p:cTn id="85" presetID="9" presetClass="exit" presetSubtype="0" fill="hold" nodeType="withEffect">
                                  <p:stCondLst>
                                    <p:cond delay="0"/>
                                  </p:stCondLst>
                                  <p:childTnLst>
                                    <p:animEffect transition="out" filter="dissolve">
                                      <p:cBhvr>
                                        <p:cTn id="86" dur="500"/>
                                        <p:tgtEl>
                                          <p:spTgt spid="54"/>
                                        </p:tgtEl>
                                      </p:cBhvr>
                                    </p:animEffect>
                                    <p:set>
                                      <p:cBhvr>
                                        <p:cTn id="87" dur="1" fill="hold">
                                          <p:stCondLst>
                                            <p:cond delay="499"/>
                                          </p:stCondLst>
                                        </p:cTn>
                                        <p:tgtEl>
                                          <p:spTgt spid="54"/>
                                        </p:tgtEl>
                                        <p:attrNameLst>
                                          <p:attrName>style.visibility</p:attrName>
                                        </p:attrNameLst>
                                      </p:cBhvr>
                                      <p:to>
                                        <p:strVal val="hidden"/>
                                      </p:to>
                                    </p:se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dissolve">
                                      <p:cBhvr>
                                        <p:cTn id="91" dur="500"/>
                                        <p:tgtEl>
                                          <p:spTgt spid="58"/>
                                        </p:tgtEl>
                                      </p:cBhvr>
                                    </p:animEffect>
                                  </p:childTnLst>
                                </p:cTn>
                              </p:par>
                            </p:childTnLst>
                          </p:cTn>
                        </p:par>
                        <p:par>
                          <p:cTn id="92" fill="hold">
                            <p:stCondLst>
                              <p:cond delay="1000"/>
                            </p:stCondLst>
                            <p:childTnLst>
                              <p:par>
                                <p:cTn id="93" presetID="9" presetClass="entr" presetSubtype="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dissolve">
                                      <p:cBhvr>
                                        <p:cTn id="95" dur="500"/>
                                        <p:tgtEl>
                                          <p:spTgt spid="59"/>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dissolve">
                                      <p:cBhvr>
                                        <p:cTn id="100" dur="500"/>
                                        <p:tgtEl>
                                          <p:spTgt spid="60"/>
                                        </p:tgtEl>
                                      </p:cBhvr>
                                    </p:animEffect>
                                  </p:childTnLst>
                                </p:cTn>
                              </p:par>
                              <p:par>
                                <p:cTn id="101" presetID="9" presetClass="exit" presetSubtype="0" fill="hold" nodeType="withEffect">
                                  <p:stCondLst>
                                    <p:cond delay="0"/>
                                  </p:stCondLst>
                                  <p:childTnLst>
                                    <p:animEffect transition="out" filter="dissolve">
                                      <p:cBhvr>
                                        <p:cTn id="102" dur="500"/>
                                        <p:tgtEl>
                                          <p:spTgt spid="57"/>
                                        </p:tgtEl>
                                      </p:cBhvr>
                                    </p:animEffect>
                                    <p:set>
                                      <p:cBhvr>
                                        <p:cTn id="103" dur="1" fill="hold">
                                          <p:stCondLst>
                                            <p:cond delay="499"/>
                                          </p:stCondLst>
                                        </p:cTn>
                                        <p:tgtEl>
                                          <p:spTgt spid="57"/>
                                        </p:tgtEl>
                                        <p:attrNameLst>
                                          <p:attrName>style.visibility</p:attrName>
                                        </p:attrNameLst>
                                      </p:cBhvr>
                                      <p:to>
                                        <p:strVal val="hidden"/>
                                      </p:to>
                                    </p:set>
                                  </p:childTnLst>
                                </p:cTn>
                              </p:par>
                            </p:childTnLst>
                          </p:cTn>
                        </p:par>
                        <p:par>
                          <p:cTn id="104" fill="hold">
                            <p:stCondLst>
                              <p:cond delay="500"/>
                            </p:stCondLst>
                            <p:childTnLst>
                              <p:par>
                                <p:cTn id="105" presetID="9" presetClass="entr" presetSubtype="0" fill="hold" nodeType="after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dissolve">
                                      <p:cBhvr>
                                        <p:cTn id="107" dur="500"/>
                                        <p:tgtEl>
                                          <p:spTgt spid="62"/>
                                        </p:tgtEl>
                                      </p:cBhvr>
                                    </p:animEffect>
                                  </p:childTnLst>
                                </p:cTn>
                              </p:par>
                            </p:childTnLst>
                          </p:cTn>
                        </p:par>
                        <p:par>
                          <p:cTn id="108" fill="hold">
                            <p:stCondLst>
                              <p:cond delay="1000"/>
                            </p:stCondLst>
                            <p:childTnLst>
                              <p:par>
                                <p:cTn id="109" presetID="9" presetClass="entr" presetSubtype="0" fill="hold" grpId="0" nodeType="after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dissolve">
                                      <p:cBhvr>
                                        <p:cTn id="111" dur="500"/>
                                        <p:tgtEl>
                                          <p:spTgt spid="61"/>
                                        </p:tgtEl>
                                      </p:cBhvr>
                                    </p:animEffect>
                                  </p:childTnLst>
                                </p:cTn>
                              </p:par>
                            </p:childTnLst>
                          </p:cTn>
                        </p:par>
                        <p:par>
                          <p:cTn id="112" fill="hold">
                            <p:stCondLst>
                              <p:cond delay="1500"/>
                            </p:stCondLst>
                            <p:childTnLst>
                              <p:par>
                                <p:cTn id="113" presetID="9" presetClass="exit" presetSubtype="0" fill="hold" nodeType="afterEffect">
                                  <p:stCondLst>
                                    <p:cond delay="0"/>
                                  </p:stCondLst>
                                  <p:childTnLst>
                                    <p:animEffect transition="out" filter="dissolve">
                                      <p:cBhvr>
                                        <p:cTn id="114" dur="500"/>
                                        <p:tgtEl>
                                          <p:spTgt spid="62"/>
                                        </p:tgtEl>
                                      </p:cBhvr>
                                    </p:animEffect>
                                    <p:set>
                                      <p:cBhvr>
                                        <p:cTn id="115" dur="1" fill="hold">
                                          <p:stCondLst>
                                            <p:cond delay="499"/>
                                          </p:stCondLst>
                                        </p:cTn>
                                        <p:tgtEl>
                                          <p:spTgt spid="6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dissolve">
                                      <p:cBhvr>
                                        <p:cTn id="120" dur="500"/>
                                        <p:tgtEl>
                                          <p:spTgt spid="63"/>
                                        </p:tgtEl>
                                      </p:cBhvr>
                                    </p:animEffect>
                                  </p:childTnLst>
                                </p:cTn>
                              </p:par>
                              <p:par>
                                <p:cTn id="121" presetID="9" presetClass="exit" presetSubtype="0" fill="hold" nodeType="withEffect">
                                  <p:stCondLst>
                                    <p:cond delay="0"/>
                                  </p:stCondLst>
                                  <p:childTnLst>
                                    <p:animEffect transition="out" filter="dissolve">
                                      <p:cBhvr>
                                        <p:cTn id="122" dur="500"/>
                                        <p:tgtEl>
                                          <p:spTgt spid="60"/>
                                        </p:tgtEl>
                                      </p:cBhvr>
                                    </p:animEffect>
                                    <p:set>
                                      <p:cBhvr>
                                        <p:cTn id="123" dur="1" fill="hold">
                                          <p:stCondLst>
                                            <p:cond delay="499"/>
                                          </p:stCondLst>
                                        </p:cTn>
                                        <p:tgtEl>
                                          <p:spTgt spid="60"/>
                                        </p:tgtEl>
                                        <p:attrNameLst>
                                          <p:attrName>style.visibility</p:attrName>
                                        </p:attrNameLst>
                                      </p:cBhvr>
                                      <p:to>
                                        <p:strVal val="hidden"/>
                                      </p:to>
                                    </p:set>
                                  </p:childTnLst>
                                </p:cTn>
                              </p:par>
                            </p:childTnLst>
                          </p:cTn>
                        </p:par>
                        <p:par>
                          <p:cTn id="124" fill="hold">
                            <p:stCondLst>
                              <p:cond delay="500"/>
                            </p:stCondLst>
                            <p:childTnLst>
                              <p:par>
                                <p:cTn id="125" presetID="9" presetClass="entr" presetSubtype="0" fill="hold" nodeType="after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dissolve">
                                      <p:cBhvr>
                                        <p:cTn id="127" dur="500"/>
                                        <p:tgtEl>
                                          <p:spTgt spid="64"/>
                                        </p:tgtEl>
                                      </p:cBhvr>
                                    </p:animEffect>
                                  </p:childTnLst>
                                </p:cTn>
                              </p:par>
                            </p:childTnLst>
                          </p:cTn>
                        </p:par>
                        <p:par>
                          <p:cTn id="128" fill="hold">
                            <p:stCondLst>
                              <p:cond delay="1000"/>
                            </p:stCondLst>
                            <p:childTnLst>
                              <p:par>
                                <p:cTn id="129" presetID="9" presetClass="entr" presetSubtype="0" fill="hold" grpId="0" nodeType="after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dissolve">
                                      <p:cBhvr>
                                        <p:cTn id="131" dur="500"/>
                                        <p:tgtEl>
                                          <p:spTgt spid="65"/>
                                        </p:tgtEl>
                                      </p:cBhvr>
                                    </p:animEffect>
                                  </p:childTnLst>
                                </p:cTn>
                              </p:par>
                            </p:childTnLst>
                          </p:cTn>
                        </p:par>
                        <p:par>
                          <p:cTn id="132" fill="hold">
                            <p:stCondLst>
                              <p:cond delay="1500"/>
                            </p:stCondLst>
                            <p:childTnLst>
                              <p:par>
                                <p:cTn id="133" presetID="9" presetClass="exit" presetSubtype="0" fill="hold" nodeType="afterEffect">
                                  <p:stCondLst>
                                    <p:cond delay="0"/>
                                  </p:stCondLst>
                                  <p:childTnLst>
                                    <p:animEffect transition="out" filter="dissolve">
                                      <p:cBhvr>
                                        <p:cTn id="134" dur="500"/>
                                        <p:tgtEl>
                                          <p:spTgt spid="64"/>
                                        </p:tgtEl>
                                      </p:cBhvr>
                                    </p:animEffect>
                                    <p:set>
                                      <p:cBhvr>
                                        <p:cTn id="135" dur="1" fill="hold">
                                          <p:stCondLst>
                                            <p:cond delay="499"/>
                                          </p:stCondLst>
                                        </p:cTn>
                                        <p:tgtEl>
                                          <p:spTgt spid="6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dissolve">
                                      <p:cBhvr>
                                        <p:cTn id="140" dur="500"/>
                                        <p:tgtEl>
                                          <p:spTgt spid="66"/>
                                        </p:tgtEl>
                                      </p:cBhvr>
                                    </p:animEffect>
                                  </p:childTnLst>
                                </p:cTn>
                              </p:par>
                              <p:par>
                                <p:cTn id="141" presetID="9" presetClass="exit" presetSubtype="0" fill="hold" nodeType="withEffect">
                                  <p:stCondLst>
                                    <p:cond delay="0"/>
                                  </p:stCondLst>
                                  <p:childTnLst>
                                    <p:animEffect transition="out" filter="dissolve">
                                      <p:cBhvr>
                                        <p:cTn id="142" dur="500"/>
                                        <p:tgtEl>
                                          <p:spTgt spid="63"/>
                                        </p:tgtEl>
                                      </p:cBhvr>
                                    </p:animEffect>
                                    <p:set>
                                      <p:cBhvr>
                                        <p:cTn id="143" dur="1" fill="hold">
                                          <p:stCondLst>
                                            <p:cond delay="499"/>
                                          </p:stCondLst>
                                        </p:cTn>
                                        <p:tgtEl>
                                          <p:spTgt spid="63"/>
                                        </p:tgtEl>
                                        <p:attrNameLst>
                                          <p:attrName>style.visibility</p:attrName>
                                        </p:attrNameLst>
                                      </p:cBhvr>
                                      <p:to>
                                        <p:strVal val="hidden"/>
                                      </p:to>
                                    </p:set>
                                  </p:childTnLst>
                                </p:cTn>
                              </p:par>
                            </p:childTnLst>
                          </p:cTn>
                        </p:par>
                        <p:par>
                          <p:cTn id="144" fill="hold">
                            <p:stCondLst>
                              <p:cond delay="500"/>
                            </p:stCondLst>
                            <p:childTnLst>
                              <p:par>
                                <p:cTn id="145" presetID="9" presetClass="entr" presetSubtype="0" fill="hold" nodeType="after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dissolve">
                                      <p:cBhvr>
                                        <p:cTn id="147" dur="500"/>
                                        <p:tgtEl>
                                          <p:spTgt spid="67"/>
                                        </p:tgtEl>
                                      </p:cBhvr>
                                    </p:animEffect>
                                  </p:childTnLst>
                                </p:cTn>
                              </p:par>
                            </p:childTnLst>
                          </p:cTn>
                        </p:par>
                        <p:par>
                          <p:cTn id="148" fill="hold">
                            <p:stCondLst>
                              <p:cond delay="1000"/>
                            </p:stCondLst>
                            <p:childTnLst>
                              <p:par>
                                <p:cTn id="149" presetID="9" presetClass="entr" presetSubtype="0" fill="hold" grpId="0" nodeType="after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childTnLst>
                          </p:cTn>
                        </p:par>
                        <p:par>
                          <p:cTn id="152" fill="hold">
                            <p:stCondLst>
                              <p:cond delay="1500"/>
                            </p:stCondLst>
                            <p:childTnLst>
                              <p:par>
                                <p:cTn id="153" presetID="9" presetClass="exit" presetSubtype="0" fill="hold" nodeType="afterEffect">
                                  <p:stCondLst>
                                    <p:cond delay="0"/>
                                  </p:stCondLst>
                                  <p:childTnLst>
                                    <p:animEffect transition="out" filter="dissolve">
                                      <p:cBhvr>
                                        <p:cTn id="154" dur="500"/>
                                        <p:tgtEl>
                                          <p:spTgt spid="67"/>
                                        </p:tgtEl>
                                      </p:cBhvr>
                                    </p:animEffect>
                                    <p:set>
                                      <p:cBhvr>
                                        <p:cTn id="155" dur="1" fill="hold">
                                          <p:stCondLst>
                                            <p:cond delay="499"/>
                                          </p:stCondLst>
                                        </p:cTn>
                                        <p:tgtEl>
                                          <p:spTgt spid="67"/>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dissolve">
                                      <p:cBhvr>
                                        <p:cTn id="160" dur="500"/>
                                        <p:tgtEl>
                                          <p:spTgt spid="71"/>
                                        </p:tgtEl>
                                      </p:cBhvr>
                                    </p:animEffect>
                                  </p:childTnLst>
                                </p:cTn>
                              </p:par>
                              <p:par>
                                <p:cTn id="161" presetID="9" presetClass="exit" presetSubtype="0" fill="hold" nodeType="withEffect">
                                  <p:stCondLst>
                                    <p:cond delay="0"/>
                                  </p:stCondLst>
                                  <p:childTnLst>
                                    <p:animEffect transition="out" filter="dissolve">
                                      <p:cBhvr>
                                        <p:cTn id="162" dur="500"/>
                                        <p:tgtEl>
                                          <p:spTgt spid="66"/>
                                        </p:tgtEl>
                                      </p:cBhvr>
                                    </p:animEffect>
                                    <p:set>
                                      <p:cBhvr>
                                        <p:cTn id="163" dur="1" fill="hold">
                                          <p:stCondLst>
                                            <p:cond delay="499"/>
                                          </p:stCondLst>
                                        </p:cTn>
                                        <p:tgtEl>
                                          <p:spTgt spid="66"/>
                                        </p:tgtEl>
                                        <p:attrNameLst>
                                          <p:attrName>style.visibility</p:attrName>
                                        </p:attrNameLst>
                                      </p:cBhvr>
                                      <p:to>
                                        <p:strVal val="hidden"/>
                                      </p:to>
                                    </p:set>
                                  </p:childTnLst>
                                </p:cTn>
                              </p:par>
                            </p:childTnLst>
                          </p:cTn>
                        </p:par>
                        <p:par>
                          <p:cTn id="164" fill="hold">
                            <p:stCondLst>
                              <p:cond delay="500"/>
                            </p:stCondLst>
                            <p:childTnLst>
                              <p:par>
                                <p:cTn id="165" presetID="9" presetClass="entr" presetSubtype="0" fill="hold" nodeType="after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dissolve">
                                      <p:cBhvr>
                                        <p:cTn id="167" dur="500"/>
                                        <p:tgtEl>
                                          <p:spTgt spid="73"/>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72"/>
                                        </p:tgtEl>
                                        <p:attrNameLst>
                                          <p:attrName>style.visibility</p:attrName>
                                        </p:attrNameLst>
                                      </p:cBhvr>
                                      <p:to>
                                        <p:strVal val="visible"/>
                                      </p:to>
                                    </p:set>
                                    <p:animEffect transition="in" filter="dissolve">
                                      <p:cBhvr>
                                        <p:cTn id="17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2" grpId="0"/>
      <p:bldP spid="45" grpId="0"/>
      <p:bldP spid="53" grpId="0"/>
      <p:bldP spid="56" grpId="0"/>
      <p:bldP spid="59" grpId="0"/>
      <p:bldP spid="61" grpId="0"/>
      <p:bldP spid="65" grpId="0"/>
      <p:bldP spid="70"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830997"/>
          </a:xfrm>
          <a:prstGeom prst="rect">
            <a:avLst/>
          </a:prstGeom>
          <a:noFill/>
        </p:spPr>
        <p:txBody>
          <a:bodyPr wrap="square" rtlCol="0">
            <a:spAutoFit/>
          </a:bodyPr>
          <a:lstStyle/>
          <a:p>
            <a:pPr>
              <a:spcBef>
                <a:spcPct val="0"/>
              </a:spcBef>
            </a:pPr>
            <a:r>
              <a:rPr lang="en-US" altLang="en-US" sz="2400" dirty="0"/>
              <a:t>A very small subset of English grammar, for example, specifies that:</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sp>
        <p:nvSpPr>
          <p:cNvPr id="27" name="TextBox 26"/>
          <p:cNvSpPr txBox="1"/>
          <p:nvPr/>
        </p:nvSpPr>
        <p:spPr>
          <a:xfrm>
            <a:off x="567523" y="2366606"/>
            <a:ext cx="8145611" cy="4093428"/>
          </a:xfrm>
          <a:prstGeom prst="rect">
            <a:avLst/>
          </a:prstGeom>
          <a:noFill/>
        </p:spPr>
        <p:txBody>
          <a:bodyPr wrap="square" rtlCol="0">
            <a:spAutoFit/>
          </a:bodyPr>
          <a:lstStyle/>
          <a:p>
            <a:pPr marL="457200" indent="-457200">
              <a:spcBef>
                <a:spcPct val="0"/>
              </a:spcBef>
              <a:spcAft>
                <a:spcPts val="300"/>
              </a:spcAft>
              <a:buFont typeface="+mj-lt"/>
              <a:buAutoNum type="arabicPeriod"/>
            </a:pPr>
            <a:r>
              <a:rPr lang="en-US" altLang="en-US" sz="2000" dirty="0">
                <a:solidFill>
                  <a:srgbClr val="000099"/>
                </a:solidFill>
              </a:rPr>
              <a:t>a sentence can be produced by writing first a noun phrase and then a verb phrase;</a:t>
            </a:r>
          </a:p>
          <a:p>
            <a:pPr marL="457200" indent="-457200">
              <a:spcBef>
                <a:spcPct val="0"/>
              </a:spcBef>
              <a:spcAft>
                <a:spcPts val="300"/>
              </a:spcAft>
              <a:buFont typeface="+mj-lt"/>
              <a:buAutoNum type="arabicPeriod"/>
            </a:pPr>
            <a:r>
              <a:rPr lang="en-US" altLang="en-US" sz="2000" dirty="0"/>
              <a:t>a noun phrase can be produced by writing an article and then a noun;</a:t>
            </a:r>
          </a:p>
          <a:p>
            <a:pPr marL="457200" indent="-457200">
              <a:spcBef>
                <a:spcPct val="0"/>
              </a:spcBef>
              <a:spcAft>
                <a:spcPts val="300"/>
              </a:spcAft>
              <a:buFont typeface="+mj-lt"/>
              <a:buAutoNum type="arabicPeriod"/>
            </a:pPr>
            <a:r>
              <a:rPr lang="en-US" altLang="en-US" sz="2000" dirty="0">
                <a:solidFill>
                  <a:srgbClr val="000099"/>
                </a:solidFill>
              </a:rPr>
              <a:t>a noun phrase can also be produced by writing an article, then an adjective, and then a noun;</a:t>
            </a:r>
          </a:p>
          <a:p>
            <a:pPr marL="457200" indent="-457200">
              <a:spcBef>
                <a:spcPct val="0"/>
              </a:spcBef>
              <a:spcAft>
                <a:spcPts val="300"/>
              </a:spcAft>
              <a:buFont typeface="+mj-lt"/>
              <a:buAutoNum type="arabicPeriod"/>
            </a:pPr>
            <a:r>
              <a:rPr lang="en-US" altLang="en-US" sz="2000" dirty="0"/>
              <a:t>a verb phrase can be produced by writing a verb and then a noun phrase;</a:t>
            </a:r>
          </a:p>
          <a:p>
            <a:pPr marL="457200" indent="-457200">
              <a:spcBef>
                <a:spcPct val="0"/>
              </a:spcBef>
              <a:spcAft>
                <a:spcPts val="300"/>
              </a:spcAft>
              <a:buFont typeface="+mj-lt"/>
              <a:buAutoNum type="arabicPeriod"/>
            </a:pPr>
            <a:r>
              <a:rPr lang="en-US" altLang="en-US" sz="2000" dirty="0">
                <a:solidFill>
                  <a:srgbClr val="000099"/>
                </a:solidFill>
              </a:rPr>
              <a:t>one article is “the”;</a:t>
            </a:r>
          </a:p>
          <a:p>
            <a:pPr marL="457200" indent="-457200">
              <a:spcBef>
                <a:spcPct val="0"/>
              </a:spcBef>
              <a:spcAft>
                <a:spcPts val="300"/>
              </a:spcAft>
              <a:buFont typeface="+mj-lt"/>
              <a:buAutoNum type="arabicPeriod"/>
            </a:pPr>
            <a:r>
              <a:rPr lang="en-US" altLang="en-US" sz="2000" dirty="0"/>
              <a:t>one adjective is “young”;</a:t>
            </a:r>
          </a:p>
          <a:p>
            <a:pPr marL="457200" indent="-457200">
              <a:spcBef>
                <a:spcPct val="0"/>
              </a:spcBef>
              <a:spcAft>
                <a:spcPts val="300"/>
              </a:spcAft>
              <a:buFont typeface="+mj-lt"/>
              <a:buAutoNum type="arabicPeriod"/>
            </a:pPr>
            <a:r>
              <a:rPr lang="en-US" altLang="en-US" sz="2000" dirty="0">
                <a:solidFill>
                  <a:srgbClr val="000099"/>
                </a:solidFill>
              </a:rPr>
              <a:t>one verb is “caught”;</a:t>
            </a:r>
          </a:p>
          <a:p>
            <a:pPr marL="457200" indent="-457200">
              <a:spcBef>
                <a:spcPct val="0"/>
              </a:spcBef>
              <a:spcAft>
                <a:spcPts val="300"/>
              </a:spcAft>
              <a:buFont typeface="+mj-lt"/>
              <a:buAutoNum type="arabicPeriod"/>
            </a:pPr>
            <a:r>
              <a:rPr lang="en-US" altLang="en-US" sz="2000" dirty="0"/>
              <a:t>one noun is “man”;</a:t>
            </a:r>
          </a:p>
          <a:p>
            <a:pPr marL="457200" indent="-457200">
              <a:spcBef>
                <a:spcPct val="0"/>
              </a:spcBef>
              <a:spcAft>
                <a:spcPts val="300"/>
              </a:spcAft>
              <a:buFont typeface="+mj-lt"/>
              <a:buAutoNum type="arabicPeriod"/>
            </a:pPr>
            <a:r>
              <a:rPr lang="en-US" altLang="en-US" sz="2000" dirty="0">
                <a:solidFill>
                  <a:srgbClr val="000099"/>
                </a:solidFill>
              </a:rPr>
              <a:t>one (other) noun is “ball.”</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778432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17" name="TextBox 16"/>
          <p:cNvSpPr txBox="1"/>
          <p:nvPr/>
        </p:nvSpPr>
        <p:spPr>
          <a:xfrm>
            <a:off x="324356" y="992058"/>
            <a:ext cx="8221406" cy="2462213"/>
          </a:xfrm>
          <a:prstGeom prst="rect">
            <a:avLst/>
          </a:prstGeom>
          <a:noFill/>
        </p:spPr>
        <p:txBody>
          <a:bodyPr wrap="square" rtlCol="0">
            <a:spAutoFit/>
          </a:bodyPr>
          <a:lstStyle/>
          <a:p>
            <a:pPr>
              <a:spcAft>
                <a:spcPts val="600"/>
              </a:spcAft>
            </a:pPr>
            <a:r>
              <a:rPr lang="en-US" altLang="en-US" sz="2400" dirty="0"/>
              <a:t>When Kruskal’s algorithm is used on a graph in which some edges have the same weight as others, more than one minimum spanning tree can occur as output. </a:t>
            </a:r>
          </a:p>
          <a:p>
            <a:pPr>
              <a:spcAft>
                <a:spcPts val="600"/>
              </a:spcAft>
            </a:pPr>
            <a:r>
              <a:rPr lang="en-US" altLang="en-US" sz="2400" dirty="0"/>
              <a:t>To make the output unique, the edges of the graph can be placed in an array and edges having the same weight can be added in the order they appear in the array.</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5626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7" name="TextBox 16"/>
          <p:cNvSpPr txBox="1"/>
          <p:nvPr/>
        </p:nvSpPr>
        <p:spPr>
          <a:xfrm>
            <a:off x="324356" y="1703258"/>
            <a:ext cx="8221406" cy="2831544"/>
          </a:xfrm>
          <a:prstGeom prst="rect">
            <a:avLst/>
          </a:prstGeom>
          <a:noFill/>
        </p:spPr>
        <p:txBody>
          <a:bodyPr wrap="square" rtlCol="0">
            <a:spAutoFit/>
          </a:bodyPr>
          <a:lstStyle/>
          <a:p>
            <a:pPr>
              <a:spcAft>
                <a:spcPts val="1200"/>
              </a:spcAft>
            </a:pPr>
            <a:r>
              <a:rPr lang="en-US" altLang="en-US" sz="2400" dirty="0"/>
              <a:t>Prim’s algorithm works differently from Kruskal’s. It builds a minimum spanning tree </a:t>
            </a:r>
            <a:r>
              <a:rPr lang="en-US" altLang="en-US" sz="2400" i="1" dirty="0"/>
              <a:t>T</a:t>
            </a:r>
            <a:r>
              <a:rPr lang="en-US" altLang="en-US" sz="2400" dirty="0"/>
              <a:t> by expanding outward in </a:t>
            </a:r>
            <a:r>
              <a:rPr lang="en-US" altLang="en-US" sz="2400" u="sng" dirty="0"/>
              <a:t>connected links</a:t>
            </a:r>
            <a:r>
              <a:rPr lang="en-US" altLang="en-US" sz="2400" dirty="0"/>
              <a:t> from some vertex. </a:t>
            </a:r>
          </a:p>
          <a:p>
            <a:pPr>
              <a:spcAft>
                <a:spcPts val="1200"/>
              </a:spcAft>
            </a:pPr>
            <a:r>
              <a:rPr lang="en-US" altLang="en-US" sz="2400" dirty="0"/>
              <a:t>One edge and one vertex are added at each stage. The edge added is the one of least weight that connects the vertices already in </a:t>
            </a:r>
            <a:r>
              <a:rPr lang="en-US" altLang="en-US" sz="2400" i="1" dirty="0"/>
              <a:t>T</a:t>
            </a:r>
            <a:r>
              <a:rPr lang="en-US" altLang="en-US" sz="2400" dirty="0"/>
              <a:t> with those not in </a:t>
            </a:r>
            <a:r>
              <a:rPr lang="en-US" altLang="en-US" sz="2400" i="1" dirty="0"/>
              <a:t>T</a:t>
            </a:r>
            <a:r>
              <a:rPr lang="en-US" altLang="en-US" sz="2400" dirty="0"/>
              <a:t>, and the vertex is the endpoint of this edge that is not already in </a:t>
            </a:r>
            <a:r>
              <a:rPr lang="en-US" altLang="en-US" sz="2400" i="1" dirty="0"/>
              <a:t>T</a:t>
            </a:r>
            <a:r>
              <a:rPr lang="en-US" altLang="en-US" sz="2400" dirty="0"/>
              <a:t>.</a:t>
            </a: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Prim’s Algorithm (Robert C. Prim, 1957)</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16800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8" name="TextBox 17"/>
          <p:cNvSpPr txBox="1"/>
          <p:nvPr/>
        </p:nvSpPr>
        <p:spPr>
          <a:xfrm>
            <a:off x="324355" y="983890"/>
            <a:ext cx="8493073" cy="5293757"/>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solidFill>
                  <a:srgbClr val="0000FF"/>
                </a:solidFill>
              </a:rPr>
              <a:t>Algorithm 10.7.2 Prim</a:t>
            </a:r>
          </a:p>
          <a:p>
            <a:pPr>
              <a:spcAft>
                <a:spcPts val="600"/>
              </a:spcAft>
            </a:pPr>
            <a:r>
              <a:rPr lang="en-US" altLang="en-US" sz="2800" dirty="0"/>
              <a:t>Input: </a:t>
            </a:r>
            <a:r>
              <a:rPr lang="en-US" altLang="en-US" sz="2800" i="1" dirty="0"/>
              <a:t>G</a:t>
            </a:r>
            <a:r>
              <a:rPr lang="en-US" altLang="en-US" sz="2800" dirty="0"/>
              <a:t> </a:t>
            </a:r>
            <a:r>
              <a:rPr lang="en-US" altLang="en-US" sz="2400" dirty="0"/>
              <a:t>[a connected weighted graph with </a:t>
            </a:r>
            <a:r>
              <a:rPr lang="en-US" altLang="en-US" sz="2400" i="1" dirty="0"/>
              <a:t>n</a:t>
            </a:r>
            <a:r>
              <a:rPr lang="en-US" altLang="en-US" sz="2400" dirty="0"/>
              <a:t> vertices]</a:t>
            </a:r>
          </a:p>
          <a:p>
            <a:r>
              <a:rPr lang="en-US" altLang="en-US" sz="2800" dirty="0"/>
              <a:t>Algorithm:</a:t>
            </a:r>
          </a:p>
          <a:p>
            <a:pPr marL="457200" indent="-457200">
              <a:buFont typeface="+mj-lt"/>
              <a:buAutoNum type="arabicPeriod"/>
            </a:pPr>
            <a:r>
              <a:rPr lang="en-US" altLang="en-US" sz="2400" dirty="0"/>
              <a:t>Pick a vertex </a:t>
            </a:r>
            <a:r>
              <a:rPr lang="en-US" altLang="en-US" sz="2400" i="1" dirty="0"/>
              <a:t>v</a:t>
            </a:r>
            <a:r>
              <a:rPr lang="en-US" altLang="en-US" sz="2400" dirty="0"/>
              <a:t> of </a:t>
            </a:r>
            <a:r>
              <a:rPr lang="en-US" altLang="en-US" sz="2400" i="1" dirty="0"/>
              <a:t>G</a:t>
            </a:r>
            <a:r>
              <a:rPr lang="en-US" altLang="en-US" sz="2400" dirty="0"/>
              <a:t> and let </a:t>
            </a:r>
            <a:r>
              <a:rPr lang="en-US" altLang="en-US" sz="2400" i="1" dirty="0"/>
              <a:t>T</a:t>
            </a:r>
            <a:r>
              <a:rPr lang="en-US" altLang="en-US" sz="2400" dirty="0"/>
              <a:t> be the graph with this vertex only.</a:t>
            </a:r>
          </a:p>
          <a:p>
            <a:pPr marL="457200" indent="-457200">
              <a:buFont typeface="+mj-lt"/>
              <a:buAutoNum type="arabicPeriod"/>
            </a:pPr>
            <a:r>
              <a:rPr lang="en-US" altLang="en-US" sz="2400" dirty="0"/>
              <a:t>Let </a:t>
            </a:r>
            <a:r>
              <a:rPr lang="en-US" altLang="en-US" sz="2400" i="1" dirty="0"/>
              <a:t>V</a:t>
            </a:r>
            <a:r>
              <a:rPr lang="en-US" altLang="en-US" sz="2400" dirty="0"/>
              <a:t> be the set of all vertices of </a:t>
            </a:r>
            <a:r>
              <a:rPr lang="en-US" altLang="en-US" sz="2400" i="1" dirty="0"/>
              <a:t>G</a:t>
            </a:r>
            <a:r>
              <a:rPr lang="en-US" altLang="en-US" sz="2400" dirty="0"/>
              <a:t> except </a:t>
            </a:r>
            <a:r>
              <a:rPr lang="en-US" altLang="en-US" sz="2400" i="1" dirty="0"/>
              <a:t>v</a:t>
            </a:r>
            <a:r>
              <a:rPr lang="en-US" altLang="en-US" sz="2400" dirty="0"/>
              <a:t>.</a:t>
            </a:r>
          </a:p>
          <a:p>
            <a:pPr marL="457200" indent="-457200">
              <a:buFont typeface="+mj-lt"/>
              <a:buAutoNum type="arabicPeriod"/>
            </a:pPr>
            <a:r>
              <a:rPr lang="en-US" altLang="en-US" sz="2400" dirty="0"/>
              <a:t>For </a:t>
            </a:r>
            <a:r>
              <a:rPr lang="en-US" altLang="en-US" sz="2400" i="1" dirty="0" err="1"/>
              <a:t>i</a:t>
            </a:r>
            <a:r>
              <a:rPr lang="en-US" altLang="en-US" sz="2400" dirty="0"/>
              <a:t> = 1 to </a:t>
            </a:r>
            <a:r>
              <a:rPr lang="en-US" altLang="en-US" sz="2400" i="1" dirty="0"/>
              <a:t>n</a:t>
            </a:r>
            <a:r>
              <a:rPr lang="en-US" altLang="en-US" sz="2400" dirty="0"/>
              <a:t> – 1 </a:t>
            </a:r>
          </a:p>
          <a:p>
            <a:pPr marL="979488" lvl="1" indent="-522288">
              <a:tabLst>
                <a:tab pos="979488" algn="l"/>
              </a:tabLst>
            </a:pPr>
            <a:r>
              <a:rPr lang="en-US" altLang="en-US" sz="2400" dirty="0"/>
              <a:t>3a.	Find an edge </a:t>
            </a:r>
            <a:r>
              <a:rPr lang="en-US" altLang="en-US" sz="2400" i="1" dirty="0"/>
              <a:t>e</a:t>
            </a:r>
            <a:r>
              <a:rPr lang="en-US" altLang="en-US" sz="2400" dirty="0"/>
              <a:t> of </a:t>
            </a:r>
            <a:r>
              <a:rPr lang="en-US" altLang="en-US" sz="2400" i="1" dirty="0"/>
              <a:t>G</a:t>
            </a:r>
            <a:r>
              <a:rPr lang="en-US" altLang="en-US" sz="2400" dirty="0"/>
              <a:t> such that (1) </a:t>
            </a:r>
            <a:r>
              <a:rPr lang="en-US" altLang="en-US" sz="2400" i="1" dirty="0"/>
              <a:t>e</a:t>
            </a:r>
            <a:r>
              <a:rPr lang="en-US" altLang="en-US" sz="2400" dirty="0"/>
              <a:t> connects </a:t>
            </a:r>
            <a:r>
              <a:rPr lang="en-US" altLang="en-US" sz="2400" i="1" dirty="0"/>
              <a:t>T</a:t>
            </a:r>
            <a:r>
              <a:rPr lang="en-US" altLang="en-US" sz="2400" dirty="0"/>
              <a:t> to one of the vertices in </a:t>
            </a:r>
            <a:r>
              <a:rPr lang="en-US" altLang="en-US" sz="2400" i="1" dirty="0"/>
              <a:t>V</a:t>
            </a:r>
            <a:r>
              <a:rPr lang="en-US" altLang="en-US" sz="2400" dirty="0"/>
              <a:t>, and (2) </a:t>
            </a:r>
            <a:r>
              <a:rPr lang="en-US" altLang="en-US" sz="2400" i="1" dirty="0"/>
              <a:t>e</a:t>
            </a:r>
            <a:r>
              <a:rPr lang="en-US" altLang="en-US" sz="2400" dirty="0"/>
              <a:t> has the least weight of all edges connecting </a:t>
            </a:r>
            <a:r>
              <a:rPr lang="en-US" altLang="en-US" sz="2400" i="1" dirty="0"/>
              <a:t>T</a:t>
            </a:r>
            <a:r>
              <a:rPr lang="en-US" altLang="en-US" sz="2400" dirty="0"/>
              <a:t> to a vertex in </a:t>
            </a:r>
            <a:r>
              <a:rPr lang="en-US" altLang="en-US" sz="2400" i="1" dirty="0"/>
              <a:t>V</a:t>
            </a:r>
            <a:r>
              <a:rPr lang="en-US" altLang="en-US" sz="2400" dirty="0"/>
              <a:t>. Let </a:t>
            </a:r>
            <a:r>
              <a:rPr lang="en-US" altLang="en-US" sz="2400" i="1" dirty="0"/>
              <a:t>w</a:t>
            </a:r>
            <a:r>
              <a:rPr lang="en-US" altLang="en-US" sz="2400" dirty="0"/>
              <a:t> be the endpoint of </a:t>
            </a:r>
            <a:r>
              <a:rPr lang="en-US" altLang="en-US" sz="2400" i="1" dirty="0"/>
              <a:t>e</a:t>
            </a:r>
            <a:r>
              <a:rPr lang="en-US" altLang="en-US" sz="2400" dirty="0"/>
              <a:t> that is in </a:t>
            </a:r>
            <a:r>
              <a:rPr lang="en-US" altLang="en-US" sz="2400" i="1" dirty="0"/>
              <a:t>V</a:t>
            </a:r>
            <a:r>
              <a:rPr lang="en-US" altLang="en-US" sz="2400" dirty="0"/>
              <a:t>.</a:t>
            </a:r>
          </a:p>
          <a:p>
            <a:pPr marL="979488" lvl="1" indent="-522288">
              <a:tabLst>
                <a:tab pos="979488" algn="l"/>
              </a:tabLst>
            </a:pPr>
            <a:r>
              <a:rPr lang="en-US" altLang="en-US" sz="2400" dirty="0"/>
              <a:t>3b.	Add </a:t>
            </a:r>
            <a:r>
              <a:rPr lang="en-US" altLang="en-US" sz="2400" i="1" dirty="0"/>
              <a:t>e</a:t>
            </a:r>
            <a:r>
              <a:rPr lang="en-US" altLang="en-US" sz="2400" dirty="0"/>
              <a:t> and </a:t>
            </a:r>
            <a:r>
              <a:rPr lang="en-US" altLang="en-US" sz="2400" i="1" dirty="0"/>
              <a:t>w</a:t>
            </a:r>
            <a:r>
              <a:rPr lang="en-US" altLang="en-US" sz="2400" dirty="0"/>
              <a:t> to the edge and vertex sets of </a:t>
            </a:r>
            <a:r>
              <a:rPr lang="en-US" altLang="en-US" sz="2400" i="1" dirty="0"/>
              <a:t>T</a:t>
            </a:r>
            <a:r>
              <a:rPr lang="en-US" altLang="en-US" sz="2400" dirty="0"/>
              <a:t>, and delete </a:t>
            </a:r>
            <a:r>
              <a:rPr lang="en-US" altLang="en-US" sz="2400" i="1" dirty="0"/>
              <a:t>w</a:t>
            </a:r>
            <a:r>
              <a:rPr lang="en-US" altLang="en-US" sz="2400" dirty="0"/>
              <a:t> from </a:t>
            </a:r>
            <a:r>
              <a:rPr lang="en-US" altLang="en-US" sz="2400" i="1" dirty="0"/>
              <a:t>V</a:t>
            </a:r>
            <a:r>
              <a:rPr lang="en-US" altLang="en-US" sz="2400" dirty="0"/>
              <a:t>.</a:t>
            </a:r>
          </a:p>
          <a:p>
            <a:pPr>
              <a:spcAft>
                <a:spcPts val="600"/>
              </a:spcAft>
            </a:pPr>
            <a:r>
              <a:rPr lang="en-US" altLang="en-US" sz="2800" dirty="0"/>
              <a:t>Output: </a:t>
            </a:r>
            <a:r>
              <a:rPr lang="en-US" altLang="en-US" sz="2800" i="1" dirty="0"/>
              <a:t>T</a:t>
            </a:r>
            <a:r>
              <a:rPr lang="en-US" altLang="en-US" sz="2800" dirty="0"/>
              <a:t> </a:t>
            </a:r>
            <a:r>
              <a:rPr lang="en-US" altLang="en-US" sz="2400" dirty="0"/>
              <a:t>[</a:t>
            </a:r>
            <a:r>
              <a:rPr lang="en-US" altLang="en-US" sz="2400" i="1" dirty="0"/>
              <a:t>T</a:t>
            </a:r>
            <a:r>
              <a:rPr lang="en-US" altLang="en-US" sz="2400" dirty="0"/>
              <a:t> is a minimum spanning tree for </a:t>
            </a:r>
            <a:r>
              <a:rPr lang="en-US" altLang="en-US" sz="2400" i="1" dirty="0"/>
              <a:t>G</a:t>
            </a:r>
            <a:r>
              <a:rPr lang="en-US" altLang="en-US" sz="24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10600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7" name="TextBox 16"/>
          <p:cNvSpPr txBox="1"/>
          <p:nvPr/>
        </p:nvSpPr>
        <p:spPr>
          <a:xfrm>
            <a:off x="324356" y="992058"/>
            <a:ext cx="8221406" cy="1200329"/>
          </a:xfrm>
          <a:prstGeom prst="rect">
            <a:avLst/>
          </a:prstGeom>
          <a:noFill/>
        </p:spPr>
        <p:txBody>
          <a:bodyPr wrap="square" rtlCol="0">
            <a:spAutoFit/>
          </a:bodyPr>
          <a:lstStyle/>
          <a:p>
            <a:r>
              <a:rPr lang="en-US" altLang="en-US" sz="2400" dirty="0"/>
              <a:t>Example: Describe the action of Prim’s algorithm on the graph shown in Figure 10.7.6, using the Minneapolis vertex as a starting point.</a:t>
            </a:r>
          </a:p>
        </p:txBody>
      </p:sp>
      <p:grpSp>
        <p:nvGrpSpPr>
          <p:cNvPr id="21" name="Group 20"/>
          <p:cNvGrpSpPr/>
          <p:nvPr/>
        </p:nvGrpSpPr>
        <p:grpSpPr>
          <a:xfrm>
            <a:off x="1271879" y="2115911"/>
            <a:ext cx="4149725" cy="3933043"/>
            <a:chOff x="1271879" y="2115911"/>
            <a:chExt cx="4149725" cy="3933043"/>
          </a:xfrm>
        </p:grpSpPr>
        <p:pic>
          <p:nvPicPr>
            <p:cNvPr id="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10.7.6</a:t>
              </a:r>
            </a:p>
          </p:txBody>
        </p:sp>
      </p:grpSp>
      <p:sp>
        <p:nvSpPr>
          <p:cNvPr id="24" name="Oval 23"/>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1071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7" name="TextBox 16"/>
          <p:cNvSpPr txBox="1"/>
          <p:nvPr/>
        </p:nvSpPr>
        <p:spPr>
          <a:xfrm>
            <a:off x="324356" y="992058"/>
            <a:ext cx="8221406" cy="461665"/>
          </a:xfrm>
          <a:prstGeom prst="rect">
            <a:avLst/>
          </a:prstGeom>
          <a:solidFill>
            <a:schemeClr val="accent4">
              <a:lumMod val="40000"/>
              <a:lumOff val="60000"/>
            </a:schemeClr>
          </a:solidFill>
        </p:spPr>
        <p:txBody>
          <a:bodyPr wrap="square" rtlCol="0">
            <a:spAutoFit/>
          </a:bodyPr>
          <a:lstStyle/>
          <a:p>
            <a:r>
              <a:rPr lang="en-US" altLang="en-US" sz="2400" dirty="0"/>
              <a:t>Using Prim’s algorithm we can formulate the following table.</a:t>
            </a:r>
          </a:p>
        </p:txBody>
      </p:sp>
      <p:graphicFrame>
        <p:nvGraphicFramePr>
          <p:cNvPr id="24" name="Table 23"/>
          <p:cNvGraphicFramePr>
            <a:graphicFrameLocks noGrp="1"/>
          </p:cNvGraphicFramePr>
          <p:nvPr>
            <p:extLst>
              <p:ext uri="{D42A27DB-BD31-4B8C-83A1-F6EECF244321}">
                <p14:modId xmlns:p14="http://schemas.microsoft.com/office/powerpoint/2010/main" val="3618164152"/>
              </p:ext>
            </p:extLst>
          </p:nvPr>
        </p:nvGraphicFramePr>
        <p:xfrm>
          <a:off x="522139" y="1824662"/>
          <a:ext cx="4455334" cy="3337560"/>
        </p:xfrm>
        <a:graphic>
          <a:graphicData uri="http://schemas.openxmlformats.org/drawingml/2006/table">
            <a:tbl>
              <a:tblPr firstRow="1" bandRow="1">
                <a:tableStyleId>{5C22544A-7EE6-4342-B048-85BDC9FD1C3A}</a:tableStyleId>
              </a:tblPr>
              <a:tblGrid>
                <a:gridCol w="469265">
                  <a:extLst>
                    <a:ext uri="{9D8B030D-6E8A-4147-A177-3AD203B41FA5}">
                      <a16:colId xmlns:a16="http://schemas.microsoft.com/office/drawing/2014/main" val="20000"/>
                    </a:ext>
                  </a:extLst>
                </a:gridCol>
                <a:gridCol w="1490539">
                  <a:extLst>
                    <a:ext uri="{9D8B030D-6E8A-4147-A177-3AD203B41FA5}">
                      <a16:colId xmlns:a16="http://schemas.microsoft.com/office/drawing/2014/main" val="20001"/>
                    </a:ext>
                  </a:extLst>
                </a:gridCol>
                <a:gridCol w="1534886">
                  <a:extLst>
                    <a:ext uri="{9D8B030D-6E8A-4147-A177-3AD203B41FA5}">
                      <a16:colId xmlns:a16="http://schemas.microsoft.com/office/drawing/2014/main" val="20002"/>
                    </a:ext>
                  </a:extLst>
                </a:gridCol>
                <a:gridCol w="960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Vertex added</a:t>
                      </a:r>
                    </a:p>
                  </a:txBody>
                  <a:tcPr/>
                </a:tc>
                <a:tc>
                  <a:txBody>
                    <a:bodyPr/>
                    <a:lstStyle/>
                    <a:p>
                      <a:pPr algn="ctr"/>
                      <a:r>
                        <a:rPr lang="en-US" dirty="0"/>
                        <a:t>Edge added</a:t>
                      </a:r>
                    </a:p>
                  </a:txBody>
                  <a:tcPr/>
                </a:tc>
                <a:tc>
                  <a:txBody>
                    <a:bodyPr/>
                    <a:lstStyle/>
                    <a:p>
                      <a:pPr algn="ctr"/>
                      <a:r>
                        <a:rPr lang="en-US" dirty="0"/>
                        <a:t>Weight</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Minneapolis</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4</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pPr algn="ctr"/>
                      <a:r>
                        <a:rPr lang="en-US" dirty="0"/>
                        <a:t>5</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t>6</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US" dirty="0"/>
                        <a:t>7</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8"/>
                  </a:ext>
                </a:extLst>
              </a:tr>
            </a:tbl>
          </a:graphicData>
        </a:graphic>
      </p:graphicFrame>
      <p:grpSp>
        <p:nvGrpSpPr>
          <p:cNvPr id="3" name="Group 2"/>
          <p:cNvGrpSpPr/>
          <p:nvPr/>
        </p:nvGrpSpPr>
        <p:grpSpPr>
          <a:xfrm>
            <a:off x="1011781" y="2547255"/>
            <a:ext cx="3954148" cy="375558"/>
            <a:chOff x="1011781" y="2547255"/>
            <a:chExt cx="3954148" cy="375558"/>
          </a:xfrm>
        </p:grpSpPr>
        <p:sp>
          <p:nvSpPr>
            <p:cNvPr id="2" name="TextBox 1"/>
            <p:cNvSpPr txBox="1"/>
            <p:nvPr/>
          </p:nvSpPr>
          <p:spPr>
            <a:xfrm>
              <a:off x="1011781" y="2547255"/>
              <a:ext cx="1420586" cy="375557"/>
            </a:xfrm>
            <a:prstGeom prst="rect">
              <a:avLst/>
            </a:prstGeom>
            <a:noFill/>
          </p:spPr>
          <p:txBody>
            <a:bodyPr wrap="square" rtlCol="0">
              <a:spAutoFit/>
            </a:bodyPr>
            <a:lstStyle/>
            <a:p>
              <a:pPr algn="ctr"/>
              <a:r>
                <a:rPr lang="en-SG" dirty="0"/>
                <a:t>Chicago</a:t>
              </a:r>
            </a:p>
          </p:txBody>
        </p:sp>
        <p:sp>
          <p:nvSpPr>
            <p:cNvPr id="31" name="TextBox 30"/>
            <p:cNvSpPr txBox="1"/>
            <p:nvPr/>
          </p:nvSpPr>
          <p:spPr>
            <a:xfrm>
              <a:off x="2517507" y="2547255"/>
              <a:ext cx="1420586" cy="375557"/>
            </a:xfrm>
            <a:prstGeom prst="rect">
              <a:avLst/>
            </a:prstGeom>
            <a:noFill/>
          </p:spPr>
          <p:txBody>
            <a:bodyPr wrap="square" rtlCol="0">
              <a:spAutoFit/>
            </a:bodyPr>
            <a:lstStyle/>
            <a:p>
              <a:pPr algn="ctr"/>
              <a:r>
                <a:rPr lang="en-SG" dirty="0"/>
                <a:t>Min – Chi </a:t>
              </a:r>
            </a:p>
          </p:txBody>
        </p:sp>
        <p:sp>
          <p:nvSpPr>
            <p:cNvPr id="43" name="TextBox 42"/>
            <p:cNvSpPr txBox="1"/>
            <p:nvPr/>
          </p:nvSpPr>
          <p:spPr>
            <a:xfrm>
              <a:off x="4022428" y="2547255"/>
              <a:ext cx="943501" cy="375558"/>
            </a:xfrm>
            <a:prstGeom prst="rect">
              <a:avLst/>
            </a:prstGeom>
            <a:noFill/>
          </p:spPr>
          <p:txBody>
            <a:bodyPr wrap="square" rtlCol="0">
              <a:spAutoFit/>
            </a:bodyPr>
            <a:lstStyle/>
            <a:p>
              <a:pPr algn="ctr"/>
              <a:r>
                <a:rPr lang="en-SG" dirty="0"/>
                <a:t>355</a:t>
              </a:r>
            </a:p>
          </p:txBody>
        </p:sp>
      </p:grpSp>
      <p:grpSp>
        <p:nvGrpSpPr>
          <p:cNvPr id="6" name="Group 5"/>
          <p:cNvGrpSpPr/>
          <p:nvPr/>
        </p:nvGrpSpPr>
        <p:grpSpPr>
          <a:xfrm>
            <a:off x="1011781" y="2931421"/>
            <a:ext cx="3954148" cy="375558"/>
            <a:chOff x="1011781" y="2931421"/>
            <a:chExt cx="3954148" cy="375558"/>
          </a:xfrm>
        </p:grpSpPr>
        <p:sp>
          <p:nvSpPr>
            <p:cNvPr id="25" name="TextBox 24"/>
            <p:cNvSpPr txBox="1"/>
            <p:nvPr/>
          </p:nvSpPr>
          <p:spPr>
            <a:xfrm>
              <a:off x="1011781" y="2931422"/>
              <a:ext cx="1420586" cy="375557"/>
            </a:xfrm>
            <a:prstGeom prst="rect">
              <a:avLst/>
            </a:prstGeom>
            <a:noFill/>
          </p:spPr>
          <p:txBody>
            <a:bodyPr wrap="square" rtlCol="0">
              <a:spAutoFit/>
            </a:bodyPr>
            <a:lstStyle/>
            <a:p>
              <a:pPr algn="ctr"/>
              <a:r>
                <a:rPr lang="en-SG" dirty="0"/>
                <a:t>Milwaukee</a:t>
              </a:r>
            </a:p>
          </p:txBody>
        </p:sp>
        <p:sp>
          <p:nvSpPr>
            <p:cNvPr id="32" name="TextBox 31"/>
            <p:cNvSpPr txBox="1"/>
            <p:nvPr/>
          </p:nvSpPr>
          <p:spPr>
            <a:xfrm>
              <a:off x="2517507" y="2931422"/>
              <a:ext cx="1420586" cy="375557"/>
            </a:xfrm>
            <a:prstGeom prst="rect">
              <a:avLst/>
            </a:prstGeom>
            <a:noFill/>
          </p:spPr>
          <p:txBody>
            <a:bodyPr wrap="square" rtlCol="0">
              <a:spAutoFit/>
            </a:bodyPr>
            <a:lstStyle/>
            <a:p>
              <a:pPr algn="ctr"/>
              <a:r>
                <a:rPr lang="en-SG" dirty="0"/>
                <a:t>Chi – Mil </a:t>
              </a:r>
            </a:p>
          </p:txBody>
        </p:sp>
        <p:sp>
          <p:nvSpPr>
            <p:cNvPr id="44" name="TextBox 43"/>
            <p:cNvSpPr txBox="1"/>
            <p:nvPr/>
          </p:nvSpPr>
          <p:spPr>
            <a:xfrm>
              <a:off x="4022428" y="2931421"/>
              <a:ext cx="943501" cy="375558"/>
            </a:xfrm>
            <a:prstGeom prst="rect">
              <a:avLst/>
            </a:prstGeom>
            <a:noFill/>
          </p:spPr>
          <p:txBody>
            <a:bodyPr wrap="square" rtlCol="0">
              <a:spAutoFit/>
            </a:bodyPr>
            <a:lstStyle/>
            <a:p>
              <a:pPr algn="ctr"/>
              <a:r>
                <a:rPr lang="en-SG" dirty="0"/>
                <a:t>74</a:t>
              </a:r>
            </a:p>
          </p:txBody>
        </p:sp>
      </p:grpSp>
      <p:grpSp>
        <p:nvGrpSpPr>
          <p:cNvPr id="7" name="Group 6"/>
          <p:cNvGrpSpPr/>
          <p:nvPr/>
        </p:nvGrpSpPr>
        <p:grpSpPr>
          <a:xfrm>
            <a:off x="1011781" y="3298370"/>
            <a:ext cx="3954148" cy="375558"/>
            <a:chOff x="1011781" y="3298370"/>
            <a:chExt cx="3954148" cy="375558"/>
          </a:xfrm>
        </p:grpSpPr>
        <p:sp>
          <p:nvSpPr>
            <p:cNvPr id="26" name="TextBox 25"/>
            <p:cNvSpPr txBox="1"/>
            <p:nvPr/>
          </p:nvSpPr>
          <p:spPr>
            <a:xfrm>
              <a:off x="1011781" y="3298370"/>
              <a:ext cx="1420586" cy="375557"/>
            </a:xfrm>
            <a:prstGeom prst="rect">
              <a:avLst/>
            </a:prstGeom>
            <a:noFill/>
          </p:spPr>
          <p:txBody>
            <a:bodyPr wrap="square" rtlCol="0">
              <a:spAutoFit/>
            </a:bodyPr>
            <a:lstStyle/>
            <a:p>
              <a:pPr algn="ctr"/>
              <a:r>
                <a:rPr lang="en-SG" dirty="0"/>
                <a:t>St. Louis</a:t>
              </a:r>
            </a:p>
          </p:txBody>
        </p:sp>
        <p:sp>
          <p:nvSpPr>
            <p:cNvPr id="34" name="TextBox 33"/>
            <p:cNvSpPr txBox="1"/>
            <p:nvPr/>
          </p:nvSpPr>
          <p:spPr>
            <a:xfrm>
              <a:off x="2517507" y="3298370"/>
              <a:ext cx="1420586" cy="375557"/>
            </a:xfrm>
            <a:prstGeom prst="rect">
              <a:avLst/>
            </a:prstGeom>
            <a:noFill/>
          </p:spPr>
          <p:txBody>
            <a:bodyPr wrap="square" rtlCol="0">
              <a:spAutoFit/>
            </a:bodyPr>
            <a:lstStyle/>
            <a:p>
              <a:pPr algn="ctr"/>
              <a:r>
                <a:rPr lang="en-SG" dirty="0"/>
                <a:t>Chi – StL </a:t>
              </a:r>
            </a:p>
          </p:txBody>
        </p:sp>
        <p:sp>
          <p:nvSpPr>
            <p:cNvPr id="45" name="TextBox 44"/>
            <p:cNvSpPr txBox="1"/>
            <p:nvPr/>
          </p:nvSpPr>
          <p:spPr>
            <a:xfrm>
              <a:off x="4022428" y="3298370"/>
              <a:ext cx="943501" cy="375558"/>
            </a:xfrm>
            <a:prstGeom prst="rect">
              <a:avLst/>
            </a:prstGeom>
            <a:noFill/>
          </p:spPr>
          <p:txBody>
            <a:bodyPr wrap="square" rtlCol="0">
              <a:spAutoFit/>
            </a:bodyPr>
            <a:lstStyle/>
            <a:p>
              <a:pPr algn="ctr"/>
              <a:r>
                <a:rPr lang="en-SG" dirty="0"/>
                <a:t>262</a:t>
              </a:r>
            </a:p>
          </p:txBody>
        </p:sp>
      </p:grpSp>
      <p:grpSp>
        <p:nvGrpSpPr>
          <p:cNvPr id="8" name="Group 7"/>
          <p:cNvGrpSpPr/>
          <p:nvPr/>
        </p:nvGrpSpPr>
        <p:grpSpPr>
          <a:xfrm>
            <a:off x="1011781" y="3687295"/>
            <a:ext cx="3954148" cy="375558"/>
            <a:chOff x="1011781" y="3687295"/>
            <a:chExt cx="3954148" cy="375558"/>
          </a:xfrm>
        </p:grpSpPr>
        <p:sp>
          <p:nvSpPr>
            <p:cNvPr id="27" name="TextBox 26"/>
            <p:cNvSpPr txBox="1"/>
            <p:nvPr/>
          </p:nvSpPr>
          <p:spPr>
            <a:xfrm>
              <a:off x="1011781" y="3687296"/>
              <a:ext cx="1420586" cy="375557"/>
            </a:xfrm>
            <a:prstGeom prst="rect">
              <a:avLst/>
            </a:prstGeom>
            <a:noFill/>
          </p:spPr>
          <p:txBody>
            <a:bodyPr wrap="square" rtlCol="0">
              <a:spAutoFit/>
            </a:bodyPr>
            <a:lstStyle/>
            <a:p>
              <a:pPr algn="ctr"/>
              <a:r>
                <a:rPr lang="en-SG" dirty="0"/>
                <a:t>Louisville</a:t>
              </a:r>
            </a:p>
          </p:txBody>
        </p:sp>
        <p:sp>
          <p:nvSpPr>
            <p:cNvPr id="35" name="TextBox 34"/>
            <p:cNvSpPr txBox="1"/>
            <p:nvPr/>
          </p:nvSpPr>
          <p:spPr>
            <a:xfrm>
              <a:off x="2517507" y="3687296"/>
              <a:ext cx="1420586" cy="375557"/>
            </a:xfrm>
            <a:prstGeom prst="rect">
              <a:avLst/>
            </a:prstGeom>
            <a:noFill/>
          </p:spPr>
          <p:txBody>
            <a:bodyPr wrap="square" rtlCol="0">
              <a:spAutoFit/>
            </a:bodyPr>
            <a:lstStyle/>
            <a:p>
              <a:pPr algn="ctr"/>
              <a:r>
                <a:rPr lang="en-SG" dirty="0"/>
                <a:t>StL – Lou </a:t>
              </a:r>
            </a:p>
          </p:txBody>
        </p:sp>
        <p:sp>
          <p:nvSpPr>
            <p:cNvPr id="51" name="TextBox 50"/>
            <p:cNvSpPr txBox="1"/>
            <p:nvPr/>
          </p:nvSpPr>
          <p:spPr>
            <a:xfrm>
              <a:off x="4022428" y="3687295"/>
              <a:ext cx="943501" cy="375558"/>
            </a:xfrm>
            <a:prstGeom prst="rect">
              <a:avLst/>
            </a:prstGeom>
            <a:noFill/>
          </p:spPr>
          <p:txBody>
            <a:bodyPr wrap="square" rtlCol="0">
              <a:spAutoFit/>
            </a:bodyPr>
            <a:lstStyle/>
            <a:p>
              <a:pPr algn="ctr"/>
              <a:r>
                <a:rPr lang="en-SG" dirty="0"/>
                <a:t>242</a:t>
              </a:r>
            </a:p>
          </p:txBody>
        </p:sp>
      </p:grpSp>
      <p:grpSp>
        <p:nvGrpSpPr>
          <p:cNvPr id="9" name="Group 8"/>
          <p:cNvGrpSpPr/>
          <p:nvPr/>
        </p:nvGrpSpPr>
        <p:grpSpPr>
          <a:xfrm>
            <a:off x="1011781" y="4036588"/>
            <a:ext cx="3954148" cy="375558"/>
            <a:chOff x="1011781" y="4036588"/>
            <a:chExt cx="3954148" cy="375558"/>
          </a:xfrm>
        </p:grpSpPr>
        <p:sp>
          <p:nvSpPr>
            <p:cNvPr id="28" name="TextBox 27"/>
            <p:cNvSpPr txBox="1"/>
            <p:nvPr/>
          </p:nvSpPr>
          <p:spPr>
            <a:xfrm>
              <a:off x="1011781" y="4036588"/>
              <a:ext cx="1420586" cy="375557"/>
            </a:xfrm>
            <a:prstGeom prst="rect">
              <a:avLst/>
            </a:prstGeom>
            <a:noFill/>
          </p:spPr>
          <p:txBody>
            <a:bodyPr wrap="square" rtlCol="0">
              <a:spAutoFit/>
            </a:bodyPr>
            <a:lstStyle/>
            <a:p>
              <a:pPr algn="ctr"/>
              <a:r>
                <a:rPr lang="en-SG" dirty="0"/>
                <a:t>Cincinnati</a:t>
              </a:r>
            </a:p>
          </p:txBody>
        </p:sp>
        <p:sp>
          <p:nvSpPr>
            <p:cNvPr id="37" name="TextBox 36"/>
            <p:cNvSpPr txBox="1"/>
            <p:nvPr/>
          </p:nvSpPr>
          <p:spPr>
            <a:xfrm>
              <a:off x="2517507" y="4036588"/>
              <a:ext cx="1420586" cy="375557"/>
            </a:xfrm>
            <a:prstGeom prst="rect">
              <a:avLst/>
            </a:prstGeom>
            <a:noFill/>
          </p:spPr>
          <p:txBody>
            <a:bodyPr wrap="square" rtlCol="0">
              <a:spAutoFit/>
            </a:bodyPr>
            <a:lstStyle/>
            <a:p>
              <a:pPr algn="ctr"/>
              <a:r>
                <a:rPr lang="en-SG" dirty="0"/>
                <a:t>Lou – Cin </a:t>
              </a:r>
            </a:p>
          </p:txBody>
        </p:sp>
        <p:sp>
          <p:nvSpPr>
            <p:cNvPr id="52" name="TextBox 51"/>
            <p:cNvSpPr txBox="1"/>
            <p:nvPr/>
          </p:nvSpPr>
          <p:spPr>
            <a:xfrm>
              <a:off x="4022428" y="4036588"/>
              <a:ext cx="943501" cy="375558"/>
            </a:xfrm>
            <a:prstGeom prst="rect">
              <a:avLst/>
            </a:prstGeom>
            <a:noFill/>
          </p:spPr>
          <p:txBody>
            <a:bodyPr wrap="square" rtlCol="0">
              <a:spAutoFit/>
            </a:bodyPr>
            <a:lstStyle/>
            <a:p>
              <a:pPr algn="ctr"/>
              <a:r>
                <a:rPr lang="en-SG" dirty="0"/>
                <a:t>83</a:t>
              </a:r>
            </a:p>
          </p:txBody>
        </p:sp>
      </p:grpSp>
      <p:grpSp>
        <p:nvGrpSpPr>
          <p:cNvPr id="10" name="Group 9"/>
          <p:cNvGrpSpPr/>
          <p:nvPr/>
        </p:nvGrpSpPr>
        <p:grpSpPr>
          <a:xfrm>
            <a:off x="1011781" y="4421965"/>
            <a:ext cx="3954148" cy="375558"/>
            <a:chOff x="1011781" y="4421965"/>
            <a:chExt cx="3954148" cy="375558"/>
          </a:xfrm>
        </p:grpSpPr>
        <p:sp>
          <p:nvSpPr>
            <p:cNvPr id="29" name="TextBox 28"/>
            <p:cNvSpPr txBox="1"/>
            <p:nvPr/>
          </p:nvSpPr>
          <p:spPr>
            <a:xfrm>
              <a:off x="1011781" y="4421966"/>
              <a:ext cx="1420586" cy="375557"/>
            </a:xfrm>
            <a:prstGeom prst="rect">
              <a:avLst/>
            </a:prstGeom>
            <a:noFill/>
          </p:spPr>
          <p:txBody>
            <a:bodyPr wrap="square" rtlCol="0">
              <a:spAutoFit/>
            </a:bodyPr>
            <a:lstStyle/>
            <a:p>
              <a:pPr algn="ctr"/>
              <a:r>
                <a:rPr lang="en-SG" dirty="0"/>
                <a:t>Nashville</a:t>
              </a:r>
            </a:p>
          </p:txBody>
        </p:sp>
        <p:sp>
          <p:nvSpPr>
            <p:cNvPr id="38" name="TextBox 37"/>
            <p:cNvSpPr txBox="1"/>
            <p:nvPr/>
          </p:nvSpPr>
          <p:spPr>
            <a:xfrm>
              <a:off x="2517507" y="4421966"/>
              <a:ext cx="1420586" cy="375557"/>
            </a:xfrm>
            <a:prstGeom prst="rect">
              <a:avLst/>
            </a:prstGeom>
            <a:noFill/>
          </p:spPr>
          <p:txBody>
            <a:bodyPr wrap="square" rtlCol="0">
              <a:spAutoFit/>
            </a:bodyPr>
            <a:lstStyle/>
            <a:p>
              <a:pPr algn="ctr"/>
              <a:r>
                <a:rPr lang="en-SG" dirty="0"/>
                <a:t>Lou – Nas </a:t>
              </a:r>
            </a:p>
          </p:txBody>
        </p:sp>
        <p:sp>
          <p:nvSpPr>
            <p:cNvPr id="53" name="TextBox 52"/>
            <p:cNvSpPr txBox="1"/>
            <p:nvPr/>
          </p:nvSpPr>
          <p:spPr>
            <a:xfrm>
              <a:off x="4022428" y="4421965"/>
              <a:ext cx="943501" cy="375558"/>
            </a:xfrm>
            <a:prstGeom prst="rect">
              <a:avLst/>
            </a:prstGeom>
            <a:noFill/>
          </p:spPr>
          <p:txBody>
            <a:bodyPr wrap="square" rtlCol="0">
              <a:spAutoFit/>
            </a:bodyPr>
            <a:lstStyle/>
            <a:p>
              <a:pPr algn="ctr"/>
              <a:r>
                <a:rPr lang="en-SG" dirty="0"/>
                <a:t>151</a:t>
              </a:r>
            </a:p>
          </p:txBody>
        </p:sp>
      </p:grpSp>
      <p:grpSp>
        <p:nvGrpSpPr>
          <p:cNvPr id="11" name="Group 10"/>
          <p:cNvGrpSpPr/>
          <p:nvPr/>
        </p:nvGrpSpPr>
        <p:grpSpPr>
          <a:xfrm>
            <a:off x="998362" y="4787376"/>
            <a:ext cx="3967567" cy="375558"/>
            <a:chOff x="998362" y="4787376"/>
            <a:chExt cx="3967567" cy="375558"/>
          </a:xfrm>
        </p:grpSpPr>
        <p:sp>
          <p:nvSpPr>
            <p:cNvPr id="30" name="TextBox 29"/>
            <p:cNvSpPr txBox="1"/>
            <p:nvPr/>
          </p:nvSpPr>
          <p:spPr>
            <a:xfrm>
              <a:off x="998362" y="4787377"/>
              <a:ext cx="1420586" cy="375557"/>
            </a:xfrm>
            <a:prstGeom prst="rect">
              <a:avLst/>
            </a:prstGeom>
            <a:noFill/>
          </p:spPr>
          <p:txBody>
            <a:bodyPr wrap="square" rtlCol="0">
              <a:spAutoFit/>
            </a:bodyPr>
            <a:lstStyle/>
            <a:p>
              <a:pPr algn="ctr"/>
              <a:r>
                <a:rPr lang="en-SG" dirty="0"/>
                <a:t>Detroit</a:t>
              </a:r>
            </a:p>
          </p:txBody>
        </p:sp>
        <p:sp>
          <p:nvSpPr>
            <p:cNvPr id="42" name="TextBox 41"/>
            <p:cNvSpPr txBox="1"/>
            <p:nvPr/>
          </p:nvSpPr>
          <p:spPr>
            <a:xfrm>
              <a:off x="2517507" y="4787377"/>
              <a:ext cx="1420586" cy="375557"/>
            </a:xfrm>
            <a:prstGeom prst="rect">
              <a:avLst/>
            </a:prstGeom>
            <a:noFill/>
          </p:spPr>
          <p:txBody>
            <a:bodyPr wrap="square" rtlCol="0">
              <a:spAutoFit/>
            </a:bodyPr>
            <a:lstStyle/>
            <a:p>
              <a:pPr algn="ctr"/>
              <a:r>
                <a:rPr lang="en-SG" dirty="0"/>
                <a:t>Cin – Det </a:t>
              </a:r>
            </a:p>
          </p:txBody>
        </p:sp>
        <p:sp>
          <p:nvSpPr>
            <p:cNvPr id="54" name="TextBox 53"/>
            <p:cNvSpPr txBox="1"/>
            <p:nvPr/>
          </p:nvSpPr>
          <p:spPr>
            <a:xfrm>
              <a:off x="4022428" y="4787376"/>
              <a:ext cx="943501" cy="375558"/>
            </a:xfrm>
            <a:prstGeom prst="rect">
              <a:avLst/>
            </a:prstGeom>
            <a:noFill/>
          </p:spPr>
          <p:txBody>
            <a:bodyPr wrap="square" rtlCol="0">
              <a:spAutoFit/>
            </a:bodyPr>
            <a:lstStyle/>
            <a:p>
              <a:pPr algn="ctr"/>
              <a:r>
                <a:rPr lang="en-SG" dirty="0"/>
                <a:t>230</a:t>
              </a:r>
            </a:p>
          </p:txBody>
        </p:sp>
      </p:grpSp>
      <p:grpSp>
        <p:nvGrpSpPr>
          <p:cNvPr id="59" name="Group 58"/>
          <p:cNvGrpSpPr/>
          <p:nvPr/>
        </p:nvGrpSpPr>
        <p:grpSpPr>
          <a:xfrm>
            <a:off x="5176527" y="1746580"/>
            <a:ext cx="3771085" cy="3574174"/>
            <a:chOff x="1271879" y="2115911"/>
            <a:chExt cx="4149725" cy="3933043"/>
          </a:xfrm>
        </p:grpSpPr>
        <p:pic>
          <p:nvPicPr>
            <p:cNvPr id="6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Figure 10.7.6</a:t>
              </a:r>
            </a:p>
          </p:txBody>
        </p:sp>
      </p:grpSp>
      <p:cxnSp>
        <p:nvCxnSpPr>
          <p:cNvPr id="62" name="Straight Connector 61"/>
          <p:cNvCxnSpPr/>
          <p:nvPr/>
        </p:nvCxnSpPr>
        <p:spPr>
          <a:xfrm>
            <a:off x="7020272" y="2492896"/>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7761250" y="3645024"/>
            <a:ext cx="339142" cy="443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545226" y="4088904"/>
            <a:ext cx="216024" cy="6480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8100392" y="2564780"/>
            <a:ext cx="145659" cy="10802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516216" y="4077072"/>
            <a:ext cx="127367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6516216" y="2852936"/>
            <a:ext cx="507960" cy="121176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652120" y="1988840"/>
            <a:ext cx="1368152" cy="86409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088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dissolve">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dissolv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dissolve">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dissolv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dissolv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dissolv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par>
                          <p:cTn id="61" fill="hold">
                            <p:stCondLst>
                              <p:cond delay="500"/>
                            </p:stCondLst>
                            <p:childTnLst>
                              <p:par>
                                <p:cTn id="62" presetID="9" presetClass="entr" presetSubtype="0" fill="hold"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dissolve">
                                      <p:cBhvr>
                                        <p:cTn id="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57" name="TextBox 56"/>
          <p:cNvSpPr txBox="1"/>
          <p:nvPr/>
        </p:nvSpPr>
        <p:spPr>
          <a:xfrm>
            <a:off x="324356" y="992058"/>
            <a:ext cx="8221406" cy="2462213"/>
          </a:xfrm>
          <a:prstGeom prst="rect">
            <a:avLst/>
          </a:prstGeom>
          <a:noFill/>
        </p:spPr>
        <p:txBody>
          <a:bodyPr wrap="square" rtlCol="0">
            <a:spAutoFit/>
          </a:bodyPr>
          <a:lstStyle/>
          <a:p>
            <a:pPr>
              <a:spcAft>
                <a:spcPts val="1200"/>
              </a:spcAft>
            </a:pPr>
            <a:r>
              <a:rPr lang="en-US" altLang="en-US" sz="2400" dirty="0"/>
              <a:t>Note that the tree obtained is the same as that obtained by Kruskal’s algorithm, but the edges are added in a different order.</a:t>
            </a:r>
          </a:p>
          <a:p>
            <a:pPr>
              <a:spcAft>
                <a:spcPts val="1200"/>
              </a:spcAft>
            </a:pPr>
            <a:r>
              <a:rPr lang="en-US" altLang="en-US" sz="2400" dirty="0"/>
              <a:t>As with Kruskal’s algorithm, in order to ensure a unique output, the edges of the graph could be placed in an array and those with the same weight could be added in the order they appear in the array.</a:t>
            </a:r>
            <a:endParaRPr lang="en-US" altLang="en-US" sz="8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5398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TextBox 16"/>
          <p:cNvSpPr txBox="1"/>
          <p:nvPr/>
        </p:nvSpPr>
        <p:spPr>
          <a:xfrm>
            <a:off x="324356" y="1703258"/>
            <a:ext cx="8431024" cy="1969770"/>
          </a:xfrm>
          <a:prstGeom prst="rect">
            <a:avLst/>
          </a:prstGeom>
          <a:noFill/>
        </p:spPr>
        <p:txBody>
          <a:bodyPr wrap="square" rtlCol="0">
            <a:spAutoFit/>
          </a:bodyPr>
          <a:lstStyle/>
          <a:p>
            <a:pPr>
              <a:spcAft>
                <a:spcPts val="1200"/>
              </a:spcAft>
            </a:pPr>
            <a:r>
              <a:rPr lang="en-US" altLang="en-US" sz="2800" dirty="0"/>
              <a:t>Note that Dijkstra’s Shortest Path Algorithm is taken out of the curriculum this semester. </a:t>
            </a:r>
          </a:p>
          <a:p>
            <a:pPr>
              <a:spcAft>
                <a:spcPts val="1200"/>
              </a:spcAft>
            </a:pPr>
            <a:r>
              <a:rPr lang="en-US" altLang="en-US" sz="2800" dirty="0"/>
              <a:t>However, the slides are retained here for your own reading.</a:t>
            </a: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Dijkstra’s Shortest Path Algorithm</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a:extLst>
              <a:ext uri="{FF2B5EF4-FFF2-40B4-BE49-F238E27FC236}">
                <a16:creationId xmlns:a16="http://schemas.microsoft.com/office/drawing/2014/main" id="{EAE76B82-D73D-445C-B087-18A823870BF2}"/>
              </a:ext>
            </a:extLst>
          </p:cNvPr>
          <p:cNvGrpSpPr/>
          <p:nvPr/>
        </p:nvGrpSpPr>
        <p:grpSpPr>
          <a:xfrm>
            <a:off x="3258671" y="3332763"/>
            <a:ext cx="2518676" cy="2932965"/>
            <a:chOff x="7438820" y="447697"/>
            <a:chExt cx="1541136" cy="1794633"/>
          </a:xfrm>
        </p:grpSpPr>
        <p:sp>
          <p:nvSpPr>
            <p:cNvPr id="22" name="TextBox 21">
              <a:extLst>
                <a:ext uri="{FF2B5EF4-FFF2-40B4-BE49-F238E27FC236}">
                  <a16:creationId xmlns:a16="http://schemas.microsoft.com/office/drawing/2014/main" id="{3DFD2278-9241-4189-AF31-0F0B5381CD55}"/>
                </a:ext>
              </a:extLst>
            </p:cNvPr>
            <p:cNvSpPr txBox="1"/>
            <p:nvPr/>
          </p:nvSpPr>
          <p:spPr>
            <a:xfrm>
              <a:off x="7438820" y="447697"/>
              <a:ext cx="1541136" cy="583802"/>
            </a:xfrm>
            <a:prstGeom prst="rect">
              <a:avLst/>
            </a:prstGeom>
            <a:solidFill>
              <a:schemeClr val="bg1"/>
            </a:solidFill>
            <a:ln>
              <a:solidFill>
                <a:schemeClr val="bg1"/>
              </a:solidFill>
            </a:ln>
          </p:spPr>
          <p:txBody>
            <a:bodyPr wrap="square" rtlCol="0">
              <a:spAutoFit/>
            </a:bodyPr>
            <a:lstStyle/>
            <a:p>
              <a:pPr algn="ctr"/>
              <a:r>
                <a:rPr lang="en-SG" sz="2800" dirty="0">
                  <a:solidFill>
                    <a:srgbClr val="C00000"/>
                  </a:solidFill>
                </a:rPr>
                <a:t>To skip slides 67 till end.</a:t>
              </a:r>
            </a:p>
          </p:txBody>
        </p:sp>
        <p:pic>
          <p:nvPicPr>
            <p:cNvPr id="24" name="Picture 23">
              <a:extLst>
                <a:ext uri="{FF2B5EF4-FFF2-40B4-BE49-F238E27FC236}">
                  <a16:creationId xmlns:a16="http://schemas.microsoft.com/office/drawing/2014/main" id="{7859F3CC-879F-4118-BBF5-E1D1B2FF58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736" y="1023130"/>
              <a:ext cx="1219200" cy="1219200"/>
            </a:xfrm>
            <a:prstGeom prst="rect">
              <a:avLst/>
            </a:prstGeom>
          </p:spPr>
        </p:pic>
      </p:grpSp>
    </p:spTree>
    <p:extLst>
      <p:ext uri="{BB962C8B-B14F-4D97-AF65-F5344CB8AC3E}">
        <p14:creationId xmlns:p14="http://schemas.microsoft.com/office/powerpoint/2010/main" val="3412862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TextBox 16"/>
          <p:cNvSpPr txBox="1"/>
          <p:nvPr/>
        </p:nvSpPr>
        <p:spPr>
          <a:xfrm>
            <a:off x="324356" y="1703258"/>
            <a:ext cx="8431024" cy="4555093"/>
          </a:xfrm>
          <a:prstGeom prst="rect">
            <a:avLst/>
          </a:prstGeom>
          <a:noFill/>
        </p:spPr>
        <p:txBody>
          <a:bodyPr wrap="square" rtlCol="0">
            <a:spAutoFit/>
          </a:bodyPr>
          <a:lstStyle/>
          <a:p>
            <a:pPr>
              <a:spcAft>
                <a:spcPts val="1200"/>
              </a:spcAft>
            </a:pPr>
            <a:r>
              <a:rPr lang="en-US" altLang="en-US" sz="2800" dirty="0"/>
              <a:t>In 1959, </a:t>
            </a:r>
            <a:r>
              <a:rPr lang="en-US" altLang="en-US" sz="2800" dirty="0">
                <a:solidFill>
                  <a:srgbClr val="0000FF"/>
                </a:solidFill>
              </a:rPr>
              <a:t>Edsgar Dijkstra </a:t>
            </a:r>
            <a:r>
              <a:rPr lang="en-US" altLang="en-US" sz="2800" dirty="0"/>
              <a:t>developed an algorithm to find the shortest path between a starting vertex (source) and an ending vertex (destination) in a weighted graph in which all weights are </a:t>
            </a:r>
            <a:r>
              <a:rPr lang="en-US" altLang="en-US" sz="2800" dirty="0">
                <a:solidFill>
                  <a:srgbClr val="0000FF"/>
                </a:solidFill>
              </a:rPr>
              <a:t>positive</a:t>
            </a:r>
            <a:r>
              <a:rPr lang="en-US" altLang="en-US" sz="2800" dirty="0"/>
              <a:t>.</a:t>
            </a:r>
          </a:p>
          <a:p>
            <a:pPr>
              <a:spcAft>
                <a:spcPts val="1200"/>
              </a:spcAft>
            </a:pPr>
            <a:r>
              <a:rPr lang="en-US" altLang="en-US" sz="2800" dirty="0"/>
              <a:t>Somewhat similar to Prim’s algorithms, it works outward from the source </a:t>
            </a:r>
            <a:r>
              <a:rPr lang="en-US" altLang="en-US" sz="2800" i="1" dirty="0"/>
              <a:t>a</a:t>
            </a:r>
            <a:r>
              <a:rPr lang="en-US" altLang="en-US" sz="2800" dirty="0"/>
              <a:t>, adding vertices and edges one by one to construct a shortest path tree </a:t>
            </a:r>
            <a:r>
              <a:rPr lang="en-US" altLang="en-US" sz="2800" i="1" dirty="0"/>
              <a:t>T</a:t>
            </a:r>
            <a:r>
              <a:rPr lang="en-US" altLang="en-US" sz="2800" dirty="0"/>
              <a:t>. It differs from Prim’s algorithm in the way it chooses the next vertex to add, ensuring that for each added vertex </a:t>
            </a:r>
            <a:r>
              <a:rPr lang="en-US" altLang="en-US" sz="2800" i="1" dirty="0"/>
              <a:t>v</a:t>
            </a:r>
            <a:r>
              <a:rPr lang="en-US" altLang="en-US" sz="2800" dirty="0"/>
              <a:t>, the length of the shortest path from </a:t>
            </a:r>
            <a:r>
              <a:rPr lang="en-US" altLang="en-US" sz="2800" i="1" dirty="0"/>
              <a:t>a</a:t>
            </a:r>
            <a:r>
              <a:rPr lang="en-US" altLang="en-US" sz="2800" dirty="0"/>
              <a:t> to </a:t>
            </a:r>
            <a:r>
              <a:rPr lang="en-US" altLang="en-US" sz="2800" i="1" dirty="0"/>
              <a:t>v</a:t>
            </a:r>
            <a:r>
              <a:rPr lang="en-US" altLang="en-US" sz="2800" dirty="0"/>
              <a:t> has been identified.</a:t>
            </a: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Dijkstra’s Shortest Path Algorithm</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10244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TextBox 16"/>
          <p:cNvSpPr txBox="1"/>
          <p:nvPr/>
        </p:nvSpPr>
        <p:spPr>
          <a:xfrm>
            <a:off x="324356" y="1115430"/>
            <a:ext cx="8221406" cy="2523768"/>
          </a:xfrm>
          <a:prstGeom prst="rect">
            <a:avLst/>
          </a:prstGeom>
          <a:noFill/>
        </p:spPr>
        <p:txBody>
          <a:bodyPr wrap="square" rtlCol="0">
            <a:spAutoFit/>
          </a:bodyPr>
          <a:lstStyle/>
          <a:p>
            <a:pPr>
              <a:spcAft>
                <a:spcPts val="600"/>
              </a:spcAft>
            </a:pPr>
            <a:r>
              <a:rPr lang="en-US" altLang="en-US" sz="2800" dirty="0"/>
              <a:t>Intuition behind Dijkstra’s algorithm:</a:t>
            </a:r>
          </a:p>
          <a:p>
            <a:pPr marL="342900" indent="-342900">
              <a:spcAft>
                <a:spcPts val="600"/>
              </a:spcAft>
              <a:buFont typeface="Wingdings" panose="05000000000000000000" pitchFamily="2" charset="2"/>
              <a:buChar char="§"/>
            </a:pPr>
            <a:r>
              <a:rPr lang="en-US" altLang="en-US" sz="2400" dirty="0"/>
              <a:t>Report the vertices in increasing order of their distance from the source vertex.</a:t>
            </a:r>
          </a:p>
          <a:p>
            <a:pPr marL="342900" indent="-342900">
              <a:spcAft>
                <a:spcPts val="600"/>
              </a:spcAft>
              <a:buFont typeface="Wingdings" panose="05000000000000000000" pitchFamily="2" charset="2"/>
              <a:buChar char="§"/>
            </a:pPr>
            <a:r>
              <a:rPr lang="en-US" altLang="en-US" sz="2400" dirty="0"/>
              <a:t>Construct the shortest path tree edge by edge; at each step adding one new edge, corresponding to construction of shortest path to the current new vertex.</a:t>
            </a:r>
          </a:p>
        </p:txBody>
      </p:sp>
      <p:sp>
        <p:nvSpPr>
          <p:cNvPr id="18" name="TextBox 17"/>
          <p:cNvSpPr txBox="1"/>
          <p:nvPr/>
        </p:nvSpPr>
        <p:spPr>
          <a:xfrm>
            <a:off x="324356" y="3955547"/>
            <a:ext cx="8221406" cy="523220"/>
          </a:xfrm>
          <a:prstGeom prst="rect">
            <a:avLst/>
          </a:prstGeom>
          <a:noFill/>
        </p:spPr>
        <p:txBody>
          <a:bodyPr wrap="square" rtlCol="0">
            <a:spAutoFit/>
          </a:bodyPr>
          <a:lstStyle/>
          <a:p>
            <a:pPr>
              <a:spcAft>
                <a:spcPts val="600"/>
              </a:spcAft>
            </a:pPr>
            <a:r>
              <a:rPr lang="en-US" altLang="en-US" sz="2800" dirty="0"/>
              <a:t>Example: To find shortest part from vertex </a:t>
            </a:r>
            <a:r>
              <a:rPr lang="en-US" altLang="en-US" sz="2800" i="1" dirty="0"/>
              <a:t>a</a:t>
            </a:r>
            <a:r>
              <a:rPr lang="en-US" altLang="en-US" sz="2800" dirty="0"/>
              <a:t> to vertex </a:t>
            </a:r>
            <a:r>
              <a:rPr lang="en-US" altLang="en-US" sz="2800" i="1" dirty="0"/>
              <a:t>z</a:t>
            </a:r>
            <a:r>
              <a:rPr lang="en-US" altLang="en-US" sz="2800" dirty="0"/>
              <a:t>. </a:t>
            </a:r>
          </a:p>
        </p:txBody>
      </p:sp>
      <p:grpSp>
        <p:nvGrpSpPr>
          <p:cNvPr id="2" name="Group 1"/>
          <p:cNvGrpSpPr/>
          <p:nvPr/>
        </p:nvGrpSpPr>
        <p:grpSpPr>
          <a:xfrm>
            <a:off x="2206625" y="4478767"/>
            <a:ext cx="4251325" cy="1896476"/>
            <a:chOff x="2206625" y="4478767"/>
            <a:chExt cx="4251325" cy="1896476"/>
          </a:xfrm>
        </p:grpSpPr>
        <p:pic>
          <p:nvPicPr>
            <p:cNvPr id="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25" y="4478767"/>
              <a:ext cx="4251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4194049" y="5975133"/>
              <a:ext cx="303370" cy="400110"/>
            </a:xfrm>
            <a:prstGeom prst="rect">
              <a:avLst/>
            </a:prstGeom>
            <a:solidFill>
              <a:schemeClr val="bg1"/>
            </a:solidFill>
          </p:spPr>
          <p:txBody>
            <a:bodyPr wrap="square" rtlCol="0">
              <a:spAutoFit/>
            </a:bodyPr>
            <a:lstStyle/>
            <a:p>
              <a:r>
                <a:rPr lang="en-SG" sz="2000" dirty="0">
                  <a:latin typeface="Times New Roman" panose="02020603050405020304" pitchFamily="18" charset="0"/>
                  <a:cs typeface="Times New Roman" panose="02020603050405020304" pitchFamily="18" charset="0"/>
                </a:rPr>
                <a:t>1</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722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08842" y="2954794"/>
            <a:ext cx="5146152" cy="2255209"/>
            <a:chOff x="2908842" y="2954794"/>
            <a:chExt cx="5146152" cy="2255209"/>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842" y="2954794"/>
              <a:ext cx="5146152" cy="205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364149" y="4748338"/>
              <a:ext cx="303370" cy="461665"/>
            </a:xfrm>
            <a:prstGeom prst="rect">
              <a:avLst/>
            </a:prstGeom>
            <a:solidFill>
              <a:schemeClr val="bg1"/>
            </a:solidFill>
          </p:spPr>
          <p:txBody>
            <a:bodyPr wrap="square" rtlCol="0">
              <a:spAutoFit/>
            </a:bodyPr>
            <a:lstStyle/>
            <a:p>
              <a:r>
                <a:rPr lang="en-SG" sz="24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21" name="TextBox 20"/>
          <p:cNvSpPr txBox="1"/>
          <p:nvPr/>
        </p:nvSpPr>
        <p:spPr>
          <a:xfrm>
            <a:off x="324356" y="1115430"/>
            <a:ext cx="8221406" cy="1384995"/>
          </a:xfrm>
          <a:prstGeom prst="rect">
            <a:avLst/>
          </a:prstGeom>
          <a:noFill/>
        </p:spPr>
        <p:txBody>
          <a:bodyPr wrap="square" rtlCol="0">
            <a:spAutoFit/>
          </a:bodyPr>
          <a:lstStyle/>
          <a:p>
            <a:pPr>
              <a:spcAft>
                <a:spcPts val="600"/>
              </a:spcAft>
            </a:pPr>
            <a:r>
              <a:rPr lang="en-US" altLang="en-US" sz="2800" dirty="0"/>
              <a:t>At the start, assign every vertex </a:t>
            </a:r>
            <a:r>
              <a:rPr lang="en-US" altLang="en-US" sz="2800" i="1" dirty="0"/>
              <a:t>u</a:t>
            </a:r>
            <a:r>
              <a:rPr lang="en-US" altLang="en-US" sz="2800" dirty="0"/>
              <a:t> a label </a:t>
            </a:r>
            <a:r>
              <a:rPr lang="en-US" altLang="en-US" sz="2800" i="1" dirty="0"/>
              <a:t>L</a:t>
            </a:r>
            <a:r>
              <a:rPr lang="en-US" altLang="en-US" sz="2800" dirty="0"/>
              <a:t>(</a:t>
            </a:r>
            <a:r>
              <a:rPr lang="en-US" altLang="en-US" sz="2800" i="1" dirty="0"/>
              <a:t>u</a:t>
            </a:r>
            <a:r>
              <a:rPr lang="en-US" altLang="en-US" sz="2800" dirty="0"/>
              <a:t>), which is the current best estimate of the length of the shortest path from </a:t>
            </a:r>
            <a:r>
              <a:rPr lang="en-US" altLang="en-US" sz="2800" i="1" dirty="0"/>
              <a:t>a</a:t>
            </a:r>
            <a:r>
              <a:rPr lang="en-US" altLang="en-US" sz="2800" dirty="0"/>
              <a:t> to </a:t>
            </a:r>
            <a:r>
              <a:rPr lang="en-US" altLang="en-US" sz="2800" i="1" dirty="0"/>
              <a:t>u</a:t>
            </a:r>
            <a:r>
              <a:rPr lang="en-US" altLang="en-US" sz="2800" dirty="0"/>
              <a:t>.</a:t>
            </a:r>
          </a:p>
        </p:txBody>
      </p:sp>
      <p:sp>
        <p:nvSpPr>
          <p:cNvPr id="22" name="TextBox 21"/>
          <p:cNvSpPr txBox="1"/>
          <p:nvPr/>
        </p:nvSpPr>
        <p:spPr>
          <a:xfrm>
            <a:off x="561848" y="2858912"/>
            <a:ext cx="2538748" cy="523220"/>
          </a:xfrm>
          <a:prstGeom prst="rect">
            <a:avLst/>
          </a:prstGeom>
          <a:solidFill>
            <a:schemeClr val="accent2">
              <a:lumMod val="20000"/>
              <a:lumOff val="80000"/>
            </a:schemeClr>
          </a:solidFill>
        </p:spPr>
        <p:txBody>
          <a:bodyPr wrap="square" rtlCol="0">
            <a:spAutoFit/>
          </a:bodyPr>
          <a:lstStyle/>
          <a:p>
            <a:pPr>
              <a:spcAft>
                <a:spcPts val="600"/>
              </a:spcAft>
            </a:pPr>
            <a:r>
              <a:rPr lang="en-US" altLang="en-US" sz="2800" i="1" dirty="0"/>
              <a:t>L</a:t>
            </a:r>
            <a:r>
              <a:rPr lang="en-US" altLang="en-US" sz="2800" dirty="0"/>
              <a:t>(</a:t>
            </a:r>
            <a:r>
              <a:rPr lang="en-US" altLang="en-US" sz="2800" i="1" dirty="0"/>
              <a:t>a</a:t>
            </a:r>
            <a:r>
              <a:rPr lang="en-US" altLang="en-US" sz="2800" dirty="0"/>
              <a:t>) is set to 0.</a:t>
            </a:r>
          </a:p>
        </p:txBody>
      </p:sp>
      <p:sp>
        <p:nvSpPr>
          <p:cNvPr id="23" name="TextBox 22"/>
          <p:cNvSpPr txBox="1"/>
          <p:nvPr/>
        </p:nvSpPr>
        <p:spPr>
          <a:xfrm>
            <a:off x="2872342" y="3596712"/>
            <a:ext cx="559014" cy="461665"/>
          </a:xfrm>
          <a:prstGeom prst="rect">
            <a:avLst/>
          </a:prstGeom>
          <a:noFill/>
        </p:spPr>
        <p:txBody>
          <a:bodyPr wrap="square" rtlCol="0">
            <a:spAutoFit/>
          </a:bodyPr>
          <a:lstStyle/>
          <a:p>
            <a:pPr algn="ctr">
              <a:spcAft>
                <a:spcPts val="600"/>
              </a:spcAft>
            </a:pPr>
            <a:r>
              <a:rPr lang="en-US" altLang="en-US" sz="2400" b="1" dirty="0">
                <a:solidFill>
                  <a:srgbClr val="993366"/>
                </a:solidFill>
              </a:rPr>
              <a:t>0</a:t>
            </a:r>
          </a:p>
        </p:txBody>
      </p:sp>
      <p:sp>
        <p:nvSpPr>
          <p:cNvPr id="24" name="TextBox 23"/>
          <p:cNvSpPr txBox="1"/>
          <p:nvPr/>
        </p:nvSpPr>
        <p:spPr>
          <a:xfrm>
            <a:off x="561848" y="5284024"/>
            <a:ext cx="3699910" cy="954107"/>
          </a:xfrm>
          <a:prstGeom prst="rect">
            <a:avLst/>
          </a:prstGeom>
          <a:solidFill>
            <a:schemeClr val="accent2">
              <a:lumMod val="20000"/>
              <a:lumOff val="80000"/>
            </a:schemeClr>
          </a:solidFill>
        </p:spPr>
        <p:txBody>
          <a:bodyPr wrap="square" rtlCol="0">
            <a:spAutoFit/>
          </a:bodyPr>
          <a:lstStyle/>
          <a:p>
            <a:pPr>
              <a:spcAft>
                <a:spcPts val="600"/>
              </a:spcAft>
            </a:pPr>
            <a:r>
              <a:rPr lang="en-US" altLang="en-US" sz="2800" i="1" dirty="0"/>
              <a:t>L</a:t>
            </a:r>
            <a:r>
              <a:rPr lang="en-US" altLang="en-US" sz="2800" dirty="0"/>
              <a:t>(</a:t>
            </a:r>
            <a:r>
              <a:rPr lang="en-US" altLang="en-US" sz="2800" i="1" dirty="0"/>
              <a:t>u</a:t>
            </a:r>
            <a:r>
              <a:rPr lang="en-US" altLang="en-US" sz="2800" dirty="0"/>
              <a:t>) of each vertex </a:t>
            </a:r>
            <a:r>
              <a:rPr lang="en-US" altLang="en-US" sz="2800" i="1" dirty="0"/>
              <a:t>u</a:t>
            </a:r>
            <a:r>
              <a:rPr lang="en-US" altLang="en-US" sz="2800" dirty="0"/>
              <a:t> other than </a:t>
            </a:r>
            <a:r>
              <a:rPr lang="en-US" altLang="en-US" sz="2800" i="1" dirty="0"/>
              <a:t>a</a:t>
            </a:r>
            <a:r>
              <a:rPr lang="en-US" altLang="en-US" sz="2800" dirty="0"/>
              <a:t> is set to </a:t>
            </a:r>
            <a:r>
              <a:rPr lang="en-US" altLang="en-US" sz="2800" dirty="0">
                <a:sym typeface="Symbol" panose="05050102010706020507" pitchFamily="18" charset="2"/>
              </a:rPr>
              <a:t></a:t>
            </a:r>
            <a:r>
              <a:rPr lang="en-US" altLang="en-US" sz="2800" dirty="0"/>
              <a:t>.</a:t>
            </a:r>
          </a:p>
        </p:txBody>
      </p:sp>
      <p:sp>
        <p:nvSpPr>
          <p:cNvPr id="25" name="TextBox 24"/>
          <p:cNvSpPr txBox="1"/>
          <p:nvPr/>
        </p:nvSpPr>
        <p:spPr>
          <a:xfrm>
            <a:off x="4435059" y="2701885"/>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6" name="TextBox 25"/>
          <p:cNvSpPr txBox="1"/>
          <p:nvPr/>
        </p:nvSpPr>
        <p:spPr>
          <a:xfrm>
            <a:off x="6248665" y="2753334"/>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7" name="TextBox 26"/>
          <p:cNvSpPr txBox="1"/>
          <p:nvPr/>
        </p:nvSpPr>
        <p:spPr>
          <a:xfrm>
            <a:off x="7494132" y="3622943"/>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8" name="TextBox 27"/>
          <p:cNvSpPr txBox="1"/>
          <p:nvPr/>
        </p:nvSpPr>
        <p:spPr>
          <a:xfrm>
            <a:off x="6256147" y="4804115"/>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9" name="TextBox 28"/>
          <p:cNvSpPr txBox="1"/>
          <p:nvPr/>
        </p:nvSpPr>
        <p:spPr>
          <a:xfrm>
            <a:off x="4464782" y="4812039"/>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31" name="Oval 3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9380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dissolve">
                                      <p:cBhvr>
                                        <p:cTn id="32" dur="500"/>
                                        <p:tgtEl>
                                          <p:spTgt spid="28"/>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dissolv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1200329"/>
          </a:xfrm>
          <a:prstGeom prst="rect">
            <a:avLst/>
          </a:prstGeom>
          <a:noFill/>
        </p:spPr>
        <p:txBody>
          <a:bodyPr wrap="square" rtlCol="0">
            <a:spAutoFit/>
          </a:bodyPr>
          <a:lstStyle/>
          <a:p>
            <a:pPr>
              <a:spcBef>
                <a:spcPct val="0"/>
              </a:spcBef>
            </a:pPr>
            <a:r>
              <a:rPr lang="en-US" altLang="en-US" sz="2400" dirty="0"/>
              <a:t>The rules of a grammar are called </a:t>
            </a:r>
            <a:r>
              <a:rPr lang="en-US" altLang="en-US" sz="2400" b="1" dirty="0"/>
              <a:t>productions</a:t>
            </a:r>
            <a:r>
              <a:rPr lang="en-US" altLang="en-US" sz="2400" dirty="0"/>
              <a:t>. It is customary to express them using the shorthand notation illustrated below, in Backus-Naur notation:</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sp>
        <p:nvSpPr>
          <p:cNvPr id="27" name="TextBox 26"/>
          <p:cNvSpPr txBox="1"/>
          <p:nvPr/>
        </p:nvSpPr>
        <p:spPr>
          <a:xfrm>
            <a:off x="567523" y="2812356"/>
            <a:ext cx="8145611" cy="3277820"/>
          </a:xfrm>
          <a:prstGeom prst="rect">
            <a:avLst/>
          </a:prstGeom>
          <a:noFill/>
        </p:spPr>
        <p:txBody>
          <a:bodyPr wrap="square" rtlCol="0">
            <a:spAutoFit/>
          </a:bodyPr>
          <a:lstStyle/>
          <a:p>
            <a:pPr marL="541338" indent="-541338">
              <a:spcBef>
                <a:spcPct val="0"/>
              </a:spcBef>
              <a:spcAft>
                <a:spcPts val="300"/>
              </a:spcAft>
              <a:buFont typeface="+mj-lt"/>
              <a:buAutoNum type="arabicPeriod"/>
            </a:pPr>
            <a:r>
              <a:rPr lang="en-US" altLang="en-US" sz="2400" dirty="0">
                <a:solidFill>
                  <a:srgbClr val="000099"/>
                </a:solidFill>
              </a:rPr>
              <a:t>&lt;sentence&gt; </a:t>
            </a:r>
            <a:r>
              <a:rPr lang="en-US" altLang="en-US" sz="2400" dirty="0">
                <a:solidFill>
                  <a:srgbClr val="000099"/>
                </a:solidFill>
                <a:sym typeface="Wingdings" panose="05000000000000000000" pitchFamily="2" charset="2"/>
              </a:rPr>
              <a:t> &lt;noun phrase&gt; &lt;verb phrase&gt;</a:t>
            </a:r>
            <a:endParaRPr lang="en-US" altLang="en-US" sz="2400" dirty="0">
              <a:solidFill>
                <a:srgbClr val="000099"/>
              </a:solidFill>
            </a:endParaRPr>
          </a:p>
          <a:p>
            <a:pPr>
              <a:spcBef>
                <a:spcPct val="0"/>
              </a:spcBef>
              <a:spcAft>
                <a:spcPts val="300"/>
              </a:spcAft>
              <a:tabLst>
                <a:tab pos="541338" algn="l"/>
              </a:tabLst>
            </a:pPr>
            <a:r>
              <a:rPr lang="en-US" altLang="en-US" sz="2400" dirty="0"/>
              <a:t>2,3.	&lt;noun phrase&gt; </a:t>
            </a:r>
            <a:r>
              <a:rPr lang="en-US" altLang="en-US" sz="2400" dirty="0">
                <a:sym typeface="Wingdings" panose="05000000000000000000" pitchFamily="2" charset="2"/>
              </a:rPr>
              <a:t> &lt;article&gt; &lt;noun&gt; | </a:t>
            </a:r>
            <a:br>
              <a:rPr lang="en-US" altLang="en-US" sz="2400" dirty="0">
                <a:sym typeface="Wingdings" panose="05000000000000000000" pitchFamily="2" charset="2"/>
              </a:rPr>
            </a:br>
            <a:r>
              <a:rPr lang="en-US" altLang="en-US" sz="2400" dirty="0">
                <a:sym typeface="Wingdings" panose="05000000000000000000" pitchFamily="2" charset="2"/>
              </a:rPr>
              <a:t>	                                  &lt;article&gt; &lt;adjective&gt; &lt;noun&gt;</a:t>
            </a:r>
            <a:endParaRPr lang="en-US" altLang="en-US" sz="2400" dirty="0"/>
          </a:p>
          <a:p>
            <a:pPr marL="541338" indent="-541338">
              <a:spcBef>
                <a:spcPct val="0"/>
              </a:spcBef>
              <a:spcAft>
                <a:spcPts val="300"/>
              </a:spcAft>
              <a:buFont typeface="+mj-lt"/>
              <a:buAutoNum type="arabicPeriod" startAt="4"/>
            </a:pPr>
            <a:r>
              <a:rPr lang="en-US" altLang="en-US" sz="2400" dirty="0">
                <a:solidFill>
                  <a:srgbClr val="000099"/>
                </a:solidFill>
              </a:rPr>
              <a:t>&lt;verb phrase&gt; </a:t>
            </a:r>
            <a:r>
              <a:rPr lang="en-US" altLang="en-US" sz="2400" dirty="0">
                <a:solidFill>
                  <a:srgbClr val="000099"/>
                </a:solidFill>
                <a:sym typeface="Wingdings" panose="05000000000000000000" pitchFamily="2" charset="2"/>
              </a:rPr>
              <a:t> &lt;verb&gt; &lt;noun phrase&gt;</a:t>
            </a:r>
            <a:endParaRPr lang="en-US" altLang="en-US" sz="2400" dirty="0">
              <a:solidFill>
                <a:srgbClr val="000099"/>
              </a:solidFill>
            </a:endParaRPr>
          </a:p>
          <a:p>
            <a:pPr marL="541338" indent="-541338">
              <a:spcBef>
                <a:spcPct val="0"/>
              </a:spcBef>
              <a:spcAft>
                <a:spcPts val="300"/>
              </a:spcAft>
              <a:buFont typeface="+mj-lt"/>
              <a:buAutoNum type="arabicPeriod" startAt="4"/>
            </a:pPr>
            <a:r>
              <a:rPr lang="en-US" altLang="en-US" sz="2400" dirty="0"/>
              <a:t>&lt;article&gt; </a:t>
            </a:r>
            <a:r>
              <a:rPr lang="en-US" altLang="en-US" sz="2400" dirty="0">
                <a:sym typeface="Wingdings" panose="05000000000000000000" pitchFamily="2" charset="2"/>
              </a:rPr>
              <a:t> the</a:t>
            </a:r>
            <a:endParaRPr lang="en-US" altLang="en-US" sz="2400" dirty="0"/>
          </a:p>
          <a:p>
            <a:pPr marL="541338" indent="-541338">
              <a:spcBef>
                <a:spcPct val="0"/>
              </a:spcBef>
              <a:spcAft>
                <a:spcPts val="300"/>
              </a:spcAft>
              <a:buFont typeface="+mj-lt"/>
              <a:buAutoNum type="arabicPeriod" startAt="4"/>
            </a:pPr>
            <a:r>
              <a:rPr lang="en-US" altLang="en-US" sz="2400" dirty="0">
                <a:solidFill>
                  <a:srgbClr val="000099"/>
                </a:solidFill>
              </a:rPr>
              <a:t>&lt;adjective&gt; </a:t>
            </a:r>
            <a:r>
              <a:rPr lang="en-US" altLang="en-US" sz="2400" dirty="0">
                <a:solidFill>
                  <a:srgbClr val="000099"/>
                </a:solidFill>
                <a:sym typeface="Wingdings" panose="05000000000000000000" pitchFamily="2" charset="2"/>
              </a:rPr>
              <a:t> young</a:t>
            </a:r>
          </a:p>
          <a:p>
            <a:pPr marL="541338" indent="-541338">
              <a:spcBef>
                <a:spcPct val="0"/>
              </a:spcBef>
              <a:spcAft>
                <a:spcPts val="300"/>
              </a:spcAft>
              <a:buFont typeface="+mj-lt"/>
              <a:buAutoNum type="arabicPeriod" startAt="4"/>
            </a:pPr>
            <a:r>
              <a:rPr lang="en-US" altLang="en-US" sz="2400" dirty="0">
                <a:sym typeface="Wingdings" panose="05000000000000000000" pitchFamily="2" charset="2"/>
              </a:rPr>
              <a:t>&lt;verb&gt;  caught</a:t>
            </a:r>
            <a:endParaRPr lang="en-US" altLang="en-US" sz="2400" dirty="0"/>
          </a:p>
          <a:p>
            <a:pPr>
              <a:spcBef>
                <a:spcPct val="0"/>
              </a:spcBef>
              <a:spcAft>
                <a:spcPts val="300"/>
              </a:spcAft>
              <a:tabLst>
                <a:tab pos="541338" algn="l"/>
              </a:tabLst>
            </a:pPr>
            <a:r>
              <a:rPr lang="en-US" altLang="en-US" sz="2400" dirty="0">
                <a:solidFill>
                  <a:srgbClr val="000099"/>
                </a:solidFill>
              </a:rPr>
              <a:t>8,9.	&lt;noun&gt; </a:t>
            </a:r>
            <a:r>
              <a:rPr lang="en-US" altLang="en-US" sz="2400" dirty="0">
                <a:solidFill>
                  <a:srgbClr val="000099"/>
                </a:solidFill>
                <a:sym typeface="Wingdings" panose="05000000000000000000" pitchFamily="2" charset="2"/>
              </a:rPr>
              <a:t> man | ball</a:t>
            </a:r>
            <a:endParaRPr lang="en-US" altLang="en-US" sz="2400" dirty="0">
              <a:solidFill>
                <a:srgbClr val="000099"/>
              </a:solidFill>
            </a:endParaRPr>
          </a:p>
        </p:txBody>
      </p:sp>
      <p:sp>
        <p:nvSpPr>
          <p:cNvPr id="2" name="TextBox 1"/>
          <p:cNvSpPr txBox="1"/>
          <p:nvPr/>
        </p:nvSpPr>
        <p:spPr>
          <a:xfrm>
            <a:off x="4572000" y="4605867"/>
            <a:ext cx="3790950" cy="1200329"/>
          </a:xfrm>
          <a:prstGeom prst="rect">
            <a:avLst/>
          </a:prstGeom>
          <a:solidFill>
            <a:schemeClr val="accent4">
              <a:lumMod val="20000"/>
              <a:lumOff val="80000"/>
            </a:schemeClr>
          </a:solidFill>
          <a:ln>
            <a:solidFill>
              <a:schemeClr val="tx1"/>
            </a:solidFill>
          </a:ln>
        </p:spPr>
        <p:txBody>
          <a:bodyPr wrap="square" rtlCol="0">
            <a:spAutoFit/>
          </a:bodyPr>
          <a:lstStyle/>
          <a:p>
            <a:r>
              <a:rPr lang="en-SG" sz="2400" dirty="0"/>
              <a:t>The symbol </a:t>
            </a:r>
            <a:r>
              <a:rPr lang="en-SG" sz="2400" b="1" dirty="0">
                <a:solidFill>
                  <a:srgbClr val="C00000"/>
                </a:solidFill>
              </a:rPr>
              <a:t>|</a:t>
            </a:r>
            <a:r>
              <a:rPr lang="en-SG" sz="2400" dirty="0"/>
              <a:t> represents </a:t>
            </a:r>
            <a:r>
              <a:rPr lang="en-SG" sz="2400" i="1" dirty="0"/>
              <a:t>or</a:t>
            </a:r>
            <a:r>
              <a:rPr lang="en-SG" sz="2400" dirty="0"/>
              <a:t>, and </a:t>
            </a:r>
            <a:r>
              <a:rPr lang="en-SG" sz="2400" b="1" dirty="0">
                <a:solidFill>
                  <a:srgbClr val="C00000"/>
                </a:solidFill>
              </a:rPr>
              <a:t>&lt;&gt; </a:t>
            </a:r>
            <a:r>
              <a:rPr lang="en-SG" sz="2400" dirty="0"/>
              <a:t>are used to enclose terms to be defined.</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2663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21" name="TextBox 20"/>
          <p:cNvSpPr txBox="1"/>
          <p:nvPr/>
        </p:nvSpPr>
        <p:spPr>
          <a:xfrm>
            <a:off x="324356" y="940139"/>
            <a:ext cx="8221406" cy="1384995"/>
          </a:xfrm>
          <a:prstGeom prst="rect">
            <a:avLst/>
          </a:prstGeom>
          <a:noFill/>
        </p:spPr>
        <p:txBody>
          <a:bodyPr wrap="square" rtlCol="0">
            <a:spAutoFit/>
          </a:bodyPr>
          <a:lstStyle/>
          <a:p>
            <a:pPr>
              <a:spcAft>
                <a:spcPts val="600"/>
              </a:spcAft>
            </a:pPr>
            <a:r>
              <a:rPr lang="en-US" altLang="en-US" sz="2800" dirty="0"/>
              <a:t>As the algorithm progresses, the values of </a:t>
            </a:r>
            <a:r>
              <a:rPr lang="en-US" altLang="en-US" sz="2800" i="1" dirty="0"/>
              <a:t>L</a:t>
            </a:r>
            <a:r>
              <a:rPr lang="en-US" altLang="en-US" sz="2800" dirty="0"/>
              <a:t>(</a:t>
            </a:r>
            <a:r>
              <a:rPr lang="en-US" altLang="en-US" sz="2800" i="1" dirty="0"/>
              <a:t>u</a:t>
            </a:r>
            <a:r>
              <a:rPr lang="en-US" altLang="en-US" sz="2800" dirty="0"/>
              <a:t>) are updated, eventually becoming the actual lengths of the shortest paths from </a:t>
            </a:r>
            <a:r>
              <a:rPr lang="en-US" altLang="en-US" sz="2800" i="1" dirty="0"/>
              <a:t>a</a:t>
            </a:r>
            <a:r>
              <a:rPr lang="en-US" altLang="en-US" sz="2800" dirty="0"/>
              <a:t> to </a:t>
            </a:r>
            <a:r>
              <a:rPr lang="en-US" altLang="en-US" sz="2800" i="1" dirty="0"/>
              <a:t>u</a:t>
            </a:r>
            <a:r>
              <a:rPr lang="en-US" altLang="en-US" sz="2800" dirty="0"/>
              <a:t>.</a:t>
            </a:r>
          </a:p>
        </p:txBody>
      </p:sp>
      <p:sp>
        <p:nvSpPr>
          <p:cNvPr id="30" name="TextBox 29"/>
          <p:cNvSpPr txBox="1"/>
          <p:nvPr/>
        </p:nvSpPr>
        <p:spPr>
          <a:xfrm>
            <a:off x="324356" y="2341964"/>
            <a:ext cx="8221406" cy="523220"/>
          </a:xfrm>
          <a:prstGeom prst="rect">
            <a:avLst/>
          </a:prstGeom>
          <a:noFill/>
        </p:spPr>
        <p:txBody>
          <a:bodyPr wrap="square" rtlCol="0">
            <a:spAutoFit/>
          </a:bodyPr>
          <a:lstStyle/>
          <a:p>
            <a:pPr>
              <a:spcAft>
                <a:spcPts val="600"/>
              </a:spcAft>
            </a:pPr>
            <a:r>
              <a:rPr lang="en-US" altLang="en-US" sz="2800" dirty="0">
                <a:solidFill>
                  <a:srgbClr val="006600"/>
                </a:solidFill>
              </a:rPr>
              <a:t>We construct the shortest path tree </a:t>
            </a:r>
            <a:r>
              <a:rPr lang="en-US" altLang="en-US" sz="2800" i="1" dirty="0">
                <a:solidFill>
                  <a:srgbClr val="006600"/>
                </a:solidFill>
              </a:rPr>
              <a:t>T</a:t>
            </a:r>
            <a:r>
              <a:rPr lang="en-US" altLang="en-US" sz="2800" dirty="0">
                <a:solidFill>
                  <a:srgbClr val="006600"/>
                </a:solidFill>
              </a:rPr>
              <a:t> outward from </a:t>
            </a:r>
            <a:r>
              <a:rPr lang="en-US" altLang="en-US" sz="2800" i="1" dirty="0">
                <a:solidFill>
                  <a:srgbClr val="006600"/>
                </a:solidFill>
              </a:rPr>
              <a:t>a</a:t>
            </a:r>
            <a:r>
              <a:rPr lang="en-US" altLang="en-US" sz="2800" dirty="0">
                <a:solidFill>
                  <a:srgbClr val="006600"/>
                </a:solidFill>
              </a:rPr>
              <a:t>.</a:t>
            </a:r>
          </a:p>
        </p:txBody>
      </p:sp>
      <p:sp>
        <p:nvSpPr>
          <p:cNvPr id="31" name="TextBox 30"/>
          <p:cNvSpPr txBox="1"/>
          <p:nvPr/>
        </p:nvSpPr>
        <p:spPr>
          <a:xfrm>
            <a:off x="324356" y="2939800"/>
            <a:ext cx="8221406" cy="1815882"/>
          </a:xfrm>
          <a:prstGeom prst="rect">
            <a:avLst/>
          </a:prstGeom>
          <a:noFill/>
        </p:spPr>
        <p:txBody>
          <a:bodyPr wrap="square" rtlCol="0">
            <a:spAutoFit/>
          </a:bodyPr>
          <a:lstStyle/>
          <a:p>
            <a:pPr>
              <a:spcAft>
                <a:spcPts val="600"/>
              </a:spcAft>
            </a:pPr>
            <a:r>
              <a:rPr lang="en-US" altLang="en-US" sz="2800" dirty="0"/>
              <a:t>At each stage of the algorithm, the only vertices that are candidates to join </a:t>
            </a:r>
            <a:r>
              <a:rPr lang="en-US" altLang="en-US" sz="2800" i="1" dirty="0"/>
              <a:t>T</a:t>
            </a:r>
            <a:r>
              <a:rPr lang="en-US" altLang="en-US" sz="2800" dirty="0"/>
              <a:t> are those that are adjacent to at least one vertex of </a:t>
            </a:r>
            <a:r>
              <a:rPr lang="en-US" altLang="en-US" sz="2800" i="1" dirty="0"/>
              <a:t>T</a:t>
            </a:r>
            <a:r>
              <a:rPr lang="en-US" altLang="en-US" sz="2800" dirty="0"/>
              <a:t>. We call these candidates the set of “fringe” vertices.</a:t>
            </a:r>
          </a:p>
        </p:txBody>
      </p:sp>
      <p:sp>
        <p:nvSpPr>
          <p:cNvPr id="32" name="TextBox 31"/>
          <p:cNvSpPr txBox="1"/>
          <p:nvPr/>
        </p:nvSpPr>
        <p:spPr>
          <a:xfrm>
            <a:off x="324356" y="4830298"/>
            <a:ext cx="8221406" cy="1384995"/>
          </a:xfrm>
          <a:prstGeom prst="rect">
            <a:avLst/>
          </a:prstGeom>
          <a:noFill/>
        </p:spPr>
        <p:txBody>
          <a:bodyPr wrap="square" rtlCol="0">
            <a:spAutoFit/>
          </a:bodyPr>
          <a:lstStyle/>
          <a:p>
            <a:pPr>
              <a:spcAft>
                <a:spcPts val="600"/>
              </a:spcAft>
            </a:pPr>
            <a:r>
              <a:rPr lang="en-US" altLang="en-US" sz="2800" dirty="0">
                <a:solidFill>
                  <a:srgbClr val="006600"/>
                </a:solidFill>
              </a:rPr>
              <a:t>The graph </a:t>
            </a:r>
            <a:r>
              <a:rPr lang="en-US" altLang="en-US" sz="2800" i="1" dirty="0">
                <a:solidFill>
                  <a:srgbClr val="006600"/>
                </a:solidFill>
              </a:rPr>
              <a:t>G</a:t>
            </a:r>
            <a:r>
              <a:rPr lang="en-US" altLang="en-US" sz="2800" dirty="0">
                <a:solidFill>
                  <a:srgbClr val="006600"/>
                </a:solidFill>
              </a:rPr>
              <a:t> can be thought of as divided into 3 parts: the tree </a:t>
            </a:r>
            <a:r>
              <a:rPr lang="en-US" altLang="en-US" sz="2800" i="1" dirty="0">
                <a:solidFill>
                  <a:srgbClr val="006600"/>
                </a:solidFill>
              </a:rPr>
              <a:t>T</a:t>
            </a:r>
            <a:r>
              <a:rPr lang="en-US" altLang="en-US" sz="2800" dirty="0">
                <a:solidFill>
                  <a:srgbClr val="006600"/>
                </a:solidFill>
              </a:rPr>
              <a:t> that is being built up, the set of “fringe” vertices, and the rest of the vertices in </a:t>
            </a:r>
            <a:r>
              <a:rPr lang="en-US" altLang="en-US" sz="2800" i="1" dirty="0">
                <a:solidFill>
                  <a:srgbClr val="006600"/>
                </a:solidFill>
              </a:rPr>
              <a:t>G</a:t>
            </a:r>
            <a:r>
              <a:rPr lang="en-US" altLang="en-US" sz="2800" dirty="0">
                <a:solidFill>
                  <a:srgbClr val="006600"/>
                </a:solidFill>
              </a:rPr>
              <a:t>.</a:t>
            </a:r>
          </a:p>
        </p:txBody>
      </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290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45" name="Freeform 144"/>
          <p:cNvSpPr/>
          <p:nvPr/>
        </p:nvSpPr>
        <p:spPr>
          <a:xfrm>
            <a:off x="476756" y="1082769"/>
            <a:ext cx="2237605" cy="2844586"/>
          </a:xfrm>
          <a:custGeom>
            <a:avLst/>
            <a:gdLst>
              <a:gd name="connsiteX0" fmla="*/ 1061423 w 2710609"/>
              <a:gd name="connsiteY0" fmla="*/ 65314 h 3771900"/>
              <a:gd name="connsiteX1" fmla="*/ 1061423 w 2710609"/>
              <a:gd name="connsiteY1" fmla="*/ 65314 h 3771900"/>
              <a:gd name="connsiteX2" fmla="*/ 930795 w 2710609"/>
              <a:gd name="connsiteY2" fmla="*/ 179614 h 3771900"/>
              <a:gd name="connsiteX3" fmla="*/ 914466 w 2710609"/>
              <a:gd name="connsiteY3" fmla="*/ 228600 h 3771900"/>
              <a:gd name="connsiteX4" fmla="*/ 865481 w 2710609"/>
              <a:gd name="connsiteY4" fmla="*/ 261257 h 3771900"/>
              <a:gd name="connsiteX5" fmla="*/ 783838 w 2710609"/>
              <a:gd name="connsiteY5" fmla="*/ 326571 h 3771900"/>
              <a:gd name="connsiteX6" fmla="*/ 734852 w 2710609"/>
              <a:gd name="connsiteY6" fmla="*/ 342900 h 3771900"/>
              <a:gd name="connsiteX7" fmla="*/ 685866 w 2710609"/>
              <a:gd name="connsiteY7" fmla="*/ 375557 h 3771900"/>
              <a:gd name="connsiteX8" fmla="*/ 620552 w 2710609"/>
              <a:gd name="connsiteY8" fmla="*/ 408214 h 3771900"/>
              <a:gd name="connsiteX9" fmla="*/ 555238 w 2710609"/>
              <a:gd name="connsiteY9" fmla="*/ 457200 h 3771900"/>
              <a:gd name="connsiteX10" fmla="*/ 506252 w 2710609"/>
              <a:gd name="connsiteY10" fmla="*/ 489857 h 3771900"/>
              <a:gd name="connsiteX11" fmla="*/ 424609 w 2710609"/>
              <a:gd name="connsiteY11" fmla="*/ 571500 h 3771900"/>
              <a:gd name="connsiteX12" fmla="*/ 408281 w 2710609"/>
              <a:gd name="connsiteY12" fmla="*/ 620485 h 3771900"/>
              <a:gd name="connsiteX13" fmla="*/ 408281 w 2710609"/>
              <a:gd name="connsiteY13" fmla="*/ 1077685 h 3771900"/>
              <a:gd name="connsiteX14" fmla="*/ 440938 w 2710609"/>
              <a:gd name="connsiteY14" fmla="*/ 1175657 h 3771900"/>
              <a:gd name="connsiteX15" fmla="*/ 375623 w 2710609"/>
              <a:gd name="connsiteY15" fmla="*/ 1469571 h 3771900"/>
              <a:gd name="connsiteX16" fmla="*/ 310309 w 2710609"/>
              <a:gd name="connsiteY16" fmla="*/ 1534885 h 3771900"/>
              <a:gd name="connsiteX17" fmla="*/ 277652 w 2710609"/>
              <a:gd name="connsiteY17" fmla="*/ 1600200 h 3771900"/>
              <a:gd name="connsiteX18" fmla="*/ 212338 w 2710609"/>
              <a:gd name="connsiteY18" fmla="*/ 1649185 h 3771900"/>
              <a:gd name="connsiteX19" fmla="*/ 163352 w 2710609"/>
              <a:gd name="connsiteY19" fmla="*/ 1698171 h 3771900"/>
              <a:gd name="connsiteX20" fmla="*/ 65381 w 2710609"/>
              <a:gd name="connsiteY20" fmla="*/ 1861457 h 3771900"/>
              <a:gd name="connsiteX21" fmla="*/ 16395 w 2710609"/>
              <a:gd name="connsiteY21" fmla="*/ 1943100 h 3771900"/>
              <a:gd name="connsiteX22" fmla="*/ 66 w 2710609"/>
              <a:gd name="connsiteY22" fmla="*/ 2008414 h 3771900"/>
              <a:gd name="connsiteX23" fmla="*/ 32723 w 2710609"/>
              <a:gd name="connsiteY23" fmla="*/ 2286000 h 3771900"/>
              <a:gd name="connsiteX24" fmla="*/ 65381 w 2710609"/>
              <a:gd name="connsiteY24" fmla="*/ 2383971 h 3771900"/>
              <a:gd name="connsiteX25" fmla="*/ 81709 w 2710609"/>
              <a:gd name="connsiteY25" fmla="*/ 2465614 h 3771900"/>
              <a:gd name="connsiteX26" fmla="*/ 130695 w 2710609"/>
              <a:gd name="connsiteY26" fmla="*/ 2530928 h 3771900"/>
              <a:gd name="connsiteX27" fmla="*/ 147023 w 2710609"/>
              <a:gd name="connsiteY27" fmla="*/ 2579914 h 3771900"/>
              <a:gd name="connsiteX28" fmla="*/ 179681 w 2710609"/>
              <a:gd name="connsiteY28" fmla="*/ 2612571 h 3771900"/>
              <a:gd name="connsiteX29" fmla="*/ 212338 w 2710609"/>
              <a:gd name="connsiteY29" fmla="*/ 2661557 h 3771900"/>
              <a:gd name="connsiteX30" fmla="*/ 228666 w 2710609"/>
              <a:gd name="connsiteY30" fmla="*/ 2710542 h 3771900"/>
              <a:gd name="connsiteX31" fmla="*/ 293981 w 2710609"/>
              <a:gd name="connsiteY31" fmla="*/ 2775857 h 3771900"/>
              <a:gd name="connsiteX32" fmla="*/ 342966 w 2710609"/>
              <a:gd name="connsiteY32" fmla="*/ 2890157 h 3771900"/>
              <a:gd name="connsiteX33" fmla="*/ 424609 w 2710609"/>
              <a:gd name="connsiteY33" fmla="*/ 3004457 h 3771900"/>
              <a:gd name="connsiteX34" fmla="*/ 440938 w 2710609"/>
              <a:gd name="connsiteY34" fmla="*/ 3053442 h 3771900"/>
              <a:gd name="connsiteX35" fmla="*/ 522581 w 2710609"/>
              <a:gd name="connsiteY35" fmla="*/ 3151414 h 3771900"/>
              <a:gd name="connsiteX36" fmla="*/ 604223 w 2710609"/>
              <a:gd name="connsiteY36" fmla="*/ 3282042 h 3771900"/>
              <a:gd name="connsiteX37" fmla="*/ 751181 w 2710609"/>
              <a:gd name="connsiteY37" fmla="*/ 3445328 h 3771900"/>
              <a:gd name="connsiteX38" fmla="*/ 816495 w 2710609"/>
              <a:gd name="connsiteY38" fmla="*/ 3510642 h 3771900"/>
              <a:gd name="connsiteX39" fmla="*/ 914466 w 2710609"/>
              <a:gd name="connsiteY39" fmla="*/ 3559628 h 3771900"/>
              <a:gd name="connsiteX40" fmla="*/ 1045095 w 2710609"/>
              <a:gd name="connsiteY40" fmla="*/ 3624942 h 3771900"/>
              <a:gd name="connsiteX41" fmla="*/ 1126738 w 2710609"/>
              <a:gd name="connsiteY41" fmla="*/ 3657600 h 3771900"/>
              <a:gd name="connsiteX42" fmla="*/ 1175723 w 2710609"/>
              <a:gd name="connsiteY42" fmla="*/ 3673928 h 3771900"/>
              <a:gd name="connsiteX43" fmla="*/ 1387995 w 2710609"/>
              <a:gd name="connsiteY43" fmla="*/ 3739242 h 3771900"/>
              <a:gd name="connsiteX44" fmla="*/ 1763552 w 2710609"/>
              <a:gd name="connsiteY44" fmla="*/ 3771900 h 3771900"/>
              <a:gd name="connsiteX45" fmla="*/ 2008481 w 2710609"/>
              <a:gd name="connsiteY45" fmla="*/ 3755571 h 3771900"/>
              <a:gd name="connsiteX46" fmla="*/ 2106452 w 2710609"/>
              <a:gd name="connsiteY46" fmla="*/ 3657600 h 3771900"/>
              <a:gd name="connsiteX47" fmla="*/ 2139109 w 2710609"/>
              <a:gd name="connsiteY47" fmla="*/ 3608614 h 3771900"/>
              <a:gd name="connsiteX48" fmla="*/ 2188095 w 2710609"/>
              <a:gd name="connsiteY48" fmla="*/ 3510642 h 3771900"/>
              <a:gd name="connsiteX49" fmla="*/ 2204423 w 2710609"/>
              <a:gd name="connsiteY49" fmla="*/ 3265714 h 3771900"/>
              <a:gd name="connsiteX50" fmla="*/ 2220752 w 2710609"/>
              <a:gd name="connsiteY50" fmla="*/ 3200400 h 3771900"/>
              <a:gd name="connsiteX51" fmla="*/ 2253409 w 2710609"/>
              <a:gd name="connsiteY51" fmla="*/ 3069771 h 3771900"/>
              <a:gd name="connsiteX52" fmla="*/ 2269738 w 2710609"/>
              <a:gd name="connsiteY52" fmla="*/ 2073728 h 3771900"/>
              <a:gd name="connsiteX53" fmla="*/ 2318723 w 2710609"/>
              <a:gd name="connsiteY53" fmla="*/ 1959428 h 3771900"/>
              <a:gd name="connsiteX54" fmla="*/ 2351381 w 2710609"/>
              <a:gd name="connsiteY54" fmla="*/ 1926771 h 3771900"/>
              <a:gd name="connsiteX55" fmla="*/ 2384038 w 2710609"/>
              <a:gd name="connsiteY55" fmla="*/ 1877785 h 3771900"/>
              <a:gd name="connsiteX56" fmla="*/ 2465681 w 2710609"/>
              <a:gd name="connsiteY56" fmla="*/ 1779814 h 3771900"/>
              <a:gd name="connsiteX57" fmla="*/ 2530995 w 2710609"/>
              <a:gd name="connsiteY57" fmla="*/ 1698171 h 3771900"/>
              <a:gd name="connsiteX58" fmla="*/ 2547323 w 2710609"/>
              <a:gd name="connsiteY58" fmla="*/ 1649185 h 3771900"/>
              <a:gd name="connsiteX59" fmla="*/ 2628966 w 2710609"/>
              <a:gd name="connsiteY59" fmla="*/ 1567542 h 3771900"/>
              <a:gd name="connsiteX60" fmla="*/ 2661623 w 2710609"/>
              <a:gd name="connsiteY60" fmla="*/ 1518557 h 3771900"/>
              <a:gd name="connsiteX61" fmla="*/ 2694281 w 2710609"/>
              <a:gd name="connsiteY61" fmla="*/ 1420585 h 3771900"/>
              <a:gd name="connsiteX62" fmla="*/ 2710609 w 2710609"/>
              <a:gd name="connsiteY62" fmla="*/ 783771 h 3771900"/>
              <a:gd name="connsiteX63" fmla="*/ 2694281 w 2710609"/>
              <a:gd name="connsiteY63" fmla="*/ 457200 h 3771900"/>
              <a:gd name="connsiteX64" fmla="*/ 2661623 w 2710609"/>
              <a:gd name="connsiteY64" fmla="*/ 424542 h 3771900"/>
              <a:gd name="connsiteX65" fmla="*/ 2628966 w 2710609"/>
              <a:gd name="connsiteY65" fmla="*/ 375557 h 3771900"/>
              <a:gd name="connsiteX66" fmla="*/ 2530995 w 2710609"/>
              <a:gd name="connsiteY66" fmla="*/ 326571 h 3771900"/>
              <a:gd name="connsiteX67" fmla="*/ 2400366 w 2710609"/>
              <a:gd name="connsiteY67" fmla="*/ 244928 h 3771900"/>
              <a:gd name="connsiteX68" fmla="*/ 2351381 w 2710609"/>
              <a:gd name="connsiteY68" fmla="*/ 212271 h 3771900"/>
              <a:gd name="connsiteX69" fmla="*/ 2269738 w 2710609"/>
              <a:gd name="connsiteY69" fmla="*/ 179614 h 3771900"/>
              <a:gd name="connsiteX70" fmla="*/ 2171766 w 2710609"/>
              <a:gd name="connsiteY70" fmla="*/ 114300 h 3771900"/>
              <a:gd name="connsiteX71" fmla="*/ 2057466 w 2710609"/>
              <a:gd name="connsiteY71" fmla="*/ 65314 h 3771900"/>
              <a:gd name="connsiteX72" fmla="*/ 2008481 w 2710609"/>
              <a:gd name="connsiteY72" fmla="*/ 32657 h 3771900"/>
              <a:gd name="connsiteX73" fmla="*/ 1943166 w 2710609"/>
              <a:gd name="connsiteY73" fmla="*/ 16328 h 3771900"/>
              <a:gd name="connsiteX74" fmla="*/ 1894181 w 2710609"/>
              <a:gd name="connsiteY74" fmla="*/ 0 h 3771900"/>
              <a:gd name="connsiteX75" fmla="*/ 1371666 w 2710609"/>
              <a:gd name="connsiteY75" fmla="*/ 16328 h 3771900"/>
              <a:gd name="connsiteX76" fmla="*/ 1306352 w 2710609"/>
              <a:gd name="connsiteY76" fmla="*/ 32657 h 3771900"/>
              <a:gd name="connsiteX77" fmla="*/ 1175723 w 2710609"/>
              <a:gd name="connsiteY77" fmla="*/ 48985 h 3771900"/>
              <a:gd name="connsiteX78" fmla="*/ 1126738 w 2710609"/>
              <a:gd name="connsiteY78" fmla="*/ 81642 h 3771900"/>
              <a:gd name="connsiteX79" fmla="*/ 1061423 w 2710609"/>
              <a:gd name="connsiteY79" fmla="*/ 65314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710609" h="3771900">
                <a:moveTo>
                  <a:pt x="1061423" y="65314"/>
                </a:moveTo>
                <a:lnTo>
                  <a:pt x="1061423" y="65314"/>
                </a:lnTo>
                <a:cubicBezTo>
                  <a:pt x="1017880" y="103414"/>
                  <a:pt x="969500" y="136608"/>
                  <a:pt x="930795" y="179614"/>
                </a:cubicBezTo>
                <a:cubicBezTo>
                  <a:pt x="919281" y="192408"/>
                  <a:pt x="925218" y="215160"/>
                  <a:pt x="914466" y="228600"/>
                </a:cubicBezTo>
                <a:cubicBezTo>
                  <a:pt x="902207" y="243924"/>
                  <a:pt x="880805" y="248998"/>
                  <a:pt x="865481" y="261257"/>
                </a:cubicBezTo>
                <a:cubicBezTo>
                  <a:pt x="814859" y="301755"/>
                  <a:pt x="850843" y="293068"/>
                  <a:pt x="783838" y="326571"/>
                </a:cubicBezTo>
                <a:cubicBezTo>
                  <a:pt x="768443" y="334268"/>
                  <a:pt x="750247" y="335203"/>
                  <a:pt x="734852" y="342900"/>
                </a:cubicBezTo>
                <a:cubicBezTo>
                  <a:pt x="717299" y="351676"/>
                  <a:pt x="702905" y="365821"/>
                  <a:pt x="685866" y="375557"/>
                </a:cubicBezTo>
                <a:cubicBezTo>
                  <a:pt x="664732" y="387634"/>
                  <a:pt x="641193" y="395313"/>
                  <a:pt x="620552" y="408214"/>
                </a:cubicBezTo>
                <a:cubicBezTo>
                  <a:pt x="597474" y="422638"/>
                  <a:pt x="577383" y="441382"/>
                  <a:pt x="555238" y="457200"/>
                </a:cubicBezTo>
                <a:cubicBezTo>
                  <a:pt x="539269" y="468607"/>
                  <a:pt x="521021" y="476934"/>
                  <a:pt x="506252" y="489857"/>
                </a:cubicBezTo>
                <a:cubicBezTo>
                  <a:pt x="477288" y="515201"/>
                  <a:pt x="424609" y="571500"/>
                  <a:pt x="424609" y="571500"/>
                </a:cubicBezTo>
                <a:cubicBezTo>
                  <a:pt x="419166" y="587828"/>
                  <a:pt x="413009" y="603936"/>
                  <a:pt x="408281" y="620485"/>
                </a:cubicBezTo>
                <a:cubicBezTo>
                  <a:pt x="361536" y="784093"/>
                  <a:pt x="383480" y="829673"/>
                  <a:pt x="408281" y="1077685"/>
                </a:cubicBezTo>
                <a:cubicBezTo>
                  <a:pt x="411706" y="1111938"/>
                  <a:pt x="440938" y="1175657"/>
                  <a:pt x="440938" y="1175657"/>
                </a:cubicBezTo>
                <a:cubicBezTo>
                  <a:pt x="432763" y="1228792"/>
                  <a:pt x="423021" y="1398475"/>
                  <a:pt x="375623" y="1469571"/>
                </a:cubicBezTo>
                <a:cubicBezTo>
                  <a:pt x="358544" y="1495189"/>
                  <a:pt x="332080" y="1513114"/>
                  <a:pt x="310309" y="1534885"/>
                </a:cubicBezTo>
                <a:cubicBezTo>
                  <a:pt x="299423" y="1556657"/>
                  <a:pt x="293493" y="1581719"/>
                  <a:pt x="277652" y="1600200"/>
                </a:cubicBezTo>
                <a:cubicBezTo>
                  <a:pt x="259941" y="1620862"/>
                  <a:pt x="233000" y="1631474"/>
                  <a:pt x="212338" y="1649185"/>
                </a:cubicBezTo>
                <a:cubicBezTo>
                  <a:pt x="194805" y="1664213"/>
                  <a:pt x="177529" y="1679943"/>
                  <a:pt x="163352" y="1698171"/>
                </a:cubicBezTo>
                <a:cubicBezTo>
                  <a:pt x="126414" y="1745662"/>
                  <a:pt x="89618" y="1804904"/>
                  <a:pt x="65381" y="1861457"/>
                </a:cubicBezTo>
                <a:cubicBezTo>
                  <a:pt x="33586" y="1935644"/>
                  <a:pt x="70701" y="1888792"/>
                  <a:pt x="16395" y="1943100"/>
                </a:cubicBezTo>
                <a:cubicBezTo>
                  <a:pt x="10952" y="1964871"/>
                  <a:pt x="-1001" y="1985998"/>
                  <a:pt x="66" y="2008414"/>
                </a:cubicBezTo>
                <a:cubicBezTo>
                  <a:pt x="4497" y="2101475"/>
                  <a:pt x="16760" y="2194211"/>
                  <a:pt x="32723" y="2286000"/>
                </a:cubicBezTo>
                <a:cubicBezTo>
                  <a:pt x="38621" y="2319915"/>
                  <a:pt x="58630" y="2350216"/>
                  <a:pt x="65381" y="2383971"/>
                </a:cubicBezTo>
                <a:cubicBezTo>
                  <a:pt x="70824" y="2411185"/>
                  <a:pt x="70437" y="2440253"/>
                  <a:pt x="81709" y="2465614"/>
                </a:cubicBezTo>
                <a:cubicBezTo>
                  <a:pt x="92762" y="2490483"/>
                  <a:pt x="114366" y="2509157"/>
                  <a:pt x="130695" y="2530928"/>
                </a:cubicBezTo>
                <a:cubicBezTo>
                  <a:pt x="136138" y="2547257"/>
                  <a:pt x="138168" y="2565155"/>
                  <a:pt x="147023" y="2579914"/>
                </a:cubicBezTo>
                <a:cubicBezTo>
                  <a:pt x="154944" y="2593115"/>
                  <a:pt x="170064" y="2600550"/>
                  <a:pt x="179681" y="2612571"/>
                </a:cubicBezTo>
                <a:cubicBezTo>
                  <a:pt x="191940" y="2627895"/>
                  <a:pt x="201452" y="2645228"/>
                  <a:pt x="212338" y="2661557"/>
                </a:cubicBezTo>
                <a:cubicBezTo>
                  <a:pt x="217781" y="2677885"/>
                  <a:pt x="218662" y="2696536"/>
                  <a:pt x="228666" y="2710542"/>
                </a:cubicBezTo>
                <a:cubicBezTo>
                  <a:pt x="246562" y="2735597"/>
                  <a:pt x="293981" y="2775857"/>
                  <a:pt x="293981" y="2775857"/>
                </a:cubicBezTo>
                <a:cubicBezTo>
                  <a:pt x="309853" y="2823475"/>
                  <a:pt x="314142" y="2844038"/>
                  <a:pt x="342966" y="2890157"/>
                </a:cubicBezTo>
                <a:cubicBezTo>
                  <a:pt x="361464" y="2919754"/>
                  <a:pt x="407333" y="2969905"/>
                  <a:pt x="424609" y="3004457"/>
                </a:cubicBezTo>
                <a:cubicBezTo>
                  <a:pt x="432306" y="3019852"/>
                  <a:pt x="432399" y="3038498"/>
                  <a:pt x="440938" y="3053442"/>
                </a:cubicBezTo>
                <a:cubicBezTo>
                  <a:pt x="488423" y="3136541"/>
                  <a:pt x="476753" y="3096421"/>
                  <a:pt x="522581" y="3151414"/>
                </a:cubicBezTo>
                <a:cubicBezTo>
                  <a:pt x="615088" y="3262422"/>
                  <a:pt x="533531" y="3168934"/>
                  <a:pt x="604223" y="3282042"/>
                </a:cubicBezTo>
                <a:cubicBezTo>
                  <a:pt x="646834" y="3350219"/>
                  <a:pt x="691810" y="3385958"/>
                  <a:pt x="751181" y="3445328"/>
                </a:cubicBezTo>
                <a:cubicBezTo>
                  <a:pt x="772952" y="3467099"/>
                  <a:pt x="790877" y="3493563"/>
                  <a:pt x="816495" y="3510642"/>
                </a:cubicBezTo>
                <a:cubicBezTo>
                  <a:pt x="923845" y="3582210"/>
                  <a:pt x="808236" y="3511342"/>
                  <a:pt x="914466" y="3559628"/>
                </a:cubicBezTo>
                <a:cubicBezTo>
                  <a:pt x="958785" y="3579773"/>
                  <a:pt x="999895" y="3606861"/>
                  <a:pt x="1045095" y="3624942"/>
                </a:cubicBezTo>
                <a:cubicBezTo>
                  <a:pt x="1072309" y="3635828"/>
                  <a:pt x="1099293" y="3647308"/>
                  <a:pt x="1126738" y="3657600"/>
                </a:cubicBezTo>
                <a:cubicBezTo>
                  <a:pt x="1142854" y="3663643"/>
                  <a:pt x="1159607" y="3667885"/>
                  <a:pt x="1175723" y="3673928"/>
                </a:cubicBezTo>
                <a:cubicBezTo>
                  <a:pt x="1280858" y="3713353"/>
                  <a:pt x="1256771" y="3714637"/>
                  <a:pt x="1387995" y="3739242"/>
                </a:cubicBezTo>
                <a:cubicBezTo>
                  <a:pt x="1490257" y="3758416"/>
                  <a:pt x="1679127" y="3766272"/>
                  <a:pt x="1763552" y="3771900"/>
                </a:cubicBezTo>
                <a:cubicBezTo>
                  <a:pt x="1845195" y="3766457"/>
                  <a:pt x="1927658" y="3768333"/>
                  <a:pt x="2008481" y="3755571"/>
                </a:cubicBezTo>
                <a:cubicBezTo>
                  <a:pt x="2083691" y="3743696"/>
                  <a:pt x="2074785" y="3713018"/>
                  <a:pt x="2106452" y="3657600"/>
                </a:cubicBezTo>
                <a:cubicBezTo>
                  <a:pt x="2116188" y="3640561"/>
                  <a:pt x="2130333" y="3626167"/>
                  <a:pt x="2139109" y="3608614"/>
                </a:cubicBezTo>
                <a:cubicBezTo>
                  <a:pt x="2206712" y="3473407"/>
                  <a:pt x="2094505" y="3651029"/>
                  <a:pt x="2188095" y="3510642"/>
                </a:cubicBezTo>
                <a:cubicBezTo>
                  <a:pt x="2193538" y="3428999"/>
                  <a:pt x="2195857" y="3347088"/>
                  <a:pt x="2204423" y="3265714"/>
                </a:cubicBezTo>
                <a:cubicBezTo>
                  <a:pt x="2206772" y="3243396"/>
                  <a:pt x="2215884" y="3222307"/>
                  <a:pt x="2220752" y="3200400"/>
                </a:cubicBezTo>
                <a:cubicBezTo>
                  <a:pt x="2247026" y="3082171"/>
                  <a:pt x="2224231" y="3157309"/>
                  <a:pt x="2253409" y="3069771"/>
                </a:cubicBezTo>
                <a:cubicBezTo>
                  <a:pt x="2258852" y="2737757"/>
                  <a:pt x="2259366" y="2405625"/>
                  <a:pt x="2269738" y="2073728"/>
                </a:cubicBezTo>
                <a:cubicBezTo>
                  <a:pt x="2270452" y="2050884"/>
                  <a:pt x="2311335" y="1970509"/>
                  <a:pt x="2318723" y="1959428"/>
                </a:cubicBezTo>
                <a:cubicBezTo>
                  <a:pt x="2327263" y="1946619"/>
                  <a:pt x="2341764" y="1938792"/>
                  <a:pt x="2351381" y="1926771"/>
                </a:cubicBezTo>
                <a:cubicBezTo>
                  <a:pt x="2363640" y="1911447"/>
                  <a:pt x="2372632" y="1893754"/>
                  <a:pt x="2384038" y="1877785"/>
                </a:cubicBezTo>
                <a:cubicBezTo>
                  <a:pt x="2432557" y="1809857"/>
                  <a:pt x="2419268" y="1826225"/>
                  <a:pt x="2465681" y="1779814"/>
                </a:cubicBezTo>
                <a:cubicBezTo>
                  <a:pt x="2506722" y="1656686"/>
                  <a:pt x="2446586" y="1803683"/>
                  <a:pt x="2530995" y="1698171"/>
                </a:cubicBezTo>
                <a:cubicBezTo>
                  <a:pt x="2541747" y="1684731"/>
                  <a:pt x="2536996" y="1662955"/>
                  <a:pt x="2547323" y="1649185"/>
                </a:cubicBezTo>
                <a:cubicBezTo>
                  <a:pt x="2570415" y="1618395"/>
                  <a:pt x="2607617" y="1599565"/>
                  <a:pt x="2628966" y="1567542"/>
                </a:cubicBezTo>
                <a:cubicBezTo>
                  <a:pt x="2639852" y="1551214"/>
                  <a:pt x="2653653" y="1536490"/>
                  <a:pt x="2661623" y="1518557"/>
                </a:cubicBezTo>
                <a:cubicBezTo>
                  <a:pt x="2675604" y="1487100"/>
                  <a:pt x="2694281" y="1420585"/>
                  <a:pt x="2694281" y="1420585"/>
                </a:cubicBezTo>
                <a:cubicBezTo>
                  <a:pt x="2699724" y="1208314"/>
                  <a:pt x="2710609" y="996112"/>
                  <a:pt x="2710609" y="783771"/>
                </a:cubicBezTo>
                <a:cubicBezTo>
                  <a:pt x="2710609" y="674778"/>
                  <a:pt x="2709007" y="565194"/>
                  <a:pt x="2694281" y="457200"/>
                </a:cubicBezTo>
                <a:cubicBezTo>
                  <a:pt x="2692201" y="441946"/>
                  <a:pt x="2671240" y="436564"/>
                  <a:pt x="2661623" y="424542"/>
                </a:cubicBezTo>
                <a:cubicBezTo>
                  <a:pt x="2649364" y="409218"/>
                  <a:pt x="2642842" y="389433"/>
                  <a:pt x="2628966" y="375557"/>
                </a:cubicBezTo>
                <a:cubicBezTo>
                  <a:pt x="2597313" y="343904"/>
                  <a:pt x="2570836" y="339852"/>
                  <a:pt x="2530995" y="326571"/>
                </a:cubicBezTo>
                <a:cubicBezTo>
                  <a:pt x="2406112" y="232908"/>
                  <a:pt x="2525885" y="316653"/>
                  <a:pt x="2400366" y="244928"/>
                </a:cubicBezTo>
                <a:cubicBezTo>
                  <a:pt x="2383327" y="235192"/>
                  <a:pt x="2368933" y="221047"/>
                  <a:pt x="2351381" y="212271"/>
                </a:cubicBezTo>
                <a:cubicBezTo>
                  <a:pt x="2325165" y="199163"/>
                  <a:pt x="2295470" y="193649"/>
                  <a:pt x="2269738" y="179614"/>
                </a:cubicBezTo>
                <a:cubicBezTo>
                  <a:pt x="2235281" y="160820"/>
                  <a:pt x="2209001" y="126712"/>
                  <a:pt x="2171766" y="114300"/>
                </a:cubicBezTo>
                <a:cubicBezTo>
                  <a:pt x="2116812" y="95981"/>
                  <a:pt x="2113959" y="97596"/>
                  <a:pt x="2057466" y="65314"/>
                </a:cubicBezTo>
                <a:cubicBezTo>
                  <a:pt x="2040427" y="55578"/>
                  <a:pt x="2026519" y="40387"/>
                  <a:pt x="2008481" y="32657"/>
                </a:cubicBezTo>
                <a:cubicBezTo>
                  <a:pt x="1987854" y="23817"/>
                  <a:pt x="1964744" y="22493"/>
                  <a:pt x="1943166" y="16328"/>
                </a:cubicBezTo>
                <a:cubicBezTo>
                  <a:pt x="1926617" y="11600"/>
                  <a:pt x="1910509" y="5443"/>
                  <a:pt x="1894181" y="0"/>
                </a:cubicBezTo>
                <a:cubicBezTo>
                  <a:pt x="1720009" y="5443"/>
                  <a:pt x="1545654" y="6662"/>
                  <a:pt x="1371666" y="16328"/>
                </a:cubicBezTo>
                <a:cubicBezTo>
                  <a:pt x="1349259" y="17573"/>
                  <a:pt x="1328488" y="28968"/>
                  <a:pt x="1306352" y="32657"/>
                </a:cubicBezTo>
                <a:cubicBezTo>
                  <a:pt x="1263067" y="39871"/>
                  <a:pt x="1219266" y="43542"/>
                  <a:pt x="1175723" y="48985"/>
                </a:cubicBezTo>
                <a:cubicBezTo>
                  <a:pt x="1159395" y="59871"/>
                  <a:pt x="1144290" y="72866"/>
                  <a:pt x="1126738" y="81642"/>
                </a:cubicBezTo>
                <a:cubicBezTo>
                  <a:pt x="1111343" y="89339"/>
                  <a:pt x="1072309" y="68035"/>
                  <a:pt x="1061423" y="65314"/>
                </a:cubicBezTo>
                <a:close/>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Freeform 146"/>
          <p:cNvSpPr/>
          <p:nvPr/>
        </p:nvSpPr>
        <p:spPr>
          <a:xfrm>
            <a:off x="2693982" y="1419930"/>
            <a:ext cx="1243783" cy="2297923"/>
          </a:xfrm>
          <a:custGeom>
            <a:avLst/>
            <a:gdLst>
              <a:gd name="connsiteX0" fmla="*/ 669471 w 1275417"/>
              <a:gd name="connsiteY0" fmla="*/ 9154 h 2719697"/>
              <a:gd name="connsiteX1" fmla="*/ 669471 w 1275417"/>
              <a:gd name="connsiteY1" fmla="*/ 9154 h 2719697"/>
              <a:gd name="connsiteX2" fmla="*/ 375557 w 1275417"/>
              <a:gd name="connsiteY2" fmla="*/ 41811 h 2719697"/>
              <a:gd name="connsiteX3" fmla="*/ 326571 w 1275417"/>
              <a:gd name="connsiteY3" fmla="*/ 58140 h 2719697"/>
              <a:gd name="connsiteX4" fmla="*/ 277585 w 1275417"/>
              <a:gd name="connsiteY4" fmla="*/ 90797 h 2719697"/>
              <a:gd name="connsiteX5" fmla="*/ 261257 w 1275417"/>
              <a:gd name="connsiteY5" fmla="*/ 139783 h 2719697"/>
              <a:gd name="connsiteX6" fmla="*/ 228600 w 1275417"/>
              <a:gd name="connsiteY6" fmla="*/ 188768 h 2719697"/>
              <a:gd name="connsiteX7" fmla="*/ 195943 w 1275417"/>
              <a:gd name="connsiteY7" fmla="*/ 662297 h 2719697"/>
              <a:gd name="connsiteX8" fmla="*/ 179614 w 1275417"/>
              <a:gd name="connsiteY8" fmla="*/ 792926 h 2719697"/>
              <a:gd name="connsiteX9" fmla="*/ 163285 w 1275417"/>
              <a:gd name="connsiteY9" fmla="*/ 841911 h 2719697"/>
              <a:gd name="connsiteX10" fmla="*/ 146957 w 1275417"/>
              <a:gd name="connsiteY10" fmla="*/ 1037854 h 2719697"/>
              <a:gd name="connsiteX11" fmla="*/ 130628 w 1275417"/>
              <a:gd name="connsiteY11" fmla="*/ 1086840 h 2719697"/>
              <a:gd name="connsiteX12" fmla="*/ 114300 w 1275417"/>
              <a:gd name="connsiteY12" fmla="*/ 1152154 h 2719697"/>
              <a:gd name="connsiteX13" fmla="*/ 81643 w 1275417"/>
              <a:gd name="connsiteY13" fmla="*/ 1250126 h 2719697"/>
              <a:gd name="connsiteX14" fmla="*/ 48985 w 1275417"/>
              <a:gd name="connsiteY14" fmla="*/ 1348097 h 2719697"/>
              <a:gd name="connsiteX15" fmla="*/ 32657 w 1275417"/>
              <a:gd name="connsiteY15" fmla="*/ 1397083 h 2719697"/>
              <a:gd name="connsiteX16" fmla="*/ 16328 w 1275417"/>
              <a:gd name="connsiteY16" fmla="*/ 1446068 h 2719697"/>
              <a:gd name="connsiteX17" fmla="*/ 0 w 1275417"/>
              <a:gd name="connsiteY17" fmla="*/ 1527711 h 2719697"/>
              <a:gd name="connsiteX18" fmla="*/ 48985 w 1275417"/>
              <a:gd name="connsiteY18" fmla="*/ 2082883 h 2719697"/>
              <a:gd name="connsiteX19" fmla="*/ 65314 w 1275417"/>
              <a:gd name="connsiteY19" fmla="*/ 2131868 h 2719697"/>
              <a:gd name="connsiteX20" fmla="*/ 81643 w 1275417"/>
              <a:gd name="connsiteY20" fmla="*/ 2180854 h 2719697"/>
              <a:gd name="connsiteX21" fmla="*/ 130628 w 1275417"/>
              <a:gd name="connsiteY21" fmla="*/ 2246168 h 2719697"/>
              <a:gd name="connsiteX22" fmla="*/ 179614 w 1275417"/>
              <a:gd name="connsiteY22" fmla="*/ 2344140 h 2719697"/>
              <a:gd name="connsiteX23" fmla="*/ 195943 w 1275417"/>
              <a:gd name="connsiteY23" fmla="*/ 2393126 h 2719697"/>
              <a:gd name="connsiteX24" fmla="*/ 244928 w 1275417"/>
              <a:gd name="connsiteY24" fmla="*/ 2442111 h 2719697"/>
              <a:gd name="connsiteX25" fmla="*/ 359228 w 1275417"/>
              <a:gd name="connsiteY25" fmla="*/ 2572740 h 2719697"/>
              <a:gd name="connsiteX26" fmla="*/ 408214 w 1275417"/>
              <a:gd name="connsiteY26" fmla="*/ 2589068 h 2719697"/>
              <a:gd name="connsiteX27" fmla="*/ 506185 w 1275417"/>
              <a:gd name="connsiteY27" fmla="*/ 2638054 h 2719697"/>
              <a:gd name="connsiteX28" fmla="*/ 555171 w 1275417"/>
              <a:gd name="connsiteY28" fmla="*/ 2670711 h 2719697"/>
              <a:gd name="connsiteX29" fmla="*/ 669471 w 1275417"/>
              <a:gd name="connsiteY29" fmla="*/ 2703368 h 2719697"/>
              <a:gd name="connsiteX30" fmla="*/ 718457 w 1275417"/>
              <a:gd name="connsiteY30" fmla="*/ 2719697 h 2719697"/>
              <a:gd name="connsiteX31" fmla="*/ 979714 w 1275417"/>
              <a:gd name="connsiteY31" fmla="*/ 2703368 h 2719697"/>
              <a:gd name="connsiteX32" fmla="*/ 1077685 w 1275417"/>
              <a:gd name="connsiteY32" fmla="*/ 2670711 h 2719697"/>
              <a:gd name="connsiteX33" fmla="*/ 1110343 w 1275417"/>
              <a:gd name="connsiteY33" fmla="*/ 2638054 h 2719697"/>
              <a:gd name="connsiteX34" fmla="*/ 1159328 w 1275417"/>
              <a:gd name="connsiteY34" fmla="*/ 2605397 h 2719697"/>
              <a:gd name="connsiteX35" fmla="*/ 1224643 w 1275417"/>
              <a:gd name="connsiteY35" fmla="*/ 2507426 h 2719697"/>
              <a:gd name="connsiteX36" fmla="*/ 1240971 w 1275417"/>
              <a:gd name="connsiteY36" fmla="*/ 2458440 h 2719697"/>
              <a:gd name="connsiteX37" fmla="*/ 1273628 w 1275417"/>
              <a:gd name="connsiteY37" fmla="*/ 2393126 h 2719697"/>
              <a:gd name="connsiteX38" fmla="*/ 1257300 w 1275417"/>
              <a:gd name="connsiteY38" fmla="*/ 1299111 h 2719697"/>
              <a:gd name="connsiteX39" fmla="*/ 1224643 w 1275417"/>
              <a:gd name="connsiteY39" fmla="*/ 1233797 h 2719697"/>
              <a:gd name="connsiteX40" fmla="*/ 1208314 w 1275417"/>
              <a:gd name="connsiteY40" fmla="*/ 1184811 h 2719697"/>
              <a:gd name="connsiteX41" fmla="*/ 1175657 w 1275417"/>
              <a:gd name="connsiteY41" fmla="*/ 1054183 h 2719697"/>
              <a:gd name="connsiteX42" fmla="*/ 1110343 w 1275417"/>
              <a:gd name="connsiteY42" fmla="*/ 907226 h 2719697"/>
              <a:gd name="connsiteX43" fmla="*/ 1077685 w 1275417"/>
              <a:gd name="connsiteY43" fmla="*/ 809254 h 2719697"/>
              <a:gd name="connsiteX44" fmla="*/ 1061357 w 1275417"/>
              <a:gd name="connsiteY44" fmla="*/ 760268 h 2719697"/>
              <a:gd name="connsiteX45" fmla="*/ 1028700 w 1275417"/>
              <a:gd name="connsiteY45" fmla="*/ 450026 h 2719697"/>
              <a:gd name="connsiteX46" fmla="*/ 1012371 w 1275417"/>
              <a:gd name="connsiteY46" fmla="*/ 335726 h 2719697"/>
              <a:gd name="connsiteX47" fmla="*/ 996043 w 1275417"/>
              <a:gd name="connsiteY47" fmla="*/ 270411 h 2719697"/>
              <a:gd name="connsiteX48" fmla="*/ 963385 w 1275417"/>
              <a:gd name="connsiteY48" fmla="*/ 172440 h 2719697"/>
              <a:gd name="connsiteX49" fmla="*/ 947057 w 1275417"/>
              <a:gd name="connsiteY49" fmla="*/ 123454 h 2719697"/>
              <a:gd name="connsiteX50" fmla="*/ 816428 w 1275417"/>
              <a:gd name="connsiteY50" fmla="*/ 9154 h 2719697"/>
              <a:gd name="connsiteX51" fmla="*/ 669471 w 1275417"/>
              <a:gd name="connsiteY51" fmla="*/ 9154 h 271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75417" h="2719697">
                <a:moveTo>
                  <a:pt x="669471" y="9154"/>
                </a:moveTo>
                <a:lnTo>
                  <a:pt x="669471" y="9154"/>
                </a:lnTo>
                <a:cubicBezTo>
                  <a:pt x="541258" y="19017"/>
                  <a:pt x="483093" y="14927"/>
                  <a:pt x="375557" y="41811"/>
                </a:cubicBezTo>
                <a:cubicBezTo>
                  <a:pt x="358859" y="45985"/>
                  <a:pt x="341966" y="50443"/>
                  <a:pt x="326571" y="58140"/>
                </a:cubicBezTo>
                <a:cubicBezTo>
                  <a:pt x="309018" y="66916"/>
                  <a:pt x="293914" y="79911"/>
                  <a:pt x="277585" y="90797"/>
                </a:cubicBezTo>
                <a:cubicBezTo>
                  <a:pt x="272142" y="107126"/>
                  <a:pt x="268954" y="124388"/>
                  <a:pt x="261257" y="139783"/>
                </a:cubicBezTo>
                <a:cubicBezTo>
                  <a:pt x="252481" y="157336"/>
                  <a:pt x="231034" y="169295"/>
                  <a:pt x="228600" y="188768"/>
                </a:cubicBezTo>
                <a:cubicBezTo>
                  <a:pt x="208976" y="345764"/>
                  <a:pt x="215568" y="505301"/>
                  <a:pt x="195943" y="662297"/>
                </a:cubicBezTo>
                <a:cubicBezTo>
                  <a:pt x="190500" y="705840"/>
                  <a:pt x="187464" y="749752"/>
                  <a:pt x="179614" y="792926"/>
                </a:cubicBezTo>
                <a:cubicBezTo>
                  <a:pt x="176535" y="809860"/>
                  <a:pt x="168728" y="825583"/>
                  <a:pt x="163285" y="841911"/>
                </a:cubicBezTo>
                <a:cubicBezTo>
                  <a:pt x="157842" y="907225"/>
                  <a:pt x="155619" y="972888"/>
                  <a:pt x="146957" y="1037854"/>
                </a:cubicBezTo>
                <a:cubicBezTo>
                  <a:pt x="144682" y="1054915"/>
                  <a:pt x="135356" y="1070290"/>
                  <a:pt x="130628" y="1086840"/>
                </a:cubicBezTo>
                <a:cubicBezTo>
                  <a:pt x="124463" y="1108418"/>
                  <a:pt x="120748" y="1130659"/>
                  <a:pt x="114300" y="1152154"/>
                </a:cubicBezTo>
                <a:cubicBezTo>
                  <a:pt x="104409" y="1185126"/>
                  <a:pt x="92529" y="1217469"/>
                  <a:pt x="81643" y="1250126"/>
                </a:cubicBezTo>
                <a:lnTo>
                  <a:pt x="48985" y="1348097"/>
                </a:lnTo>
                <a:lnTo>
                  <a:pt x="32657" y="1397083"/>
                </a:lnTo>
                <a:cubicBezTo>
                  <a:pt x="27214" y="1413411"/>
                  <a:pt x="19703" y="1429191"/>
                  <a:pt x="16328" y="1446068"/>
                </a:cubicBezTo>
                <a:lnTo>
                  <a:pt x="0" y="1527711"/>
                </a:lnTo>
                <a:cubicBezTo>
                  <a:pt x="17556" y="2019292"/>
                  <a:pt x="-31895" y="1840244"/>
                  <a:pt x="48985" y="2082883"/>
                </a:cubicBezTo>
                <a:lnTo>
                  <a:pt x="65314" y="2131868"/>
                </a:lnTo>
                <a:cubicBezTo>
                  <a:pt x="70757" y="2148197"/>
                  <a:pt x="71316" y="2167084"/>
                  <a:pt x="81643" y="2180854"/>
                </a:cubicBezTo>
                <a:lnTo>
                  <a:pt x="130628" y="2246168"/>
                </a:lnTo>
                <a:cubicBezTo>
                  <a:pt x="171671" y="2369296"/>
                  <a:pt x="116307" y="2217525"/>
                  <a:pt x="179614" y="2344140"/>
                </a:cubicBezTo>
                <a:cubicBezTo>
                  <a:pt x="187311" y="2359535"/>
                  <a:pt x="186396" y="2378805"/>
                  <a:pt x="195943" y="2393126"/>
                </a:cubicBezTo>
                <a:cubicBezTo>
                  <a:pt x="208752" y="2412339"/>
                  <a:pt x="230145" y="2424371"/>
                  <a:pt x="244928" y="2442111"/>
                </a:cubicBezTo>
                <a:cubicBezTo>
                  <a:pt x="280162" y="2484392"/>
                  <a:pt x="300522" y="2553172"/>
                  <a:pt x="359228" y="2572740"/>
                </a:cubicBezTo>
                <a:lnTo>
                  <a:pt x="408214" y="2589068"/>
                </a:lnTo>
                <a:cubicBezTo>
                  <a:pt x="548594" y="2682657"/>
                  <a:pt x="370987" y="2570455"/>
                  <a:pt x="506185" y="2638054"/>
                </a:cubicBezTo>
                <a:cubicBezTo>
                  <a:pt x="523738" y="2646830"/>
                  <a:pt x="537618" y="2661935"/>
                  <a:pt x="555171" y="2670711"/>
                </a:cubicBezTo>
                <a:cubicBezTo>
                  <a:pt x="581276" y="2683763"/>
                  <a:pt x="645050" y="2696391"/>
                  <a:pt x="669471" y="2703368"/>
                </a:cubicBezTo>
                <a:cubicBezTo>
                  <a:pt x="686021" y="2708096"/>
                  <a:pt x="702128" y="2714254"/>
                  <a:pt x="718457" y="2719697"/>
                </a:cubicBezTo>
                <a:cubicBezTo>
                  <a:pt x="805543" y="2714254"/>
                  <a:pt x="893259" y="2715157"/>
                  <a:pt x="979714" y="2703368"/>
                </a:cubicBezTo>
                <a:cubicBezTo>
                  <a:pt x="1013822" y="2698717"/>
                  <a:pt x="1077685" y="2670711"/>
                  <a:pt x="1077685" y="2670711"/>
                </a:cubicBezTo>
                <a:cubicBezTo>
                  <a:pt x="1088571" y="2659825"/>
                  <a:pt x="1098322" y="2647671"/>
                  <a:pt x="1110343" y="2638054"/>
                </a:cubicBezTo>
                <a:cubicBezTo>
                  <a:pt x="1125667" y="2625795"/>
                  <a:pt x="1146405" y="2620166"/>
                  <a:pt x="1159328" y="2605397"/>
                </a:cubicBezTo>
                <a:cubicBezTo>
                  <a:pt x="1185174" y="2575859"/>
                  <a:pt x="1224643" y="2507426"/>
                  <a:pt x="1224643" y="2507426"/>
                </a:cubicBezTo>
                <a:cubicBezTo>
                  <a:pt x="1230086" y="2491097"/>
                  <a:pt x="1234191" y="2474260"/>
                  <a:pt x="1240971" y="2458440"/>
                </a:cubicBezTo>
                <a:cubicBezTo>
                  <a:pt x="1250559" y="2436067"/>
                  <a:pt x="1273285" y="2417465"/>
                  <a:pt x="1273628" y="2393126"/>
                </a:cubicBezTo>
                <a:cubicBezTo>
                  <a:pt x="1278764" y="2028450"/>
                  <a:pt x="1272696" y="1663498"/>
                  <a:pt x="1257300" y="1299111"/>
                </a:cubicBezTo>
                <a:cubicBezTo>
                  <a:pt x="1256272" y="1274792"/>
                  <a:pt x="1234231" y="1256170"/>
                  <a:pt x="1224643" y="1233797"/>
                </a:cubicBezTo>
                <a:cubicBezTo>
                  <a:pt x="1217863" y="1217977"/>
                  <a:pt x="1212843" y="1201416"/>
                  <a:pt x="1208314" y="1184811"/>
                </a:cubicBezTo>
                <a:cubicBezTo>
                  <a:pt x="1196504" y="1141510"/>
                  <a:pt x="1200553" y="1091528"/>
                  <a:pt x="1175657" y="1054183"/>
                </a:cubicBezTo>
                <a:cubicBezTo>
                  <a:pt x="1123905" y="976554"/>
                  <a:pt x="1149206" y="1023815"/>
                  <a:pt x="1110343" y="907226"/>
                </a:cubicBezTo>
                <a:lnTo>
                  <a:pt x="1077685" y="809254"/>
                </a:lnTo>
                <a:lnTo>
                  <a:pt x="1061357" y="760268"/>
                </a:lnTo>
                <a:cubicBezTo>
                  <a:pt x="1050471" y="656854"/>
                  <a:pt x="1040619" y="553326"/>
                  <a:pt x="1028700" y="450026"/>
                </a:cubicBezTo>
                <a:cubicBezTo>
                  <a:pt x="1024288" y="411793"/>
                  <a:pt x="1019256" y="373592"/>
                  <a:pt x="1012371" y="335726"/>
                </a:cubicBezTo>
                <a:cubicBezTo>
                  <a:pt x="1008357" y="313646"/>
                  <a:pt x="1002492" y="291906"/>
                  <a:pt x="996043" y="270411"/>
                </a:cubicBezTo>
                <a:cubicBezTo>
                  <a:pt x="986151" y="237439"/>
                  <a:pt x="974271" y="205097"/>
                  <a:pt x="963385" y="172440"/>
                </a:cubicBezTo>
                <a:cubicBezTo>
                  <a:pt x="957942" y="156111"/>
                  <a:pt x="956604" y="137775"/>
                  <a:pt x="947057" y="123454"/>
                </a:cubicBezTo>
                <a:cubicBezTo>
                  <a:pt x="913144" y="72584"/>
                  <a:pt x="889698" y="23808"/>
                  <a:pt x="816428" y="9154"/>
                </a:cubicBezTo>
                <a:cubicBezTo>
                  <a:pt x="713436" y="-11444"/>
                  <a:pt x="693964" y="9154"/>
                  <a:pt x="669471" y="9154"/>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Freeform 150"/>
          <p:cNvSpPr/>
          <p:nvPr/>
        </p:nvSpPr>
        <p:spPr>
          <a:xfrm>
            <a:off x="4028712" y="1082769"/>
            <a:ext cx="2121257" cy="2635084"/>
          </a:xfrm>
          <a:custGeom>
            <a:avLst/>
            <a:gdLst>
              <a:gd name="connsiteX0" fmla="*/ 359229 w 2400300"/>
              <a:gd name="connsiteY0" fmla="*/ 81643 h 3118757"/>
              <a:gd name="connsiteX1" fmla="*/ 359229 w 2400300"/>
              <a:gd name="connsiteY1" fmla="*/ 81643 h 3118757"/>
              <a:gd name="connsiteX2" fmla="*/ 277586 w 2400300"/>
              <a:gd name="connsiteY2" fmla="*/ 212271 h 3118757"/>
              <a:gd name="connsiteX3" fmla="*/ 212271 w 2400300"/>
              <a:gd name="connsiteY3" fmla="*/ 277586 h 3118757"/>
              <a:gd name="connsiteX4" fmla="*/ 146957 w 2400300"/>
              <a:gd name="connsiteY4" fmla="*/ 359229 h 3118757"/>
              <a:gd name="connsiteX5" fmla="*/ 114300 w 2400300"/>
              <a:gd name="connsiteY5" fmla="*/ 702129 h 3118757"/>
              <a:gd name="connsiteX6" fmla="*/ 97971 w 2400300"/>
              <a:gd name="connsiteY6" fmla="*/ 751114 h 3118757"/>
              <a:gd name="connsiteX7" fmla="*/ 81643 w 2400300"/>
              <a:gd name="connsiteY7" fmla="*/ 816429 h 3118757"/>
              <a:gd name="connsiteX8" fmla="*/ 48986 w 2400300"/>
              <a:gd name="connsiteY8" fmla="*/ 914400 h 3118757"/>
              <a:gd name="connsiteX9" fmla="*/ 32657 w 2400300"/>
              <a:gd name="connsiteY9" fmla="*/ 1094014 h 3118757"/>
              <a:gd name="connsiteX10" fmla="*/ 0 w 2400300"/>
              <a:gd name="connsiteY10" fmla="*/ 1338943 h 3118757"/>
              <a:gd name="connsiteX11" fmla="*/ 16329 w 2400300"/>
              <a:gd name="connsiteY11" fmla="*/ 1551214 h 3118757"/>
              <a:gd name="connsiteX12" fmla="*/ 48986 w 2400300"/>
              <a:gd name="connsiteY12" fmla="*/ 1714500 h 3118757"/>
              <a:gd name="connsiteX13" fmla="*/ 65314 w 2400300"/>
              <a:gd name="connsiteY13" fmla="*/ 1763486 h 3118757"/>
              <a:gd name="connsiteX14" fmla="*/ 81643 w 2400300"/>
              <a:gd name="connsiteY14" fmla="*/ 1877786 h 3118757"/>
              <a:gd name="connsiteX15" fmla="*/ 114300 w 2400300"/>
              <a:gd name="connsiteY15" fmla="*/ 2041071 h 3118757"/>
              <a:gd name="connsiteX16" fmla="*/ 146957 w 2400300"/>
              <a:gd name="connsiteY16" fmla="*/ 2122714 h 3118757"/>
              <a:gd name="connsiteX17" fmla="*/ 163286 w 2400300"/>
              <a:gd name="connsiteY17" fmla="*/ 2204357 h 3118757"/>
              <a:gd name="connsiteX18" fmla="*/ 212271 w 2400300"/>
              <a:gd name="connsiteY18" fmla="*/ 2318657 h 3118757"/>
              <a:gd name="connsiteX19" fmla="*/ 228600 w 2400300"/>
              <a:gd name="connsiteY19" fmla="*/ 2416629 h 3118757"/>
              <a:gd name="connsiteX20" fmla="*/ 261257 w 2400300"/>
              <a:gd name="connsiteY20" fmla="*/ 2465614 h 3118757"/>
              <a:gd name="connsiteX21" fmla="*/ 293914 w 2400300"/>
              <a:gd name="connsiteY21" fmla="*/ 2596243 h 3118757"/>
              <a:gd name="connsiteX22" fmla="*/ 310243 w 2400300"/>
              <a:gd name="connsiteY22" fmla="*/ 2645229 h 3118757"/>
              <a:gd name="connsiteX23" fmla="*/ 326571 w 2400300"/>
              <a:gd name="connsiteY23" fmla="*/ 2710543 h 3118757"/>
              <a:gd name="connsiteX24" fmla="*/ 342900 w 2400300"/>
              <a:gd name="connsiteY24" fmla="*/ 2759529 h 3118757"/>
              <a:gd name="connsiteX25" fmla="*/ 359229 w 2400300"/>
              <a:gd name="connsiteY25" fmla="*/ 2841171 h 3118757"/>
              <a:gd name="connsiteX26" fmla="*/ 391886 w 2400300"/>
              <a:gd name="connsiteY26" fmla="*/ 2939143 h 3118757"/>
              <a:gd name="connsiteX27" fmla="*/ 473529 w 2400300"/>
              <a:gd name="connsiteY27" fmla="*/ 3037114 h 3118757"/>
              <a:gd name="connsiteX28" fmla="*/ 506186 w 2400300"/>
              <a:gd name="connsiteY28" fmla="*/ 3086100 h 3118757"/>
              <a:gd name="connsiteX29" fmla="*/ 636814 w 2400300"/>
              <a:gd name="connsiteY29" fmla="*/ 3118757 h 3118757"/>
              <a:gd name="connsiteX30" fmla="*/ 1257300 w 2400300"/>
              <a:gd name="connsiteY30" fmla="*/ 3069771 h 3118757"/>
              <a:gd name="connsiteX31" fmla="*/ 1371600 w 2400300"/>
              <a:gd name="connsiteY31" fmla="*/ 3037114 h 3118757"/>
              <a:gd name="connsiteX32" fmla="*/ 1420586 w 2400300"/>
              <a:gd name="connsiteY32" fmla="*/ 3004457 h 3118757"/>
              <a:gd name="connsiteX33" fmla="*/ 1616529 w 2400300"/>
              <a:gd name="connsiteY33" fmla="*/ 2906486 h 3118757"/>
              <a:gd name="connsiteX34" fmla="*/ 1714500 w 2400300"/>
              <a:gd name="connsiteY34" fmla="*/ 2808514 h 3118757"/>
              <a:gd name="connsiteX35" fmla="*/ 1763486 w 2400300"/>
              <a:gd name="connsiteY35" fmla="*/ 2759529 h 3118757"/>
              <a:gd name="connsiteX36" fmla="*/ 1828800 w 2400300"/>
              <a:gd name="connsiteY36" fmla="*/ 2677886 h 3118757"/>
              <a:gd name="connsiteX37" fmla="*/ 1877786 w 2400300"/>
              <a:gd name="connsiteY37" fmla="*/ 2579914 h 3118757"/>
              <a:gd name="connsiteX38" fmla="*/ 1910443 w 2400300"/>
              <a:gd name="connsiteY38" fmla="*/ 2530929 h 3118757"/>
              <a:gd name="connsiteX39" fmla="*/ 1959429 w 2400300"/>
              <a:gd name="connsiteY39" fmla="*/ 2432957 h 3118757"/>
              <a:gd name="connsiteX40" fmla="*/ 2008414 w 2400300"/>
              <a:gd name="connsiteY40" fmla="*/ 2383971 h 3118757"/>
              <a:gd name="connsiteX41" fmla="*/ 2041071 w 2400300"/>
              <a:gd name="connsiteY41" fmla="*/ 2318657 h 3118757"/>
              <a:gd name="connsiteX42" fmla="*/ 2073729 w 2400300"/>
              <a:gd name="connsiteY42" fmla="*/ 2220686 h 3118757"/>
              <a:gd name="connsiteX43" fmla="*/ 2139043 w 2400300"/>
              <a:gd name="connsiteY43" fmla="*/ 2122714 h 3118757"/>
              <a:gd name="connsiteX44" fmla="*/ 2220686 w 2400300"/>
              <a:gd name="connsiteY44" fmla="*/ 1992086 h 3118757"/>
              <a:gd name="connsiteX45" fmla="*/ 2286000 w 2400300"/>
              <a:gd name="connsiteY45" fmla="*/ 1894114 h 3118757"/>
              <a:gd name="connsiteX46" fmla="*/ 2302329 w 2400300"/>
              <a:gd name="connsiteY46" fmla="*/ 1812471 h 3118757"/>
              <a:gd name="connsiteX47" fmla="*/ 2334986 w 2400300"/>
              <a:gd name="connsiteY47" fmla="*/ 1714500 h 3118757"/>
              <a:gd name="connsiteX48" fmla="*/ 2367643 w 2400300"/>
              <a:gd name="connsiteY48" fmla="*/ 1600200 h 3118757"/>
              <a:gd name="connsiteX49" fmla="*/ 2400300 w 2400300"/>
              <a:gd name="connsiteY49" fmla="*/ 1551214 h 3118757"/>
              <a:gd name="connsiteX50" fmla="*/ 2383971 w 2400300"/>
              <a:gd name="connsiteY50" fmla="*/ 1175657 h 3118757"/>
              <a:gd name="connsiteX51" fmla="*/ 2367643 w 2400300"/>
              <a:gd name="connsiteY51" fmla="*/ 1126671 h 3118757"/>
              <a:gd name="connsiteX52" fmla="*/ 2351314 w 2400300"/>
              <a:gd name="connsiteY52" fmla="*/ 1012371 h 3118757"/>
              <a:gd name="connsiteX53" fmla="*/ 2334986 w 2400300"/>
              <a:gd name="connsiteY53" fmla="*/ 963386 h 3118757"/>
              <a:gd name="connsiteX54" fmla="*/ 2318657 w 2400300"/>
              <a:gd name="connsiteY54" fmla="*/ 881743 h 3118757"/>
              <a:gd name="connsiteX55" fmla="*/ 2302329 w 2400300"/>
              <a:gd name="connsiteY55" fmla="*/ 767443 h 3118757"/>
              <a:gd name="connsiteX56" fmla="*/ 2269671 w 2400300"/>
              <a:gd name="connsiteY56" fmla="*/ 718457 h 3118757"/>
              <a:gd name="connsiteX57" fmla="*/ 2237014 w 2400300"/>
              <a:gd name="connsiteY57" fmla="*/ 636814 h 3118757"/>
              <a:gd name="connsiteX58" fmla="*/ 2171700 w 2400300"/>
              <a:gd name="connsiteY58" fmla="*/ 555171 h 3118757"/>
              <a:gd name="connsiteX59" fmla="*/ 2122714 w 2400300"/>
              <a:gd name="connsiteY59" fmla="*/ 489857 h 3118757"/>
              <a:gd name="connsiteX60" fmla="*/ 2057400 w 2400300"/>
              <a:gd name="connsiteY60" fmla="*/ 457200 h 3118757"/>
              <a:gd name="connsiteX61" fmla="*/ 2008414 w 2400300"/>
              <a:gd name="connsiteY61" fmla="*/ 424543 h 3118757"/>
              <a:gd name="connsiteX62" fmla="*/ 1910443 w 2400300"/>
              <a:gd name="connsiteY62" fmla="*/ 391886 h 3118757"/>
              <a:gd name="connsiteX63" fmla="*/ 1845129 w 2400300"/>
              <a:gd name="connsiteY63" fmla="*/ 342900 h 3118757"/>
              <a:gd name="connsiteX64" fmla="*/ 1714500 w 2400300"/>
              <a:gd name="connsiteY64" fmla="*/ 310243 h 3118757"/>
              <a:gd name="connsiteX65" fmla="*/ 1665514 w 2400300"/>
              <a:gd name="connsiteY65" fmla="*/ 293914 h 3118757"/>
              <a:gd name="connsiteX66" fmla="*/ 1453243 w 2400300"/>
              <a:gd name="connsiteY66" fmla="*/ 228600 h 3118757"/>
              <a:gd name="connsiteX67" fmla="*/ 1453243 w 2400300"/>
              <a:gd name="connsiteY67" fmla="*/ 228600 h 3118757"/>
              <a:gd name="connsiteX68" fmla="*/ 1338943 w 2400300"/>
              <a:gd name="connsiteY68" fmla="*/ 179614 h 3118757"/>
              <a:gd name="connsiteX69" fmla="*/ 1289957 w 2400300"/>
              <a:gd name="connsiteY69" fmla="*/ 163286 h 3118757"/>
              <a:gd name="connsiteX70" fmla="*/ 1240971 w 2400300"/>
              <a:gd name="connsiteY70" fmla="*/ 130629 h 3118757"/>
              <a:gd name="connsiteX71" fmla="*/ 1143000 w 2400300"/>
              <a:gd name="connsiteY71" fmla="*/ 97971 h 3118757"/>
              <a:gd name="connsiteX72" fmla="*/ 1045029 w 2400300"/>
              <a:gd name="connsiteY72" fmla="*/ 48986 h 3118757"/>
              <a:gd name="connsiteX73" fmla="*/ 930729 w 2400300"/>
              <a:gd name="connsiteY73" fmla="*/ 32657 h 3118757"/>
              <a:gd name="connsiteX74" fmla="*/ 751114 w 2400300"/>
              <a:gd name="connsiteY74" fmla="*/ 0 h 3118757"/>
              <a:gd name="connsiteX75" fmla="*/ 489857 w 2400300"/>
              <a:gd name="connsiteY75" fmla="*/ 16329 h 3118757"/>
              <a:gd name="connsiteX76" fmla="*/ 440871 w 2400300"/>
              <a:gd name="connsiteY76" fmla="*/ 48986 h 3118757"/>
              <a:gd name="connsiteX77" fmla="*/ 359229 w 2400300"/>
              <a:gd name="connsiteY77" fmla="*/ 81643 h 311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00300" h="3118757">
                <a:moveTo>
                  <a:pt x="359229" y="81643"/>
                </a:moveTo>
                <a:lnTo>
                  <a:pt x="359229" y="81643"/>
                </a:lnTo>
                <a:cubicBezTo>
                  <a:pt x="332015" y="125186"/>
                  <a:pt x="308395" y="171193"/>
                  <a:pt x="277586" y="212271"/>
                </a:cubicBezTo>
                <a:cubicBezTo>
                  <a:pt x="259112" y="236903"/>
                  <a:pt x="229350" y="251967"/>
                  <a:pt x="212271" y="277586"/>
                </a:cubicBezTo>
                <a:cubicBezTo>
                  <a:pt x="171074" y="339380"/>
                  <a:pt x="193490" y="312694"/>
                  <a:pt x="146957" y="359229"/>
                </a:cubicBezTo>
                <a:cubicBezTo>
                  <a:pt x="136071" y="473529"/>
                  <a:pt x="150610" y="593204"/>
                  <a:pt x="114300" y="702129"/>
                </a:cubicBezTo>
                <a:cubicBezTo>
                  <a:pt x="108857" y="718457"/>
                  <a:pt x="102699" y="734565"/>
                  <a:pt x="97971" y="751114"/>
                </a:cubicBezTo>
                <a:cubicBezTo>
                  <a:pt x="91806" y="772692"/>
                  <a:pt x="88091" y="794934"/>
                  <a:pt x="81643" y="816429"/>
                </a:cubicBezTo>
                <a:cubicBezTo>
                  <a:pt x="71752" y="849401"/>
                  <a:pt x="48986" y="914400"/>
                  <a:pt x="48986" y="914400"/>
                </a:cubicBezTo>
                <a:cubicBezTo>
                  <a:pt x="43543" y="974271"/>
                  <a:pt x="38950" y="1034226"/>
                  <a:pt x="32657" y="1094014"/>
                </a:cubicBezTo>
                <a:cubicBezTo>
                  <a:pt x="24213" y="1174232"/>
                  <a:pt x="11434" y="1258910"/>
                  <a:pt x="0" y="1338943"/>
                </a:cubicBezTo>
                <a:cubicBezTo>
                  <a:pt x="5443" y="1409700"/>
                  <a:pt x="8900" y="1480638"/>
                  <a:pt x="16329" y="1551214"/>
                </a:cubicBezTo>
                <a:cubicBezTo>
                  <a:pt x="21676" y="1602014"/>
                  <a:pt x="34571" y="1664046"/>
                  <a:pt x="48986" y="1714500"/>
                </a:cubicBezTo>
                <a:cubicBezTo>
                  <a:pt x="53714" y="1731050"/>
                  <a:pt x="59871" y="1747157"/>
                  <a:pt x="65314" y="1763486"/>
                </a:cubicBezTo>
                <a:cubicBezTo>
                  <a:pt x="70757" y="1801586"/>
                  <a:pt x="75791" y="1839747"/>
                  <a:pt x="81643" y="1877786"/>
                </a:cubicBezTo>
                <a:cubicBezTo>
                  <a:pt x="88535" y="1922586"/>
                  <a:pt x="98838" y="1994684"/>
                  <a:pt x="114300" y="2041071"/>
                </a:cubicBezTo>
                <a:cubicBezTo>
                  <a:pt x="123569" y="2068878"/>
                  <a:pt x="138535" y="2094639"/>
                  <a:pt x="146957" y="2122714"/>
                </a:cubicBezTo>
                <a:cubicBezTo>
                  <a:pt x="154932" y="2149297"/>
                  <a:pt x="156555" y="2177432"/>
                  <a:pt x="163286" y="2204357"/>
                </a:cubicBezTo>
                <a:cubicBezTo>
                  <a:pt x="175300" y="2252413"/>
                  <a:pt x="188903" y="2271921"/>
                  <a:pt x="212271" y="2318657"/>
                </a:cubicBezTo>
                <a:cubicBezTo>
                  <a:pt x="217714" y="2351314"/>
                  <a:pt x="218130" y="2385220"/>
                  <a:pt x="228600" y="2416629"/>
                </a:cubicBezTo>
                <a:cubicBezTo>
                  <a:pt x="234806" y="2435246"/>
                  <a:pt x="254551" y="2447171"/>
                  <a:pt x="261257" y="2465614"/>
                </a:cubicBezTo>
                <a:cubicBezTo>
                  <a:pt x="276595" y="2507795"/>
                  <a:pt x="279720" y="2553663"/>
                  <a:pt x="293914" y="2596243"/>
                </a:cubicBezTo>
                <a:cubicBezTo>
                  <a:pt x="299357" y="2612572"/>
                  <a:pt x="305515" y="2628679"/>
                  <a:pt x="310243" y="2645229"/>
                </a:cubicBezTo>
                <a:cubicBezTo>
                  <a:pt x="316408" y="2666807"/>
                  <a:pt x="320406" y="2688965"/>
                  <a:pt x="326571" y="2710543"/>
                </a:cubicBezTo>
                <a:cubicBezTo>
                  <a:pt x="331299" y="2727093"/>
                  <a:pt x="338725" y="2742831"/>
                  <a:pt x="342900" y="2759529"/>
                </a:cubicBezTo>
                <a:cubicBezTo>
                  <a:pt x="349631" y="2786453"/>
                  <a:pt x="351927" y="2814396"/>
                  <a:pt x="359229" y="2841171"/>
                </a:cubicBezTo>
                <a:cubicBezTo>
                  <a:pt x="368287" y="2874382"/>
                  <a:pt x="372791" y="2910501"/>
                  <a:pt x="391886" y="2939143"/>
                </a:cubicBezTo>
                <a:cubicBezTo>
                  <a:pt x="472967" y="3060766"/>
                  <a:pt x="368758" y="2911390"/>
                  <a:pt x="473529" y="3037114"/>
                </a:cubicBezTo>
                <a:cubicBezTo>
                  <a:pt x="486092" y="3052190"/>
                  <a:pt x="490862" y="3073840"/>
                  <a:pt x="506186" y="3086100"/>
                </a:cubicBezTo>
                <a:cubicBezTo>
                  <a:pt x="522924" y="3099491"/>
                  <a:pt x="632745" y="3117943"/>
                  <a:pt x="636814" y="3118757"/>
                </a:cubicBezTo>
                <a:cubicBezTo>
                  <a:pt x="847273" y="3105603"/>
                  <a:pt x="1052663" y="3110698"/>
                  <a:pt x="1257300" y="3069771"/>
                </a:cubicBezTo>
                <a:cubicBezTo>
                  <a:pt x="1274744" y="3066282"/>
                  <a:pt x="1350847" y="3047491"/>
                  <a:pt x="1371600" y="3037114"/>
                </a:cubicBezTo>
                <a:cubicBezTo>
                  <a:pt x="1389153" y="3028338"/>
                  <a:pt x="1402653" y="3012427"/>
                  <a:pt x="1420586" y="3004457"/>
                </a:cubicBezTo>
                <a:cubicBezTo>
                  <a:pt x="1516202" y="2961961"/>
                  <a:pt x="1535055" y="2987961"/>
                  <a:pt x="1616529" y="2906486"/>
                </a:cubicBezTo>
                <a:lnTo>
                  <a:pt x="1714500" y="2808514"/>
                </a:lnTo>
                <a:lnTo>
                  <a:pt x="1763486" y="2759529"/>
                </a:lnTo>
                <a:cubicBezTo>
                  <a:pt x="1795273" y="2664163"/>
                  <a:pt x="1754942" y="2751744"/>
                  <a:pt x="1828800" y="2677886"/>
                </a:cubicBezTo>
                <a:cubicBezTo>
                  <a:pt x="1875594" y="2631092"/>
                  <a:pt x="1851225" y="2633035"/>
                  <a:pt x="1877786" y="2579914"/>
                </a:cubicBezTo>
                <a:cubicBezTo>
                  <a:pt x="1886562" y="2562362"/>
                  <a:pt x="1899557" y="2547257"/>
                  <a:pt x="1910443" y="2530929"/>
                </a:cubicBezTo>
                <a:cubicBezTo>
                  <a:pt x="1926808" y="2481831"/>
                  <a:pt x="1924256" y="2475164"/>
                  <a:pt x="1959429" y="2432957"/>
                </a:cubicBezTo>
                <a:cubicBezTo>
                  <a:pt x="1974212" y="2415217"/>
                  <a:pt x="1994992" y="2402762"/>
                  <a:pt x="2008414" y="2383971"/>
                </a:cubicBezTo>
                <a:cubicBezTo>
                  <a:pt x="2022562" y="2364164"/>
                  <a:pt x="2032031" y="2341257"/>
                  <a:pt x="2041071" y="2318657"/>
                </a:cubicBezTo>
                <a:cubicBezTo>
                  <a:pt x="2053856" y="2286696"/>
                  <a:pt x="2054634" y="2249328"/>
                  <a:pt x="2073729" y="2220686"/>
                </a:cubicBezTo>
                <a:cubicBezTo>
                  <a:pt x="2095500" y="2188029"/>
                  <a:pt x="2115493" y="2154113"/>
                  <a:pt x="2139043" y="2122714"/>
                </a:cubicBezTo>
                <a:cubicBezTo>
                  <a:pt x="2252748" y="1971109"/>
                  <a:pt x="2131035" y="2141505"/>
                  <a:pt x="2220686" y="1992086"/>
                </a:cubicBezTo>
                <a:cubicBezTo>
                  <a:pt x="2240879" y="1958430"/>
                  <a:pt x="2286000" y="1894114"/>
                  <a:pt x="2286000" y="1894114"/>
                </a:cubicBezTo>
                <a:cubicBezTo>
                  <a:pt x="2291443" y="1866900"/>
                  <a:pt x="2295027" y="1839246"/>
                  <a:pt x="2302329" y="1812471"/>
                </a:cubicBezTo>
                <a:cubicBezTo>
                  <a:pt x="2311386" y="1779260"/>
                  <a:pt x="2326637" y="1747896"/>
                  <a:pt x="2334986" y="1714500"/>
                </a:cubicBezTo>
                <a:cubicBezTo>
                  <a:pt x="2340219" y="1693568"/>
                  <a:pt x="2355929" y="1623629"/>
                  <a:pt x="2367643" y="1600200"/>
                </a:cubicBezTo>
                <a:cubicBezTo>
                  <a:pt x="2376419" y="1582647"/>
                  <a:pt x="2389414" y="1567543"/>
                  <a:pt x="2400300" y="1551214"/>
                </a:cubicBezTo>
                <a:cubicBezTo>
                  <a:pt x="2394857" y="1426028"/>
                  <a:pt x="2393581" y="1300592"/>
                  <a:pt x="2383971" y="1175657"/>
                </a:cubicBezTo>
                <a:cubicBezTo>
                  <a:pt x="2382651" y="1158496"/>
                  <a:pt x="2371019" y="1143549"/>
                  <a:pt x="2367643" y="1126671"/>
                </a:cubicBezTo>
                <a:cubicBezTo>
                  <a:pt x="2360095" y="1088932"/>
                  <a:pt x="2358862" y="1050110"/>
                  <a:pt x="2351314" y="1012371"/>
                </a:cubicBezTo>
                <a:cubicBezTo>
                  <a:pt x="2347939" y="995494"/>
                  <a:pt x="2339160" y="980084"/>
                  <a:pt x="2334986" y="963386"/>
                </a:cubicBezTo>
                <a:cubicBezTo>
                  <a:pt x="2328255" y="936461"/>
                  <a:pt x="2323220" y="909119"/>
                  <a:pt x="2318657" y="881743"/>
                </a:cubicBezTo>
                <a:cubicBezTo>
                  <a:pt x="2312330" y="843780"/>
                  <a:pt x="2313388" y="804307"/>
                  <a:pt x="2302329" y="767443"/>
                </a:cubicBezTo>
                <a:cubicBezTo>
                  <a:pt x="2296690" y="748646"/>
                  <a:pt x="2278448" y="736010"/>
                  <a:pt x="2269671" y="718457"/>
                </a:cubicBezTo>
                <a:cubicBezTo>
                  <a:pt x="2256563" y="692241"/>
                  <a:pt x="2250122" y="663030"/>
                  <a:pt x="2237014" y="636814"/>
                </a:cubicBezTo>
                <a:cubicBezTo>
                  <a:pt x="2206739" y="576263"/>
                  <a:pt x="2209666" y="600730"/>
                  <a:pt x="2171700" y="555171"/>
                </a:cubicBezTo>
                <a:cubicBezTo>
                  <a:pt x="2154278" y="534264"/>
                  <a:pt x="2143377" y="507568"/>
                  <a:pt x="2122714" y="489857"/>
                </a:cubicBezTo>
                <a:cubicBezTo>
                  <a:pt x="2104233" y="474016"/>
                  <a:pt x="2078534" y="469277"/>
                  <a:pt x="2057400" y="457200"/>
                </a:cubicBezTo>
                <a:cubicBezTo>
                  <a:pt x="2040361" y="447464"/>
                  <a:pt x="2026347" y="432513"/>
                  <a:pt x="2008414" y="424543"/>
                </a:cubicBezTo>
                <a:cubicBezTo>
                  <a:pt x="1976957" y="410562"/>
                  <a:pt x="1910443" y="391886"/>
                  <a:pt x="1910443" y="391886"/>
                </a:cubicBezTo>
                <a:cubicBezTo>
                  <a:pt x="1888672" y="375557"/>
                  <a:pt x="1870250" y="353367"/>
                  <a:pt x="1845129" y="342900"/>
                </a:cubicBezTo>
                <a:cubicBezTo>
                  <a:pt x="1803698" y="325637"/>
                  <a:pt x="1757080" y="324437"/>
                  <a:pt x="1714500" y="310243"/>
                </a:cubicBezTo>
                <a:cubicBezTo>
                  <a:pt x="1698171" y="304800"/>
                  <a:pt x="1680909" y="301611"/>
                  <a:pt x="1665514" y="293914"/>
                </a:cubicBezTo>
                <a:cubicBezTo>
                  <a:pt x="1517474" y="219893"/>
                  <a:pt x="1785316" y="295014"/>
                  <a:pt x="1453243" y="228600"/>
                </a:cubicBezTo>
                <a:lnTo>
                  <a:pt x="1453243" y="228600"/>
                </a:lnTo>
                <a:cubicBezTo>
                  <a:pt x="1338353" y="190302"/>
                  <a:pt x="1480197" y="240151"/>
                  <a:pt x="1338943" y="179614"/>
                </a:cubicBezTo>
                <a:cubicBezTo>
                  <a:pt x="1323123" y="172834"/>
                  <a:pt x="1306286" y="168729"/>
                  <a:pt x="1289957" y="163286"/>
                </a:cubicBezTo>
                <a:cubicBezTo>
                  <a:pt x="1273628" y="152400"/>
                  <a:pt x="1258904" y="138599"/>
                  <a:pt x="1240971" y="130629"/>
                </a:cubicBezTo>
                <a:cubicBezTo>
                  <a:pt x="1209514" y="116648"/>
                  <a:pt x="1171642" y="117066"/>
                  <a:pt x="1143000" y="97971"/>
                </a:cubicBezTo>
                <a:cubicBezTo>
                  <a:pt x="1101715" y="70448"/>
                  <a:pt x="1093317" y="58644"/>
                  <a:pt x="1045029" y="48986"/>
                </a:cubicBezTo>
                <a:cubicBezTo>
                  <a:pt x="1007290" y="41438"/>
                  <a:pt x="968692" y="38984"/>
                  <a:pt x="930729" y="32657"/>
                </a:cubicBezTo>
                <a:cubicBezTo>
                  <a:pt x="870704" y="22653"/>
                  <a:pt x="810986" y="10886"/>
                  <a:pt x="751114" y="0"/>
                </a:cubicBezTo>
                <a:cubicBezTo>
                  <a:pt x="664028" y="5443"/>
                  <a:pt x="576045" y="2720"/>
                  <a:pt x="489857" y="16329"/>
                </a:cubicBezTo>
                <a:cubicBezTo>
                  <a:pt x="470473" y="19390"/>
                  <a:pt x="458424" y="40210"/>
                  <a:pt x="440871" y="48986"/>
                </a:cubicBezTo>
                <a:cubicBezTo>
                  <a:pt x="425476" y="56683"/>
                  <a:pt x="372836" y="76200"/>
                  <a:pt x="359229" y="81643"/>
                </a:cubicBezTo>
                <a:close/>
              </a:path>
            </a:pathLst>
          </a:cu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9" name="Group 158"/>
          <p:cNvGrpSpPr/>
          <p:nvPr/>
        </p:nvGrpSpPr>
        <p:grpSpPr>
          <a:xfrm>
            <a:off x="814861" y="1399328"/>
            <a:ext cx="5193270" cy="2276859"/>
            <a:chOff x="1452459" y="1717400"/>
            <a:chExt cx="5684562" cy="2492254"/>
          </a:xfrm>
        </p:grpSpPr>
        <p:cxnSp>
          <p:nvCxnSpPr>
            <p:cNvPr id="6" name="Straight Connector 5"/>
            <p:cNvCxnSpPr>
              <a:stCxn id="2" idx="7"/>
              <a:endCxn id="22" idx="4"/>
            </p:cNvCxnSpPr>
            <p:nvPr/>
          </p:nvCxnSpPr>
          <p:spPr>
            <a:xfrm flipV="1">
              <a:off x="1656530" y="2373086"/>
              <a:ext cx="471224" cy="626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452459" y="296838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p:cNvSpPr/>
            <p:nvPr/>
          </p:nvSpPr>
          <p:spPr>
            <a:xfrm>
              <a:off x="2008212" y="216081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2508353" y="3997382"/>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Oval 23"/>
            <p:cNvSpPr/>
            <p:nvPr/>
          </p:nvSpPr>
          <p:spPr>
            <a:xfrm>
              <a:off x="2888543" y="171740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Oval 24"/>
            <p:cNvSpPr/>
            <p:nvPr/>
          </p:nvSpPr>
          <p:spPr>
            <a:xfrm>
              <a:off x="2269269" y="296022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Oval 25"/>
            <p:cNvSpPr/>
            <p:nvPr/>
          </p:nvSpPr>
          <p:spPr>
            <a:xfrm>
              <a:off x="2960454" y="254188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4" name="Straight Connector 33"/>
            <p:cNvCxnSpPr>
              <a:stCxn id="2" idx="5"/>
              <a:endCxn id="23" idx="1"/>
            </p:cNvCxnSpPr>
            <p:nvPr/>
          </p:nvCxnSpPr>
          <p:spPr>
            <a:xfrm>
              <a:off x="1656530" y="3149569"/>
              <a:ext cx="886836" cy="878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4"/>
              <a:endCxn id="23" idx="0"/>
            </p:cNvCxnSpPr>
            <p:nvPr/>
          </p:nvCxnSpPr>
          <p:spPr>
            <a:xfrm>
              <a:off x="2388811" y="3172492"/>
              <a:ext cx="239084" cy="824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5"/>
              <a:endCxn id="26" idx="2"/>
            </p:cNvCxnSpPr>
            <p:nvPr/>
          </p:nvCxnSpPr>
          <p:spPr>
            <a:xfrm>
              <a:off x="2212283" y="2341999"/>
              <a:ext cx="748171" cy="306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6"/>
              <a:endCxn id="24" idx="2"/>
            </p:cNvCxnSpPr>
            <p:nvPr/>
          </p:nvCxnSpPr>
          <p:spPr>
            <a:xfrm flipV="1">
              <a:off x="2247296" y="1823536"/>
              <a:ext cx="641247" cy="4434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3" idx="6"/>
              <a:endCxn id="52" idx="2"/>
            </p:cNvCxnSpPr>
            <p:nvPr/>
          </p:nvCxnSpPr>
          <p:spPr>
            <a:xfrm flipV="1">
              <a:off x="2747437" y="3827109"/>
              <a:ext cx="1632612" cy="2764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7"/>
              <a:endCxn id="51" idx="3"/>
            </p:cNvCxnSpPr>
            <p:nvPr/>
          </p:nvCxnSpPr>
          <p:spPr>
            <a:xfrm flipV="1">
              <a:off x="2712424" y="3275251"/>
              <a:ext cx="1009240" cy="753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037606" y="201361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p:cNvSpPr/>
            <p:nvPr/>
          </p:nvSpPr>
          <p:spPr>
            <a:xfrm>
              <a:off x="3686651" y="309406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Oval 51"/>
            <p:cNvSpPr/>
            <p:nvPr/>
          </p:nvSpPr>
          <p:spPr>
            <a:xfrm>
              <a:off x="4380049" y="3720973"/>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3" name="Straight Connector 52"/>
            <p:cNvCxnSpPr>
              <a:stCxn id="24" idx="6"/>
              <a:endCxn id="45" idx="2"/>
            </p:cNvCxnSpPr>
            <p:nvPr/>
          </p:nvCxnSpPr>
          <p:spPr>
            <a:xfrm>
              <a:off x="3127626" y="1823536"/>
              <a:ext cx="909980" cy="296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5"/>
              <a:endCxn id="51" idx="1"/>
            </p:cNvCxnSpPr>
            <p:nvPr/>
          </p:nvCxnSpPr>
          <p:spPr>
            <a:xfrm>
              <a:off x="3164525" y="2723065"/>
              <a:ext cx="557139" cy="40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7"/>
              <a:endCxn id="45" idx="4"/>
            </p:cNvCxnSpPr>
            <p:nvPr/>
          </p:nvCxnSpPr>
          <p:spPr>
            <a:xfrm flipV="1">
              <a:off x="3890722" y="2225888"/>
              <a:ext cx="266426" cy="899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45" idx="5"/>
              <a:endCxn id="52" idx="0"/>
            </p:cNvCxnSpPr>
            <p:nvPr/>
          </p:nvCxnSpPr>
          <p:spPr>
            <a:xfrm>
              <a:off x="4241677" y="2194801"/>
              <a:ext cx="257914" cy="152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5230639" y="1911603"/>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0" name="Oval 99"/>
            <p:cNvSpPr/>
            <p:nvPr/>
          </p:nvSpPr>
          <p:spPr>
            <a:xfrm>
              <a:off x="5215617" y="283913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Oval 100"/>
            <p:cNvSpPr/>
            <p:nvPr/>
          </p:nvSpPr>
          <p:spPr>
            <a:xfrm>
              <a:off x="5654191" y="3821244"/>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Oval 101"/>
            <p:cNvSpPr/>
            <p:nvPr/>
          </p:nvSpPr>
          <p:spPr>
            <a:xfrm>
              <a:off x="6133394" y="180056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Oval 102"/>
            <p:cNvSpPr/>
            <p:nvPr/>
          </p:nvSpPr>
          <p:spPr>
            <a:xfrm>
              <a:off x="6897937" y="2657951"/>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4" name="Oval 103"/>
            <p:cNvSpPr/>
            <p:nvPr/>
          </p:nvSpPr>
          <p:spPr>
            <a:xfrm>
              <a:off x="6319454" y="3464738"/>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05" name="Straight Connector 104"/>
            <p:cNvCxnSpPr>
              <a:stCxn id="52" idx="6"/>
              <a:endCxn id="101" idx="2"/>
            </p:cNvCxnSpPr>
            <p:nvPr/>
          </p:nvCxnSpPr>
          <p:spPr>
            <a:xfrm>
              <a:off x="4619133" y="3827109"/>
              <a:ext cx="1035059" cy="1002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45" idx="6"/>
              <a:endCxn id="100" idx="1"/>
            </p:cNvCxnSpPr>
            <p:nvPr/>
          </p:nvCxnSpPr>
          <p:spPr>
            <a:xfrm>
              <a:off x="4276690" y="2119752"/>
              <a:ext cx="973940" cy="7504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7"/>
              <a:endCxn id="99" idx="4"/>
            </p:cNvCxnSpPr>
            <p:nvPr/>
          </p:nvCxnSpPr>
          <p:spPr>
            <a:xfrm flipH="1" flipV="1">
              <a:off x="5350181" y="2123875"/>
              <a:ext cx="69507" cy="746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9" idx="6"/>
              <a:endCxn id="102" idx="3"/>
            </p:cNvCxnSpPr>
            <p:nvPr/>
          </p:nvCxnSpPr>
          <p:spPr>
            <a:xfrm flipV="1">
              <a:off x="5469723" y="1981751"/>
              <a:ext cx="698684" cy="35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0" idx="6"/>
              <a:endCxn id="104" idx="1"/>
            </p:cNvCxnSpPr>
            <p:nvPr/>
          </p:nvCxnSpPr>
          <p:spPr>
            <a:xfrm>
              <a:off x="5454701" y="2945272"/>
              <a:ext cx="899766" cy="550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01" idx="6"/>
              <a:endCxn id="104" idx="3"/>
            </p:cNvCxnSpPr>
            <p:nvPr/>
          </p:nvCxnSpPr>
          <p:spPr>
            <a:xfrm flipV="1">
              <a:off x="5893275" y="3645923"/>
              <a:ext cx="461192" cy="28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0" idx="6"/>
              <a:endCxn id="102" idx="4"/>
            </p:cNvCxnSpPr>
            <p:nvPr/>
          </p:nvCxnSpPr>
          <p:spPr>
            <a:xfrm flipV="1">
              <a:off x="5454701" y="2012837"/>
              <a:ext cx="798235" cy="9324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03" idx="1"/>
              <a:endCxn id="102" idx="5"/>
            </p:cNvCxnSpPr>
            <p:nvPr/>
          </p:nvCxnSpPr>
          <p:spPr>
            <a:xfrm flipH="1" flipV="1">
              <a:off x="6337465" y="1981751"/>
              <a:ext cx="595485" cy="707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03" idx="3"/>
              <a:endCxn id="104" idx="7"/>
            </p:cNvCxnSpPr>
            <p:nvPr/>
          </p:nvCxnSpPr>
          <p:spPr>
            <a:xfrm flipH="1">
              <a:off x="6523525" y="2839136"/>
              <a:ext cx="409425" cy="65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1" idx="5"/>
              <a:endCxn id="104" idx="2"/>
            </p:cNvCxnSpPr>
            <p:nvPr/>
          </p:nvCxnSpPr>
          <p:spPr>
            <a:xfrm>
              <a:off x="3890722" y="3275251"/>
              <a:ext cx="2428732" cy="29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804141" y="1800566"/>
              <a:ext cx="357370" cy="461665"/>
            </a:xfrm>
            <a:prstGeom prst="rect">
              <a:avLst/>
            </a:prstGeom>
            <a:noFill/>
          </p:spPr>
          <p:txBody>
            <a:bodyPr wrap="square" rtlCol="0">
              <a:spAutoFit/>
            </a:bodyPr>
            <a:lstStyle/>
            <a:p>
              <a:pPr algn="ctr"/>
              <a:r>
                <a:rPr lang="en-SG" sz="2400" i="1" dirty="0"/>
                <a:t>a</a:t>
              </a:r>
            </a:p>
          </p:txBody>
        </p:sp>
      </p:grpSp>
      <p:sp>
        <p:nvSpPr>
          <p:cNvPr id="156" name="TextBox 155"/>
          <p:cNvSpPr txBox="1"/>
          <p:nvPr/>
        </p:nvSpPr>
        <p:spPr>
          <a:xfrm>
            <a:off x="297215" y="3927355"/>
            <a:ext cx="1787716" cy="830997"/>
          </a:xfrm>
          <a:prstGeom prst="rect">
            <a:avLst/>
          </a:prstGeom>
          <a:noFill/>
        </p:spPr>
        <p:txBody>
          <a:bodyPr wrap="square" rtlCol="0">
            <a:spAutoFit/>
          </a:bodyPr>
          <a:lstStyle/>
          <a:p>
            <a:pPr algn="ctr"/>
            <a:r>
              <a:rPr lang="en-SG" sz="2400" b="1" dirty="0">
                <a:solidFill>
                  <a:srgbClr val="000099"/>
                </a:solidFill>
              </a:rPr>
              <a:t>Shortest path tree </a:t>
            </a:r>
            <a:r>
              <a:rPr lang="en-SG" sz="2400" b="1" i="1" dirty="0">
                <a:solidFill>
                  <a:srgbClr val="000099"/>
                </a:solidFill>
              </a:rPr>
              <a:t>T</a:t>
            </a:r>
          </a:p>
        </p:txBody>
      </p:sp>
      <p:sp>
        <p:nvSpPr>
          <p:cNvPr id="157" name="TextBox 156"/>
          <p:cNvSpPr txBox="1"/>
          <p:nvPr/>
        </p:nvSpPr>
        <p:spPr>
          <a:xfrm>
            <a:off x="2588003" y="3833204"/>
            <a:ext cx="1787716" cy="830997"/>
          </a:xfrm>
          <a:prstGeom prst="rect">
            <a:avLst/>
          </a:prstGeom>
          <a:noFill/>
        </p:spPr>
        <p:txBody>
          <a:bodyPr wrap="square" rtlCol="0">
            <a:spAutoFit/>
          </a:bodyPr>
          <a:lstStyle/>
          <a:p>
            <a:pPr algn="ctr"/>
            <a:r>
              <a:rPr lang="en-SG" sz="2400" dirty="0">
                <a:solidFill>
                  <a:schemeClr val="accent4">
                    <a:lumMod val="50000"/>
                  </a:schemeClr>
                </a:solidFill>
              </a:rPr>
              <a:t>“</a:t>
            </a:r>
            <a:r>
              <a:rPr lang="en-SG" sz="2400" b="1" dirty="0">
                <a:solidFill>
                  <a:schemeClr val="accent4">
                    <a:lumMod val="50000"/>
                  </a:schemeClr>
                </a:solidFill>
              </a:rPr>
              <a:t>Fringe” vertices</a:t>
            </a:r>
            <a:endParaRPr lang="en-SG" sz="2400" b="1" i="1" dirty="0">
              <a:solidFill>
                <a:schemeClr val="accent4">
                  <a:lumMod val="50000"/>
                </a:schemeClr>
              </a:solidFill>
            </a:endParaRPr>
          </a:p>
        </p:txBody>
      </p:sp>
      <p:sp>
        <p:nvSpPr>
          <p:cNvPr id="158" name="TextBox 157"/>
          <p:cNvSpPr txBox="1"/>
          <p:nvPr/>
        </p:nvSpPr>
        <p:spPr>
          <a:xfrm>
            <a:off x="6008131" y="1024527"/>
            <a:ext cx="1862240" cy="830997"/>
          </a:xfrm>
          <a:prstGeom prst="rect">
            <a:avLst/>
          </a:prstGeom>
          <a:noFill/>
        </p:spPr>
        <p:txBody>
          <a:bodyPr wrap="square" rtlCol="0">
            <a:spAutoFit/>
          </a:bodyPr>
          <a:lstStyle/>
          <a:p>
            <a:pPr algn="ctr"/>
            <a:r>
              <a:rPr lang="en-SG" sz="2400" b="1" dirty="0">
                <a:solidFill>
                  <a:srgbClr val="006600"/>
                </a:solidFill>
              </a:rPr>
              <a:t>The rest of the vertices</a:t>
            </a:r>
            <a:endParaRPr lang="en-SG" sz="2400" b="1" i="1" dirty="0">
              <a:solidFill>
                <a:srgbClr val="006600"/>
              </a:solidFill>
            </a:endParaRPr>
          </a:p>
        </p:txBody>
      </p:sp>
      <p:sp>
        <p:nvSpPr>
          <p:cNvPr id="160" name="TextBox 159"/>
          <p:cNvSpPr txBox="1"/>
          <p:nvPr/>
        </p:nvSpPr>
        <p:spPr>
          <a:xfrm>
            <a:off x="5634677" y="3579224"/>
            <a:ext cx="3357374" cy="1200329"/>
          </a:xfrm>
          <a:prstGeom prst="rect">
            <a:avLst/>
          </a:prstGeom>
          <a:noFill/>
        </p:spPr>
        <p:txBody>
          <a:bodyPr wrap="square" rtlCol="0">
            <a:spAutoFit/>
          </a:bodyPr>
          <a:lstStyle/>
          <a:p>
            <a:r>
              <a:rPr lang="en-SG" sz="2400" dirty="0"/>
              <a:t>Each fringe vertex is a candidate to be the next vertex added to </a:t>
            </a:r>
            <a:r>
              <a:rPr lang="en-SG" sz="2400" i="1" dirty="0"/>
              <a:t>T</a:t>
            </a:r>
            <a:r>
              <a:rPr lang="en-SG" sz="2400" dirty="0"/>
              <a:t>.</a:t>
            </a:r>
          </a:p>
        </p:txBody>
      </p:sp>
      <p:sp>
        <p:nvSpPr>
          <p:cNvPr id="183" name="TextBox 182"/>
          <p:cNvSpPr txBox="1"/>
          <p:nvPr/>
        </p:nvSpPr>
        <p:spPr>
          <a:xfrm>
            <a:off x="3431356" y="4873101"/>
            <a:ext cx="5671804" cy="1569660"/>
          </a:xfrm>
          <a:prstGeom prst="rect">
            <a:avLst/>
          </a:prstGeom>
          <a:noFill/>
        </p:spPr>
        <p:txBody>
          <a:bodyPr wrap="square" rtlCol="0">
            <a:spAutoFit/>
          </a:bodyPr>
          <a:lstStyle/>
          <a:p>
            <a:r>
              <a:rPr lang="en-US" altLang="en-US" sz="2400" dirty="0"/>
              <a:t>The one that is chosen is the one for which the length of the shortest path to it from </a:t>
            </a:r>
            <a:r>
              <a:rPr lang="en-US" altLang="en-US" sz="2400" i="1" dirty="0"/>
              <a:t>a </a:t>
            </a:r>
            <a:r>
              <a:rPr lang="en-US" altLang="en-US" sz="2400" dirty="0"/>
              <a:t>through </a:t>
            </a:r>
            <a:r>
              <a:rPr lang="en-US" altLang="en-US" sz="2400" i="1" dirty="0"/>
              <a:t>T </a:t>
            </a:r>
            <a:r>
              <a:rPr lang="en-US" altLang="en-US" sz="2400" dirty="0"/>
              <a:t>is a minimum among all the vertices in the fringe.</a:t>
            </a:r>
            <a:endParaRPr lang="en-SG" sz="2400" dirty="0"/>
          </a:p>
        </p:txBody>
      </p:sp>
      <p:sp>
        <p:nvSpPr>
          <p:cNvPr id="185" name="TextBox 184"/>
          <p:cNvSpPr txBox="1"/>
          <p:nvPr/>
        </p:nvSpPr>
        <p:spPr>
          <a:xfrm>
            <a:off x="296230" y="4914039"/>
            <a:ext cx="2474873" cy="1569660"/>
          </a:xfrm>
          <a:prstGeom prst="rect">
            <a:avLst/>
          </a:prstGeom>
          <a:noFill/>
        </p:spPr>
        <p:txBody>
          <a:bodyPr wrap="square" rtlCol="0">
            <a:spAutoFit/>
          </a:bodyPr>
          <a:lstStyle/>
          <a:p>
            <a:r>
              <a:rPr lang="en-SG" sz="2400" dirty="0">
                <a:solidFill>
                  <a:srgbClr val="000099"/>
                </a:solidFill>
              </a:rPr>
              <a:t>All vertices in </a:t>
            </a:r>
            <a:r>
              <a:rPr lang="en-SG" sz="2400" i="1" dirty="0">
                <a:solidFill>
                  <a:srgbClr val="000099"/>
                </a:solidFill>
              </a:rPr>
              <a:t>T</a:t>
            </a:r>
            <a:r>
              <a:rPr lang="en-SG" sz="2400" dirty="0">
                <a:solidFill>
                  <a:srgbClr val="000099"/>
                </a:solidFill>
              </a:rPr>
              <a:t> already have their final </a:t>
            </a:r>
            <a:r>
              <a:rPr lang="en-SG" sz="2400" i="1" dirty="0">
                <a:solidFill>
                  <a:srgbClr val="000099"/>
                </a:solidFill>
              </a:rPr>
              <a:t>L</a:t>
            </a:r>
            <a:r>
              <a:rPr lang="en-SG" sz="2400" dirty="0">
                <a:solidFill>
                  <a:srgbClr val="000099"/>
                </a:solidFill>
              </a:rPr>
              <a:t>(</a:t>
            </a:r>
            <a:r>
              <a:rPr lang="en-SG" sz="2400" i="1" dirty="0">
                <a:solidFill>
                  <a:srgbClr val="000099"/>
                </a:solidFill>
              </a:rPr>
              <a:t>u</a:t>
            </a:r>
            <a:r>
              <a:rPr lang="en-SG" sz="2400" dirty="0">
                <a:solidFill>
                  <a:srgbClr val="000099"/>
                </a:solidFill>
              </a:rPr>
              <a:t>) value computed.</a:t>
            </a:r>
          </a:p>
        </p:txBody>
      </p:sp>
      <p:sp>
        <p:nvSpPr>
          <p:cNvPr id="63" name="Oval 6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667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dissolve">
                                      <p:cBhvr>
                                        <p:cTn id="7" dur="500"/>
                                        <p:tgtEl>
                                          <p:spTgt spid="1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dissolv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dissolve">
                                      <p:cBhvr>
                                        <p:cTn id="15" dur="500"/>
                                        <p:tgtEl>
                                          <p:spTgt spid="1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dissolve">
                                      <p:cBhvr>
                                        <p:cTn id="18" dur="500"/>
                                        <p:tgtEl>
                                          <p:spTgt spid="14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8"/>
                                        </p:tgtEl>
                                        <p:attrNameLst>
                                          <p:attrName>style.visibility</p:attrName>
                                        </p:attrNameLst>
                                      </p:cBhvr>
                                      <p:to>
                                        <p:strVal val="visible"/>
                                      </p:to>
                                    </p:set>
                                    <p:animEffect transition="in" filter="dissolve">
                                      <p:cBhvr>
                                        <p:cTn id="23" dur="500"/>
                                        <p:tgtEl>
                                          <p:spTgt spid="1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dissolve">
                                      <p:cBhvr>
                                        <p:cTn id="26" dur="500"/>
                                        <p:tgtEl>
                                          <p:spTgt spid="15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dissolve">
                                      <p:cBhvr>
                                        <p:cTn id="31" dur="500"/>
                                        <p:tgtEl>
                                          <p:spTgt spid="18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0"/>
                                        </p:tgtEl>
                                        <p:attrNameLst>
                                          <p:attrName>style.visibility</p:attrName>
                                        </p:attrNameLst>
                                      </p:cBhvr>
                                      <p:to>
                                        <p:strVal val="visible"/>
                                      </p:to>
                                    </p:set>
                                    <p:animEffect transition="in" filter="dissolve">
                                      <p:cBhvr>
                                        <p:cTn id="36" dur="500"/>
                                        <p:tgtEl>
                                          <p:spTgt spid="16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83"/>
                                        </p:tgtEl>
                                        <p:attrNameLst>
                                          <p:attrName>style.visibility</p:attrName>
                                        </p:attrNameLst>
                                      </p:cBhvr>
                                      <p:to>
                                        <p:strVal val="visible"/>
                                      </p:to>
                                    </p:set>
                                    <p:animEffect transition="in" filter="dissolve">
                                      <p:cBhvr>
                                        <p:cTn id="41"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7" grpId="0" animBg="1"/>
      <p:bldP spid="151" grpId="0" animBg="1"/>
      <p:bldP spid="156" grpId="0"/>
      <p:bldP spid="157" grpId="0"/>
      <p:bldP spid="158" grpId="0"/>
      <p:bldP spid="160" grpId="0"/>
      <p:bldP spid="183" grpId="0"/>
      <p:bldP spid="18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45" name="Freeform 144"/>
          <p:cNvSpPr/>
          <p:nvPr/>
        </p:nvSpPr>
        <p:spPr>
          <a:xfrm>
            <a:off x="476756" y="1082769"/>
            <a:ext cx="2237605" cy="2844586"/>
          </a:xfrm>
          <a:custGeom>
            <a:avLst/>
            <a:gdLst>
              <a:gd name="connsiteX0" fmla="*/ 1061423 w 2710609"/>
              <a:gd name="connsiteY0" fmla="*/ 65314 h 3771900"/>
              <a:gd name="connsiteX1" fmla="*/ 1061423 w 2710609"/>
              <a:gd name="connsiteY1" fmla="*/ 65314 h 3771900"/>
              <a:gd name="connsiteX2" fmla="*/ 930795 w 2710609"/>
              <a:gd name="connsiteY2" fmla="*/ 179614 h 3771900"/>
              <a:gd name="connsiteX3" fmla="*/ 914466 w 2710609"/>
              <a:gd name="connsiteY3" fmla="*/ 228600 h 3771900"/>
              <a:gd name="connsiteX4" fmla="*/ 865481 w 2710609"/>
              <a:gd name="connsiteY4" fmla="*/ 261257 h 3771900"/>
              <a:gd name="connsiteX5" fmla="*/ 783838 w 2710609"/>
              <a:gd name="connsiteY5" fmla="*/ 326571 h 3771900"/>
              <a:gd name="connsiteX6" fmla="*/ 734852 w 2710609"/>
              <a:gd name="connsiteY6" fmla="*/ 342900 h 3771900"/>
              <a:gd name="connsiteX7" fmla="*/ 685866 w 2710609"/>
              <a:gd name="connsiteY7" fmla="*/ 375557 h 3771900"/>
              <a:gd name="connsiteX8" fmla="*/ 620552 w 2710609"/>
              <a:gd name="connsiteY8" fmla="*/ 408214 h 3771900"/>
              <a:gd name="connsiteX9" fmla="*/ 555238 w 2710609"/>
              <a:gd name="connsiteY9" fmla="*/ 457200 h 3771900"/>
              <a:gd name="connsiteX10" fmla="*/ 506252 w 2710609"/>
              <a:gd name="connsiteY10" fmla="*/ 489857 h 3771900"/>
              <a:gd name="connsiteX11" fmla="*/ 424609 w 2710609"/>
              <a:gd name="connsiteY11" fmla="*/ 571500 h 3771900"/>
              <a:gd name="connsiteX12" fmla="*/ 408281 w 2710609"/>
              <a:gd name="connsiteY12" fmla="*/ 620485 h 3771900"/>
              <a:gd name="connsiteX13" fmla="*/ 408281 w 2710609"/>
              <a:gd name="connsiteY13" fmla="*/ 1077685 h 3771900"/>
              <a:gd name="connsiteX14" fmla="*/ 440938 w 2710609"/>
              <a:gd name="connsiteY14" fmla="*/ 1175657 h 3771900"/>
              <a:gd name="connsiteX15" fmla="*/ 375623 w 2710609"/>
              <a:gd name="connsiteY15" fmla="*/ 1469571 h 3771900"/>
              <a:gd name="connsiteX16" fmla="*/ 310309 w 2710609"/>
              <a:gd name="connsiteY16" fmla="*/ 1534885 h 3771900"/>
              <a:gd name="connsiteX17" fmla="*/ 277652 w 2710609"/>
              <a:gd name="connsiteY17" fmla="*/ 1600200 h 3771900"/>
              <a:gd name="connsiteX18" fmla="*/ 212338 w 2710609"/>
              <a:gd name="connsiteY18" fmla="*/ 1649185 h 3771900"/>
              <a:gd name="connsiteX19" fmla="*/ 163352 w 2710609"/>
              <a:gd name="connsiteY19" fmla="*/ 1698171 h 3771900"/>
              <a:gd name="connsiteX20" fmla="*/ 65381 w 2710609"/>
              <a:gd name="connsiteY20" fmla="*/ 1861457 h 3771900"/>
              <a:gd name="connsiteX21" fmla="*/ 16395 w 2710609"/>
              <a:gd name="connsiteY21" fmla="*/ 1943100 h 3771900"/>
              <a:gd name="connsiteX22" fmla="*/ 66 w 2710609"/>
              <a:gd name="connsiteY22" fmla="*/ 2008414 h 3771900"/>
              <a:gd name="connsiteX23" fmla="*/ 32723 w 2710609"/>
              <a:gd name="connsiteY23" fmla="*/ 2286000 h 3771900"/>
              <a:gd name="connsiteX24" fmla="*/ 65381 w 2710609"/>
              <a:gd name="connsiteY24" fmla="*/ 2383971 h 3771900"/>
              <a:gd name="connsiteX25" fmla="*/ 81709 w 2710609"/>
              <a:gd name="connsiteY25" fmla="*/ 2465614 h 3771900"/>
              <a:gd name="connsiteX26" fmla="*/ 130695 w 2710609"/>
              <a:gd name="connsiteY26" fmla="*/ 2530928 h 3771900"/>
              <a:gd name="connsiteX27" fmla="*/ 147023 w 2710609"/>
              <a:gd name="connsiteY27" fmla="*/ 2579914 h 3771900"/>
              <a:gd name="connsiteX28" fmla="*/ 179681 w 2710609"/>
              <a:gd name="connsiteY28" fmla="*/ 2612571 h 3771900"/>
              <a:gd name="connsiteX29" fmla="*/ 212338 w 2710609"/>
              <a:gd name="connsiteY29" fmla="*/ 2661557 h 3771900"/>
              <a:gd name="connsiteX30" fmla="*/ 228666 w 2710609"/>
              <a:gd name="connsiteY30" fmla="*/ 2710542 h 3771900"/>
              <a:gd name="connsiteX31" fmla="*/ 293981 w 2710609"/>
              <a:gd name="connsiteY31" fmla="*/ 2775857 h 3771900"/>
              <a:gd name="connsiteX32" fmla="*/ 342966 w 2710609"/>
              <a:gd name="connsiteY32" fmla="*/ 2890157 h 3771900"/>
              <a:gd name="connsiteX33" fmla="*/ 424609 w 2710609"/>
              <a:gd name="connsiteY33" fmla="*/ 3004457 h 3771900"/>
              <a:gd name="connsiteX34" fmla="*/ 440938 w 2710609"/>
              <a:gd name="connsiteY34" fmla="*/ 3053442 h 3771900"/>
              <a:gd name="connsiteX35" fmla="*/ 522581 w 2710609"/>
              <a:gd name="connsiteY35" fmla="*/ 3151414 h 3771900"/>
              <a:gd name="connsiteX36" fmla="*/ 604223 w 2710609"/>
              <a:gd name="connsiteY36" fmla="*/ 3282042 h 3771900"/>
              <a:gd name="connsiteX37" fmla="*/ 751181 w 2710609"/>
              <a:gd name="connsiteY37" fmla="*/ 3445328 h 3771900"/>
              <a:gd name="connsiteX38" fmla="*/ 816495 w 2710609"/>
              <a:gd name="connsiteY38" fmla="*/ 3510642 h 3771900"/>
              <a:gd name="connsiteX39" fmla="*/ 914466 w 2710609"/>
              <a:gd name="connsiteY39" fmla="*/ 3559628 h 3771900"/>
              <a:gd name="connsiteX40" fmla="*/ 1045095 w 2710609"/>
              <a:gd name="connsiteY40" fmla="*/ 3624942 h 3771900"/>
              <a:gd name="connsiteX41" fmla="*/ 1126738 w 2710609"/>
              <a:gd name="connsiteY41" fmla="*/ 3657600 h 3771900"/>
              <a:gd name="connsiteX42" fmla="*/ 1175723 w 2710609"/>
              <a:gd name="connsiteY42" fmla="*/ 3673928 h 3771900"/>
              <a:gd name="connsiteX43" fmla="*/ 1387995 w 2710609"/>
              <a:gd name="connsiteY43" fmla="*/ 3739242 h 3771900"/>
              <a:gd name="connsiteX44" fmla="*/ 1763552 w 2710609"/>
              <a:gd name="connsiteY44" fmla="*/ 3771900 h 3771900"/>
              <a:gd name="connsiteX45" fmla="*/ 2008481 w 2710609"/>
              <a:gd name="connsiteY45" fmla="*/ 3755571 h 3771900"/>
              <a:gd name="connsiteX46" fmla="*/ 2106452 w 2710609"/>
              <a:gd name="connsiteY46" fmla="*/ 3657600 h 3771900"/>
              <a:gd name="connsiteX47" fmla="*/ 2139109 w 2710609"/>
              <a:gd name="connsiteY47" fmla="*/ 3608614 h 3771900"/>
              <a:gd name="connsiteX48" fmla="*/ 2188095 w 2710609"/>
              <a:gd name="connsiteY48" fmla="*/ 3510642 h 3771900"/>
              <a:gd name="connsiteX49" fmla="*/ 2204423 w 2710609"/>
              <a:gd name="connsiteY49" fmla="*/ 3265714 h 3771900"/>
              <a:gd name="connsiteX50" fmla="*/ 2220752 w 2710609"/>
              <a:gd name="connsiteY50" fmla="*/ 3200400 h 3771900"/>
              <a:gd name="connsiteX51" fmla="*/ 2253409 w 2710609"/>
              <a:gd name="connsiteY51" fmla="*/ 3069771 h 3771900"/>
              <a:gd name="connsiteX52" fmla="*/ 2269738 w 2710609"/>
              <a:gd name="connsiteY52" fmla="*/ 2073728 h 3771900"/>
              <a:gd name="connsiteX53" fmla="*/ 2318723 w 2710609"/>
              <a:gd name="connsiteY53" fmla="*/ 1959428 h 3771900"/>
              <a:gd name="connsiteX54" fmla="*/ 2351381 w 2710609"/>
              <a:gd name="connsiteY54" fmla="*/ 1926771 h 3771900"/>
              <a:gd name="connsiteX55" fmla="*/ 2384038 w 2710609"/>
              <a:gd name="connsiteY55" fmla="*/ 1877785 h 3771900"/>
              <a:gd name="connsiteX56" fmla="*/ 2465681 w 2710609"/>
              <a:gd name="connsiteY56" fmla="*/ 1779814 h 3771900"/>
              <a:gd name="connsiteX57" fmla="*/ 2530995 w 2710609"/>
              <a:gd name="connsiteY57" fmla="*/ 1698171 h 3771900"/>
              <a:gd name="connsiteX58" fmla="*/ 2547323 w 2710609"/>
              <a:gd name="connsiteY58" fmla="*/ 1649185 h 3771900"/>
              <a:gd name="connsiteX59" fmla="*/ 2628966 w 2710609"/>
              <a:gd name="connsiteY59" fmla="*/ 1567542 h 3771900"/>
              <a:gd name="connsiteX60" fmla="*/ 2661623 w 2710609"/>
              <a:gd name="connsiteY60" fmla="*/ 1518557 h 3771900"/>
              <a:gd name="connsiteX61" fmla="*/ 2694281 w 2710609"/>
              <a:gd name="connsiteY61" fmla="*/ 1420585 h 3771900"/>
              <a:gd name="connsiteX62" fmla="*/ 2710609 w 2710609"/>
              <a:gd name="connsiteY62" fmla="*/ 783771 h 3771900"/>
              <a:gd name="connsiteX63" fmla="*/ 2694281 w 2710609"/>
              <a:gd name="connsiteY63" fmla="*/ 457200 h 3771900"/>
              <a:gd name="connsiteX64" fmla="*/ 2661623 w 2710609"/>
              <a:gd name="connsiteY64" fmla="*/ 424542 h 3771900"/>
              <a:gd name="connsiteX65" fmla="*/ 2628966 w 2710609"/>
              <a:gd name="connsiteY65" fmla="*/ 375557 h 3771900"/>
              <a:gd name="connsiteX66" fmla="*/ 2530995 w 2710609"/>
              <a:gd name="connsiteY66" fmla="*/ 326571 h 3771900"/>
              <a:gd name="connsiteX67" fmla="*/ 2400366 w 2710609"/>
              <a:gd name="connsiteY67" fmla="*/ 244928 h 3771900"/>
              <a:gd name="connsiteX68" fmla="*/ 2351381 w 2710609"/>
              <a:gd name="connsiteY68" fmla="*/ 212271 h 3771900"/>
              <a:gd name="connsiteX69" fmla="*/ 2269738 w 2710609"/>
              <a:gd name="connsiteY69" fmla="*/ 179614 h 3771900"/>
              <a:gd name="connsiteX70" fmla="*/ 2171766 w 2710609"/>
              <a:gd name="connsiteY70" fmla="*/ 114300 h 3771900"/>
              <a:gd name="connsiteX71" fmla="*/ 2057466 w 2710609"/>
              <a:gd name="connsiteY71" fmla="*/ 65314 h 3771900"/>
              <a:gd name="connsiteX72" fmla="*/ 2008481 w 2710609"/>
              <a:gd name="connsiteY72" fmla="*/ 32657 h 3771900"/>
              <a:gd name="connsiteX73" fmla="*/ 1943166 w 2710609"/>
              <a:gd name="connsiteY73" fmla="*/ 16328 h 3771900"/>
              <a:gd name="connsiteX74" fmla="*/ 1894181 w 2710609"/>
              <a:gd name="connsiteY74" fmla="*/ 0 h 3771900"/>
              <a:gd name="connsiteX75" fmla="*/ 1371666 w 2710609"/>
              <a:gd name="connsiteY75" fmla="*/ 16328 h 3771900"/>
              <a:gd name="connsiteX76" fmla="*/ 1306352 w 2710609"/>
              <a:gd name="connsiteY76" fmla="*/ 32657 h 3771900"/>
              <a:gd name="connsiteX77" fmla="*/ 1175723 w 2710609"/>
              <a:gd name="connsiteY77" fmla="*/ 48985 h 3771900"/>
              <a:gd name="connsiteX78" fmla="*/ 1126738 w 2710609"/>
              <a:gd name="connsiteY78" fmla="*/ 81642 h 3771900"/>
              <a:gd name="connsiteX79" fmla="*/ 1061423 w 2710609"/>
              <a:gd name="connsiteY79" fmla="*/ 65314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710609" h="3771900">
                <a:moveTo>
                  <a:pt x="1061423" y="65314"/>
                </a:moveTo>
                <a:lnTo>
                  <a:pt x="1061423" y="65314"/>
                </a:lnTo>
                <a:cubicBezTo>
                  <a:pt x="1017880" y="103414"/>
                  <a:pt x="969500" y="136608"/>
                  <a:pt x="930795" y="179614"/>
                </a:cubicBezTo>
                <a:cubicBezTo>
                  <a:pt x="919281" y="192408"/>
                  <a:pt x="925218" y="215160"/>
                  <a:pt x="914466" y="228600"/>
                </a:cubicBezTo>
                <a:cubicBezTo>
                  <a:pt x="902207" y="243924"/>
                  <a:pt x="880805" y="248998"/>
                  <a:pt x="865481" y="261257"/>
                </a:cubicBezTo>
                <a:cubicBezTo>
                  <a:pt x="814859" y="301755"/>
                  <a:pt x="850843" y="293068"/>
                  <a:pt x="783838" y="326571"/>
                </a:cubicBezTo>
                <a:cubicBezTo>
                  <a:pt x="768443" y="334268"/>
                  <a:pt x="750247" y="335203"/>
                  <a:pt x="734852" y="342900"/>
                </a:cubicBezTo>
                <a:cubicBezTo>
                  <a:pt x="717299" y="351676"/>
                  <a:pt x="702905" y="365821"/>
                  <a:pt x="685866" y="375557"/>
                </a:cubicBezTo>
                <a:cubicBezTo>
                  <a:pt x="664732" y="387634"/>
                  <a:pt x="641193" y="395313"/>
                  <a:pt x="620552" y="408214"/>
                </a:cubicBezTo>
                <a:cubicBezTo>
                  <a:pt x="597474" y="422638"/>
                  <a:pt x="577383" y="441382"/>
                  <a:pt x="555238" y="457200"/>
                </a:cubicBezTo>
                <a:cubicBezTo>
                  <a:pt x="539269" y="468607"/>
                  <a:pt x="521021" y="476934"/>
                  <a:pt x="506252" y="489857"/>
                </a:cubicBezTo>
                <a:cubicBezTo>
                  <a:pt x="477288" y="515201"/>
                  <a:pt x="424609" y="571500"/>
                  <a:pt x="424609" y="571500"/>
                </a:cubicBezTo>
                <a:cubicBezTo>
                  <a:pt x="419166" y="587828"/>
                  <a:pt x="413009" y="603936"/>
                  <a:pt x="408281" y="620485"/>
                </a:cubicBezTo>
                <a:cubicBezTo>
                  <a:pt x="361536" y="784093"/>
                  <a:pt x="383480" y="829673"/>
                  <a:pt x="408281" y="1077685"/>
                </a:cubicBezTo>
                <a:cubicBezTo>
                  <a:pt x="411706" y="1111938"/>
                  <a:pt x="440938" y="1175657"/>
                  <a:pt x="440938" y="1175657"/>
                </a:cubicBezTo>
                <a:cubicBezTo>
                  <a:pt x="432763" y="1228792"/>
                  <a:pt x="423021" y="1398475"/>
                  <a:pt x="375623" y="1469571"/>
                </a:cubicBezTo>
                <a:cubicBezTo>
                  <a:pt x="358544" y="1495189"/>
                  <a:pt x="332080" y="1513114"/>
                  <a:pt x="310309" y="1534885"/>
                </a:cubicBezTo>
                <a:cubicBezTo>
                  <a:pt x="299423" y="1556657"/>
                  <a:pt x="293493" y="1581719"/>
                  <a:pt x="277652" y="1600200"/>
                </a:cubicBezTo>
                <a:cubicBezTo>
                  <a:pt x="259941" y="1620862"/>
                  <a:pt x="233000" y="1631474"/>
                  <a:pt x="212338" y="1649185"/>
                </a:cubicBezTo>
                <a:cubicBezTo>
                  <a:pt x="194805" y="1664213"/>
                  <a:pt x="177529" y="1679943"/>
                  <a:pt x="163352" y="1698171"/>
                </a:cubicBezTo>
                <a:cubicBezTo>
                  <a:pt x="126414" y="1745662"/>
                  <a:pt x="89618" y="1804904"/>
                  <a:pt x="65381" y="1861457"/>
                </a:cubicBezTo>
                <a:cubicBezTo>
                  <a:pt x="33586" y="1935644"/>
                  <a:pt x="70701" y="1888792"/>
                  <a:pt x="16395" y="1943100"/>
                </a:cubicBezTo>
                <a:cubicBezTo>
                  <a:pt x="10952" y="1964871"/>
                  <a:pt x="-1001" y="1985998"/>
                  <a:pt x="66" y="2008414"/>
                </a:cubicBezTo>
                <a:cubicBezTo>
                  <a:pt x="4497" y="2101475"/>
                  <a:pt x="16760" y="2194211"/>
                  <a:pt x="32723" y="2286000"/>
                </a:cubicBezTo>
                <a:cubicBezTo>
                  <a:pt x="38621" y="2319915"/>
                  <a:pt x="58630" y="2350216"/>
                  <a:pt x="65381" y="2383971"/>
                </a:cubicBezTo>
                <a:cubicBezTo>
                  <a:pt x="70824" y="2411185"/>
                  <a:pt x="70437" y="2440253"/>
                  <a:pt x="81709" y="2465614"/>
                </a:cubicBezTo>
                <a:cubicBezTo>
                  <a:pt x="92762" y="2490483"/>
                  <a:pt x="114366" y="2509157"/>
                  <a:pt x="130695" y="2530928"/>
                </a:cubicBezTo>
                <a:cubicBezTo>
                  <a:pt x="136138" y="2547257"/>
                  <a:pt x="138168" y="2565155"/>
                  <a:pt x="147023" y="2579914"/>
                </a:cubicBezTo>
                <a:cubicBezTo>
                  <a:pt x="154944" y="2593115"/>
                  <a:pt x="170064" y="2600550"/>
                  <a:pt x="179681" y="2612571"/>
                </a:cubicBezTo>
                <a:cubicBezTo>
                  <a:pt x="191940" y="2627895"/>
                  <a:pt x="201452" y="2645228"/>
                  <a:pt x="212338" y="2661557"/>
                </a:cubicBezTo>
                <a:cubicBezTo>
                  <a:pt x="217781" y="2677885"/>
                  <a:pt x="218662" y="2696536"/>
                  <a:pt x="228666" y="2710542"/>
                </a:cubicBezTo>
                <a:cubicBezTo>
                  <a:pt x="246562" y="2735597"/>
                  <a:pt x="293981" y="2775857"/>
                  <a:pt x="293981" y="2775857"/>
                </a:cubicBezTo>
                <a:cubicBezTo>
                  <a:pt x="309853" y="2823475"/>
                  <a:pt x="314142" y="2844038"/>
                  <a:pt x="342966" y="2890157"/>
                </a:cubicBezTo>
                <a:cubicBezTo>
                  <a:pt x="361464" y="2919754"/>
                  <a:pt x="407333" y="2969905"/>
                  <a:pt x="424609" y="3004457"/>
                </a:cubicBezTo>
                <a:cubicBezTo>
                  <a:pt x="432306" y="3019852"/>
                  <a:pt x="432399" y="3038498"/>
                  <a:pt x="440938" y="3053442"/>
                </a:cubicBezTo>
                <a:cubicBezTo>
                  <a:pt x="488423" y="3136541"/>
                  <a:pt x="476753" y="3096421"/>
                  <a:pt x="522581" y="3151414"/>
                </a:cubicBezTo>
                <a:cubicBezTo>
                  <a:pt x="615088" y="3262422"/>
                  <a:pt x="533531" y="3168934"/>
                  <a:pt x="604223" y="3282042"/>
                </a:cubicBezTo>
                <a:cubicBezTo>
                  <a:pt x="646834" y="3350219"/>
                  <a:pt x="691810" y="3385958"/>
                  <a:pt x="751181" y="3445328"/>
                </a:cubicBezTo>
                <a:cubicBezTo>
                  <a:pt x="772952" y="3467099"/>
                  <a:pt x="790877" y="3493563"/>
                  <a:pt x="816495" y="3510642"/>
                </a:cubicBezTo>
                <a:cubicBezTo>
                  <a:pt x="923845" y="3582210"/>
                  <a:pt x="808236" y="3511342"/>
                  <a:pt x="914466" y="3559628"/>
                </a:cubicBezTo>
                <a:cubicBezTo>
                  <a:pt x="958785" y="3579773"/>
                  <a:pt x="999895" y="3606861"/>
                  <a:pt x="1045095" y="3624942"/>
                </a:cubicBezTo>
                <a:cubicBezTo>
                  <a:pt x="1072309" y="3635828"/>
                  <a:pt x="1099293" y="3647308"/>
                  <a:pt x="1126738" y="3657600"/>
                </a:cubicBezTo>
                <a:cubicBezTo>
                  <a:pt x="1142854" y="3663643"/>
                  <a:pt x="1159607" y="3667885"/>
                  <a:pt x="1175723" y="3673928"/>
                </a:cubicBezTo>
                <a:cubicBezTo>
                  <a:pt x="1280858" y="3713353"/>
                  <a:pt x="1256771" y="3714637"/>
                  <a:pt x="1387995" y="3739242"/>
                </a:cubicBezTo>
                <a:cubicBezTo>
                  <a:pt x="1490257" y="3758416"/>
                  <a:pt x="1679127" y="3766272"/>
                  <a:pt x="1763552" y="3771900"/>
                </a:cubicBezTo>
                <a:cubicBezTo>
                  <a:pt x="1845195" y="3766457"/>
                  <a:pt x="1927658" y="3768333"/>
                  <a:pt x="2008481" y="3755571"/>
                </a:cubicBezTo>
                <a:cubicBezTo>
                  <a:pt x="2083691" y="3743696"/>
                  <a:pt x="2074785" y="3713018"/>
                  <a:pt x="2106452" y="3657600"/>
                </a:cubicBezTo>
                <a:cubicBezTo>
                  <a:pt x="2116188" y="3640561"/>
                  <a:pt x="2130333" y="3626167"/>
                  <a:pt x="2139109" y="3608614"/>
                </a:cubicBezTo>
                <a:cubicBezTo>
                  <a:pt x="2206712" y="3473407"/>
                  <a:pt x="2094505" y="3651029"/>
                  <a:pt x="2188095" y="3510642"/>
                </a:cubicBezTo>
                <a:cubicBezTo>
                  <a:pt x="2193538" y="3428999"/>
                  <a:pt x="2195857" y="3347088"/>
                  <a:pt x="2204423" y="3265714"/>
                </a:cubicBezTo>
                <a:cubicBezTo>
                  <a:pt x="2206772" y="3243396"/>
                  <a:pt x="2215884" y="3222307"/>
                  <a:pt x="2220752" y="3200400"/>
                </a:cubicBezTo>
                <a:cubicBezTo>
                  <a:pt x="2247026" y="3082171"/>
                  <a:pt x="2224231" y="3157309"/>
                  <a:pt x="2253409" y="3069771"/>
                </a:cubicBezTo>
                <a:cubicBezTo>
                  <a:pt x="2258852" y="2737757"/>
                  <a:pt x="2259366" y="2405625"/>
                  <a:pt x="2269738" y="2073728"/>
                </a:cubicBezTo>
                <a:cubicBezTo>
                  <a:pt x="2270452" y="2050884"/>
                  <a:pt x="2311335" y="1970509"/>
                  <a:pt x="2318723" y="1959428"/>
                </a:cubicBezTo>
                <a:cubicBezTo>
                  <a:pt x="2327263" y="1946619"/>
                  <a:pt x="2341764" y="1938792"/>
                  <a:pt x="2351381" y="1926771"/>
                </a:cubicBezTo>
                <a:cubicBezTo>
                  <a:pt x="2363640" y="1911447"/>
                  <a:pt x="2372632" y="1893754"/>
                  <a:pt x="2384038" y="1877785"/>
                </a:cubicBezTo>
                <a:cubicBezTo>
                  <a:pt x="2432557" y="1809857"/>
                  <a:pt x="2419268" y="1826225"/>
                  <a:pt x="2465681" y="1779814"/>
                </a:cubicBezTo>
                <a:cubicBezTo>
                  <a:pt x="2506722" y="1656686"/>
                  <a:pt x="2446586" y="1803683"/>
                  <a:pt x="2530995" y="1698171"/>
                </a:cubicBezTo>
                <a:cubicBezTo>
                  <a:pt x="2541747" y="1684731"/>
                  <a:pt x="2536996" y="1662955"/>
                  <a:pt x="2547323" y="1649185"/>
                </a:cubicBezTo>
                <a:cubicBezTo>
                  <a:pt x="2570415" y="1618395"/>
                  <a:pt x="2607617" y="1599565"/>
                  <a:pt x="2628966" y="1567542"/>
                </a:cubicBezTo>
                <a:cubicBezTo>
                  <a:pt x="2639852" y="1551214"/>
                  <a:pt x="2653653" y="1536490"/>
                  <a:pt x="2661623" y="1518557"/>
                </a:cubicBezTo>
                <a:cubicBezTo>
                  <a:pt x="2675604" y="1487100"/>
                  <a:pt x="2694281" y="1420585"/>
                  <a:pt x="2694281" y="1420585"/>
                </a:cubicBezTo>
                <a:cubicBezTo>
                  <a:pt x="2699724" y="1208314"/>
                  <a:pt x="2710609" y="996112"/>
                  <a:pt x="2710609" y="783771"/>
                </a:cubicBezTo>
                <a:cubicBezTo>
                  <a:pt x="2710609" y="674778"/>
                  <a:pt x="2709007" y="565194"/>
                  <a:pt x="2694281" y="457200"/>
                </a:cubicBezTo>
                <a:cubicBezTo>
                  <a:pt x="2692201" y="441946"/>
                  <a:pt x="2671240" y="436564"/>
                  <a:pt x="2661623" y="424542"/>
                </a:cubicBezTo>
                <a:cubicBezTo>
                  <a:pt x="2649364" y="409218"/>
                  <a:pt x="2642842" y="389433"/>
                  <a:pt x="2628966" y="375557"/>
                </a:cubicBezTo>
                <a:cubicBezTo>
                  <a:pt x="2597313" y="343904"/>
                  <a:pt x="2570836" y="339852"/>
                  <a:pt x="2530995" y="326571"/>
                </a:cubicBezTo>
                <a:cubicBezTo>
                  <a:pt x="2406112" y="232908"/>
                  <a:pt x="2525885" y="316653"/>
                  <a:pt x="2400366" y="244928"/>
                </a:cubicBezTo>
                <a:cubicBezTo>
                  <a:pt x="2383327" y="235192"/>
                  <a:pt x="2368933" y="221047"/>
                  <a:pt x="2351381" y="212271"/>
                </a:cubicBezTo>
                <a:cubicBezTo>
                  <a:pt x="2325165" y="199163"/>
                  <a:pt x="2295470" y="193649"/>
                  <a:pt x="2269738" y="179614"/>
                </a:cubicBezTo>
                <a:cubicBezTo>
                  <a:pt x="2235281" y="160820"/>
                  <a:pt x="2209001" y="126712"/>
                  <a:pt x="2171766" y="114300"/>
                </a:cubicBezTo>
                <a:cubicBezTo>
                  <a:pt x="2116812" y="95981"/>
                  <a:pt x="2113959" y="97596"/>
                  <a:pt x="2057466" y="65314"/>
                </a:cubicBezTo>
                <a:cubicBezTo>
                  <a:pt x="2040427" y="55578"/>
                  <a:pt x="2026519" y="40387"/>
                  <a:pt x="2008481" y="32657"/>
                </a:cubicBezTo>
                <a:cubicBezTo>
                  <a:pt x="1987854" y="23817"/>
                  <a:pt x="1964744" y="22493"/>
                  <a:pt x="1943166" y="16328"/>
                </a:cubicBezTo>
                <a:cubicBezTo>
                  <a:pt x="1926617" y="11600"/>
                  <a:pt x="1910509" y="5443"/>
                  <a:pt x="1894181" y="0"/>
                </a:cubicBezTo>
                <a:cubicBezTo>
                  <a:pt x="1720009" y="5443"/>
                  <a:pt x="1545654" y="6662"/>
                  <a:pt x="1371666" y="16328"/>
                </a:cubicBezTo>
                <a:cubicBezTo>
                  <a:pt x="1349259" y="17573"/>
                  <a:pt x="1328488" y="28968"/>
                  <a:pt x="1306352" y="32657"/>
                </a:cubicBezTo>
                <a:cubicBezTo>
                  <a:pt x="1263067" y="39871"/>
                  <a:pt x="1219266" y="43542"/>
                  <a:pt x="1175723" y="48985"/>
                </a:cubicBezTo>
                <a:cubicBezTo>
                  <a:pt x="1159395" y="59871"/>
                  <a:pt x="1144290" y="72866"/>
                  <a:pt x="1126738" y="81642"/>
                </a:cubicBezTo>
                <a:cubicBezTo>
                  <a:pt x="1111343" y="89339"/>
                  <a:pt x="1072309" y="68035"/>
                  <a:pt x="1061423" y="65314"/>
                </a:cubicBezTo>
                <a:close/>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Freeform 146"/>
          <p:cNvSpPr/>
          <p:nvPr/>
        </p:nvSpPr>
        <p:spPr>
          <a:xfrm>
            <a:off x="2693982" y="1419930"/>
            <a:ext cx="1243783" cy="2297923"/>
          </a:xfrm>
          <a:custGeom>
            <a:avLst/>
            <a:gdLst>
              <a:gd name="connsiteX0" fmla="*/ 669471 w 1275417"/>
              <a:gd name="connsiteY0" fmla="*/ 9154 h 2719697"/>
              <a:gd name="connsiteX1" fmla="*/ 669471 w 1275417"/>
              <a:gd name="connsiteY1" fmla="*/ 9154 h 2719697"/>
              <a:gd name="connsiteX2" fmla="*/ 375557 w 1275417"/>
              <a:gd name="connsiteY2" fmla="*/ 41811 h 2719697"/>
              <a:gd name="connsiteX3" fmla="*/ 326571 w 1275417"/>
              <a:gd name="connsiteY3" fmla="*/ 58140 h 2719697"/>
              <a:gd name="connsiteX4" fmla="*/ 277585 w 1275417"/>
              <a:gd name="connsiteY4" fmla="*/ 90797 h 2719697"/>
              <a:gd name="connsiteX5" fmla="*/ 261257 w 1275417"/>
              <a:gd name="connsiteY5" fmla="*/ 139783 h 2719697"/>
              <a:gd name="connsiteX6" fmla="*/ 228600 w 1275417"/>
              <a:gd name="connsiteY6" fmla="*/ 188768 h 2719697"/>
              <a:gd name="connsiteX7" fmla="*/ 195943 w 1275417"/>
              <a:gd name="connsiteY7" fmla="*/ 662297 h 2719697"/>
              <a:gd name="connsiteX8" fmla="*/ 179614 w 1275417"/>
              <a:gd name="connsiteY8" fmla="*/ 792926 h 2719697"/>
              <a:gd name="connsiteX9" fmla="*/ 163285 w 1275417"/>
              <a:gd name="connsiteY9" fmla="*/ 841911 h 2719697"/>
              <a:gd name="connsiteX10" fmla="*/ 146957 w 1275417"/>
              <a:gd name="connsiteY10" fmla="*/ 1037854 h 2719697"/>
              <a:gd name="connsiteX11" fmla="*/ 130628 w 1275417"/>
              <a:gd name="connsiteY11" fmla="*/ 1086840 h 2719697"/>
              <a:gd name="connsiteX12" fmla="*/ 114300 w 1275417"/>
              <a:gd name="connsiteY12" fmla="*/ 1152154 h 2719697"/>
              <a:gd name="connsiteX13" fmla="*/ 81643 w 1275417"/>
              <a:gd name="connsiteY13" fmla="*/ 1250126 h 2719697"/>
              <a:gd name="connsiteX14" fmla="*/ 48985 w 1275417"/>
              <a:gd name="connsiteY14" fmla="*/ 1348097 h 2719697"/>
              <a:gd name="connsiteX15" fmla="*/ 32657 w 1275417"/>
              <a:gd name="connsiteY15" fmla="*/ 1397083 h 2719697"/>
              <a:gd name="connsiteX16" fmla="*/ 16328 w 1275417"/>
              <a:gd name="connsiteY16" fmla="*/ 1446068 h 2719697"/>
              <a:gd name="connsiteX17" fmla="*/ 0 w 1275417"/>
              <a:gd name="connsiteY17" fmla="*/ 1527711 h 2719697"/>
              <a:gd name="connsiteX18" fmla="*/ 48985 w 1275417"/>
              <a:gd name="connsiteY18" fmla="*/ 2082883 h 2719697"/>
              <a:gd name="connsiteX19" fmla="*/ 65314 w 1275417"/>
              <a:gd name="connsiteY19" fmla="*/ 2131868 h 2719697"/>
              <a:gd name="connsiteX20" fmla="*/ 81643 w 1275417"/>
              <a:gd name="connsiteY20" fmla="*/ 2180854 h 2719697"/>
              <a:gd name="connsiteX21" fmla="*/ 130628 w 1275417"/>
              <a:gd name="connsiteY21" fmla="*/ 2246168 h 2719697"/>
              <a:gd name="connsiteX22" fmla="*/ 179614 w 1275417"/>
              <a:gd name="connsiteY22" fmla="*/ 2344140 h 2719697"/>
              <a:gd name="connsiteX23" fmla="*/ 195943 w 1275417"/>
              <a:gd name="connsiteY23" fmla="*/ 2393126 h 2719697"/>
              <a:gd name="connsiteX24" fmla="*/ 244928 w 1275417"/>
              <a:gd name="connsiteY24" fmla="*/ 2442111 h 2719697"/>
              <a:gd name="connsiteX25" fmla="*/ 359228 w 1275417"/>
              <a:gd name="connsiteY25" fmla="*/ 2572740 h 2719697"/>
              <a:gd name="connsiteX26" fmla="*/ 408214 w 1275417"/>
              <a:gd name="connsiteY26" fmla="*/ 2589068 h 2719697"/>
              <a:gd name="connsiteX27" fmla="*/ 506185 w 1275417"/>
              <a:gd name="connsiteY27" fmla="*/ 2638054 h 2719697"/>
              <a:gd name="connsiteX28" fmla="*/ 555171 w 1275417"/>
              <a:gd name="connsiteY28" fmla="*/ 2670711 h 2719697"/>
              <a:gd name="connsiteX29" fmla="*/ 669471 w 1275417"/>
              <a:gd name="connsiteY29" fmla="*/ 2703368 h 2719697"/>
              <a:gd name="connsiteX30" fmla="*/ 718457 w 1275417"/>
              <a:gd name="connsiteY30" fmla="*/ 2719697 h 2719697"/>
              <a:gd name="connsiteX31" fmla="*/ 979714 w 1275417"/>
              <a:gd name="connsiteY31" fmla="*/ 2703368 h 2719697"/>
              <a:gd name="connsiteX32" fmla="*/ 1077685 w 1275417"/>
              <a:gd name="connsiteY32" fmla="*/ 2670711 h 2719697"/>
              <a:gd name="connsiteX33" fmla="*/ 1110343 w 1275417"/>
              <a:gd name="connsiteY33" fmla="*/ 2638054 h 2719697"/>
              <a:gd name="connsiteX34" fmla="*/ 1159328 w 1275417"/>
              <a:gd name="connsiteY34" fmla="*/ 2605397 h 2719697"/>
              <a:gd name="connsiteX35" fmla="*/ 1224643 w 1275417"/>
              <a:gd name="connsiteY35" fmla="*/ 2507426 h 2719697"/>
              <a:gd name="connsiteX36" fmla="*/ 1240971 w 1275417"/>
              <a:gd name="connsiteY36" fmla="*/ 2458440 h 2719697"/>
              <a:gd name="connsiteX37" fmla="*/ 1273628 w 1275417"/>
              <a:gd name="connsiteY37" fmla="*/ 2393126 h 2719697"/>
              <a:gd name="connsiteX38" fmla="*/ 1257300 w 1275417"/>
              <a:gd name="connsiteY38" fmla="*/ 1299111 h 2719697"/>
              <a:gd name="connsiteX39" fmla="*/ 1224643 w 1275417"/>
              <a:gd name="connsiteY39" fmla="*/ 1233797 h 2719697"/>
              <a:gd name="connsiteX40" fmla="*/ 1208314 w 1275417"/>
              <a:gd name="connsiteY40" fmla="*/ 1184811 h 2719697"/>
              <a:gd name="connsiteX41" fmla="*/ 1175657 w 1275417"/>
              <a:gd name="connsiteY41" fmla="*/ 1054183 h 2719697"/>
              <a:gd name="connsiteX42" fmla="*/ 1110343 w 1275417"/>
              <a:gd name="connsiteY42" fmla="*/ 907226 h 2719697"/>
              <a:gd name="connsiteX43" fmla="*/ 1077685 w 1275417"/>
              <a:gd name="connsiteY43" fmla="*/ 809254 h 2719697"/>
              <a:gd name="connsiteX44" fmla="*/ 1061357 w 1275417"/>
              <a:gd name="connsiteY44" fmla="*/ 760268 h 2719697"/>
              <a:gd name="connsiteX45" fmla="*/ 1028700 w 1275417"/>
              <a:gd name="connsiteY45" fmla="*/ 450026 h 2719697"/>
              <a:gd name="connsiteX46" fmla="*/ 1012371 w 1275417"/>
              <a:gd name="connsiteY46" fmla="*/ 335726 h 2719697"/>
              <a:gd name="connsiteX47" fmla="*/ 996043 w 1275417"/>
              <a:gd name="connsiteY47" fmla="*/ 270411 h 2719697"/>
              <a:gd name="connsiteX48" fmla="*/ 963385 w 1275417"/>
              <a:gd name="connsiteY48" fmla="*/ 172440 h 2719697"/>
              <a:gd name="connsiteX49" fmla="*/ 947057 w 1275417"/>
              <a:gd name="connsiteY49" fmla="*/ 123454 h 2719697"/>
              <a:gd name="connsiteX50" fmla="*/ 816428 w 1275417"/>
              <a:gd name="connsiteY50" fmla="*/ 9154 h 2719697"/>
              <a:gd name="connsiteX51" fmla="*/ 669471 w 1275417"/>
              <a:gd name="connsiteY51" fmla="*/ 9154 h 271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75417" h="2719697">
                <a:moveTo>
                  <a:pt x="669471" y="9154"/>
                </a:moveTo>
                <a:lnTo>
                  <a:pt x="669471" y="9154"/>
                </a:lnTo>
                <a:cubicBezTo>
                  <a:pt x="541258" y="19017"/>
                  <a:pt x="483093" y="14927"/>
                  <a:pt x="375557" y="41811"/>
                </a:cubicBezTo>
                <a:cubicBezTo>
                  <a:pt x="358859" y="45985"/>
                  <a:pt x="341966" y="50443"/>
                  <a:pt x="326571" y="58140"/>
                </a:cubicBezTo>
                <a:cubicBezTo>
                  <a:pt x="309018" y="66916"/>
                  <a:pt x="293914" y="79911"/>
                  <a:pt x="277585" y="90797"/>
                </a:cubicBezTo>
                <a:cubicBezTo>
                  <a:pt x="272142" y="107126"/>
                  <a:pt x="268954" y="124388"/>
                  <a:pt x="261257" y="139783"/>
                </a:cubicBezTo>
                <a:cubicBezTo>
                  <a:pt x="252481" y="157336"/>
                  <a:pt x="231034" y="169295"/>
                  <a:pt x="228600" y="188768"/>
                </a:cubicBezTo>
                <a:cubicBezTo>
                  <a:pt x="208976" y="345764"/>
                  <a:pt x="215568" y="505301"/>
                  <a:pt x="195943" y="662297"/>
                </a:cubicBezTo>
                <a:cubicBezTo>
                  <a:pt x="190500" y="705840"/>
                  <a:pt x="187464" y="749752"/>
                  <a:pt x="179614" y="792926"/>
                </a:cubicBezTo>
                <a:cubicBezTo>
                  <a:pt x="176535" y="809860"/>
                  <a:pt x="168728" y="825583"/>
                  <a:pt x="163285" y="841911"/>
                </a:cubicBezTo>
                <a:cubicBezTo>
                  <a:pt x="157842" y="907225"/>
                  <a:pt x="155619" y="972888"/>
                  <a:pt x="146957" y="1037854"/>
                </a:cubicBezTo>
                <a:cubicBezTo>
                  <a:pt x="144682" y="1054915"/>
                  <a:pt x="135356" y="1070290"/>
                  <a:pt x="130628" y="1086840"/>
                </a:cubicBezTo>
                <a:cubicBezTo>
                  <a:pt x="124463" y="1108418"/>
                  <a:pt x="120748" y="1130659"/>
                  <a:pt x="114300" y="1152154"/>
                </a:cubicBezTo>
                <a:cubicBezTo>
                  <a:pt x="104409" y="1185126"/>
                  <a:pt x="92529" y="1217469"/>
                  <a:pt x="81643" y="1250126"/>
                </a:cubicBezTo>
                <a:lnTo>
                  <a:pt x="48985" y="1348097"/>
                </a:lnTo>
                <a:lnTo>
                  <a:pt x="32657" y="1397083"/>
                </a:lnTo>
                <a:cubicBezTo>
                  <a:pt x="27214" y="1413411"/>
                  <a:pt x="19703" y="1429191"/>
                  <a:pt x="16328" y="1446068"/>
                </a:cubicBezTo>
                <a:lnTo>
                  <a:pt x="0" y="1527711"/>
                </a:lnTo>
                <a:cubicBezTo>
                  <a:pt x="17556" y="2019292"/>
                  <a:pt x="-31895" y="1840244"/>
                  <a:pt x="48985" y="2082883"/>
                </a:cubicBezTo>
                <a:lnTo>
                  <a:pt x="65314" y="2131868"/>
                </a:lnTo>
                <a:cubicBezTo>
                  <a:pt x="70757" y="2148197"/>
                  <a:pt x="71316" y="2167084"/>
                  <a:pt x="81643" y="2180854"/>
                </a:cubicBezTo>
                <a:lnTo>
                  <a:pt x="130628" y="2246168"/>
                </a:lnTo>
                <a:cubicBezTo>
                  <a:pt x="171671" y="2369296"/>
                  <a:pt x="116307" y="2217525"/>
                  <a:pt x="179614" y="2344140"/>
                </a:cubicBezTo>
                <a:cubicBezTo>
                  <a:pt x="187311" y="2359535"/>
                  <a:pt x="186396" y="2378805"/>
                  <a:pt x="195943" y="2393126"/>
                </a:cubicBezTo>
                <a:cubicBezTo>
                  <a:pt x="208752" y="2412339"/>
                  <a:pt x="230145" y="2424371"/>
                  <a:pt x="244928" y="2442111"/>
                </a:cubicBezTo>
                <a:cubicBezTo>
                  <a:pt x="280162" y="2484392"/>
                  <a:pt x="300522" y="2553172"/>
                  <a:pt x="359228" y="2572740"/>
                </a:cubicBezTo>
                <a:lnTo>
                  <a:pt x="408214" y="2589068"/>
                </a:lnTo>
                <a:cubicBezTo>
                  <a:pt x="548594" y="2682657"/>
                  <a:pt x="370987" y="2570455"/>
                  <a:pt x="506185" y="2638054"/>
                </a:cubicBezTo>
                <a:cubicBezTo>
                  <a:pt x="523738" y="2646830"/>
                  <a:pt x="537618" y="2661935"/>
                  <a:pt x="555171" y="2670711"/>
                </a:cubicBezTo>
                <a:cubicBezTo>
                  <a:pt x="581276" y="2683763"/>
                  <a:pt x="645050" y="2696391"/>
                  <a:pt x="669471" y="2703368"/>
                </a:cubicBezTo>
                <a:cubicBezTo>
                  <a:pt x="686021" y="2708096"/>
                  <a:pt x="702128" y="2714254"/>
                  <a:pt x="718457" y="2719697"/>
                </a:cubicBezTo>
                <a:cubicBezTo>
                  <a:pt x="805543" y="2714254"/>
                  <a:pt x="893259" y="2715157"/>
                  <a:pt x="979714" y="2703368"/>
                </a:cubicBezTo>
                <a:cubicBezTo>
                  <a:pt x="1013822" y="2698717"/>
                  <a:pt x="1077685" y="2670711"/>
                  <a:pt x="1077685" y="2670711"/>
                </a:cubicBezTo>
                <a:cubicBezTo>
                  <a:pt x="1088571" y="2659825"/>
                  <a:pt x="1098322" y="2647671"/>
                  <a:pt x="1110343" y="2638054"/>
                </a:cubicBezTo>
                <a:cubicBezTo>
                  <a:pt x="1125667" y="2625795"/>
                  <a:pt x="1146405" y="2620166"/>
                  <a:pt x="1159328" y="2605397"/>
                </a:cubicBezTo>
                <a:cubicBezTo>
                  <a:pt x="1185174" y="2575859"/>
                  <a:pt x="1224643" y="2507426"/>
                  <a:pt x="1224643" y="2507426"/>
                </a:cubicBezTo>
                <a:cubicBezTo>
                  <a:pt x="1230086" y="2491097"/>
                  <a:pt x="1234191" y="2474260"/>
                  <a:pt x="1240971" y="2458440"/>
                </a:cubicBezTo>
                <a:cubicBezTo>
                  <a:pt x="1250559" y="2436067"/>
                  <a:pt x="1273285" y="2417465"/>
                  <a:pt x="1273628" y="2393126"/>
                </a:cubicBezTo>
                <a:cubicBezTo>
                  <a:pt x="1278764" y="2028450"/>
                  <a:pt x="1272696" y="1663498"/>
                  <a:pt x="1257300" y="1299111"/>
                </a:cubicBezTo>
                <a:cubicBezTo>
                  <a:pt x="1256272" y="1274792"/>
                  <a:pt x="1234231" y="1256170"/>
                  <a:pt x="1224643" y="1233797"/>
                </a:cubicBezTo>
                <a:cubicBezTo>
                  <a:pt x="1217863" y="1217977"/>
                  <a:pt x="1212843" y="1201416"/>
                  <a:pt x="1208314" y="1184811"/>
                </a:cubicBezTo>
                <a:cubicBezTo>
                  <a:pt x="1196504" y="1141510"/>
                  <a:pt x="1200553" y="1091528"/>
                  <a:pt x="1175657" y="1054183"/>
                </a:cubicBezTo>
                <a:cubicBezTo>
                  <a:pt x="1123905" y="976554"/>
                  <a:pt x="1149206" y="1023815"/>
                  <a:pt x="1110343" y="907226"/>
                </a:cubicBezTo>
                <a:lnTo>
                  <a:pt x="1077685" y="809254"/>
                </a:lnTo>
                <a:lnTo>
                  <a:pt x="1061357" y="760268"/>
                </a:lnTo>
                <a:cubicBezTo>
                  <a:pt x="1050471" y="656854"/>
                  <a:pt x="1040619" y="553326"/>
                  <a:pt x="1028700" y="450026"/>
                </a:cubicBezTo>
                <a:cubicBezTo>
                  <a:pt x="1024288" y="411793"/>
                  <a:pt x="1019256" y="373592"/>
                  <a:pt x="1012371" y="335726"/>
                </a:cubicBezTo>
                <a:cubicBezTo>
                  <a:pt x="1008357" y="313646"/>
                  <a:pt x="1002492" y="291906"/>
                  <a:pt x="996043" y="270411"/>
                </a:cubicBezTo>
                <a:cubicBezTo>
                  <a:pt x="986151" y="237439"/>
                  <a:pt x="974271" y="205097"/>
                  <a:pt x="963385" y="172440"/>
                </a:cubicBezTo>
                <a:cubicBezTo>
                  <a:pt x="957942" y="156111"/>
                  <a:pt x="956604" y="137775"/>
                  <a:pt x="947057" y="123454"/>
                </a:cubicBezTo>
                <a:cubicBezTo>
                  <a:pt x="913144" y="72584"/>
                  <a:pt x="889698" y="23808"/>
                  <a:pt x="816428" y="9154"/>
                </a:cubicBezTo>
                <a:cubicBezTo>
                  <a:pt x="713436" y="-11444"/>
                  <a:pt x="693964" y="9154"/>
                  <a:pt x="669471" y="9154"/>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Freeform 150"/>
          <p:cNvSpPr/>
          <p:nvPr/>
        </p:nvSpPr>
        <p:spPr>
          <a:xfrm>
            <a:off x="4028712" y="1082769"/>
            <a:ext cx="2121257" cy="2635084"/>
          </a:xfrm>
          <a:custGeom>
            <a:avLst/>
            <a:gdLst>
              <a:gd name="connsiteX0" fmla="*/ 359229 w 2400300"/>
              <a:gd name="connsiteY0" fmla="*/ 81643 h 3118757"/>
              <a:gd name="connsiteX1" fmla="*/ 359229 w 2400300"/>
              <a:gd name="connsiteY1" fmla="*/ 81643 h 3118757"/>
              <a:gd name="connsiteX2" fmla="*/ 277586 w 2400300"/>
              <a:gd name="connsiteY2" fmla="*/ 212271 h 3118757"/>
              <a:gd name="connsiteX3" fmla="*/ 212271 w 2400300"/>
              <a:gd name="connsiteY3" fmla="*/ 277586 h 3118757"/>
              <a:gd name="connsiteX4" fmla="*/ 146957 w 2400300"/>
              <a:gd name="connsiteY4" fmla="*/ 359229 h 3118757"/>
              <a:gd name="connsiteX5" fmla="*/ 114300 w 2400300"/>
              <a:gd name="connsiteY5" fmla="*/ 702129 h 3118757"/>
              <a:gd name="connsiteX6" fmla="*/ 97971 w 2400300"/>
              <a:gd name="connsiteY6" fmla="*/ 751114 h 3118757"/>
              <a:gd name="connsiteX7" fmla="*/ 81643 w 2400300"/>
              <a:gd name="connsiteY7" fmla="*/ 816429 h 3118757"/>
              <a:gd name="connsiteX8" fmla="*/ 48986 w 2400300"/>
              <a:gd name="connsiteY8" fmla="*/ 914400 h 3118757"/>
              <a:gd name="connsiteX9" fmla="*/ 32657 w 2400300"/>
              <a:gd name="connsiteY9" fmla="*/ 1094014 h 3118757"/>
              <a:gd name="connsiteX10" fmla="*/ 0 w 2400300"/>
              <a:gd name="connsiteY10" fmla="*/ 1338943 h 3118757"/>
              <a:gd name="connsiteX11" fmla="*/ 16329 w 2400300"/>
              <a:gd name="connsiteY11" fmla="*/ 1551214 h 3118757"/>
              <a:gd name="connsiteX12" fmla="*/ 48986 w 2400300"/>
              <a:gd name="connsiteY12" fmla="*/ 1714500 h 3118757"/>
              <a:gd name="connsiteX13" fmla="*/ 65314 w 2400300"/>
              <a:gd name="connsiteY13" fmla="*/ 1763486 h 3118757"/>
              <a:gd name="connsiteX14" fmla="*/ 81643 w 2400300"/>
              <a:gd name="connsiteY14" fmla="*/ 1877786 h 3118757"/>
              <a:gd name="connsiteX15" fmla="*/ 114300 w 2400300"/>
              <a:gd name="connsiteY15" fmla="*/ 2041071 h 3118757"/>
              <a:gd name="connsiteX16" fmla="*/ 146957 w 2400300"/>
              <a:gd name="connsiteY16" fmla="*/ 2122714 h 3118757"/>
              <a:gd name="connsiteX17" fmla="*/ 163286 w 2400300"/>
              <a:gd name="connsiteY17" fmla="*/ 2204357 h 3118757"/>
              <a:gd name="connsiteX18" fmla="*/ 212271 w 2400300"/>
              <a:gd name="connsiteY18" fmla="*/ 2318657 h 3118757"/>
              <a:gd name="connsiteX19" fmla="*/ 228600 w 2400300"/>
              <a:gd name="connsiteY19" fmla="*/ 2416629 h 3118757"/>
              <a:gd name="connsiteX20" fmla="*/ 261257 w 2400300"/>
              <a:gd name="connsiteY20" fmla="*/ 2465614 h 3118757"/>
              <a:gd name="connsiteX21" fmla="*/ 293914 w 2400300"/>
              <a:gd name="connsiteY21" fmla="*/ 2596243 h 3118757"/>
              <a:gd name="connsiteX22" fmla="*/ 310243 w 2400300"/>
              <a:gd name="connsiteY22" fmla="*/ 2645229 h 3118757"/>
              <a:gd name="connsiteX23" fmla="*/ 326571 w 2400300"/>
              <a:gd name="connsiteY23" fmla="*/ 2710543 h 3118757"/>
              <a:gd name="connsiteX24" fmla="*/ 342900 w 2400300"/>
              <a:gd name="connsiteY24" fmla="*/ 2759529 h 3118757"/>
              <a:gd name="connsiteX25" fmla="*/ 359229 w 2400300"/>
              <a:gd name="connsiteY25" fmla="*/ 2841171 h 3118757"/>
              <a:gd name="connsiteX26" fmla="*/ 391886 w 2400300"/>
              <a:gd name="connsiteY26" fmla="*/ 2939143 h 3118757"/>
              <a:gd name="connsiteX27" fmla="*/ 473529 w 2400300"/>
              <a:gd name="connsiteY27" fmla="*/ 3037114 h 3118757"/>
              <a:gd name="connsiteX28" fmla="*/ 506186 w 2400300"/>
              <a:gd name="connsiteY28" fmla="*/ 3086100 h 3118757"/>
              <a:gd name="connsiteX29" fmla="*/ 636814 w 2400300"/>
              <a:gd name="connsiteY29" fmla="*/ 3118757 h 3118757"/>
              <a:gd name="connsiteX30" fmla="*/ 1257300 w 2400300"/>
              <a:gd name="connsiteY30" fmla="*/ 3069771 h 3118757"/>
              <a:gd name="connsiteX31" fmla="*/ 1371600 w 2400300"/>
              <a:gd name="connsiteY31" fmla="*/ 3037114 h 3118757"/>
              <a:gd name="connsiteX32" fmla="*/ 1420586 w 2400300"/>
              <a:gd name="connsiteY32" fmla="*/ 3004457 h 3118757"/>
              <a:gd name="connsiteX33" fmla="*/ 1616529 w 2400300"/>
              <a:gd name="connsiteY33" fmla="*/ 2906486 h 3118757"/>
              <a:gd name="connsiteX34" fmla="*/ 1714500 w 2400300"/>
              <a:gd name="connsiteY34" fmla="*/ 2808514 h 3118757"/>
              <a:gd name="connsiteX35" fmla="*/ 1763486 w 2400300"/>
              <a:gd name="connsiteY35" fmla="*/ 2759529 h 3118757"/>
              <a:gd name="connsiteX36" fmla="*/ 1828800 w 2400300"/>
              <a:gd name="connsiteY36" fmla="*/ 2677886 h 3118757"/>
              <a:gd name="connsiteX37" fmla="*/ 1877786 w 2400300"/>
              <a:gd name="connsiteY37" fmla="*/ 2579914 h 3118757"/>
              <a:gd name="connsiteX38" fmla="*/ 1910443 w 2400300"/>
              <a:gd name="connsiteY38" fmla="*/ 2530929 h 3118757"/>
              <a:gd name="connsiteX39" fmla="*/ 1959429 w 2400300"/>
              <a:gd name="connsiteY39" fmla="*/ 2432957 h 3118757"/>
              <a:gd name="connsiteX40" fmla="*/ 2008414 w 2400300"/>
              <a:gd name="connsiteY40" fmla="*/ 2383971 h 3118757"/>
              <a:gd name="connsiteX41" fmla="*/ 2041071 w 2400300"/>
              <a:gd name="connsiteY41" fmla="*/ 2318657 h 3118757"/>
              <a:gd name="connsiteX42" fmla="*/ 2073729 w 2400300"/>
              <a:gd name="connsiteY42" fmla="*/ 2220686 h 3118757"/>
              <a:gd name="connsiteX43" fmla="*/ 2139043 w 2400300"/>
              <a:gd name="connsiteY43" fmla="*/ 2122714 h 3118757"/>
              <a:gd name="connsiteX44" fmla="*/ 2220686 w 2400300"/>
              <a:gd name="connsiteY44" fmla="*/ 1992086 h 3118757"/>
              <a:gd name="connsiteX45" fmla="*/ 2286000 w 2400300"/>
              <a:gd name="connsiteY45" fmla="*/ 1894114 h 3118757"/>
              <a:gd name="connsiteX46" fmla="*/ 2302329 w 2400300"/>
              <a:gd name="connsiteY46" fmla="*/ 1812471 h 3118757"/>
              <a:gd name="connsiteX47" fmla="*/ 2334986 w 2400300"/>
              <a:gd name="connsiteY47" fmla="*/ 1714500 h 3118757"/>
              <a:gd name="connsiteX48" fmla="*/ 2367643 w 2400300"/>
              <a:gd name="connsiteY48" fmla="*/ 1600200 h 3118757"/>
              <a:gd name="connsiteX49" fmla="*/ 2400300 w 2400300"/>
              <a:gd name="connsiteY49" fmla="*/ 1551214 h 3118757"/>
              <a:gd name="connsiteX50" fmla="*/ 2383971 w 2400300"/>
              <a:gd name="connsiteY50" fmla="*/ 1175657 h 3118757"/>
              <a:gd name="connsiteX51" fmla="*/ 2367643 w 2400300"/>
              <a:gd name="connsiteY51" fmla="*/ 1126671 h 3118757"/>
              <a:gd name="connsiteX52" fmla="*/ 2351314 w 2400300"/>
              <a:gd name="connsiteY52" fmla="*/ 1012371 h 3118757"/>
              <a:gd name="connsiteX53" fmla="*/ 2334986 w 2400300"/>
              <a:gd name="connsiteY53" fmla="*/ 963386 h 3118757"/>
              <a:gd name="connsiteX54" fmla="*/ 2318657 w 2400300"/>
              <a:gd name="connsiteY54" fmla="*/ 881743 h 3118757"/>
              <a:gd name="connsiteX55" fmla="*/ 2302329 w 2400300"/>
              <a:gd name="connsiteY55" fmla="*/ 767443 h 3118757"/>
              <a:gd name="connsiteX56" fmla="*/ 2269671 w 2400300"/>
              <a:gd name="connsiteY56" fmla="*/ 718457 h 3118757"/>
              <a:gd name="connsiteX57" fmla="*/ 2237014 w 2400300"/>
              <a:gd name="connsiteY57" fmla="*/ 636814 h 3118757"/>
              <a:gd name="connsiteX58" fmla="*/ 2171700 w 2400300"/>
              <a:gd name="connsiteY58" fmla="*/ 555171 h 3118757"/>
              <a:gd name="connsiteX59" fmla="*/ 2122714 w 2400300"/>
              <a:gd name="connsiteY59" fmla="*/ 489857 h 3118757"/>
              <a:gd name="connsiteX60" fmla="*/ 2057400 w 2400300"/>
              <a:gd name="connsiteY60" fmla="*/ 457200 h 3118757"/>
              <a:gd name="connsiteX61" fmla="*/ 2008414 w 2400300"/>
              <a:gd name="connsiteY61" fmla="*/ 424543 h 3118757"/>
              <a:gd name="connsiteX62" fmla="*/ 1910443 w 2400300"/>
              <a:gd name="connsiteY62" fmla="*/ 391886 h 3118757"/>
              <a:gd name="connsiteX63" fmla="*/ 1845129 w 2400300"/>
              <a:gd name="connsiteY63" fmla="*/ 342900 h 3118757"/>
              <a:gd name="connsiteX64" fmla="*/ 1714500 w 2400300"/>
              <a:gd name="connsiteY64" fmla="*/ 310243 h 3118757"/>
              <a:gd name="connsiteX65" fmla="*/ 1665514 w 2400300"/>
              <a:gd name="connsiteY65" fmla="*/ 293914 h 3118757"/>
              <a:gd name="connsiteX66" fmla="*/ 1453243 w 2400300"/>
              <a:gd name="connsiteY66" fmla="*/ 228600 h 3118757"/>
              <a:gd name="connsiteX67" fmla="*/ 1453243 w 2400300"/>
              <a:gd name="connsiteY67" fmla="*/ 228600 h 3118757"/>
              <a:gd name="connsiteX68" fmla="*/ 1338943 w 2400300"/>
              <a:gd name="connsiteY68" fmla="*/ 179614 h 3118757"/>
              <a:gd name="connsiteX69" fmla="*/ 1289957 w 2400300"/>
              <a:gd name="connsiteY69" fmla="*/ 163286 h 3118757"/>
              <a:gd name="connsiteX70" fmla="*/ 1240971 w 2400300"/>
              <a:gd name="connsiteY70" fmla="*/ 130629 h 3118757"/>
              <a:gd name="connsiteX71" fmla="*/ 1143000 w 2400300"/>
              <a:gd name="connsiteY71" fmla="*/ 97971 h 3118757"/>
              <a:gd name="connsiteX72" fmla="*/ 1045029 w 2400300"/>
              <a:gd name="connsiteY72" fmla="*/ 48986 h 3118757"/>
              <a:gd name="connsiteX73" fmla="*/ 930729 w 2400300"/>
              <a:gd name="connsiteY73" fmla="*/ 32657 h 3118757"/>
              <a:gd name="connsiteX74" fmla="*/ 751114 w 2400300"/>
              <a:gd name="connsiteY74" fmla="*/ 0 h 3118757"/>
              <a:gd name="connsiteX75" fmla="*/ 489857 w 2400300"/>
              <a:gd name="connsiteY75" fmla="*/ 16329 h 3118757"/>
              <a:gd name="connsiteX76" fmla="*/ 440871 w 2400300"/>
              <a:gd name="connsiteY76" fmla="*/ 48986 h 3118757"/>
              <a:gd name="connsiteX77" fmla="*/ 359229 w 2400300"/>
              <a:gd name="connsiteY77" fmla="*/ 81643 h 311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00300" h="3118757">
                <a:moveTo>
                  <a:pt x="359229" y="81643"/>
                </a:moveTo>
                <a:lnTo>
                  <a:pt x="359229" y="81643"/>
                </a:lnTo>
                <a:cubicBezTo>
                  <a:pt x="332015" y="125186"/>
                  <a:pt x="308395" y="171193"/>
                  <a:pt x="277586" y="212271"/>
                </a:cubicBezTo>
                <a:cubicBezTo>
                  <a:pt x="259112" y="236903"/>
                  <a:pt x="229350" y="251967"/>
                  <a:pt x="212271" y="277586"/>
                </a:cubicBezTo>
                <a:cubicBezTo>
                  <a:pt x="171074" y="339380"/>
                  <a:pt x="193490" y="312694"/>
                  <a:pt x="146957" y="359229"/>
                </a:cubicBezTo>
                <a:cubicBezTo>
                  <a:pt x="136071" y="473529"/>
                  <a:pt x="150610" y="593204"/>
                  <a:pt x="114300" y="702129"/>
                </a:cubicBezTo>
                <a:cubicBezTo>
                  <a:pt x="108857" y="718457"/>
                  <a:pt x="102699" y="734565"/>
                  <a:pt x="97971" y="751114"/>
                </a:cubicBezTo>
                <a:cubicBezTo>
                  <a:pt x="91806" y="772692"/>
                  <a:pt x="88091" y="794934"/>
                  <a:pt x="81643" y="816429"/>
                </a:cubicBezTo>
                <a:cubicBezTo>
                  <a:pt x="71752" y="849401"/>
                  <a:pt x="48986" y="914400"/>
                  <a:pt x="48986" y="914400"/>
                </a:cubicBezTo>
                <a:cubicBezTo>
                  <a:pt x="43543" y="974271"/>
                  <a:pt x="38950" y="1034226"/>
                  <a:pt x="32657" y="1094014"/>
                </a:cubicBezTo>
                <a:cubicBezTo>
                  <a:pt x="24213" y="1174232"/>
                  <a:pt x="11434" y="1258910"/>
                  <a:pt x="0" y="1338943"/>
                </a:cubicBezTo>
                <a:cubicBezTo>
                  <a:pt x="5443" y="1409700"/>
                  <a:pt x="8900" y="1480638"/>
                  <a:pt x="16329" y="1551214"/>
                </a:cubicBezTo>
                <a:cubicBezTo>
                  <a:pt x="21676" y="1602014"/>
                  <a:pt x="34571" y="1664046"/>
                  <a:pt x="48986" y="1714500"/>
                </a:cubicBezTo>
                <a:cubicBezTo>
                  <a:pt x="53714" y="1731050"/>
                  <a:pt x="59871" y="1747157"/>
                  <a:pt x="65314" y="1763486"/>
                </a:cubicBezTo>
                <a:cubicBezTo>
                  <a:pt x="70757" y="1801586"/>
                  <a:pt x="75791" y="1839747"/>
                  <a:pt x="81643" y="1877786"/>
                </a:cubicBezTo>
                <a:cubicBezTo>
                  <a:pt x="88535" y="1922586"/>
                  <a:pt x="98838" y="1994684"/>
                  <a:pt x="114300" y="2041071"/>
                </a:cubicBezTo>
                <a:cubicBezTo>
                  <a:pt x="123569" y="2068878"/>
                  <a:pt x="138535" y="2094639"/>
                  <a:pt x="146957" y="2122714"/>
                </a:cubicBezTo>
                <a:cubicBezTo>
                  <a:pt x="154932" y="2149297"/>
                  <a:pt x="156555" y="2177432"/>
                  <a:pt x="163286" y="2204357"/>
                </a:cubicBezTo>
                <a:cubicBezTo>
                  <a:pt x="175300" y="2252413"/>
                  <a:pt x="188903" y="2271921"/>
                  <a:pt x="212271" y="2318657"/>
                </a:cubicBezTo>
                <a:cubicBezTo>
                  <a:pt x="217714" y="2351314"/>
                  <a:pt x="218130" y="2385220"/>
                  <a:pt x="228600" y="2416629"/>
                </a:cubicBezTo>
                <a:cubicBezTo>
                  <a:pt x="234806" y="2435246"/>
                  <a:pt x="254551" y="2447171"/>
                  <a:pt x="261257" y="2465614"/>
                </a:cubicBezTo>
                <a:cubicBezTo>
                  <a:pt x="276595" y="2507795"/>
                  <a:pt x="279720" y="2553663"/>
                  <a:pt x="293914" y="2596243"/>
                </a:cubicBezTo>
                <a:cubicBezTo>
                  <a:pt x="299357" y="2612572"/>
                  <a:pt x="305515" y="2628679"/>
                  <a:pt x="310243" y="2645229"/>
                </a:cubicBezTo>
                <a:cubicBezTo>
                  <a:pt x="316408" y="2666807"/>
                  <a:pt x="320406" y="2688965"/>
                  <a:pt x="326571" y="2710543"/>
                </a:cubicBezTo>
                <a:cubicBezTo>
                  <a:pt x="331299" y="2727093"/>
                  <a:pt x="338725" y="2742831"/>
                  <a:pt x="342900" y="2759529"/>
                </a:cubicBezTo>
                <a:cubicBezTo>
                  <a:pt x="349631" y="2786453"/>
                  <a:pt x="351927" y="2814396"/>
                  <a:pt x="359229" y="2841171"/>
                </a:cubicBezTo>
                <a:cubicBezTo>
                  <a:pt x="368287" y="2874382"/>
                  <a:pt x="372791" y="2910501"/>
                  <a:pt x="391886" y="2939143"/>
                </a:cubicBezTo>
                <a:cubicBezTo>
                  <a:pt x="472967" y="3060766"/>
                  <a:pt x="368758" y="2911390"/>
                  <a:pt x="473529" y="3037114"/>
                </a:cubicBezTo>
                <a:cubicBezTo>
                  <a:pt x="486092" y="3052190"/>
                  <a:pt x="490862" y="3073840"/>
                  <a:pt x="506186" y="3086100"/>
                </a:cubicBezTo>
                <a:cubicBezTo>
                  <a:pt x="522924" y="3099491"/>
                  <a:pt x="632745" y="3117943"/>
                  <a:pt x="636814" y="3118757"/>
                </a:cubicBezTo>
                <a:cubicBezTo>
                  <a:pt x="847273" y="3105603"/>
                  <a:pt x="1052663" y="3110698"/>
                  <a:pt x="1257300" y="3069771"/>
                </a:cubicBezTo>
                <a:cubicBezTo>
                  <a:pt x="1274744" y="3066282"/>
                  <a:pt x="1350847" y="3047491"/>
                  <a:pt x="1371600" y="3037114"/>
                </a:cubicBezTo>
                <a:cubicBezTo>
                  <a:pt x="1389153" y="3028338"/>
                  <a:pt x="1402653" y="3012427"/>
                  <a:pt x="1420586" y="3004457"/>
                </a:cubicBezTo>
                <a:cubicBezTo>
                  <a:pt x="1516202" y="2961961"/>
                  <a:pt x="1535055" y="2987961"/>
                  <a:pt x="1616529" y="2906486"/>
                </a:cubicBezTo>
                <a:lnTo>
                  <a:pt x="1714500" y="2808514"/>
                </a:lnTo>
                <a:lnTo>
                  <a:pt x="1763486" y="2759529"/>
                </a:lnTo>
                <a:cubicBezTo>
                  <a:pt x="1795273" y="2664163"/>
                  <a:pt x="1754942" y="2751744"/>
                  <a:pt x="1828800" y="2677886"/>
                </a:cubicBezTo>
                <a:cubicBezTo>
                  <a:pt x="1875594" y="2631092"/>
                  <a:pt x="1851225" y="2633035"/>
                  <a:pt x="1877786" y="2579914"/>
                </a:cubicBezTo>
                <a:cubicBezTo>
                  <a:pt x="1886562" y="2562362"/>
                  <a:pt x="1899557" y="2547257"/>
                  <a:pt x="1910443" y="2530929"/>
                </a:cubicBezTo>
                <a:cubicBezTo>
                  <a:pt x="1926808" y="2481831"/>
                  <a:pt x="1924256" y="2475164"/>
                  <a:pt x="1959429" y="2432957"/>
                </a:cubicBezTo>
                <a:cubicBezTo>
                  <a:pt x="1974212" y="2415217"/>
                  <a:pt x="1994992" y="2402762"/>
                  <a:pt x="2008414" y="2383971"/>
                </a:cubicBezTo>
                <a:cubicBezTo>
                  <a:pt x="2022562" y="2364164"/>
                  <a:pt x="2032031" y="2341257"/>
                  <a:pt x="2041071" y="2318657"/>
                </a:cubicBezTo>
                <a:cubicBezTo>
                  <a:pt x="2053856" y="2286696"/>
                  <a:pt x="2054634" y="2249328"/>
                  <a:pt x="2073729" y="2220686"/>
                </a:cubicBezTo>
                <a:cubicBezTo>
                  <a:pt x="2095500" y="2188029"/>
                  <a:pt x="2115493" y="2154113"/>
                  <a:pt x="2139043" y="2122714"/>
                </a:cubicBezTo>
                <a:cubicBezTo>
                  <a:pt x="2252748" y="1971109"/>
                  <a:pt x="2131035" y="2141505"/>
                  <a:pt x="2220686" y="1992086"/>
                </a:cubicBezTo>
                <a:cubicBezTo>
                  <a:pt x="2240879" y="1958430"/>
                  <a:pt x="2286000" y="1894114"/>
                  <a:pt x="2286000" y="1894114"/>
                </a:cubicBezTo>
                <a:cubicBezTo>
                  <a:pt x="2291443" y="1866900"/>
                  <a:pt x="2295027" y="1839246"/>
                  <a:pt x="2302329" y="1812471"/>
                </a:cubicBezTo>
                <a:cubicBezTo>
                  <a:pt x="2311386" y="1779260"/>
                  <a:pt x="2326637" y="1747896"/>
                  <a:pt x="2334986" y="1714500"/>
                </a:cubicBezTo>
                <a:cubicBezTo>
                  <a:pt x="2340219" y="1693568"/>
                  <a:pt x="2355929" y="1623629"/>
                  <a:pt x="2367643" y="1600200"/>
                </a:cubicBezTo>
                <a:cubicBezTo>
                  <a:pt x="2376419" y="1582647"/>
                  <a:pt x="2389414" y="1567543"/>
                  <a:pt x="2400300" y="1551214"/>
                </a:cubicBezTo>
                <a:cubicBezTo>
                  <a:pt x="2394857" y="1426028"/>
                  <a:pt x="2393581" y="1300592"/>
                  <a:pt x="2383971" y="1175657"/>
                </a:cubicBezTo>
                <a:cubicBezTo>
                  <a:pt x="2382651" y="1158496"/>
                  <a:pt x="2371019" y="1143549"/>
                  <a:pt x="2367643" y="1126671"/>
                </a:cubicBezTo>
                <a:cubicBezTo>
                  <a:pt x="2360095" y="1088932"/>
                  <a:pt x="2358862" y="1050110"/>
                  <a:pt x="2351314" y="1012371"/>
                </a:cubicBezTo>
                <a:cubicBezTo>
                  <a:pt x="2347939" y="995494"/>
                  <a:pt x="2339160" y="980084"/>
                  <a:pt x="2334986" y="963386"/>
                </a:cubicBezTo>
                <a:cubicBezTo>
                  <a:pt x="2328255" y="936461"/>
                  <a:pt x="2323220" y="909119"/>
                  <a:pt x="2318657" y="881743"/>
                </a:cubicBezTo>
                <a:cubicBezTo>
                  <a:pt x="2312330" y="843780"/>
                  <a:pt x="2313388" y="804307"/>
                  <a:pt x="2302329" y="767443"/>
                </a:cubicBezTo>
                <a:cubicBezTo>
                  <a:pt x="2296690" y="748646"/>
                  <a:pt x="2278448" y="736010"/>
                  <a:pt x="2269671" y="718457"/>
                </a:cubicBezTo>
                <a:cubicBezTo>
                  <a:pt x="2256563" y="692241"/>
                  <a:pt x="2250122" y="663030"/>
                  <a:pt x="2237014" y="636814"/>
                </a:cubicBezTo>
                <a:cubicBezTo>
                  <a:pt x="2206739" y="576263"/>
                  <a:pt x="2209666" y="600730"/>
                  <a:pt x="2171700" y="555171"/>
                </a:cubicBezTo>
                <a:cubicBezTo>
                  <a:pt x="2154278" y="534264"/>
                  <a:pt x="2143377" y="507568"/>
                  <a:pt x="2122714" y="489857"/>
                </a:cubicBezTo>
                <a:cubicBezTo>
                  <a:pt x="2104233" y="474016"/>
                  <a:pt x="2078534" y="469277"/>
                  <a:pt x="2057400" y="457200"/>
                </a:cubicBezTo>
                <a:cubicBezTo>
                  <a:pt x="2040361" y="447464"/>
                  <a:pt x="2026347" y="432513"/>
                  <a:pt x="2008414" y="424543"/>
                </a:cubicBezTo>
                <a:cubicBezTo>
                  <a:pt x="1976957" y="410562"/>
                  <a:pt x="1910443" y="391886"/>
                  <a:pt x="1910443" y="391886"/>
                </a:cubicBezTo>
                <a:cubicBezTo>
                  <a:pt x="1888672" y="375557"/>
                  <a:pt x="1870250" y="353367"/>
                  <a:pt x="1845129" y="342900"/>
                </a:cubicBezTo>
                <a:cubicBezTo>
                  <a:pt x="1803698" y="325637"/>
                  <a:pt x="1757080" y="324437"/>
                  <a:pt x="1714500" y="310243"/>
                </a:cubicBezTo>
                <a:cubicBezTo>
                  <a:pt x="1698171" y="304800"/>
                  <a:pt x="1680909" y="301611"/>
                  <a:pt x="1665514" y="293914"/>
                </a:cubicBezTo>
                <a:cubicBezTo>
                  <a:pt x="1517474" y="219893"/>
                  <a:pt x="1785316" y="295014"/>
                  <a:pt x="1453243" y="228600"/>
                </a:cubicBezTo>
                <a:lnTo>
                  <a:pt x="1453243" y="228600"/>
                </a:lnTo>
                <a:cubicBezTo>
                  <a:pt x="1338353" y="190302"/>
                  <a:pt x="1480197" y="240151"/>
                  <a:pt x="1338943" y="179614"/>
                </a:cubicBezTo>
                <a:cubicBezTo>
                  <a:pt x="1323123" y="172834"/>
                  <a:pt x="1306286" y="168729"/>
                  <a:pt x="1289957" y="163286"/>
                </a:cubicBezTo>
                <a:cubicBezTo>
                  <a:pt x="1273628" y="152400"/>
                  <a:pt x="1258904" y="138599"/>
                  <a:pt x="1240971" y="130629"/>
                </a:cubicBezTo>
                <a:cubicBezTo>
                  <a:pt x="1209514" y="116648"/>
                  <a:pt x="1171642" y="117066"/>
                  <a:pt x="1143000" y="97971"/>
                </a:cubicBezTo>
                <a:cubicBezTo>
                  <a:pt x="1101715" y="70448"/>
                  <a:pt x="1093317" y="58644"/>
                  <a:pt x="1045029" y="48986"/>
                </a:cubicBezTo>
                <a:cubicBezTo>
                  <a:pt x="1007290" y="41438"/>
                  <a:pt x="968692" y="38984"/>
                  <a:pt x="930729" y="32657"/>
                </a:cubicBezTo>
                <a:cubicBezTo>
                  <a:pt x="870704" y="22653"/>
                  <a:pt x="810986" y="10886"/>
                  <a:pt x="751114" y="0"/>
                </a:cubicBezTo>
                <a:cubicBezTo>
                  <a:pt x="664028" y="5443"/>
                  <a:pt x="576045" y="2720"/>
                  <a:pt x="489857" y="16329"/>
                </a:cubicBezTo>
                <a:cubicBezTo>
                  <a:pt x="470473" y="19390"/>
                  <a:pt x="458424" y="40210"/>
                  <a:pt x="440871" y="48986"/>
                </a:cubicBezTo>
                <a:cubicBezTo>
                  <a:pt x="425476" y="56683"/>
                  <a:pt x="372836" y="76200"/>
                  <a:pt x="359229" y="81643"/>
                </a:cubicBezTo>
                <a:close/>
              </a:path>
            </a:pathLst>
          </a:cu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9" name="Group 158"/>
          <p:cNvGrpSpPr/>
          <p:nvPr/>
        </p:nvGrpSpPr>
        <p:grpSpPr>
          <a:xfrm>
            <a:off x="814861" y="1399328"/>
            <a:ext cx="5193270" cy="2276859"/>
            <a:chOff x="1452459" y="1717400"/>
            <a:chExt cx="5684562" cy="2492254"/>
          </a:xfrm>
        </p:grpSpPr>
        <p:cxnSp>
          <p:nvCxnSpPr>
            <p:cNvPr id="6" name="Straight Connector 5"/>
            <p:cNvCxnSpPr>
              <a:stCxn id="2" idx="7"/>
              <a:endCxn id="22" idx="4"/>
            </p:cNvCxnSpPr>
            <p:nvPr/>
          </p:nvCxnSpPr>
          <p:spPr>
            <a:xfrm flipV="1">
              <a:off x="1656530" y="2373086"/>
              <a:ext cx="471224" cy="626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452459" y="296838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p:cNvSpPr/>
            <p:nvPr/>
          </p:nvSpPr>
          <p:spPr>
            <a:xfrm>
              <a:off x="2008212" y="216081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2508353" y="3997382"/>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Oval 23"/>
            <p:cNvSpPr/>
            <p:nvPr/>
          </p:nvSpPr>
          <p:spPr>
            <a:xfrm>
              <a:off x="2888543" y="171740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Oval 24"/>
            <p:cNvSpPr/>
            <p:nvPr/>
          </p:nvSpPr>
          <p:spPr>
            <a:xfrm>
              <a:off x="2269269" y="296022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Oval 25"/>
            <p:cNvSpPr/>
            <p:nvPr/>
          </p:nvSpPr>
          <p:spPr>
            <a:xfrm>
              <a:off x="2960454" y="254188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4" name="Straight Connector 33"/>
            <p:cNvCxnSpPr>
              <a:stCxn id="2" idx="5"/>
              <a:endCxn id="23" idx="1"/>
            </p:cNvCxnSpPr>
            <p:nvPr/>
          </p:nvCxnSpPr>
          <p:spPr>
            <a:xfrm>
              <a:off x="1656530" y="3149569"/>
              <a:ext cx="886836" cy="878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4"/>
              <a:endCxn id="23" idx="0"/>
            </p:cNvCxnSpPr>
            <p:nvPr/>
          </p:nvCxnSpPr>
          <p:spPr>
            <a:xfrm>
              <a:off x="2388811" y="3172492"/>
              <a:ext cx="239084" cy="824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5"/>
              <a:endCxn id="26" idx="2"/>
            </p:cNvCxnSpPr>
            <p:nvPr/>
          </p:nvCxnSpPr>
          <p:spPr>
            <a:xfrm>
              <a:off x="2212283" y="2341999"/>
              <a:ext cx="748171" cy="306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6"/>
              <a:endCxn id="24" idx="2"/>
            </p:cNvCxnSpPr>
            <p:nvPr/>
          </p:nvCxnSpPr>
          <p:spPr>
            <a:xfrm flipV="1">
              <a:off x="2247296" y="1823536"/>
              <a:ext cx="641247" cy="4434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3" idx="6"/>
              <a:endCxn id="52" idx="2"/>
            </p:cNvCxnSpPr>
            <p:nvPr/>
          </p:nvCxnSpPr>
          <p:spPr>
            <a:xfrm flipV="1">
              <a:off x="2747437" y="3827109"/>
              <a:ext cx="1632612" cy="2764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7"/>
              <a:endCxn id="51" idx="3"/>
            </p:cNvCxnSpPr>
            <p:nvPr/>
          </p:nvCxnSpPr>
          <p:spPr>
            <a:xfrm flipV="1">
              <a:off x="2712424" y="3275251"/>
              <a:ext cx="1009240" cy="753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037606" y="201361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p:cNvSpPr/>
            <p:nvPr/>
          </p:nvSpPr>
          <p:spPr>
            <a:xfrm>
              <a:off x="3686651" y="309406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Oval 51"/>
            <p:cNvSpPr/>
            <p:nvPr/>
          </p:nvSpPr>
          <p:spPr>
            <a:xfrm>
              <a:off x="4380049" y="3720973"/>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3" name="Straight Connector 52"/>
            <p:cNvCxnSpPr>
              <a:stCxn id="24" idx="6"/>
              <a:endCxn id="45" idx="2"/>
            </p:cNvCxnSpPr>
            <p:nvPr/>
          </p:nvCxnSpPr>
          <p:spPr>
            <a:xfrm>
              <a:off x="3127626" y="1823536"/>
              <a:ext cx="909980" cy="296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5"/>
              <a:endCxn id="51" idx="1"/>
            </p:cNvCxnSpPr>
            <p:nvPr/>
          </p:nvCxnSpPr>
          <p:spPr>
            <a:xfrm>
              <a:off x="3164525" y="2723065"/>
              <a:ext cx="557139" cy="40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7"/>
              <a:endCxn id="45" idx="4"/>
            </p:cNvCxnSpPr>
            <p:nvPr/>
          </p:nvCxnSpPr>
          <p:spPr>
            <a:xfrm flipV="1">
              <a:off x="3890722" y="2225888"/>
              <a:ext cx="266426" cy="899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45" idx="5"/>
              <a:endCxn id="52" idx="0"/>
            </p:cNvCxnSpPr>
            <p:nvPr/>
          </p:nvCxnSpPr>
          <p:spPr>
            <a:xfrm>
              <a:off x="4241677" y="2194801"/>
              <a:ext cx="257914" cy="152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5230639" y="1911603"/>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0" name="Oval 99"/>
            <p:cNvSpPr/>
            <p:nvPr/>
          </p:nvSpPr>
          <p:spPr>
            <a:xfrm>
              <a:off x="5215617" y="283913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Oval 100"/>
            <p:cNvSpPr/>
            <p:nvPr/>
          </p:nvSpPr>
          <p:spPr>
            <a:xfrm>
              <a:off x="5654191" y="3821244"/>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Oval 101"/>
            <p:cNvSpPr/>
            <p:nvPr/>
          </p:nvSpPr>
          <p:spPr>
            <a:xfrm>
              <a:off x="6133394" y="180056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Oval 102"/>
            <p:cNvSpPr/>
            <p:nvPr/>
          </p:nvSpPr>
          <p:spPr>
            <a:xfrm>
              <a:off x="6897937" y="2657951"/>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4" name="Oval 103"/>
            <p:cNvSpPr/>
            <p:nvPr/>
          </p:nvSpPr>
          <p:spPr>
            <a:xfrm>
              <a:off x="6319454" y="3464738"/>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05" name="Straight Connector 104"/>
            <p:cNvCxnSpPr>
              <a:stCxn id="52" idx="6"/>
              <a:endCxn id="101" idx="2"/>
            </p:cNvCxnSpPr>
            <p:nvPr/>
          </p:nvCxnSpPr>
          <p:spPr>
            <a:xfrm>
              <a:off x="4619133" y="3827109"/>
              <a:ext cx="1035059" cy="1002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45" idx="6"/>
              <a:endCxn id="100" idx="1"/>
            </p:cNvCxnSpPr>
            <p:nvPr/>
          </p:nvCxnSpPr>
          <p:spPr>
            <a:xfrm>
              <a:off x="4276690" y="2119752"/>
              <a:ext cx="973940" cy="7504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7"/>
              <a:endCxn id="99" idx="4"/>
            </p:cNvCxnSpPr>
            <p:nvPr/>
          </p:nvCxnSpPr>
          <p:spPr>
            <a:xfrm flipH="1" flipV="1">
              <a:off x="5350181" y="2123875"/>
              <a:ext cx="69507" cy="746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9" idx="6"/>
              <a:endCxn id="102" idx="3"/>
            </p:cNvCxnSpPr>
            <p:nvPr/>
          </p:nvCxnSpPr>
          <p:spPr>
            <a:xfrm flipV="1">
              <a:off x="5469723" y="1981751"/>
              <a:ext cx="698684" cy="35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0" idx="6"/>
              <a:endCxn id="104" idx="1"/>
            </p:cNvCxnSpPr>
            <p:nvPr/>
          </p:nvCxnSpPr>
          <p:spPr>
            <a:xfrm>
              <a:off x="5454701" y="2945272"/>
              <a:ext cx="899766" cy="550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01" idx="6"/>
              <a:endCxn id="104" idx="3"/>
            </p:cNvCxnSpPr>
            <p:nvPr/>
          </p:nvCxnSpPr>
          <p:spPr>
            <a:xfrm flipV="1">
              <a:off x="5893275" y="3645923"/>
              <a:ext cx="461192" cy="28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0" idx="6"/>
              <a:endCxn id="102" idx="4"/>
            </p:cNvCxnSpPr>
            <p:nvPr/>
          </p:nvCxnSpPr>
          <p:spPr>
            <a:xfrm flipV="1">
              <a:off x="5454701" y="2012837"/>
              <a:ext cx="798235" cy="9324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03" idx="1"/>
              <a:endCxn id="102" idx="5"/>
            </p:cNvCxnSpPr>
            <p:nvPr/>
          </p:nvCxnSpPr>
          <p:spPr>
            <a:xfrm flipH="1" flipV="1">
              <a:off x="6337465" y="1981751"/>
              <a:ext cx="595485" cy="707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03" idx="3"/>
              <a:endCxn id="104" idx="7"/>
            </p:cNvCxnSpPr>
            <p:nvPr/>
          </p:nvCxnSpPr>
          <p:spPr>
            <a:xfrm flipH="1">
              <a:off x="6523525" y="2839136"/>
              <a:ext cx="409425" cy="65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1" idx="5"/>
              <a:endCxn id="104" idx="2"/>
            </p:cNvCxnSpPr>
            <p:nvPr/>
          </p:nvCxnSpPr>
          <p:spPr>
            <a:xfrm>
              <a:off x="3890722" y="3275251"/>
              <a:ext cx="2428732" cy="29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804141" y="1800566"/>
              <a:ext cx="357370" cy="461665"/>
            </a:xfrm>
            <a:prstGeom prst="rect">
              <a:avLst/>
            </a:prstGeom>
            <a:noFill/>
          </p:spPr>
          <p:txBody>
            <a:bodyPr wrap="square" rtlCol="0">
              <a:spAutoFit/>
            </a:bodyPr>
            <a:lstStyle/>
            <a:p>
              <a:pPr algn="ctr"/>
              <a:r>
                <a:rPr lang="en-SG" sz="2400" i="1" dirty="0"/>
                <a:t>a</a:t>
              </a:r>
            </a:p>
          </p:txBody>
        </p:sp>
      </p:grpSp>
      <p:sp>
        <p:nvSpPr>
          <p:cNvPr id="160" name="TextBox 159"/>
          <p:cNvSpPr txBox="1"/>
          <p:nvPr/>
        </p:nvSpPr>
        <p:spPr>
          <a:xfrm>
            <a:off x="522139" y="4155684"/>
            <a:ext cx="7397218" cy="2308324"/>
          </a:xfrm>
          <a:prstGeom prst="rect">
            <a:avLst/>
          </a:prstGeom>
          <a:noFill/>
        </p:spPr>
        <p:txBody>
          <a:bodyPr wrap="square" rtlCol="0">
            <a:spAutoFit/>
          </a:bodyPr>
          <a:lstStyle/>
          <a:p>
            <a:r>
              <a:rPr lang="en-US" altLang="en-US" sz="2400" dirty="0"/>
              <a:t>After each addition of a vertex </a:t>
            </a:r>
            <a:r>
              <a:rPr lang="en-US" altLang="en-US" sz="2400" i="1" dirty="0"/>
              <a:t>v </a:t>
            </a:r>
            <a:r>
              <a:rPr lang="en-US" altLang="en-US" sz="2400" dirty="0"/>
              <a:t>to </a:t>
            </a:r>
            <a:r>
              <a:rPr lang="en-US" altLang="en-US" sz="2400" i="1" dirty="0"/>
              <a:t>T</a:t>
            </a:r>
            <a:r>
              <a:rPr lang="en-US" altLang="en-US" sz="2400" dirty="0"/>
              <a:t>, each fringe vertex </a:t>
            </a:r>
            <a:r>
              <a:rPr lang="en-US" altLang="en-US" sz="2400" i="1" dirty="0"/>
              <a:t>u </a:t>
            </a:r>
            <a:r>
              <a:rPr lang="en-US" altLang="en-US" sz="2400" dirty="0"/>
              <a:t>adjacent to </a:t>
            </a:r>
            <a:r>
              <a:rPr lang="en-US" altLang="en-US" sz="2400" i="1" dirty="0"/>
              <a:t>v </a:t>
            </a:r>
            <a:r>
              <a:rPr lang="en-US" altLang="en-US" sz="2400" dirty="0"/>
              <a:t>is examined and two numbers are compared: the current value of </a:t>
            </a:r>
            <a:r>
              <a:rPr lang="en-US" altLang="en-US" sz="2400" i="1" dirty="0"/>
              <a:t>L</a:t>
            </a:r>
            <a:r>
              <a:rPr lang="en-US" altLang="en-US" sz="2400" dirty="0"/>
              <a:t>(</a:t>
            </a:r>
            <a:r>
              <a:rPr lang="en-US" altLang="en-US" sz="2400" i="1" dirty="0"/>
              <a:t>u</a:t>
            </a:r>
            <a:r>
              <a:rPr lang="en-US" altLang="en-US" sz="2400" dirty="0"/>
              <a:t>)</a:t>
            </a:r>
            <a:r>
              <a:rPr lang="en-US" altLang="en-US" sz="2400" i="1" dirty="0"/>
              <a:t> </a:t>
            </a:r>
            <a:r>
              <a:rPr lang="en-US" altLang="en-US" sz="2400" dirty="0"/>
              <a:t>and the value of </a:t>
            </a:r>
            <a:br>
              <a:rPr lang="en-US" altLang="en-US" sz="2400" dirty="0"/>
            </a:b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 where </a:t>
            </a: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is the length of the shortest path to </a:t>
            </a:r>
            <a:r>
              <a:rPr lang="en-US" altLang="en-US" sz="2400" i="1" dirty="0"/>
              <a:t>v </a:t>
            </a:r>
            <a:r>
              <a:rPr lang="en-US" altLang="en-US" sz="2400" dirty="0"/>
              <a:t>(in </a:t>
            </a:r>
            <a:r>
              <a:rPr lang="en-US" altLang="en-US" sz="2400" i="1" dirty="0"/>
              <a:t>T</a:t>
            </a:r>
            <a:r>
              <a:rPr lang="en-US" altLang="en-US" sz="400" dirty="0"/>
              <a:t> </a:t>
            </a:r>
            <a:r>
              <a:rPr lang="en-US" altLang="en-US" sz="2400" dirty="0"/>
              <a:t>) and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a:t>
            </a:r>
            <a:r>
              <a:rPr lang="en-US" altLang="en-US" sz="2400" i="1" dirty="0"/>
              <a:t> </a:t>
            </a:r>
            <a:r>
              <a:rPr lang="en-US" altLang="en-US" sz="2400" dirty="0"/>
              <a:t>is the weight of the edge joining </a:t>
            </a:r>
            <a:r>
              <a:rPr lang="en-US" altLang="en-US" sz="2400" i="1" dirty="0"/>
              <a:t>v </a:t>
            </a:r>
            <a:r>
              <a:rPr lang="en-US" altLang="en-US" sz="2400" dirty="0"/>
              <a:t>and </a:t>
            </a:r>
            <a:r>
              <a:rPr lang="en-US" altLang="en-US" sz="2400" i="1" dirty="0"/>
              <a:t>u</a:t>
            </a:r>
            <a:r>
              <a:rPr lang="en-US" altLang="en-US" sz="2400" dirty="0"/>
              <a:t>.</a:t>
            </a:r>
          </a:p>
        </p:txBody>
      </p:sp>
      <p:sp>
        <p:nvSpPr>
          <p:cNvPr id="64" name="TextBox 63"/>
          <p:cNvSpPr txBox="1"/>
          <p:nvPr/>
        </p:nvSpPr>
        <p:spPr>
          <a:xfrm>
            <a:off x="5549687" y="2766960"/>
            <a:ext cx="3354353" cy="1200329"/>
          </a:xfrm>
          <a:prstGeom prst="rect">
            <a:avLst/>
          </a:prstGeom>
          <a:solidFill>
            <a:schemeClr val="accent4">
              <a:lumMod val="20000"/>
              <a:lumOff val="80000"/>
            </a:schemeClr>
          </a:solidFill>
          <a:ln>
            <a:solidFill>
              <a:schemeClr val="tx1"/>
            </a:solidFill>
          </a:ln>
        </p:spPr>
        <p:txBody>
          <a:bodyPr wrap="square" rtlCol="0">
            <a:spAutoFit/>
          </a:bodyPr>
          <a:lstStyle/>
          <a:p>
            <a:r>
              <a:rPr lang="en-US" altLang="en-US" sz="2400" dirty="0"/>
              <a:t>If </a:t>
            </a: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a:t>
            </a:r>
            <a:r>
              <a:rPr lang="en-US" altLang="en-US" sz="2400" i="1" dirty="0"/>
              <a:t> </a:t>
            </a:r>
            <a:r>
              <a:rPr lang="en-US" altLang="en-US" sz="2400" dirty="0"/>
              <a:t>&lt;</a:t>
            </a:r>
            <a:r>
              <a:rPr lang="en-US" altLang="en-US" sz="2400" i="1" dirty="0"/>
              <a:t> L</a:t>
            </a:r>
            <a:r>
              <a:rPr lang="en-US" altLang="en-US" sz="2400" dirty="0"/>
              <a:t>(</a:t>
            </a:r>
            <a:r>
              <a:rPr lang="en-US" altLang="en-US" sz="2400" i="1" dirty="0"/>
              <a:t>u</a:t>
            </a:r>
            <a:r>
              <a:rPr lang="en-US" altLang="en-US" sz="2400" dirty="0"/>
              <a:t>), then the value of </a:t>
            </a:r>
            <a:r>
              <a:rPr lang="en-US" altLang="en-US" sz="2400" i="1" dirty="0"/>
              <a:t>L</a:t>
            </a:r>
            <a:r>
              <a:rPr lang="en-US" altLang="en-US" sz="2400" dirty="0"/>
              <a:t>(</a:t>
            </a:r>
            <a:r>
              <a:rPr lang="en-US" altLang="en-US" sz="2400" i="1" dirty="0"/>
              <a:t>u</a:t>
            </a:r>
            <a:r>
              <a:rPr lang="en-US" altLang="en-US" sz="2400" dirty="0"/>
              <a:t>)</a:t>
            </a:r>
            <a:r>
              <a:rPr lang="en-US" altLang="en-US" sz="2400" i="1" dirty="0"/>
              <a:t> </a:t>
            </a:r>
            <a:r>
              <a:rPr lang="en-US" altLang="en-US" sz="2400" dirty="0"/>
              <a:t>is changed to </a:t>
            </a: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a:t>
            </a:r>
          </a:p>
        </p:txBody>
      </p:sp>
      <p:sp>
        <p:nvSpPr>
          <p:cNvPr id="59" name="Oval 58"/>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416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dissolv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6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292422" y="833563"/>
            <a:ext cx="8493073" cy="5847755"/>
          </a:xfrm>
          <a:prstGeom prst="rect">
            <a:avLst/>
          </a:prstGeom>
          <a:solidFill>
            <a:schemeClr val="accent6">
              <a:lumMod val="20000"/>
              <a:lumOff val="80000"/>
            </a:schemeClr>
          </a:solidFill>
        </p:spPr>
        <p:txBody>
          <a:bodyPr wrap="square" rtlCol="0">
            <a:spAutoFit/>
          </a:bodyPr>
          <a:lstStyle/>
          <a:p>
            <a:r>
              <a:rPr lang="en-US" altLang="en-US" sz="2800" dirty="0">
                <a:solidFill>
                  <a:srgbClr val="0000FF"/>
                </a:solidFill>
              </a:rPr>
              <a:t>Algorithm 10.7.3 </a:t>
            </a:r>
            <a:r>
              <a:rPr lang="en-US" altLang="en-US" sz="2800" dirty="0" err="1">
                <a:solidFill>
                  <a:srgbClr val="0000FF"/>
                </a:solidFill>
              </a:rPr>
              <a:t>Dijkstra</a:t>
            </a:r>
            <a:endParaRPr lang="en-US" altLang="en-US" sz="2800" dirty="0">
              <a:solidFill>
                <a:srgbClr val="0000FF"/>
              </a:solidFill>
            </a:endParaRPr>
          </a:p>
          <a:p>
            <a:r>
              <a:rPr lang="en-US" altLang="en-US" sz="2800" dirty="0"/>
              <a:t>Inputs: </a:t>
            </a:r>
          </a:p>
          <a:p>
            <a:pPr marL="914400" lvl="1" indent="-457200">
              <a:buFont typeface="Wingdings" panose="05000000000000000000" pitchFamily="2" charset="2"/>
              <a:buChar char="§"/>
            </a:pPr>
            <a:r>
              <a:rPr lang="en-US" altLang="en-US" sz="2400" i="1" dirty="0"/>
              <a:t>G</a:t>
            </a:r>
            <a:r>
              <a:rPr lang="en-US" altLang="en-US" sz="2400" dirty="0"/>
              <a:t> </a:t>
            </a:r>
            <a:r>
              <a:rPr lang="en-US" altLang="en-US" sz="2000" dirty="0"/>
              <a:t>[a connected simple graph with positive weight for every edge]</a:t>
            </a:r>
            <a:endParaRPr lang="en-US" altLang="en-US" sz="2400" dirty="0"/>
          </a:p>
          <a:p>
            <a:pPr marL="914400" lvl="1" indent="-457200">
              <a:buFont typeface="Wingdings" panose="05000000000000000000" pitchFamily="2" charset="2"/>
              <a:buChar char="§"/>
            </a:pPr>
            <a:r>
              <a:rPr lang="en-US" altLang="en-US" sz="2400" dirty="0">
                <a:sym typeface="Symbol" panose="05050102010706020507" pitchFamily="18" charset="2"/>
              </a:rPr>
              <a:t> </a:t>
            </a:r>
            <a:r>
              <a:rPr lang="en-US" altLang="en-US" sz="2000" dirty="0">
                <a:sym typeface="Symbol" panose="05050102010706020507" pitchFamily="18" charset="2"/>
              </a:rPr>
              <a:t>[a number greater than the sum of the weights of all the edges in </a:t>
            </a:r>
            <a:r>
              <a:rPr lang="en-US" altLang="en-US" sz="2000" i="1" dirty="0">
                <a:sym typeface="Symbol" panose="05050102010706020507" pitchFamily="18" charset="2"/>
              </a:rPr>
              <a:t>G</a:t>
            </a:r>
            <a:r>
              <a:rPr lang="en-US" altLang="en-US" sz="2000" dirty="0"/>
              <a:t>]</a:t>
            </a:r>
            <a:r>
              <a:rPr lang="en-US" altLang="en-US" sz="2400" dirty="0"/>
              <a:t> </a:t>
            </a:r>
          </a:p>
          <a:p>
            <a:pPr marL="914400" lvl="1" indent="-457200">
              <a:buFont typeface="Wingdings" panose="05000000000000000000" pitchFamily="2" charset="2"/>
              <a:buChar char="§"/>
            </a:pPr>
            <a:r>
              <a:rPr lang="en-US" altLang="en-US" sz="2400" i="1" dirty="0"/>
              <a:t>w</a:t>
            </a:r>
            <a:r>
              <a:rPr lang="en-US" altLang="en-US" sz="2400" dirty="0"/>
              <a:t>(</a:t>
            </a:r>
            <a:r>
              <a:rPr lang="en-US" altLang="en-US" sz="2400" i="1" dirty="0"/>
              <a:t>u</a:t>
            </a:r>
            <a:r>
              <a:rPr lang="en-US" altLang="en-US" sz="2400" dirty="0"/>
              <a:t>, </a:t>
            </a:r>
            <a:r>
              <a:rPr lang="en-US" altLang="en-US" sz="2400" i="1" dirty="0"/>
              <a:t>v</a:t>
            </a:r>
            <a:r>
              <a:rPr lang="en-US" altLang="en-US" sz="2400" dirty="0"/>
              <a:t>) </a:t>
            </a:r>
            <a:r>
              <a:rPr lang="en-US" altLang="en-US" sz="2000" dirty="0"/>
              <a:t>[the weight of edge {</a:t>
            </a:r>
            <a:r>
              <a:rPr lang="en-US" altLang="en-US" sz="2000" i="1" dirty="0"/>
              <a:t>u</a:t>
            </a:r>
            <a:r>
              <a:rPr lang="en-US" altLang="en-US" sz="2000" dirty="0"/>
              <a:t>, </a:t>
            </a:r>
            <a:r>
              <a:rPr lang="en-US" altLang="en-US" sz="2000" i="1" dirty="0"/>
              <a:t>v</a:t>
            </a:r>
            <a:r>
              <a:rPr lang="en-US" altLang="en-US" sz="2000" dirty="0"/>
              <a:t>}]</a:t>
            </a:r>
            <a:endParaRPr lang="en-US" altLang="en-US" sz="2400" dirty="0"/>
          </a:p>
          <a:p>
            <a:pPr marL="914400" lvl="1" indent="-457200">
              <a:buFont typeface="Wingdings" panose="05000000000000000000" pitchFamily="2" charset="2"/>
              <a:buChar char="§"/>
            </a:pPr>
            <a:r>
              <a:rPr lang="en-US" altLang="en-US" sz="2400" i="1" dirty="0"/>
              <a:t>a</a:t>
            </a:r>
            <a:r>
              <a:rPr lang="en-US" altLang="en-US" sz="2400" dirty="0"/>
              <a:t> </a:t>
            </a:r>
            <a:r>
              <a:rPr lang="en-US" altLang="en-US" sz="2000" dirty="0"/>
              <a:t>[the source vertex]</a:t>
            </a:r>
          </a:p>
          <a:p>
            <a:pPr marL="914400" lvl="1" indent="-457200">
              <a:buFont typeface="Wingdings" panose="05000000000000000000" pitchFamily="2" charset="2"/>
              <a:buChar char="§"/>
            </a:pPr>
            <a:r>
              <a:rPr lang="en-US" altLang="en-US" sz="2400" i="1" dirty="0"/>
              <a:t>z</a:t>
            </a:r>
            <a:r>
              <a:rPr lang="en-US" altLang="en-US" sz="2400" dirty="0"/>
              <a:t> </a:t>
            </a:r>
            <a:r>
              <a:rPr lang="en-US" altLang="en-US" sz="2000" dirty="0"/>
              <a:t>[the destination vertex]</a:t>
            </a:r>
          </a:p>
          <a:p>
            <a:r>
              <a:rPr lang="en-US" altLang="en-US" sz="2800" dirty="0"/>
              <a:t>Algorithm:</a:t>
            </a:r>
          </a:p>
          <a:p>
            <a:pPr marL="457200" indent="-457200">
              <a:spcAft>
                <a:spcPts val="600"/>
              </a:spcAft>
              <a:buFont typeface="+mj-lt"/>
              <a:buAutoNum type="arabicPeriod"/>
            </a:pPr>
            <a:r>
              <a:rPr lang="en-US" altLang="en-US" sz="2400" dirty="0"/>
              <a:t>Initialize </a:t>
            </a:r>
            <a:r>
              <a:rPr lang="en-US" altLang="en-US" sz="2400" i="1" dirty="0"/>
              <a:t>T</a:t>
            </a:r>
            <a:r>
              <a:rPr lang="en-US" altLang="en-US" sz="2400" dirty="0"/>
              <a:t> to be the graph with vertex </a:t>
            </a:r>
            <a:r>
              <a:rPr lang="en-US" altLang="en-US" sz="2400" i="1" dirty="0"/>
              <a:t>a</a:t>
            </a:r>
            <a:r>
              <a:rPr lang="en-US" altLang="en-US" sz="2400" dirty="0"/>
              <a:t> and no edges.  </a:t>
            </a:r>
            <a:br>
              <a:rPr lang="en-US" altLang="en-US" sz="2400" dirty="0"/>
            </a:br>
            <a:r>
              <a:rPr lang="en-US" altLang="en-US" sz="2400" dirty="0"/>
              <a:t>Let </a:t>
            </a:r>
            <a:r>
              <a:rPr lang="en-US" altLang="en-US" sz="2400" i="1" dirty="0"/>
              <a:t>V</a:t>
            </a:r>
            <a:r>
              <a:rPr lang="en-US" altLang="en-US" sz="2400" dirty="0"/>
              <a:t>(</a:t>
            </a:r>
            <a:r>
              <a:rPr lang="en-US" altLang="en-US" sz="2400" i="1" dirty="0"/>
              <a:t>T</a:t>
            </a:r>
            <a:r>
              <a:rPr lang="en-US" altLang="en-US" sz="2400" dirty="0"/>
              <a:t>) be the set of vertices of </a:t>
            </a:r>
            <a:r>
              <a:rPr lang="en-US" altLang="en-US" sz="2400" i="1" dirty="0"/>
              <a:t>T</a:t>
            </a:r>
            <a:r>
              <a:rPr lang="en-US" altLang="en-US" sz="2400" dirty="0"/>
              <a:t>, and let </a:t>
            </a:r>
            <a:r>
              <a:rPr lang="en-US" altLang="en-US" sz="2400" i="1" dirty="0"/>
              <a:t>E</a:t>
            </a:r>
            <a:r>
              <a:rPr lang="en-US" altLang="en-US" sz="2400" dirty="0"/>
              <a:t>(</a:t>
            </a:r>
            <a:r>
              <a:rPr lang="en-US" altLang="en-US" sz="2400" i="1" dirty="0"/>
              <a:t>T</a:t>
            </a:r>
            <a:r>
              <a:rPr lang="en-US" altLang="en-US" sz="2400" dirty="0"/>
              <a:t>) be the set of edges of </a:t>
            </a:r>
            <a:r>
              <a:rPr lang="en-US" altLang="en-US" sz="2400" i="1" dirty="0"/>
              <a:t>T</a:t>
            </a:r>
            <a:r>
              <a:rPr lang="en-US" altLang="en-US" sz="2400" dirty="0"/>
              <a:t>.</a:t>
            </a:r>
          </a:p>
          <a:p>
            <a:pPr marL="457200" indent="-457200">
              <a:spcAft>
                <a:spcPts val="600"/>
              </a:spcAft>
              <a:buFont typeface="+mj-lt"/>
              <a:buAutoNum type="arabicPeriod"/>
            </a:pPr>
            <a:r>
              <a:rPr lang="en-US" altLang="en-US" sz="2400" i="1" dirty="0"/>
              <a:t>L</a:t>
            </a:r>
            <a:r>
              <a:rPr lang="en-US" altLang="en-US" sz="2400" dirty="0"/>
              <a:t>(</a:t>
            </a:r>
            <a:r>
              <a:rPr lang="en-US" altLang="en-US" sz="2400" i="1" dirty="0"/>
              <a:t>a</a:t>
            </a:r>
            <a:r>
              <a:rPr lang="en-US" altLang="en-US" sz="2400" dirty="0"/>
              <a:t>) </a:t>
            </a:r>
            <a:r>
              <a:rPr lang="en-US" altLang="en-US" sz="2400" dirty="0">
                <a:sym typeface="Wingdings" panose="05000000000000000000" pitchFamily="2" charset="2"/>
              </a:rPr>
              <a:t></a:t>
            </a:r>
            <a:r>
              <a:rPr lang="en-US" altLang="en-US" sz="2400" dirty="0"/>
              <a:t> 0, and for all vertices </a:t>
            </a:r>
            <a:r>
              <a:rPr lang="en-US" altLang="en-US" sz="2400" i="1" dirty="0"/>
              <a:t>u</a:t>
            </a:r>
            <a:r>
              <a:rPr lang="en-US" altLang="en-US" sz="2400" dirty="0"/>
              <a:t> in </a:t>
            </a:r>
            <a:r>
              <a:rPr lang="en-US" altLang="en-US" sz="2400" i="1" dirty="0"/>
              <a:t>G</a:t>
            </a:r>
            <a:r>
              <a:rPr lang="en-US" altLang="en-US" sz="2400" dirty="0"/>
              <a:t> except </a:t>
            </a:r>
            <a:r>
              <a:rPr lang="en-US" altLang="en-US" sz="2400" i="1" dirty="0"/>
              <a:t>a</a:t>
            </a:r>
            <a:r>
              <a:rPr lang="en-US" altLang="en-US" sz="2400" dirty="0"/>
              <a:t>, </a:t>
            </a:r>
            <a:r>
              <a:rPr lang="en-US" altLang="en-US" sz="2400" i="1" dirty="0"/>
              <a:t>L</a:t>
            </a:r>
            <a:r>
              <a:rPr lang="en-US" altLang="en-US" sz="2400" dirty="0"/>
              <a:t>(</a:t>
            </a:r>
            <a:r>
              <a:rPr lang="en-US" altLang="en-US" sz="2400" i="1" dirty="0"/>
              <a:t>u</a:t>
            </a:r>
            <a:r>
              <a:rPr lang="en-US" altLang="en-US" sz="2400" dirty="0"/>
              <a:t>) </a:t>
            </a:r>
            <a:r>
              <a:rPr lang="en-US" altLang="en-US" sz="2400" dirty="0">
                <a:sym typeface="Wingdings" panose="05000000000000000000" pitchFamily="2" charset="2"/>
              </a:rPr>
              <a:t></a:t>
            </a:r>
            <a:r>
              <a:rPr lang="en-US" altLang="en-US" sz="2400" dirty="0"/>
              <a:t> </a:t>
            </a:r>
            <a:r>
              <a:rPr lang="en-US" altLang="en-US" sz="2400" dirty="0">
                <a:sym typeface="Symbol" panose="05050102010706020507" pitchFamily="18" charset="2"/>
              </a:rPr>
              <a:t></a:t>
            </a:r>
            <a:r>
              <a:rPr lang="en-US" altLang="en-US" sz="2400" dirty="0"/>
              <a:t> . </a:t>
            </a:r>
            <a:br>
              <a:rPr lang="en-US" altLang="en-US" sz="2400" dirty="0"/>
            </a:br>
            <a:r>
              <a:rPr lang="en-US" altLang="en-US" sz="2000" dirty="0"/>
              <a:t>[The number </a:t>
            </a:r>
            <a:r>
              <a:rPr lang="en-US" altLang="en-US" sz="2000" i="1" dirty="0"/>
              <a:t>L</a:t>
            </a:r>
            <a:r>
              <a:rPr lang="en-US" altLang="en-US" sz="2000" dirty="0"/>
              <a:t>(</a:t>
            </a:r>
            <a:r>
              <a:rPr lang="en-US" altLang="en-US" sz="2000" i="1" dirty="0"/>
              <a:t>u</a:t>
            </a:r>
            <a:r>
              <a:rPr lang="en-US" altLang="en-US" sz="2000" dirty="0"/>
              <a:t>)</a:t>
            </a:r>
            <a:r>
              <a:rPr lang="en-US" altLang="en-US" sz="2000" i="1" dirty="0"/>
              <a:t> </a:t>
            </a:r>
            <a:r>
              <a:rPr lang="en-US" altLang="en-US" sz="2000" dirty="0"/>
              <a:t>is called the </a:t>
            </a:r>
            <a:r>
              <a:rPr lang="en-US" altLang="en-US" sz="2000" dirty="0">
                <a:solidFill>
                  <a:srgbClr val="0000FF"/>
                </a:solidFill>
              </a:rPr>
              <a:t>label</a:t>
            </a:r>
            <a:r>
              <a:rPr lang="en-US" altLang="en-US" sz="2000" dirty="0"/>
              <a:t> of </a:t>
            </a:r>
            <a:r>
              <a:rPr lang="en-US" altLang="en-US" sz="2000" i="1" dirty="0"/>
              <a:t>u</a:t>
            </a:r>
            <a:r>
              <a:rPr lang="en-US" altLang="en-US" sz="2000" dirty="0"/>
              <a:t>.]</a:t>
            </a:r>
          </a:p>
          <a:p>
            <a:pPr marL="457200" indent="-457200">
              <a:buFont typeface="+mj-lt"/>
              <a:buAutoNum type="arabicPeriod"/>
            </a:pPr>
            <a:r>
              <a:rPr lang="en-US" altLang="en-US" sz="2400" dirty="0"/>
              <a:t>Initialize </a:t>
            </a:r>
            <a:r>
              <a:rPr lang="en-US" altLang="en-US" sz="2400" i="1" dirty="0"/>
              <a:t>v</a:t>
            </a:r>
            <a:r>
              <a:rPr lang="en-US" altLang="en-US" sz="2400" dirty="0"/>
              <a:t> </a:t>
            </a:r>
            <a:r>
              <a:rPr lang="en-US" altLang="en-US" sz="2400" dirty="0">
                <a:sym typeface="Wingdings" panose="05000000000000000000" pitchFamily="2" charset="2"/>
              </a:rPr>
              <a:t> </a:t>
            </a:r>
            <a:r>
              <a:rPr lang="en-US" altLang="en-US" sz="2400" i="1" dirty="0"/>
              <a:t>a</a:t>
            </a:r>
            <a:r>
              <a:rPr lang="en-US" altLang="en-US" sz="2400" dirty="0"/>
              <a:t> and </a:t>
            </a:r>
            <a:r>
              <a:rPr lang="en-US" altLang="en-US" sz="2400" i="1" dirty="0"/>
              <a:t>F</a:t>
            </a:r>
            <a:r>
              <a:rPr lang="en-US" altLang="en-US" sz="2400" dirty="0"/>
              <a:t> </a:t>
            </a:r>
            <a:r>
              <a:rPr lang="en-US" altLang="en-US" sz="2400" dirty="0">
                <a:sym typeface="Wingdings" panose="05000000000000000000" pitchFamily="2" charset="2"/>
              </a:rPr>
              <a:t></a:t>
            </a:r>
            <a:r>
              <a:rPr lang="en-US" altLang="en-US" sz="2400" dirty="0"/>
              <a:t> {</a:t>
            </a:r>
            <a:r>
              <a:rPr lang="en-US" altLang="en-US" sz="2400" i="1" dirty="0"/>
              <a:t>a</a:t>
            </a:r>
            <a:r>
              <a:rPr lang="en-US" altLang="en-US" sz="2400" dirty="0"/>
              <a:t>}. </a:t>
            </a:r>
            <a:r>
              <a:rPr lang="en-US" altLang="en-US" sz="2000" dirty="0"/>
              <a:t>[The symbol </a:t>
            </a:r>
            <a:r>
              <a:rPr lang="en-US" altLang="en-US" sz="2000" i="1" dirty="0"/>
              <a:t>v</a:t>
            </a:r>
            <a:r>
              <a:rPr lang="en-US" altLang="en-US" sz="2000" dirty="0"/>
              <a:t> is used to denote the vertex most recently added to </a:t>
            </a:r>
            <a:r>
              <a:rPr lang="en-US" altLang="en-US" sz="2000" i="1" dirty="0"/>
              <a:t>T</a:t>
            </a:r>
            <a:r>
              <a:rPr lang="en-US" altLang="en-US" sz="2000" dirty="0"/>
              <a:t>.]</a:t>
            </a:r>
          </a:p>
        </p:txBody>
      </p:sp>
    </p:spTree>
    <p:extLst>
      <p:ext uri="{BB962C8B-B14F-4D97-AF65-F5344CB8AC3E}">
        <p14:creationId xmlns:p14="http://schemas.microsoft.com/office/powerpoint/2010/main" val="24377455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59" name="TextBox 58"/>
          <p:cNvSpPr txBox="1"/>
          <p:nvPr/>
        </p:nvSpPr>
        <p:spPr>
          <a:xfrm>
            <a:off x="324355" y="983890"/>
            <a:ext cx="8493073" cy="5401479"/>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solidFill>
                  <a:srgbClr val="0000FF"/>
                </a:solidFill>
              </a:rPr>
              <a:t>Algorithm 10.7.3 Dijkstra </a:t>
            </a:r>
            <a:r>
              <a:rPr lang="en-US" altLang="en-US" sz="2400" dirty="0"/>
              <a:t>(continued…)</a:t>
            </a:r>
          </a:p>
          <a:p>
            <a:pPr>
              <a:spcAft>
                <a:spcPts val="600"/>
              </a:spcAft>
            </a:pPr>
            <a:r>
              <a:rPr lang="en-US" altLang="en-US" sz="2400" dirty="0"/>
              <a:t>Let Adj(</a:t>
            </a:r>
            <a:r>
              <a:rPr lang="en-US" altLang="en-US" sz="2400" i="1" dirty="0"/>
              <a:t>x</a:t>
            </a:r>
            <a:r>
              <a:rPr lang="en-US" altLang="en-US" sz="2400" dirty="0"/>
              <a:t>) denote the set of vertices adjacent to vertex </a:t>
            </a:r>
            <a:r>
              <a:rPr lang="en-US" altLang="en-US" sz="2400" i="1" dirty="0"/>
              <a:t>x</a:t>
            </a:r>
            <a:r>
              <a:rPr lang="en-US" altLang="en-US" sz="2400" dirty="0"/>
              <a:t>.</a:t>
            </a:r>
          </a:p>
          <a:p>
            <a:pPr marL="457200" indent="-457200">
              <a:buFont typeface="+mj-lt"/>
              <a:buAutoNum type="arabicPeriod" startAt="4"/>
            </a:pPr>
            <a:r>
              <a:rPr lang="en-US" altLang="en-US" sz="2400" dirty="0"/>
              <a:t>while (</a:t>
            </a:r>
            <a:r>
              <a:rPr lang="en-US" altLang="en-US" sz="2400" i="1" dirty="0"/>
              <a:t>z</a:t>
            </a: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V</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914400" lvl="1" indent="-457200">
              <a:spcAft>
                <a:spcPts val="600"/>
              </a:spcAft>
              <a:buFont typeface="+mj-lt"/>
              <a:buAutoNum type="alphaLcPeriod"/>
            </a:pP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dirty="0">
                <a:sym typeface="Symbol" panose="05050102010706020507" pitchFamily="18" charset="2"/>
              </a:rPr>
              <a:t> </a:t>
            </a:r>
            <a:r>
              <a:rPr lang="en-US" altLang="en-US" sz="2400" dirty="0">
                <a:sym typeface="Wingdings" panose="05000000000000000000" pitchFamily="2" charset="2"/>
              </a:rPr>
              <a:t> (</a:t>
            </a:r>
            <a:r>
              <a:rPr lang="en-US" altLang="en-US" sz="2400" i="1" dirty="0">
                <a:sym typeface="Wingdings" panose="05000000000000000000" pitchFamily="2" charset="2"/>
              </a:rPr>
              <a:t>F</a:t>
            </a:r>
            <a:r>
              <a:rPr lang="en-US" altLang="en-US" sz="2400" dirty="0">
                <a:sym typeface="Wingdings" panose="05000000000000000000" pitchFamily="2" charset="2"/>
              </a:rPr>
              <a:t> – {</a:t>
            </a:r>
            <a:r>
              <a:rPr lang="en-US" altLang="en-US" sz="2400" i="1" dirty="0">
                <a:sym typeface="Wingdings" panose="05000000000000000000" pitchFamily="2" charset="2"/>
              </a:rPr>
              <a:t>v</a:t>
            </a:r>
            <a:r>
              <a:rPr lang="en-US" altLang="en-US" sz="2400" dirty="0">
                <a:sym typeface="Wingdings" panose="05000000000000000000" pitchFamily="2" charset="2"/>
              </a:rPr>
              <a:t>}) </a:t>
            </a:r>
            <a:r>
              <a:rPr lang="en-US" altLang="en-US" sz="2400" dirty="0">
                <a:sym typeface="Symbol" panose="05050102010706020507" pitchFamily="18" charset="2"/>
              </a:rPr>
              <a:t> {vertices  Adj(</a:t>
            </a:r>
            <a:r>
              <a:rPr lang="en-US" altLang="en-US" sz="2400" i="1" dirty="0">
                <a:sym typeface="Symbol" panose="05050102010706020507" pitchFamily="18" charset="2"/>
              </a:rPr>
              <a:t>v</a:t>
            </a:r>
            <a:r>
              <a:rPr lang="en-US" altLang="en-US" sz="2400" dirty="0">
                <a:sym typeface="Symbol" panose="05050102010706020507" pitchFamily="18" charset="2"/>
              </a:rPr>
              <a:t>) and  </a:t>
            </a:r>
            <a:r>
              <a:rPr lang="en-US" altLang="en-US" sz="2400" i="1" dirty="0">
                <a:sym typeface="Symbol" panose="05050102010706020507" pitchFamily="18" charset="2"/>
              </a:rPr>
              <a:t>V</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br>
              <a:rPr lang="en-US" altLang="en-US" sz="2400" dirty="0">
                <a:sym typeface="Symbol" panose="05050102010706020507" pitchFamily="18" charset="2"/>
              </a:rPr>
            </a:br>
            <a:r>
              <a:rPr lang="en-US" altLang="en-US" sz="2400" dirty="0">
                <a:sym typeface="Symbol" panose="05050102010706020507" pitchFamily="18" charset="2"/>
              </a:rPr>
              <a:t>[The set </a:t>
            </a:r>
            <a:r>
              <a:rPr lang="en-US" altLang="en-US" sz="2400" i="1" dirty="0">
                <a:sym typeface="Symbol" panose="05050102010706020507" pitchFamily="18" charset="2"/>
              </a:rPr>
              <a:t>F</a:t>
            </a:r>
            <a:r>
              <a:rPr lang="en-US" altLang="en-US" sz="2400" dirty="0">
                <a:sym typeface="Symbol" panose="05050102010706020507" pitchFamily="18" charset="2"/>
              </a:rPr>
              <a:t> is the set of fringe vertices.]</a:t>
            </a:r>
          </a:p>
          <a:p>
            <a:pPr marL="914400" lvl="1" indent="-457200">
              <a:spcAft>
                <a:spcPts val="600"/>
              </a:spcAft>
              <a:buFont typeface="+mj-lt"/>
              <a:buAutoNum type="alphaLcPeriod"/>
              <a:tabLst>
                <a:tab pos="1436688" algn="l"/>
                <a:tab pos="1976438" algn="l"/>
              </a:tabLst>
            </a:pPr>
            <a:r>
              <a:rPr lang="en-US" altLang="en-US" sz="2400" dirty="0">
                <a:sym typeface="Symbol" panose="05050102010706020507" pitchFamily="18" charset="2"/>
              </a:rPr>
              <a:t>For each vertex </a:t>
            </a:r>
            <a:r>
              <a:rPr lang="en-US" altLang="en-US" sz="2400" i="1" dirty="0">
                <a:sym typeface="Symbol" panose="05050102010706020507" pitchFamily="18" charset="2"/>
              </a:rPr>
              <a:t>u</a:t>
            </a:r>
            <a:r>
              <a:rPr lang="en-US" altLang="en-US" sz="2400" dirty="0">
                <a:sym typeface="Symbol" panose="05050102010706020507" pitchFamily="18" charset="2"/>
              </a:rPr>
              <a:t>  Adj(</a:t>
            </a:r>
            <a:r>
              <a:rPr lang="en-US" altLang="en-US" sz="2400" i="1" dirty="0">
                <a:sym typeface="Symbol" panose="05050102010706020507" pitchFamily="18" charset="2"/>
              </a:rPr>
              <a:t>v</a:t>
            </a:r>
            <a:r>
              <a:rPr lang="en-US" altLang="en-US" sz="2400" dirty="0">
                <a:sym typeface="Symbol" panose="05050102010706020507" pitchFamily="18" charset="2"/>
              </a:rPr>
              <a:t>) and  </a:t>
            </a:r>
            <a:r>
              <a:rPr lang="en-US" altLang="en-US" sz="2400" i="1" dirty="0">
                <a:sym typeface="Symbol" panose="05050102010706020507" pitchFamily="18" charset="2"/>
              </a:rPr>
              <a:t>V</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br>
              <a:rPr lang="en-US" altLang="en-US" sz="2400" dirty="0">
                <a:sym typeface="Symbol" panose="05050102010706020507" pitchFamily="18" charset="2"/>
              </a:rPr>
            </a:br>
            <a:r>
              <a:rPr lang="en-US" altLang="en-US" sz="2400" dirty="0">
                <a:sym typeface="Symbol" panose="05050102010706020507" pitchFamily="18" charset="2"/>
              </a:rPr>
              <a:t>	if </a:t>
            </a:r>
            <a:r>
              <a:rPr lang="en-US" altLang="en-US" sz="2400" i="1" dirty="0">
                <a:sym typeface="Symbol" panose="05050102010706020507" pitchFamily="18" charset="2"/>
              </a:rPr>
              <a:t>L</a:t>
            </a:r>
            <a:r>
              <a:rPr lang="en-US" altLang="en-US" sz="2400" dirty="0">
                <a:sym typeface="Symbol" panose="05050102010706020507" pitchFamily="18" charset="2"/>
              </a:rPr>
              <a:t>(</a:t>
            </a:r>
            <a:r>
              <a:rPr lang="en-US" altLang="en-US" sz="2400" i="1" dirty="0">
                <a:sym typeface="Symbol" panose="05050102010706020507" pitchFamily="18" charset="2"/>
              </a:rPr>
              <a:t>v</a:t>
            </a:r>
            <a:r>
              <a:rPr lang="en-US" altLang="en-US" sz="2400" dirty="0">
                <a:sym typeface="Symbol" panose="05050102010706020507" pitchFamily="18" charset="2"/>
              </a:rPr>
              <a:t>) + </a:t>
            </a:r>
            <a:r>
              <a:rPr lang="en-US" altLang="en-US" sz="2400" i="1" dirty="0">
                <a:sym typeface="Symbol" panose="05050102010706020507" pitchFamily="18" charset="2"/>
              </a:rPr>
              <a:t>w</a:t>
            </a:r>
            <a:r>
              <a:rPr lang="en-US" altLang="en-US" sz="2400" dirty="0">
                <a:sym typeface="Symbol" panose="05050102010706020507" pitchFamily="18" charset="2"/>
              </a:rPr>
              <a:t>(</a:t>
            </a:r>
            <a:r>
              <a:rPr lang="en-US" altLang="en-US" sz="2400" i="1" dirty="0">
                <a:sym typeface="Symbol" panose="05050102010706020507" pitchFamily="18" charset="2"/>
              </a:rPr>
              <a:t>v</a:t>
            </a:r>
            <a:r>
              <a:rPr lang="en-US" altLang="en-US" sz="2400" dirty="0">
                <a:sym typeface="Symbol" panose="05050102010706020507" pitchFamily="18" charset="2"/>
              </a:rPr>
              <a:t>, </a:t>
            </a:r>
            <a:r>
              <a:rPr lang="en-US" altLang="en-US" sz="2400" i="1" dirty="0">
                <a:sym typeface="Symbol" panose="05050102010706020507" pitchFamily="18" charset="2"/>
              </a:rPr>
              <a:t>u</a:t>
            </a:r>
            <a:r>
              <a:rPr lang="en-US" altLang="en-US" sz="2400" dirty="0">
                <a:sym typeface="Symbol" panose="05050102010706020507" pitchFamily="18" charset="2"/>
              </a:rPr>
              <a:t>) &lt; </a:t>
            </a:r>
            <a:r>
              <a:rPr lang="en-US" altLang="en-US" sz="2400" i="1" dirty="0">
                <a:sym typeface="Symbol" panose="05050102010706020507" pitchFamily="18" charset="2"/>
              </a:rPr>
              <a:t>L</a:t>
            </a:r>
            <a:r>
              <a:rPr lang="en-US" altLang="en-US" sz="2400" dirty="0">
                <a:sym typeface="Symbol" panose="05050102010706020507" pitchFamily="18" charset="2"/>
              </a:rPr>
              <a:t>(</a:t>
            </a:r>
            <a:r>
              <a:rPr lang="en-US" altLang="en-US" sz="2400" i="1" dirty="0">
                <a:sym typeface="Symbol" panose="05050102010706020507" pitchFamily="18" charset="2"/>
              </a:rPr>
              <a:t>u</a:t>
            </a:r>
            <a:r>
              <a:rPr lang="en-US" altLang="en-US" sz="2400" dirty="0">
                <a:sym typeface="Symbol" panose="05050102010706020507" pitchFamily="18" charset="2"/>
              </a:rPr>
              <a:t>) then</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i="1" dirty="0">
                <a:sym typeface="Symbol" panose="05050102010706020507" pitchFamily="18" charset="2"/>
              </a:rPr>
              <a:t>L</a:t>
            </a:r>
            <a:r>
              <a:rPr lang="en-US" altLang="en-US" sz="2400" dirty="0">
                <a:sym typeface="Symbol" panose="05050102010706020507" pitchFamily="18" charset="2"/>
              </a:rPr>
              <a:t>(</a:t>
            </a:r>
            <a:r>
              <a:rPr lang="en-US" altLang="en-US" sz="2400" i="1" dirty="0">
                <a:sym typeface="Symbol" panose="05050102010706020507" pitchFamily="18" charset="2"/>
              </a:rPr>
              <a:t>u</a:t>
            </a:r>
            <a:r>
              <a:rPr lang="en-US" altLang="en-US" sz="2400" dirty="0">
                <a:sym typeface="Symbol" panose="05050102010706020507" pitchFamily="18" charset="2"/>
              </a:rPr>
              <a:t>) </a:t>
            </a:r>
            <a:r>
              <a:rPr lang="en-US" altLang="en-US" sz="2400" dirty="0">
                <a:sym typeface="Wingdings" panose="05000000000000000000" pitchFamily="2" charset="2"/>
              </a:rPr>
              <a:t> </a:t>
            </a:r>
            <a:r>
              <a:rPr lang="en-US" altLang="en-US" sz="2400" i="1" dirty="0">
                <a:sym typeface="Wingdings" panose="05000000000000000000" pitchFamily="2" charset="2"/>
              </a:rPr>
              <a:t>L</a:t>
            </a:r>
            <a:r>
              <a:rPr lang="en-US" altLang="en-US" sz="2400" dirty="0">
                <a:sym typeface="Wingdings" panose="05000000000000000000" pitchFamily="2" charset="2"/>
              </a:rPr>
              <a:t>(</a:t>
            </a:r>
            <a:r>
              <a:rPr lang="en-US" altLang="en-US" sz="2400" i="1" dirty="0">
                <a:sym typeface="Wingdings" panose="05000000000000000000" pitchFamily="2" charset="2"/>
              </a:rPr>
              <a:t>v</a:t>
            </a:r>
            <a:r>
              <a:rPr lang="en-US" altLang="en-US" sz="2400" dirty="0">
                <a:sym typeface="Wingdings" panose="05000000000000000000" pitchFamily="2" charset="2"/>
              </a:rPr>
              <a:t>) + </a:t>
            </a:r>
            <a:r>
              <a:rPr lang="en-US" altLang="en-US" sz="2400" i="1" dirty="0">
                <a:sym typeface="Wingdings" panose="05000000000000000000" pitchFamily="2" charset="2"/>
              </a:rPr>
              <a:t>w</a:t>
            </a:r>
            <a:r>
              <a:rPr lang="en-US" altLang="en-US" sz="2400" dirty="0">
                <a:sym typeface="Wingdings" panose="05000000000000000000" pitchFamily="2" charset="2"/>
              </a:rPr>
              <a:t>(</a:t>
            </a:r>
            <a:r>
              <a:rPr lang="en-US" altLang="en-US" sz="2400" i="1" dirty="0">
                <a:sym typeface="Wingdings" panose="05000000000000000000" pitchFamily="2" charset="2"/>
              </a:rPr>
              <a:t>v</a:t>
            </a:r>
            <a:r>
              <a:rPr lang="en-US" altLang="en-US" sz="2400" dirty="0">
                <a:sym typeface="Wingdings" panose="05000000000000000000" pitchFamily="2" charset="2"/>
              </a:rPr>
              <a:t>, </a:t>
            </a:r>
            <a:r>
              <a:rPr lang="en-US" altLang="en-US" sz="2400" i="1" dirty="0">
                <a:sym typeface="Wingdings" panose="05000000000000000000" pitchFamily="2" charset="2"/>
              </a:rPr>
              <a:t>u</a:t>
            </a:r>
            <a:r>
              <a:rPr lang="en-US" altLang="en-US" sz="2400" dirty="0">
                <a:sym typeface="Wingdings" panose="05000000000000000000" pitchFamily="2" charset="2"/>
              </a:rPr>
              <a:t>)</a:t>
            </a:r>
            <a:br>
              <a:rPr lang="en-US" altLang="en-US" sz="2400" dirty="0">
                <a:sym typeface="Wingdings" panose="05000000000000000000" pitchFamily="2" charset="2"/>
              </a:rPr>
            </a:br>
            <a:r>
              <a:rPr lang="en-US" altLang="en-US" sz="2400" dirty="0">
                <a:sym typeface="Wingdings" panose="05000000000000000000" pitchFamily="2" charset="2"/>
              </a:rPr>
              <a:t>		</a:t>
            </a:r>
            <a:r>
              <a:rPr lang="en-US" altLang="en-US" sz="2400" i="1" dirty="0">
                <a:sym typeface="Wingdings" panose="05000000000000000000" pitchFamily="2" charset="2"/>
              </a:rPr>
              <a:t>D</a:t>
            </a:r>
            <a:r>
              <a:rPr lang="en-US" altLang="en-US" sz="2400" dirty="0">
                <a:sym typeface="Wingdings" panose="05000000000000000000" pitchFamily="2" charset="2"/>
              </a:rPr>
              <a:t>(</a:t>
            </a:r>
            <a:r>
              <a:rPr lang="en-US" altLang="en-US" sz="2400" i="1" dirty="0">
                <a:sym typeface="Wingdings" panose="05000000000000000000" pitchFamily="2" charset="2"/>
              </a:rPr>
              <a:t>u</a:t>
            </a:r>
            <a:r>
              <a:rPr lang="en-US" altLang="en-US" sz="2400" dirty="0">
                <a:sym typeface="Wingdings" panose="05000000000000000000" pitchFamily="2" charset="2"/>
              </a:rPr>
              <a:t>)  </a:t>
            </a:r>
            <a:r>
              <a:rPr lang="en-US" altLang="en-US" sz="2400" i="1" dirty="0">
                <a:sym typeface="Wingdings" panose="05000000000000000000" pitchFamily="2" charset="2"/>
              </a:rPr>
              <a:t>v</a:t>
            </a:r>
          </a:p>
          <a:p>
            <a:pPr marL="914400" lvl="1" indent="-457200">
              <a:spcAft>
                <a:spcPts val="600"/>
              </a:spcAft>
              <a:buFont typeface="+mj-lt"/>
              <a:buAutoNum type="alphaLcPeriod"/>
              <a:tabLst>
                <a:tab pos="1436688" algn="l"/>
                <a:tab pos="1976438" algn="l"/>
              </a:tabLst>
            </a:pPr>
            <a:r>
              <a:rPr lang="en-US" altLang="en-US" sz="2400" dirty="0">
                <a:sym typeface="Wingdings" panose="05000000000000000000" pitchFamily="2" charset="2"/>
              </a:rPr>
              <a:t>Find a vertex </a:t>
            </a:r>
            <a:r>
              <a:rPr lang="en-US" altLang="en-US" sz="2400" i="1" dirty="0">
                <a:sym typeface="Wingdings" panose="05000000000000000000" pitchFamily="2" charset="2"/>
              </a:rPr>
              <a:t>x</a:t>
            </a:r>
            <a:r>
              <a:rPr lang="en-US" altLang="en-US" sz="2400" dirty="0">
                <a:sym typeface="Wingdings" panose="05000000000000000000" pitchFamily="2" charset="2"/>
              </a:rPr>
              <a:t> in </a:t>
            </a:r>
            <a:r>
              <a:rPr lang="en-US" altLang="en-US" sz="2400" i="1" dirty="0">
                <a:sym typeface="Wingdings" panose="05000000000000000000" pitchFamily="2" charset="2"/>
              </a:rPr>
              <a:t>F</a:t>
            </a:r>
            <a:r>
              <a:rPr lang="en-US" altLang="en-US" sz="2400" dirty="0">
                <a:sym typeface="Wingdings" panose="05000000000000000000" pitchFamily="2" charset="2"/>
              </a:rPr>
              <a:t> with the smallest label.</a:t>
            </a:r>
            <a:br>
              <a:rPr lang="en-US" altLang="en-US" sz="2400" dirty="0">
                <a:sym typeface="Wingdings" panose="05000000000000000000" pitchFamily="2" charset="2"/>
              </a:rPr>
            </a:br>
            <a:r>
              <a:rPr lang="en-US" altLang="en-US" sz="2400" dirty="0">
                <a:sym typeface="Wingdings" panose="05000000000000000000" pitchFamily="2" charset="2"/>
              </a:rPr>
              <a:t>Add vertex </a:t>
            </a:r>
            <a:r>
              <a:rPr lang="en-US" altLang="en-US" sz="2400" i="1" dirty="0">
                <a:sym typeface="Wingdings" panose="05000000000000000000" pitchFamily="2" charset="2"/>
              </a:rPr>
              <a:t>x</a:t>
            </a:r>
            <a:r>
              <a:rPr lang="en-US" altLang="en-US" sz="2400" dirty="0">
                <a:sym typeface="Wingdings" panose="05000000000000000000" pitchFamily="2" charset="2"/>
              </a:rPr>
              <a:t> to </a:t>
            </a:r>
            <a:r>
              <a:rPr lang="en-US" altLang="en-US" sz="2400" i="1" dirty="0">
                <a:sym typeface="Wingdings" panose="05000000000000000000" pitchFamily="2" charset="2"/>
              </a:rPr>
              <a:t>V</a:t>
            </a:r>
            <a:r>
              <a:rPr lang="en-US" altLang="en-US" sz="2400" dirty="0">
                <a:sym typeface="Wingdings" panose="05000000000000000000" pitchFamily="2" charset="2"/>
              </a:rPr>
              <a:t>(</a:t>
            </a:r>
            <a:r>
              <a:rPr lang="en-US" altLang="en-US" sz="2400" i="1" dirty="0">
                <a:sym typeface="Wingdings" panose="05000000000000000000" pitchFamily="2" charset="2"/>
              </a:rPr>
              <a:t>T</a:t>
            </a:r>
            <a:r>
              <a:rPr lang="en-US" altLang="en-US" sz="2400" dirty="0">
                <a:sym typeface="Wingdings" panose="05000000000000000000" pitchFamily="2" charset="2"/>
              </a:rPr>
              <a:t>), and add edge {</a:t>
            </a:r>
            <a:r>
              <a:rPr lang="en-US" altLang="en-US" sz="2400" i="1" dirty="0">
                <a:sym typeface="Wingdings" panose="05000000000000000000" pitchFamily="2" charset="2"/>
              </a:rPr>
              <a:t>D</a:t>
            </a:r>
            <a:r>
              <a:rPr lang="en-US" altLang="en-US" sz="2400" dirty="0">
                <a:sym typeface="Wingdings" panose="05000000000000000000" pitchFamily="2" charset="2"/>
              </a:rPr>
              <a:t>(</a:t>
            </a:r>
            <a:r>
              <a:rPr lang="en-US" altLang="en-US" sz="2400" i="1" dirty="0">
                <a:sym typeface="Wingdings" panose="05000000000000000000" pitchFamily="2" charset="2"/>
              </a:rPr>
              <a:t>x</a:t>
            </a:r>
            <a:r>
              <a:rPr lang="en-US" altLang="en-US" sz="2400" dirty="0">
                <a:sym typeface="Wingdings" panose="05000000000000000000" pitchFamily="2" charset="2"/>
              </a:rPr>
              <a:t>), </a:t>
            </a:r>
            <a:r>
              <a:rPr lang="en-US" altLang="en-US" sz="2400" i="1" dirty="0">
                <a:sym typeface="Wingdings" panose="05000000000000000000" pitchFamily="2" charset="2"/>
              </a:rPr>
              <a:t>x</a:t>
            </a:r>
            <a:r>
              <a:rPr lang="en-US" altLang="en-US" sz="2400" dirty="0">
                <a:sym typeface="Wingdings" panose="05000000000000000000" pitchFamily="2" charset="2"/>
              </a:rPr>
              <a:t>} to </a:t>
            </a:r>
            <a:r>
              <a:rPr lang="en-US" altLang="en-US" sz="2400" i="1" dirty="0">
                <a:sym typeface="Wingdings" panose="05000000000000000000" pitchFamily="2" charset="2"/>
              </a:rPr>
              <a:t>E</a:t>
            </a:r>
            <a:r>
              <a:rPr lang="en-US" altLang="en-US" sz="2400" dirty="0">
                <a:sym typeface="Wingdings" panose="05000000000000000000" pitchFamily="2" charset="2"/>
              </a:rPr>
              <a:t>(</a:t>
            </a:r>
            <a:r>
              <a:rPr lang="en-US" altLang="en-US" sz="2400" i="1" dirty="0">
                <a:sym typeface="Wingdings" panose="05000000000000000000" pitchFamily="2" charset="2"/>
              </a:rPr>
              <a:t>T</a:t>
            </a:r>
            <a:r>
              <a:rPr lang="en-US" altLang="en-US" sz="2400" dirty="0">
                <a:sym typeface="Wingdings" panose="05000000000000000000" pitchFamily="2" charset="2"/>
              </a:rPr>
              <a:t>).</a:t>
            </a:r>
            <a:br>
              <a:rPr lang="en-US" altLang="en-US" sz="2400" dirty="0">
                <a:sym typeface="Wingdings" panose="05000000000000000000" pitchFamily="2" charset="2"/>
              </a:rPr>
            </a:br>
            <a:r>
              <a:rPr lang="en-US" altLang="en-US" sz="2400" i="1" dirty="0">
                <a:sym typeface="Wingdings" panose="05000000000000000000" pitchFamily="2" charset="2"/>
              </a:rPr>
              <a:t>v</a:t>
            </a:r>
            <a:r>
              <a:rPr lang="en-US" altLang="en-US" sz="2400" dirty="0">
                <a:sym typeface="Wingdings" panose="05000000000000000000" pitchFamily="2" charset="2"/>
              </a:rPr>
              <a:t>  </a:t>
            </a:r>
            <a:r>
              <a:rPr lang="en-US" altLang="en-US" sz="2400" i="1" dirty="0">
                <a:sym typeface="Wingdings" panose="05000000000000000000" pitchFamily="2" charset="2"/>
              </a:rPr>
              <a:t>x</a:t>
            </a:r>
            <a:r>
              <a:rPr lang="en-US" altLang="en-US" sz="2400" dirty="0">
                <a:sym typeface="Wingdings" panose="05000000000000000000" pitchFamily="2" charset="2"/>
              </a:rPr>
              <a:t> </a:t>
            </a:r>
            <a:endParaRPr lang="en-US" altLang="en-US" sz="2400" dirty="0"/>
          </a:p>
          <a:p>
            <a:r>
              <a:rPr lang="en-US" altLang="en-US" sz="2800" dirty="0"/>
              <a:t>Output: </a:t>
            </a:r>
            <a:r>
              <a:rPr lang="en-US" altLang="en-US" sz="2800" i="1" dirty="0"/>
              <a:t>L</a:t>
            </a:r>
            <a:r>
              <a:rPr lang="en-US" altLang="en-US" sz="2800" dirty="0"/>
              <a:t>(</a:t>
            </a:r>
            <a:r>
              <a:rPr lang="en-US" altLang="en-US" sz="2800" i="1" dirty="0"/>
              <a:t>z</a:t>
            </a:r>
            <a:r>
              <a:rPr lang="en-US" altLang="en-US" sz="2800" dirty="0"/>
              <a:t>) </a:t>
            </a:r>
            <a:r>
              <a:rPr lang="en-US" altLang="en-US" sz="2400" dirty="0"/>
              <a:t>[this is the length of the shortest path from </a:t>
            </a:r>
            <a:r>
              <a:rPr lang="en-US" altLang="en-US" sz="2400" i="1" dirty="0"/>
              <a:t>a</a:t>
            </a:r>
            <a:r>
              <a:rPr lang="en-US" altLang="en-US" sz="2400" dirty="0"/>
              <a:t> to </a:t>
            </a:r>
            <a:r>
              <a:rPr lang="en-US" altLang="en-US" sz="2400" i="1" dirty="0"/>
              <a:t>z</a:t>
            </a:r>
            <a:r>
              <a:rPr lang="en-US" altLang="en-US" sz="2400" dirty="0"/>
              <a:t>.]</a:t>
            </a:r>
          </a:p>
        </p:txBody>
      </p:sp>
      <p:sp>
        <p:nvSpPr>
          <p:cNvPr id="3" name="TextBox 2"/>
          <p:cNvSpPr txBox="1"/>
          <p:nvPr/>
        </p:nvSpPr>
        <p:spPr>
          <a:xfrm>
            <a:off x="6037489" y="3200399"/>
            <a:ext cx="2898321" cy="1323439"/>
          </a:xfrm>
          <a:prstGeom prst="rect">
            <a:avLst/>
          </a:prstGeom>
          <a:solidFill>
            <a:schemeClr val="bg1"/>
          </a:solidFill>
          <a:ln>
            <a:solidFill>
              <a:schemeClr val="tx1"/>
            </a:solidFill>
          </a:ln>
        </p:spPr>
        <p:txBody>
          <a:bodyPr wrap="square" rtlCol="0">
            <a:spAutoFit/>
          </a:bodyPr>
          <a:lstStyle/>
          <a:p>
            <a:r>
              <a:rPr lang="en-SG" sz="2000" dirty="0"/>
              <a:t>[The notation </a:t>
            </a:r>
            <a:r>
              <a:rPr lang="en-SG" sz="2000" i="1" dirty="0"/>
              <a:t>D</a:t>
            </a:r>
            <a:r>
              <a:rPr lang="en-SG" sz="2000" dirty="0"/>
              <a:t>(</a:t>
            </a:r>
            <a:r>
              <a:rPr lang="en-SG" sz="2000" i="1" dirty="0"/>
              <a:t>u</a:t>
            </a:r>
            <a:r>
              <a:rPr lang="en-SG" sz="2000" dirty="0"/>
              <a:t>) is introduced to keep track of which vertex in </a:t>
            </a:r>
            <a:r>
              <a:rPr lang="en-SG" sz="2000" i="1" dirty="0"/>
              <a:t>T</a:t>
            </a:r>
            <a:r>
              <a:rPr lang="en-SG" sz="2000" dirty="0"/>
              <a:t> gave rise to the smaller value.]</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633263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6" y="992058"/>
            <a:ext cx="8221406" cy="1384995"/>
          </a:xfrm>
          <a:prstGeom prst="rect">
            <a:avLst/>
          </a:prstGeom>
          <a:noFill/>
        </p:spPr>
        <p:txBody>
          <a:bodyPr wrap="square" rtlCol="0">
            <a:spAutoFit/>
          </a:bodyPr>
          <a:lstStyle/>
          <a:p>
            <a:r>
              <a:rPr lang="en-US" altLang="en-US" sz="2800" dirty="0"/>
              <a:t>Example: Show the steps in the execution of Dijkstra’s shortest path algorithm for the graph shown below with starting vertex </a:t>
            </a:r>
            <a:r>
              <a:rPr lang="en-US" altLang="en-US" sz="2800" i="1" dirty="0"/>
              <a:t>a </a:t>
            </a:r>
            <a:r>
              <a:rPr lang="en-US" altLang="en-US" sz="2800" dirty="0"/>
              <a:t>and ending vertex </a:t>
            </a:r>
            <a:r>
              <a:rPr lang="en-US" altLang="en-US" sz="2800" i="1" dirty="0"/>
              <a:t>z</a:t>
            </a:r>
            <a:r>
              <a:rPr lang="en-US" altLang="en-US" sz="2800" dirty="0"/>
              <a:t>.</a:t>
            </a:r>
          </a:p>
        </p:txBody>
      </p:sp>
      <p:grpSp>
        <p:nvGrpSpPr>
          <p:cNvPr id="6" name="Group 5"/>
          <p:cNvGrpSpPr/>
          <p:nvPr/>
        </p:nvGrpSpPr>
        <p:grpSpPr>
          <a:xfrm>
            <a:off x="2206625" y="2728265"/>
            <a:ext cx="4251325" cy="1889005"/>
            <a:chOff x="1908309" y="2385364"/>
            <a:chExt cx="4251325" cy="1889005"/>
          </a:xfrm>
        </p:grpSpPr>
        <p:pic>
          <p:nvPicPr>
            <p:cNvPr id="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309" y="2385364"/>
              <a:ext cx="4251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895733" y="3874259"/>
              <a:ext cx="303370" cy="400110"/>
            </a:xfrm>
            <a:prstGeom prst="rect">
              <a:avLst/>
            </a:prstGeom>
            <a:solidFill>
              <a:schemeClr val="bg1"/>
            </a:solidFill>
          </p:spPr>
          <p:txBody>
            <a:bodyPr wrap="square" rtlCol="0">
              <a:spAutoFit/>
            </a:bodyPr>
            <a:lstStyle/>
            <a:p>
              <a:r>
                <a:rPr lang="en-SG" sz="2000" dirty="0">
                  <a:latin typeface="Times New Roman" panose="02020603050405020304" pitchFamily="18" charset="0"/>
                  <a:cs typeface="Times New Roman" panose="02020603050405020304" pitchFamily="18" charset="0"/>
                </a:rPr>
                <a:t>1</a:t>
              </a:r>
            </a:p>
          </p:txBody>
        </p:sp>
      </p:gr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3888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830997"/>
          </a:xfrm>
          <a:prstGeom prst="rect">
            <a:avLst/>
          </a:prstGeom>
          <a:noFill/>
        </p:spPr>
        <p:txBody>
          <a:bodyPr wrap="square" rtlCol="0">
            <a:spAutoFit/>
          </a:bodyPr>
          <a:lstStyle/>
          <a:p>
            <a:pPr marL="979488" indent="-979488">
              <a:tabLst>
                <a:tab pos="979488" algn="l"/>
              </a:tabLst>
            </a:pPr>
            <a:r>
              <a:rPr lang="en-US" altLang="en-US" sz="2400" b="1" dirty="0"/>
              <a:t>Step 1:</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Ø,  and </a:t>
            </a:r>
            <a:r>
              <a:rPr lang="en-US" altLang="en-US" sz="2400" i="1" dirty="0"/>
              <a:t>F </a:t>
            </a:r>
            <a:r>
              <a:rPr lang="en-US" altLang="en-US" sz="2400" dirty="0"/>
              <a:t>= {</a:t>
            </a:r>
            <a:r>
              <a:rPr lang="en-US" altLang="en-US" sz="2400" i="1" dirty="0"/>
              <a:t>a</a:t>
            </a:r>
            <a:r>
              <a:rPr lang="en-US" altLang="en-US" sz="2400" dirty="0"/>
              <a:t>}</a:t>
            </a:r>
          </a:p>
        </p:txBody>
      </p:sp>
      <p:sp>
        <p:nvSpPr>
          <p:cNvPr id="22" name="TextBox 21"/>
          <p:cNvSpPr txBox="1"/>
          <p:nvPr/>
        </p:nvSpPr>
        <p:spPr>
          <a:xfrm>
            <a:off x="324355" y="2665273"/>
            <a:ext cx="8190994" cy="1815882"/>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b</a:t>
            </a:r>
            <a:r>
              <a:rPr lang="en-US" altLang="en-US" sz="2800" dirty="0"/>
              <a:t>,</a:t>
            </a:r>
            <a:r>
              <a:rPr lang="en-US" altLang="en-US" sz="2800" i="1" dirty="0"/>
              <a:t> c</a:t>
            </a:r>
            <a:r>
              <a:rPr lang="en-US" altLang="en-US" sz="2800" dirty="0"/>
              <a:t>},</a:t>
            </a:r>
            <a:r>
              <a:rPr lang="en-US" altLang="en-US" sz="2800" i="1" dirty="0"/>
              <a:t> L</a:t>
            </a:r>
            <a:r>
              <a:rPr lang="en-US" altLang="en-US" sz="2800" dirty="0"/>
              <a:t>(</a:t>
            </a:r>
            <a:r>
              <a:rPr lang="en-US" altLang="en-US" sz="2800" i="1" dirty="0"/>
              <a:t>b</a:t>
            </a:r>
            <a:r>
              <a:rPr lang="en-US" altLang="en-US" sz="2800" dirty="0"/>
              <a:t>)</a:t>
            </a:r>
            <a:r>
              <a:rPr lang="en-US" altLang="en-US" sz="2800" i="1" dirty="0"/>
              <a:t> </a:t>
            </a:r>
            <a:r>
              <a:rPr lang="en-US" altLang="en-US" sz="2800" dirty="0"/>
              <a:t>= 3,</a:t>
            </a:r>
            <a:r>
              <a:rPr lang="en-US" altLang="en-US" sz="2800" i="1" dirty="0"/>
              <a:t> L</a:t>
            </a:r>
            <a:r>
              <a:rPr lang="en-US" altLang="en-US" sz="2800" dirty="0"/>
              <a:t>(</a:t>
            </a:r>
            <a:r>
              <a:rPr lang="en-US" altLang="en-US" sz="2800" i="1" dirty="0"/>
              <a:t>c</a:t>
            </a:r>
            <a:r>
              <a:rPr lang="en-US" altLang="en-US" sz="2800" dirty="0"/>
              <a:t>)</a:t>
            </a:r>
            <a:r>
              <a:rPr lang="en-US" altLang="en-US" sz="2800" i="1" dirty="0"/>
              <a:t> </a:t>
            </a:r>
            <a:r>
              <a:rPr lang="en-US" altLang="en-US" sz="2800" dirty="0"/>
              <a:t>= 4. </a:t>
            </a:r>
          </a:p>
          <a:p>
            <a:pPr>
              <a:tabLst>
                <a:tab pos="457200" algn="l"/>
                <a:tab pos="1371600" algn="l"/>
                <a:tab pos="1547813" algn="l"/>
              </a:tabLst>
            </a:pPr>
            <a:r>
              <a:rPr lang="en-US" altLang="en-US" sz="2800" dirty="0"/>
              <a:t>Since </a:t>
            </a:r>
            <a:r>
              <a:rPr lang="en-US" altLang="en-US" sz="2800" i="1" dirty="0"/>
              <a:t>L</a:t>
            </a:r>
            <a:r>
              <a:rPr lang="en-US" altLang="en-US" sz="2800" dirty="0"/>
              <a:t>(</a:t>
            </a:r>
            <a:r>
              <a:rPr lang="en-US" altLang="en-US" sz="2800" i="1" dirty="0"/>
              <a:t>b</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c</a:t>
            </a:r>
            <a:r>
              <a:rPr lang="en-US" altLang="en-US" sz="2800" dirty="0"/>
              <a:t>),</a:t>
            </a:r>
            <a:r>
              <a:rPr lang="en-US" altLang="en-US" sz="2800" i="1" dirty="0"/>
              <a:t> b </a:t>
            </a:r>
            <a:r>
              <a:rPr lang="en-US" altLang="en-US" sz="2800" dirty="0"/>
              <a:t>is added to </a:t>
            </a:r>
            <a:r>
              <a:rPr lang="en-US" altLang="en-US" sz="2800" i="1" dirty="0"/>
              <a:t>V</a:t>
            </a:r>
            <a:r>
              <a:rPr lang="en-US" altLang="en-US" sz="2800" dirty="0"/>
              <a:t>(</a:t>
            </a:r>
            <a:r>
              <a:rPr lang="en-US" altLang="en-US" sz="2800" i="1" dirty="0"/>
              <a:t>T</a:t>
            </a:r>
            <a:r>
              <a:rPr lang="en-US" altLang="en-US" sz="2800" dirty="0"/>
              <a:t>)</a:t>
            </a:r>
            <a:r>
              <a:rPr lang="en-US" altLang="en-US" sz="2800" i="1" dirty="0"/>
              <a:t> </a:t>
            </a:r>
            <a:r>
              <a:rPr lang="en-US" altLang="en-US" sz="2800" dirty="0"/>
              <a:t>and {</a:t>
            </a:r>
            <a:r>
              <a:rPr lang="en-US" altLang="en-US" sz="2800" i="1" dirty="0"/>
              <a:t>a</a:t>
            </a:r>
            <a:r>
              <a:rPr lang="en-US" altLang="en-US" sz="2800" dirty="0"/>
              <a:t>,</a:t>
            </a:r>
            <a:r>
              <a:rPr lang="en-US" altLang="en-US" sz="2800" i="1" dirty="0"/>
              <a:t> b</a:t>
            </a:r>
            <a:r>
              <a:rPr lang="en-US" altLang="en-US" sz="2800" dirty="0"/>
              <a:t>} is added to </a:t>
            </a:r>
            <a:r>
              <a:rPr lang="en-US" altLang="en-US" sz="2800" i="1" dirty="0"/>
              <a:t>E</a:t>
            </a:r>
            <a:r>
              <a:rPr lang="en-US" altLang="en-US" sz="2800" dirty="0"/>
              <a:t>(</a:t>
            </a:r>
            <a:r>
              <a:rPr lang="en-US" altLang="en-US" sz="2800" i="1" dirty="0"/>
              <a:t>T</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5521217" y="1438807"/>
            <a:ext cx="523695" cy="566370"/>
          </a:xfrm>
          <a:custGeom>
            <a:avLst/>
            <a:gdLst>
              <a:gd name="connsiteX0" fmla="*/ 228641 w 523695"/>
              <a:gd name="connsiteY0" fmla="*/ 473529 h 490439"/>
              <a:gd name="connsiteX1" fmla="*/ 228641 w 523695"/>
              <a:gd name="connsiteY1" fmla="*/ 473529 h 490439"/>
              <a:gd name="connsiteX2" fmla="*/ 49027 w 523695"/>
              <a:gd name="connsiteY2" fmla="*/ 375558 h 490439"/>
              <a:gd name="connsiteX3" fmla="*/ 16370 w 523695"/>
              <a:gd name="connsiteY3" fmla="*/ 342900 h 490439"/>
              <a:gd name="connsiteX4" fmla="*/ 41 w 523695"/>
              <a:gd name="connsiteY4" fmla="*/ 293915 h 490439"/>
              <a:gd name="connsiteX5" fmla="*/ 16370 w 523695"/>
              <a:gd name="connsiteY5" fmla="*/ 97972 h 490439"/>
              <a:gd name="connsiteX6" fmla="*/ 65356 w 523695"/>
              <a:gd name="connsiteY6" fmla="*/ 65315 h 490439"/>
              <a:gd name="connsiteX7" fmla="*/ 114341 w 523695"/>
              <a:gd name="connsiteY7" fmla="*/ 48986 h 490439"/>
              <a:gd name="connsiteX8" fmla="*/ 212313 w 523695"/>
              <a:gd name="connsiteY8" fmla="*/ 0 h 490439"/>
              <a:gd name="connsiteX9" fmla="*/ 326613 w 523695"/>
              <a:gd name="connsiteY9" fmla="*/ 32658 h 490439"/>
              <a:gd name="connsiteX10" fmla="*/ 408256 w 523695"/>
              <a:gd name="connsiteY10" fmla="*/ 114300 h 490439"/>
              <a:gd name="connsiteX11" fmla="*/ 522556 w 523695"/>
              <a:gd name="connsiteY11" fmla="*/ 179615 h 490439"/>
              <a:gd name="connsiteX12" fmla="*/ 473570 w 523695"/>
              <a:gd name="connsiteY12" fmla="*/ 440872 h 490439"/>
              <a:gd name="connsiteX13" fmla="*/ 424584 w 523695"/>
              <a:gd name="connsiteY13" fmla="*/ 457200 h 490439"/>
              <a:gd name="connsiteX14" fmla="*/ 375598 w 523695"/>
              <a:gd name="connsiteY14" fmla="*/ 489858 h 490439"/>
              <a:gd name="connsiteX15" fmla="*/ 228641 w 523695"/>
              <a:gd name="connsiteY15" fmla="*/ 473529 h 49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695" h="490439">
                <a:moveTo>
                  <a:pt x="228641" y="473529"/>
                </a:moveTo>
                <a:lnTo>
                  <a:pt x="228641" y="473529"/>
                </a:lnTo>
                <a:cubicBezTo>
                  <a:pt x="179135" y="448776"/>
                  <a:pt x="98742" y="415330"/>
                  <a:pt x="49027" y="375558"/>
                </a:cubicBezTo>
                <a:cubicBezTo>
                  <a:pt x="37006" y="365941"/>
                  <a:pt x="27256" y="353786"/>
                  <a:pt x="16370" y="342900"/>
                </a:cubicBezTo>
                <a:cubicBezTo>
                  <a:pt x="10927" y="326572"/>
                  <a:pt x="41" y="311127"/>
                  <a:pt x="41" y="293915"/>
                </a:cubicBezTo>
                <a:cubicBezTo>
                  <a:pt x="41" y="228374"/>
                  <a:pt x="-1636" y="160991"/>
                  <a:pt x="16370" y="97972"/>
                </a:cubicBezTo>
                <a:cubicBezTo>
                  <a:pt x="21761" y="79103"/>
                  <a:pt x="47803" y="74091"/>
                  <a:pt x="65356" y="65315"/>
                </a:cubicBezTo>
                <a:cubicBezTo>
                  <a:pt x="80751" y="57618"/>
                  <a:pt x="98946" y="56683"/>
                  <a:pt x="114341" y="48986"/>
                </a:cubicBezTo>
                <a:cubicBezTo>
                  <a:pt x="240952" y="-14320"/>
                  <a:pt x="89189" y="41042"/>
                  <a:pt x="212313" y="0"/>
                </a:cubicBezTo>
                <a:cubicBezTo>
                  <a:pt x="217969" y="1414"/>
                  <a:pt x="314900" y="23873"/>
                  <a:pt x="326613" y="32658"/>
                </a:cubicBezTo>
                <a:cubicBezTo>
                  <a:pt x="357402" y="55750"/>
                  <a:pt x="376234" y="92951"/>
                  <a:pt x="408256" y="114300"/>
                </a:cubicBezTo>
                <a:cubicBezTo>
                  <a:pt x="477494" y="160461"/>
                  <a:pt x="439688" y="138182"/>
                  <a:pt x="522556" y="179615"/>
                </a:cubicBezTo>
                <a:cubicBezTo>
                  <a:pt x="519666" y="217182"/>
                  <a:pt x="541459" y="386561"/>
                  <a:pt x="473570" y="440872"/>
                </a:cubicBezTo>
                <a:cubicBezTo>
                  <a:pt x="460130" y="451624"/>
                  <a:pt x="440913" y="451757"/>
                  <a:pt x="424584" y="457200"/>
                </a:cubicBezTo>
                <a:cubicBezTo>
                  <a:pt x="408255" y="468086"/>
                  <a:pt x="395142" y="488081"/>
                  <a:pt x="375598" y="489858"/>
                </a:cubicBezTo>
                <a:cubicBezTo>
                  <a:pt x="331897" y="493831"/>
                  <a:pt x="253134" y="476250"/>
                  <a:pt x="228641" y="473529"/>
                </a:cubicBezTo>
                <a:close/>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Freeform 9"/>
          <p:cNvSpPr/>
          <p:nvPr/>
        </p:nvSpPr>
        <p:spPr>
          <a:xfrm>
            <a:off x="6449786" y="876917"/>
            <a:ext cx="555171" cy="1588698"/>
          </a:xfrm>
          <a:custGeom>
            <a:avLst/>
            <a:gdLst>
              <a:gd name="connsiteX0" fmla="*/ 114300 w 555171"/>
              <a:gd name="connsiteY0" fmla="*/ 0 h 1469571"/>
              <a:gd name="connsiteX1" fmla="*/ 114300 w 555171"/>
              <a:gd name="connsiteY1" fmla="*/ 0 h 1469571"/>
              <a:gd name="connsiteX2" fmla="*/ 16328 w 555171"/>
              <a:gd name="connsiteY2" fmla="*/ 97971 h 1469571"/>
              <a:gd name="connsiteX3" fmla="*/ 48985 w 555171"/>
              <a:gd name="connsiteY3" fmla="*/ 636814 h 1469571"/>
              <a:gd name="connsiteX4" fmla="*/ 32657 w 555171"/>
              <a:gd name="connsiteY4" fmla="*/ 816428 h 1469571"/>
              <a:gd name="connsiteX5" fmla="*/ 16328 w 555171"/>
              <a:gd name="connsiteY5" fmla="*/ 865414 h 1469571"/>
              <a:gd name="connsiteX6" fmla="*/ 0 w 555171"/>
              <a:gd name="connsiteY6" fmla="*/ 930728 h 1469571"/>
              <a:gd name="connsiteX7" fmla="*/ 16328 w 555171"/>
              <a:gd name="connsiteY7" fmla="*/ 1240971 h 1469571"/>
              <a:gd name="connsiteX8" fmla="*/ 32657 w 555171"/>
              <a:gd name="connsiteY8" fmla="*/ 1338943 h 1469571"/>
              <a:gd name="connsiteX9" fmla="*/ 65314 w 555171"/>
              <a:gd name="connsiteY9" fmla="*/ 1387928 h 1469571"/>
              <a:gd name="connsiteX10" fmla="*/ 146957 w 555171"/>
              <a:gd name="connsiteY10" fmla="*/ 1453243 h 1469571"/>
              <a:gd name="connsiteX11" fmla="*/ 212271 w 555171"/>
              <a:gd name="connsiteY11" fmla="*/ 1469571 h 1469571"/>
              <a:gd name="connsiteX12" fmla="*/ 424543 w 555171"/>
              <a:gd name="connsiteY12" fmla="*/ 1453243 h 1469571"/>
              <a:gd name="connsiteX13" fmla="*/ 473528 w 555171"/>
              <a:gd name="connsiteY13" fmla="*/ 1436914 h 1469571"/>
              <a:gd name="connsiteX14" fmla="*/ 506185 w 555171"/>
              <a:gd name="connsiteY14" fmla="*/ 1387928 h 1469571"/>
              <a:gd name="connsiteX15" fmla="*/ 489857 w 555171"/>
              <a:gd name="connsiteY15" fmla="*/ 718457 h 1469571"/>
              <a:gd name="connsiteX16" fmla="*/ 506185 w 555171"/>
              <a:gd name="connsiteY16" fmla="*/ 522514 h 1469571"/>
              <a:gd name="connsiteX17" fmla="*/ 538843 w 555171"/>
              <a:gd name="connsiteY17" fmla="*/ 424543 h 1469571"/>
              <a:gd name="connsiteX18" fmla="*/ 555171 w 555171"/>
              <a:gd name="connsiteY18" fmla="*/ 375557 h 1469571"/>
              <a:gd name="connsiteX19" fmla="*/ 538843 w 555171"/>
              <a:gd name="connsiteY19" fmla="*/ 114300 h 1469571"/>
              <a:gd name="connsiteX20" fmla="*/ 212271 w 555171"/>
              <a:gd name="connsiteY20" fmla="*/ 16328 h 1469571"/>
              <a:gd name="connsiteX21" fmla="*/ 114300 w 555171"/>
              <a:gd name="connsiteY21" fmla="*/ 0 h 146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5171" h="1469571">
                <a:moveTo>
                  <a:pt x="114300" y="0"/>
                </a:moveTo>
                <a:lnTo>
                  <a:pt x="114300" y="0"/>
                </a:lnTo>
                <a:cubicBezTo>
                  <a:pt x="81643" y="32657"/>
                  <a:pt x="23247" y="52308"/>
                  <a:pt x="16328" y="97971"/>
                </a:cubicBezTo>
                <a:cubicBezTo>
                  <a:pt x="-12928" y="291058"/>
                  <a:pt x="19020" y="457018"/>
                  <a:pt x="48985" y="636814"/>
                </a:cubicBezTo>
                <a:cubicBezTo>
                  <a:pt x="43542" y="696685"/>
                  <a:pt x="41159" y="756914"/>
                  <a:pt x="32657" y="816428"/>
                </a:cubicBezTo>
                <a:cubicBezTo>
                  <a:pt x="30223" y="833467"/>
                  <a:pt x="21056" y="848864"/>
                  <a:pt x="16328" y="865414"/>
                </a:cubicBezTo>
                <a:cubicBezTo>
                  <a:pt x="10163" y="886992"/>
                  <a:pt x="5443" y="908957"/>
                  <a:pt x="0" y="930728"/>
                </a:cubicBezTo>
                <a:cubicBezTo>
                  <a:pt x="5443" y="1034142"/>
                  <a:pt x="8070" y="1137743"/>
                  <a:pt x="16328" y="1240971"/>
                </a:cubicBezTo>
                <a:cubicBezTo>
                  <a:pt x="18968" y="1273973"/>
                  <a:pt x="22187" y="1307534"/>
                  <a:pt x="32657" y="1338943"/>
                </a:cubicBezTo>
                <a:cubicBezTo>
                  <a:pt x="38863" y="1357560"/>
                  <a:pt x="53055" y="1372604"/>
                  <a:pt x="65314" y="1387928"/>
                </a:cubicBezTo>
                <a:cubicBezTo>
                  <a:pt x="83636" y="1410830"/>
                  <a:pt x="121124" y="1442172"/>
                  <a:pt x="146957" y="1453243"/>
                </a:cubicBezTo>
                <a:cubicBezTo>
                  <a:pt x="167584" y="1462083"/>
                  <a:pt x="190500" y="1464128"/>
                  <a:pt x="212271" y="1469571"/>
                </a:cubicBezTo>
                <a:cubicBezTo>
                  <a:pt x="283028" y="1464128"/>
                  <a:pt x="354125" y="1462045"/>
                  <a:pt x="424543" y="1453243"/>
                </a:cubicBezTo>
                <a:cubicBezTo>
                  <a:pt x="441622" y="1451108"/>
                  <a:pt x="460088" y="1447666"/>
                  <a:pt x="473528" y="1436914"/>
                </a:cubicBezTo>
                <a:cubicBezTo>
                  <a:pt x="488852" y="1424654"/>
                  <a:pt x="495299" y="1404257"/>
                  <a:pt x="506185" y="1387928"/>
                </a:cubicBezTo>
                <a:cubicBezTo>
                  <a:pt x="500742" y="1164771"/>
                  <a:pt x="489857" y="941680"/>
                  <a:pt x="489857" y="718457"/>
                </a:cubicBezTo>
                <a:cubicBezTo>
                  <a:pt x="489857" y="652916"/>
                  <a:pt x="495410" y="587163"/>
                  <a:pt x="506185" y="522514"/>
                </a:cubicBezTo>
                <a:cubicBezTo>
                  <a:pt x="511844" y="488559"/>
                  <a:pt x="527957" y="457200"/>
                  <a:pt x="538843" y="424543"/>
                </a:cubicBezTo>
                <a:lnTo>
                  <a:pt x="555171" y="375557"/>
                </a:lnTo>
                <a:cubicBezTo>
                  <a:pt x="549728" y="288471"/>
                  <a:pt x="562814" y="198198"/>
                  <a:pt x="538843" y="114300"/>
                </a:cubicBezTo>
                <a:cubicBezTo>
                  <a:pt x="500920" y="-18429"/>
                  <a:pt x="279642" y="20819"/>
                  <a:pt x="212271" y="16328"/>
                </a:cubicBezTo>
                <a:cubicBezTo>
                  <a:pt x="151739" y="-3849"/>
                  <a:pt x="130629" y="2721"/>
                  <a:pt x="114300" y="0"/>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Freeform 11"/>
          <p:cNvSpPr/>
          <p:nvPr/>
        </p:nvSpPr>
        <p:spPr>
          <a:xfrm>
            <a:off x="5422183" y="963386"/>
            <a:ext cx="1599102" cy="1028700"/>
          </a:xfrm>
          <a:custGeom>
            <a:avLst/>
            <a:gdLst>
              <a:gd name="connsiteX0" fmla="*/ 1236 w 1356507"/>
              <a:gd name="connsiteY0" fmla="*/ 816428 h 1028700"/>
              <a:gd name="connsiteX1" fmla="*/ 1236 w 1356507"/>
              <a:gd name="connsiteY1" fmla="*/ 816428 h 1028700"/>
              <a:gd name="connsiteX2" fmla="*/ 82879 w 1356507"/>
              <a:gd name="connsiteY2" fmla="*/ 930728 h 1028700"/>
              <a:gd name="connsiteX3" fmla="*/ 99207 w 1356507"/>
              <a:gd name="connsiteY3" fmla="*/ 979714 h 1028700"/>
              <a:gd name="connsiteX4" fmla="*/ 197179 w 1356507"/>
              <a:gd name="connsiteY4" fmla="*/ 1028700 h 1028700"/>
              <a:gd name="connsiteX5" fmla="*/ 425779 w 1356507"/>
              <a:gd name="connsiteY5" fmla="*/ 1012371 h 1028700"/>
              <a:gd name="connsiteX6" fmla="*/ 523750 w 1356507"/>
              <a:gd name="connsiteY6" fmla="*/ 979714 h 1028700"/>
              <a:gd name="connsiteX7" fmla="*/ 589064 w 1356507"/>
              <a:gd name="connsiteY7" fmla="*/ 963385 h 1028700"/>
              <a:gd name="connsiteX8" fmla="*/ 703364 w 1356507"/>
              <a:gd name="connsiteY8" fmla="*/ 930728 h 1028700"/>
              <a:gd name="connsiteX9" fmla="*/ 752350 w 1356507"/>
              <a:gd name="connsiteY9" fmla="*/ 898071 h 1028700"/>
              <a:gd name="connsiteX10" fmla="*/ 801336 w 1356507"/>
              <a:gd name="connsiteY10" fmla="*/ 881743 h 1028700"/>
              <a:gd name="connsiteX11" fmla="*/ 833993 w 1356507"/>
              <a:gd name="connsiteY11" fmla="*/ 849085 h 1028700"/>
              <a:gd name="connsiteX12" fmla="*/ 882979 w 1356507"/>
              <a:gd name="connsiteY12" fmla="*/ 832757 h 1028700"/>
              <a:gd name="connsiteX13" fmla="*/ 948293 w 1356507"/>
              <a:gd name="connsiteY13" fmla="*/ 800100 h 1028700"/>
              <a:gd name="connsiteX14" fmla="*/ 997279 w 1356507"/>
              <a:gd name="connsiteY14" fmla="*/ 783771 h 1028700"/>
              <a:gd name="connsiteX15" fmla="*/ 1046264 w 1356507"/>
              <a:gd name="connsiteY15" fmla="*/ 751114 h 1028700"/>
              <a:gd name="connsiteX16" fmla="*/ 1111579 w 1356507"/>
              <a:gd name="connsiteY16" fmla="*/ 718457 h 1028700"/>
              <a:gd name="connsiteX17" fmla="*/ 1209550 w 1356507"/>
              <a:gd name="connsiteY17" fmla="*/ 620485 h 1028700"/>
              <a:gd name="connsiteX18" fmla="*/ 1258536 w 1356507"/>
              <a:gd name="connsiteY18" fmla="*/ 473528 h 1028700"/>
              <a:gd name="connsiteX19" fmla="*/ 1274864 w 1356507"/>
              <a:gd name="connsiteY19" fmla="*/ 424543 h 1028700"/>
              <a:gd name="connsiteX20" fmla="*/ 1307522 w 1356507"/>
              <a:gd name="connsiteY20" fmla="*/ 391885 h 1028700"/>
              <a:gd name="connsiteX21" fmla="*/ 1340179 w 1356507"/>
              <a:gd name="connsiteY21" fmla="*/ 293914 h 1028700"/>
              <a:gd name="connsiteX22" fmla="*/ 1356507 w 1356507"/>
              <a:gd name="connsiteY22" fmla="*/ 244928 h 1028700"/>
              <a:gd name="connsiteX23" fmla="*/ 1274864 w 1356507"/>
              <a:gd name="connsiteY23" fmla="*/ 16328 h 1028700"/>
              <a:gd name="connsiteX24" fmla="*/ 1225879 w 1356507"/>
              <a:gd name="connsiteY24" fmla="*/ 0 h 1028700"/>
              <a:gd name="connsiteX25" fmla="*/ 964622 w 1356507"/>
              <a:gd name="connsiteY25" fmla="*/ 16328 h 1028700"/>
              <a:gd name="connsiteX26" fmla="*/ 866650 w 1356507"/>
              <a:gd name="connsiteY26" fmla="*/ 48985 h 1028700"/>
              <a:gd name="connsiteX27" fmla="*/ 817664 w 1356507"/>
              <a:gd name="connsiteY27" fmla="*/ 81643 h 1028700"/>
              <a:gd name="connsiteX28" fmla="*/ 768679 w 1356507"/>
              <a:gd name="connsiteY28" fmla="*/ 97971 h 1028700"/>
              <a:gd name="connsiteX29" fmla="*/ 654379 w 1356507"/>
              <a:gd name="connsiteY29" fmla="*/ 163285 h 1028700"/>
              <a:gd name="connsiteX30" fmla="*/ 605393 w 1356507"/>
              <a:gd name="connsiteY30" fmla="*/ 195943 h 1028700"/>
              <a:gd name="connsiteX31" fmla="*/ 523750 w 1356507"/>
              <a:gd name="connsiteY31" fmla="*/ 212271 h 1028700"/>
              <a:gd name="connsiteX32" fmla="*/ 425779 w 1356507"/>
              <a:gd name="connsiteY32" fmla="*/ 244928 h 1028700"/>
              <a:gd name="connsiteX33" fmla="*/ 376793 w 1356507"/>
              <a:gd name="connsiteY33" fmla="*/ 261257 h 1028700"/>
              <a:gd name="connsiteX34" fmla="*/ 327807 w 1356507"/>
              <a:gd name="connsiteY34" fmla="*/ 293914 h 1028700"/>
              <a:gd name="connsiteX35" fmla="*/ 246164 w 1356507"/>
              <a:gd name="connsiteY35" fmla="*/ 375557 h 1028700"/>
              <a:gd name="connsiteX36" fmla="*/ 180850 w 1356507"/>
              <a:gd name="connsiteY36" fmla="*/ 408214 h 1028700"/>
              <a:gd name="connsiteX37" fmla="*/ 164522 w 1356507"/>
              <a:gd name="connsiteY37" fmla="*/ 457200 h 1028700"/>
              <a:gd name="connsiteX38" fmla="*/ 99207 w 1356507"/>
              <a:gd name="connsiteY38" fmla="*/ 538843 h 1028700"/>
              <a:gd name="connsiteX39" fmla="*/ 82879 w 1356507"/>
              <a:gd name="connsiteY39" fmla="*/ 587828 h 1028700"/>
              <a:gd name="connsiteX40" fmla="*/ 33893 w 1356507"/>
              <a:gd name="connsiteY40" fmla="*/ 636814 h 1028700"/>
              <a:gd name="connsiteX41" fmla="*/ 17564 w 1356507"/>
              <a:gd name="connsiteY41" fmla="*/ 718457 h 1028700"/>
              <a:gd name="connsiteX42" fmla="*/ 1236 w 1356507"/>
              <a:gd name="connsiteY42" fmla="*/ 881743 h 1028700"/>
              <a:gd name="connsiteX43" fmla="*/ 1236 w 1356507"/>
              <a:gd name="connsiteY43" fmla="*/ 816428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56507" h="1028700">
                <a:moveTo>
                  <a:pt x="1236" y="816428"/>
                </a:moveTo>
                <a:lnTo>
                  <a:pt x="1236" y="816428"/>
                </a:lnTo>
                <a:cubicBezTo>
                  <a:pt x="28450" y="854528"/>
                  <a:pt x="58790" y="890579"/>
                  <a:pt x="82879" y="930728"/>
                </a:cubicBezTo>
                <a:cubicBezTo>
                  <a:pt x="91734" y="945487"/>
                  <a:pt x="88455" y="966274"/>
                  <a:pt x="99207" y="979714"/>
                </a:cubicBezTo>
                <a:cubicBezTo>
                  <a:pt x="122227" y="1008489"/>
                  <a:pt x="164910" y="1017943"/>
                  <a:pt x="197179" y="1028700"/>
                </a:cubicBezTo>
                <a:cubicBezTo>
                  <a:pt x="273379" y="1023257"/>
                  <a:pt x="350230" y="1023703"/>
                  <a:pt x="425779" y="1012371"/>
                </a:cubicBezTo>
                <a:cubicBezTo>
                  <a:pt x="459822" y="1007265"/>
                  <a:pt x="490354" y="988063"/>
                  <a:pt x="523750" y="979714"/>
                </a:cubicBezTo>
                <a:cubicBezTo>
                  <a:pt x="545521" y="974271"/>
                  <a:pt x="567486" y="969550"/>
                  <a:pt x="589064" y="963385"/>
                </a:cubicBezTo>
                <a:cubicBezTo>
                  <a:pt x="753040" y="916535"/>
                  <a:pt x="499182" y="981775"/>
                  <a:pt x="703364" y="930728"/>
                </a:cubicBezTo>
                <a:cubicBezTo>
                  <a:pt x="719693" y="919842"/>
                  <a:pt x="734797" y="906847"/>
                  <a:pt x="752350" y="898071"/>
                </a:cubicBezTo>
                <a:cubicBezTo>
                  <a:pt x="767745" y="890374"/>
                  <a:pt x="786577" y="890598"/>
                  <a:pt x="801336" y="881743"/>
                </a:cubicBezTo>
                <a:cubicBezTo>
                  <a:pt x="814537" y="873822"/>
                  <a:pt x="820792" y="857006"/>
                  <a:pt x="833993" y="849085"/>
                </a:cubicBezTo>
                <a:cubicBezTo>
                  <a:pt x="848752" y="840230"/>
                  <a:pt x="867159" y="839537"/>
                  <a:pt x="882979" y="832757"/>
                </a:cubicBezTo>
                <a:cubicBezTo>
                  <a:pt x="905352" y="823169"/>
                  <a:pt x="925920" y="809688"/>
                  <a:pt x="948293" y="800100"/>
                </a:cubicBezTo>
                <a:cubicBezTo>
                  <a:pt x="964113" y="793320"/>
                  <a:pt x="981884" y="791468"/>
                  <a:pt x="997279" y="783771"/>
                </a:cubicBezTo>
                <a:cubicBezTo>
                  <a:pt x="1014831" y="774995"/>
                  <a:pt x="1029225" y="760850"/>
                  <a:pt x="1046264" y="751114"/>
                </a:cubicBezTo>
                <a:cubicBezTo>
                  <a:pt x="1067398" y="739037"/>
                  <a:pt x="1089807" y="729343"/>
                  <a:pt x="1111579" y="718457"/>
                </a:cubicBezTo>
                <a:cubicBezTo>
                  <a:pt x="1144236" y="685800"/>
                  <a:pt x="1194945" y="664299"/>
                  <a:pt x="1209550" y="620485"/>
                </a:cubicBezTo>
                <a:lnTo>
                  <a:pt x="1258536" y="473528"/>
                </a:lnTo>
                <a:cubicBezTo>
                  <a:pt x="1263979" y="457200"/>
                  <a:pt x="1262694" y="436713"/>
                  <a:pt x="1274864" y="424543"/>
                </a:cubicBezTo>
                <a:lnTo>
                  <a:pt x="1307522" y="391885"/>
                </a:lnTo>
                <a:lnTo>
                  <a:pt x="1340179" y="293914"/>
                </a:lnTo>
                <a:lnTo>
                  <a:pt x="1356507" y="244928"/>
                </a:lnTo>
                <a:cubicBezTo>
                  <a:pt x="1350564" y="197382"/>
                  <a:pt x="1350877" y="41665"/>
                  <a:pt x="1274864" y="16328"/>
                </a:cubicBezTo>
                <a:lnTo>
                  <a:pt x="1225879" y="0"/>
                </a:lnTo>
                <a:cubicBezTo>
                  <a:pt x="1138793" y="5443"/>
                  <a:pt x="1051077" y="4539"/>
                  <a:pt x="964622" y="16328"/>
                </a:cubicBezTo>
                <a:cubicBezTo>
                  <a:pt x="930514" y="20979"/>
                  <a:pt x="866650" y="48985"/>
                  <a:pt x="866650" y="48985"/>
                </a:cubicBezTo>
                <a:cubicBezTo>
                  <a:pt x="850321" y="59871"/>
                  <a:pt x="835217" y="72866"/>
                  <a:pt x="817664" y="81643"/>
                </a:cubicBezTo>
                <a:cubicBezTo>
                  <a:pt x="802270" y="89340"/>
                  <a:pt x="783000" y="88424"/>
                  <a:pt x="768679" y="97971"/>
                </a:cubicBezTo>
                <a:cubicBezTo>
                  <a:pt x="651942" y="175796"/>
                  <a:pt x="792516" y="128752"/>
                  <a:pt x="654379" y="163285"/>
                </a:cubicBezTo>
                <a:cubicBezTo>
                  <a:pt x="638050" y="174171"/>
                  <a:pt x="623768" y="189052"/>
                  <a:pt x="605393" y="195943"/>
                </a:cubicBezTo>
                <a:cubicBezTo>
                  <a:pt x="579407" y="205688"/>
                  <a:pt x="550525" y="204969"/>
                  <a:pt x="523750" y="212271"/>
                </a:cubicBezTo>
                <a:cubicBezTo>
                  <a:pt x="490539" y="221328"/>
                  <a:pt x="458436" y="234042"/>
                  <a:pt x="425779" y="244928"/>
                </a:cubicBezTo>
                <a:cubicBezTo>
                  <a:pt x="409450" y="250371"/>
                  <a:pt x="391114" y="251710"/>
                  <a:pt x="376793" y="261257"/>
                </a:cubicBezTo>
                <a:cubicBezTo>
                  <a:pt x="360464" y="272143"/>
                  <a:pt x="342576" y="280991"/>
                  <a:pt x="327807" y="293914"/>
                </a:cubicBezTo>
                <a:cubicBezTo>
                  <a:pt x="298843" y="319258"/>
                  <a:pt x="280588" y="358345"/>
                  <a:pt x="246164" y="375557"/>
                </a:cubicBezTo>
                <a:lnTo>
                  <a:pt x="180850" y="408214"/>
                </a:lnTo>
                <a:cubicBezTo>
                  <a:pt x="175407" y="424543"/>
                  <a:pt x="172219" y="441805"/>
                  <a:pt x="164522" y="457200"/>
                </a:cubicBezTo>
                <a:cubicBezTo>
                  <a:pt x="143926" y="498392"/>
                  <a:pt x="129579" y="508470"/>
                  <a:pt x="99207" y="538843"/>
                </a:cubicBezTo>
                <a:cubicBezTo>
                  <a:pt x="93764" y="555171"/>
                  <a:pt x="92426" y="573507"/>
                  <a:pt x="82879" y="587828"/>
                </a:cubicBezTo>
                <a:cubicBezTo>
                  <a:pt x="70070" y="607042"/>
                  <a:pt x="44220" y="616160"/>
                  <a:pt x="33893" y="636814"/>
                </a:cubicBezTo>
                <a:cubicBezTo>
                  <a:pt x="21481" y="661637"/>
                  <a:pt x="23585" y="691365"/>
                  <a:pt x="17564" y="718457"/>
                </a:cubicBezTo>
                <a:cubicBezTo>
                  <a:pt x="-6684" y="827575"/>
                  <a:pt x="1236" y="743690"/>
                  <a:pt x="1236" y="881743"/>
                </a:cubicBezTo>
                <a:lnTo>
                  <a:pt x="1236" y="816428"/>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29" name="TextBox 28"/>
          <p:cNvSpPr txBox="1"/>
          <p:nvPr/>
        </p:nvSpPr>
        <p:spPr>
          <a:xfrm>
            <a:off x="6711044" y="904891"/>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1" name="TextBox 30"/>
          <p:cNvSpPr txBox="1"/>
          <p:nvPr/>
        </p:nvSpPr>
        <p:spPr>
          <a:xfrm>
            <a:off x="6727371"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2" name="TextBox 31"/>
          <p:cNvSpPr txBox="1"/>
          <p:nvPr/>
        </p:nvSpPr>
        <p:spPr>
          <a:xfrm>
            <a:off x="7938830" y="208301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sp>
        <p:nvSpPr>
          <p:cNvPr id="38" name="Oval 3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886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xit" presetSubtype="0" fill="hold" grpId="0" nodeType="with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xit" presetSubtype="0" fill="hold" grpId="0" nodeType="withEffect">
                                  <p:stCondLst>
                                    <p:cond delay="0"/>
                                  </p:stCondLst>
                                  <p:childTnLst>
                                    <p:animEffect transition="out" filter="dissolve">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animBg="1"/>
      <p:bldP spid="10" grpId="0" animBg="1"/>
      <p:bldP spid="12" grpId="0" animBg="1"/>
      <p:bldP spid="29" grpId="0"/>
      <p:bldP spid="3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830997"/>
          </a:xfrm>
          <a:prstGeom prst="rect">
            <a:avLst/>
          </a:prstGeom>
          <a:noFill/>
        </p:spPr>
        <p:txBody>
          <a:bodyPr wrap="square" rtlCol="0">
            <a:spAutoFit/>
          </a:bodyPr>
          <a:lstStyle/>
          <a:p>
            <a:pPr marL="979488" indent="-979488">
              <a:tabLst>
                <a:tab pos="979488" algn="l"/>
              </a:tabLst>
            </a:pPr>
            <a:r>
              <a:rPr lang="en-US" altLang="en-US" sz="2400" b="1" dirty="0"/>
              <a:t>Step 2:</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a:t>
            </a:r>
          </a:p>
        </p:txBody>
      </p:sp>
      <p:sp>
        <p:nvSpPr>
          <p:cNvPr id="22" name="TextBox 21"/>
          <p:cNvSpPr txBox="1"/>
          <p:nvPr/>
        </p:nvSpPr>
        <p:spPr>
          <a:xfrm>
            <a:off x="324355" y="2670078"/>
            <a:ext cx="8190994" cy="1815882"/>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c</a:t>
            </a:r>
            <a:r>
              <a:rPr lang="en-US" altLang="en-US" sz="2800" dirty="0"/>
              <a:t>,</a:t>
            </a:r>
            <a:r>
              <a:rPr lang="en-US" altLang="en-US" sz="2800" i="1" dirty="0"/>
              <a:t> d</a:t>
            </a:r>
            <a:r>
              <a:rPr lang="en-US" altLang="en-US" sz="2800" dirty="0"/>
              <a:t>,</a:t>
            </a:r>
            <a:r>
              <a:rPr lang="en-US" altLang="en-US" sz="2800" i="1" dirty="0"/>
              <a:t> e</a:t>
            </a:r>
            <a:r>
              <a:rPr lang="en-US" altLang="en-US" sz="2800" dirty="0"/>
              <a:t>},</a:t>
            </a:r>
            <a:r>
              <a:rPr lang="en-US" altLang="en-US" sz="2800" i="1" dirty="0"/>
              <a:t> L</a:t>
            </a:r>
            <a:r>
              <a:rPr lang="en-US" altLang="en-US" sz="2800" dirty="0"/>
              <a:t>(</a:t>
            </a:r>
            <a:r>
              <a:rPr lang="en-US" altLang="en-US" sz="2800" i="1" dirty="0"/>
              <a:t>c</a:t>
            </a:r>
            <a:r>
              <a:rPr lang="en-US" altLang="en-US" sz="2800" dirty="0"/>
              <a:t>)</a:t>
            </a:r>
            <a:r>
              <a:rPr lang="en-US" altLang="en-US" sz="2800" i="1" dirty="0"/>
              <a:t> </a:t>
            </a:r>
            <a:r>
              <a:rPr lang="en-US" altLang="en-US" sz="2800" dirty="0"/>
              <a:t>= 4,</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 9,</a:t>
            </a:r>
            <a:r>
              <a:rPr lang="en-US" altLang="en-US" sz="2800" i="1" dirty="0"/>
              <a:t> L</a:t>
            </a:r>
            <a:r>
              <a:rPr lang="en-US" altLang="en-US" sz="2800" dirty="0"/>
              <a:t>(</a:t>
            </a:r>
            <a:r>
              <a:rPr lang="en-US" altLang="en-US" sz="2800" i="1" dirty="0"/>
              <a:t>e</a:t>
            </a:r>
            <a:r>
              <a:rPr lang="en-US" altLang="en-US" sz="2800" dirty="0"/>
              <a:t>)</a:t>
            </a:r>
            <a:r>
              <a:rPr lang="en-US" altLang="en-US" sz="2800" i="1" dirty="0"/>
              <a:t> </a:t>
            </a:r>
            <a:r>
              <a:rPr lang="en-US" altLang="en-US" sz="2800" dirty="0"/>
              <a:t>= 8. </a:t>
            </a:r>
          </a:p>
          <a:p>
            <a:pPr>
              <a:tabLst>
                <a:tab pos="457200" algn="l"/>
                <a:tab pos="1371600" algn="l"/>
                <a:tab pos="1547813" algn="l"/>
              </a:tabLst>
            </a:pPr>
            <a:r>
              <a:rPr lang="en-US" altLang="en-US" sz="2800" dirty="0"/>
              <a:t>Since </a:t>
            </a:r>
            <a:r>
              <a:rPr lang="en-US" altLang="en-US" sz="2800" i="1" dirty="0"/>
              <a:t>L</a:t>
            </a:r>
            <a:r>
              <a:rPr lang="en-US" altLang="en-US" sz="2800" dirty="0"/>
              <a:t>(</a:t>
            </a:r>
            <a:r>
              <a:rPr lang="en-US" altLang="en-US" sz="2800" i="1" dirty="0"/>
              <a:t>c</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and </a:t>
            </a:r>
            <a:r>
              <a:rPr lang="en-US" altLang="en-US" sz="2800" i="1" dirty="0"/>
              <a:t>L</a:t>
            </a:r>
            <a:r>
              <a:rPr lang="en-US" altLang="en-US" sz="2800" dirty="0"/>
              <a:t>(</a:t>
            </a:r>
            <a:r>
              <a:rPr lang="en-US" altLang="en-US" sz="2800" i="1" dirty="0"/>
              <a:t>c</a:t>
            </a:r>
            <a:r>
              <a:rPr lang="en-US" altLang="en-US" sz="2800" dirty="0"/>
              <a:t>)</a:t>
            </a:r>
            <a:r>
              <a:rPr lang="en-US" altLang="en-US" sz="2800" i="1" dirty="0"/>
              <a:t> &lt; L</a:t>
            </a:r>
            <a:r>
              <a:rPr lang="en-US" altLang="en-US" sz="2800" dirty="0"/>
              <a:t>(</a:t>
            </a:r>
            <a:r>
              <a:rPr lang="en-US" altLang="en-US" sz="2800" i="1" dirty="0"/>
              <a:t>e</a:t>
            </a:r>
            <a:r>
              <a:rPr lang="en-US" altLang="en-US" sz="2800" dirty="0"/>
              <a:t>),</a:t>
            </a:r>
            <a:r>
              <a:rPr lang="en-US" altLang="en-US" sz="2800" i="1" dirty="0"/>
              <a:t> c </a:t>
            </a:r>
            <a:r>
              <a:rPr lang="en-US" altLang="en-US" sz="2800" dirty="0"/>
              <a:t>is added to </a:t>
            </a:r>
            <a:r>
              <a:rPr lang="en-US" altLang="en-US" sz="2800" i="1" dirty="0"/>
              <a:t>V</a:t>
            </a:r>
            <a:r>
              <a:rPr lang="en-US" altLang="en-US" sz="2800" dirty="0"/>
              <a:t>(</a:t>
            </a:r>
            <a:r>
              <a:rPr lang="en-US" altLang="en-US" sz="2800" i="1" dirty="0"/>
              <a:t>T</a:t>
            </a:r>
            <a:r>
              <a:rPr lang="en-US" altLang="en-US" sz="2800" dirty="0"/>
              <a:t>)</a:t>
            </a:r>
            <a:r>
              <a:rPr lang="en-US" altLang="en-US" sz="2800" i="1" dirty="0"/>
              <a:t> </a:t>
            </a:r>
            <a:r>
              <a:rPr lang="en-US" altLang="en-US" sz="2800" dirty="0"/>
              <a:t>and {</a:t>
            </a:r>
            <a:r>
              <a:rPr lang="en-US" altLang="en-US" sz="2800" i="1" dirty="0"/>
              <a:t>a</a:t>
            </a:r>
            <a:r>
              <a:rPr lang="en-US" altLang="en-US" sz="2800" dirty="0"/>
              <a:t>,</a:t>
            </a:r>
            <a:r>
              <a:rPr lang="en-US" altLang="en-US" sz="2800" i="1" dirty="0"/>
              <a:t> c</a:t>
            </a:r>
            <a:r>
              <a:rPr lang="en-US" altLang="en-US" sz="2800" dirty="0"/>
              <a:t>} is added to </a:t>
            </a:r>
            <a:r>
              <a:rPr lang="en-US" altLang="en-US" sz="2800" i="1" dirty="0"/>
              <a:t>E</a:t>
            </a:r>
            <a:r>
              <a:rPr lang="en-US" altLang="en-US" sz="2800" dirty="0"/>
              <a:t>(</a:t>
            </a:r>
            <a:r>
              <a:rPr lang="en-US" altLang="en-US" sz="2800" i="1" dirty="0"/>
              <a:t>T</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422183" y="963386"/>
            <a:ext cx="1599102" cy="1028700"/>
          </a:xfrm>
          <a:custGeom>
            <a:avLst/>
            <a:gdLst>
              <a:gd name="connsiteX0" fmla="*/ 1236 w 1356507"/>
              <a:gd name="connsiteY0" fmla="*/ 816428 h 1028700"/>
              <a:gd name="connsiteX1" fmla="*/ 1236 w 1356507"/>
              <a:gd name="connsiteY1" fmla="*/ 816428 h 1028700"/>
              <a:gd name="connsiteX2" fmla="*/ 82879 w 1356507"/>
              <a:gd name="connsiteY2" fmla="*/ 930728 h 1028700"/>
              <a:gd name="connsiteX3" fmla="*/ 99207 w 1356507"/>
              <a:gd name="connsiteY3" fmla="*/ 979714 h 1028700"/>
              <a:gd name="connsiteX4" fmla="*/ 197179 w 1356507"/>
              <a:gd name="connsiteY4" fmla="*/ 1028700 h 1028700"/>
              <a:gd name="connsiteX5" fmla="*/ 425779 w 1356507"/>
              <a:gd name="connsiteY5" fmla="*/ 1012371 h 1028700"/>
              <a:gd name="connsiteX6" fmla="*/ 523750 w 1356507"/>
              <a:gd name="connsiteY6" fmla="*/ 979714 h 1028700"/>
              <a:gd name="connsiteX7" fmla="*/ 589064 w 1356507"/>
              <a:gd name="connsiteY7" fmla="*/ 963385 h 1028700"/>
              <a:gd name="connsiteX8" fmla="*/ 703364 w 1356507"/>
              <a:gd name="connsiteY8" fmla="*/ 930728 h 1028700"/>
              <a:gd name="connsiteX9" fmla="*/ 752350 w 1356507"/>
              <a:gd name="connsiteY9" fmla="*/ 898071 h 1028700"/>
              <a:gd name="connsiteX10" fmla="*/ 801336 w 1356507"/>
              <a:gd name="connsiteY10" fmla="*/ 881743 h 1028700"/>
              <a:gd name="connsiteX11" fmla="*/ 833993 w 1356507"/>
              <a:gd name="connsiteY11" fmla="*/ 849085 h 1028700"/>
              <a:gd name="connsiteX12" fmla="*/ 882979 w 1356507"/>
              <a:gd name="connsiteY12" fmla="*/ 832757 h 1028700"/>
              <a:gd name="connsiteX13" fmla="*/ 948293 w 1356507"/>
              <a:gd name="connsiteY13" fmla="*/ 800100 h 1028700"/>
              <a:gd name="connsiteX14" fmla="*/ 997279 w 1356507"/>
              <a:gd name="connsiteY14" fmla="*/ 783771 h 1028700"/>
              <a:gd name="connsiteX15" fmla="*/ 1046264 w 1356507"/>
              <a:gd name="connsiteY15" fmla="*/ 751114 h 1028700"/>
              <a:gd name="connsiteX16" fmla="*/ 1111579 w 1356507"/>
              <a:gd name="connsiteY16" fmla="*/ 718457 h 1028700"/>
              <a:gd name="connsiteX17" fmla="*/ 1209550 w 1356507"/>
              <a:gd name="connsiteY17" fmla="*/ 620485 h 1028700"/>
              <a:gd name="connsiteX18" fmla="*/ 1258536 w 1356507"/>
              <a:gd name="connsiteY18" fmla="*/ 473528 h 1028700"/>
              <a:gd name="connsiteX19" fmla="*/ 1274864 w 1356507"/>
              <a:gd name="connsiteY19" fmla="*/ 424543 h 1028700"/>
              <a:gd name="connsiteX20" fmla="*/ 1307522 w 1356507"/>
              <a:gd name="connsiteY20" fmla="*/ 391885 h 1028700"/>
              <a:gd name="connsiteX21" fmla="*/ 1340179 w 1356507"/>
              <a:gd name="connsiteY21" fmla="*/ 293914 h 1028700"/>
              <a:gd name="connsiteX22" fmla="*/ 1356507 w 1356507"/>
              <a:gd name="connsiteY22" fmla="*/ 244928 h 1028700"/>
              <a:gd name="connsiteX23" fmla="*/ 1274864 w 1356507"/>
              <a:gd name="connsiteY23" fmla="*/ 16328 h 1028700"/>
              <a:gd name="connsiteX24" fmla="*/ 1225879 w 1356507"/>
              <a:gd name="connsiteY24" fmla="*/ 0 h 1028700"/>
              <a:gd name="connsiteX25" fmla="*/ 964622 w 1356507"/>
              <a:gd name="connsiteY25" fmla="*/ 16328 h 1028700"/>
              <a:gd name="connsiteX26" fmla="*/ 866650 w 1356507"/>
              <a:gd name="connsiteY26" fmla="*/ 48985 h 1028700"/>
              <a:gd name="connsiteX27" fmla="*/ 817664 w 1356507"/>
              <a:gd name="connsiteY27" fmla="*/ 81643 h 1028700"/>
              <a:gd name="connsiteX28" fmla="*/ 768679 w 1356507"/>
              <a:gd name="connsiteY28" fmla="*/ 97971 h 1028700"/>
              <a:gd name="connsiteX29" fmla="*/ 654379 w 1356507"/>
              <a:gd name="connsiteY29" fmla="*/ 163285 h 1028700"/>
              <a:gd name="connsiteX30" fmla="*/ 605393 w 1356507"/>
              <a:gd name="connsiteY30" fmla="*/ 195943 h 1028700"/>
              <a:gd name="connsiteX31" fmla="*/ 523750 w 1356507"/>
              <a:gd name="connsiteY31" fmla="*/ 212271 h 1028700"/>
              <a:gd name="connsiteX32" fmla="*/ 425779 w 1356507"/>
              <a:gd name="connsiteY32" fmla="*/ 244928 h 1028700"/>
              <a:gd name="connsiteX33" fmla="*/ 376793 w 1356507"/>
              <a:gd name="connsiteY33" fmla="*/ 261257 h 1028700"/>
              <a:gd name="connsiteX34" fmla="*/ 327807 w 1356507"/>
              <a:gd name="connsiteY34" fmla="*/ 293914 h 1028700"/>
              <a:gd name="connsiteX35" fmla="*/ 246164 w 1356507"/>
              <a:gd name="connsiteY35" fmla="*/ 375557 h 1028700"/>
              <a:gd name="connsiteX36" fmla="*/ 180850 w 1356507"/>
              <a:gd name="connsiteY36" fmla="*/ 408214 h 1028700"/>
              <a:gd name="connsiteX37" fmla="*/ 164522 w 1356507"/>
              <a:gd name="connsiteY37" fmla="*/ 457200 h 1028700"/>
              <a:gd name="connsiteX38" fmla="*/ 99207 w 1356507"/>
              <a:gd name="connsiteY38" fmla="*/ 538843 h 1028700"/>
              <a:gd name="connsiteX39" fmla="*/ 82879 w 1356507"/>
              <a:gd name="connsiteY39" fmla="*/ 587828 h 1028700"/>
              <a:gd name="connsiteX40" fmla="*/ 33893 w 1356507"/>
              <a:gd name="connsiteY40" fmla="*/ 636814 h 1028700"/>
              <a:gd name="connsiteX41" fmla="*/ 17564 w 1356507"/>
              <a:gd name="connsiteY41" fmla="*/ 718457 h 1028700"/>
              <a:gd name="connsiteX42" fmla="*/ 1236 w 1356507"/>
              <a:gd name="connsiteY42" fmla="*/ 881743 h 1028700"/>
              <a:gd name="connsiteX43" fmla="*/ 1236 w 1356507"/>
              <a:gd name="connsiteY43" fmla="*/ 816428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56507" h="1028700">
                <a:moveTo>
                  <a:pt x="1236" y="816428"/>
                </a:moveTo>
                <a:lnTo>
                  <a:pt x="1236" y="816428"/>
                </a:lnTo>
                <a:cubicBezTo>
                  <a:pt x="28450" y="854528"/>
                  <a:pt x="58790" y="890579"/>
                  <a:pt x="82879" y="930728"/>
                </a:cubicBezTo>
                <a:cubicBezTo>
                  <a:pt x="91734" y="945487"/>
                  <a:pt x="88455" y="966274"/>
                  <a:pt x="99207" y="979714"/>
                </a:cubicBezTo>
                <a:cubicBezTo>
                  <a:pt x="122227" y="1008489"/>
                  <a:pt x="164910" y="1017943"/>
                  <a:pt x="197179" y="1028700"/>
                </a:cubicBezTo>
                <a:cubicBezTo>
                  <a:pt x="273379" y="1023257"/>
                  <a:pt x="350230" y="1023703"/>
                  <a:pt x="425779" y="1012371"/>
                </a:cubicBezTo>
                <a:cubicBezTo>
                  <a:pt x="459822" y="1007265"/>
                  <a:pt x="490354" y="988063"/>
                  <a:pt x="523750" y="979714"/>
                </a:cubicBezTo>
                <a:cubicBezTo>
                  <a:pt x="545521" y="974271"/>
                  <a:pt x="567486" y="969550"/>
                  <a:pt x="589064" y="963385"/>
                </a:cubicBezTo>
                <a:cubicBezTo>
                  <a:pt x="753040" y="916535"/>
                  <a:pt x="499182" y="981775"/>
                  <a:pt x="703364" y="930728"/>
                </a:cubicBezTo>
                <a:cubicBezTo>
                  <a:pt x="719693" y="919842"/>
                  <a:pt x="734797" y="906847"/>
                  <a:pt x="752350" y="898071"/>
                </a:cubicBezTo>
                <a:cubicBezTo>
                  <a:pt x="767745" y="890374"/>
                  <a:pt x="786577" y="890598"/>
                  <a:pt x="801336" y="881743"/>
                </a:cubicBezTo>
                <a:cubicBezTo>
                  <a:pt x="814537" y="873822"/>
                  <a:pt x="820792" y="857006"/>
                  <a:pt x="833993" y="849085"/>
                </a:cubicBezTo>
                <a:cubicBezTo>
                  <a:pt x="848752" y="840230"/>
                  <a:pt x="867159" y="839537"/>
                  <a:pt x="882979" y="832757"/>
                </a:cubicBezTo>
                <a:cubicBezTo>
                  <a:pt x="905352" y="823169"/>
                  <a:pt x="925920" y="809688"/>
                  <a:pt x="948293" y="800100"/>
                </a:cubicBezTo>
                <a:cubicBezTo>
                  <a:pt x="964113" y="793320"/>
                  <a:pt x="981884" y="791468"/>
                  <a:pt x="997279" y="783771"/>
                </a:cubicBezTo>
                <a:cubicBezTo>
                  <a:pt x="1014831" y="774995"/>
                  <a:pt x="1029225" y="760850"/>
                  <a:pt x="1046264" y="751114"/>
                </a:cubicBezTo>
                <a:cubicBezTo>
                  <a:pt x="1067398" y="739037"/>
                  <a:pt x="1089807" y="729343"/>
                  <a:pt x="1111579" y="718457"/>
                </a:cubicBezTo>
                <a:cubicBezTo>
                  <a:pt x="1144236" y="685800"/>
                  <a:pt x="1194945" y="664299"/>
                  <a:pt x="1209550" y="620485"/>
                </a:cubicBezTo>
                <a:lnTo>
                  <a:pt x="1258536" y="473528"/>
                </a:lnTo>
                <a:cubicBezTo>
                  <a:pt x="1263979" y="457200"/>
                  <a:pt x="1262694" y="436713"/>
                  <a:pt x="1274864" y="424543"/>
                </a:cubicBezTo>
                <a:lnTo>
                  <a:pt x="1307522" y="391885"/>
                </a:lnTo>
                <a:lnTo>
                  <a:pt x="1340179" y="293914"/>
                </a:lnTo>
                <a:lnTo>
                  <a:pt x="1356507" y="244928"/>
                </a:lnTo>
                <a:cubicBezTo>
                  <a:pt x="1350564" y="197382"/>
                  <a:pt x="1350877" y="41665"/>
                  <a:pt x="1274864" y="16328"/>
                </a:cubicBezTo>
                <a:lnTo>
                  <a:pt x="1225879" y="0"/>
                </a:lnTo>
                <a:cubicBezTo>
                  <a:pt x="1138793" y="5443"/>
                  <a:pt x="1051077" y="4539"/>
                  <a:pt x="964622" y="16328"/>
                </a:cubicBezTo>
                <a:cubicBezTo>
                  <a:pt x="930514" y="20979"/>
                  <a:pt x="866650" y="48985"/>
                  <a:pt x="866650" y="48985"/>
                </a:cubicBezTo>
                <a:cubicBezTo>
                  <a:pt x="850321" y="59871"/>
                  <a:pt x="835217" y="72866"/>
                  <a:pt x="817664" y="81643"/>
                </a:cubicBezTo>
                <a:cubicBezTo>
                  <a:pt x="802270" y="89340"/>
                  <a:pt x="783000" y="88424"/>
                  <a:pt x="768679" y="97971"/>
                </a:cubicBezTo>
                <a:cubicBezTo>
                  <a:pt x="651942" y="175796"/>
                  <a:pt x="792516" y="128752"/>
                  <a:pt x="654379" y="163285"/>
                </a:cubicBezTo>
                <a:cubicBezTo>
                  <a:pt x="638050" y="174171"/>
                  <a:pt x="623768" y="189052"/>
                  <a:pt x="605393" y="195943"/>
                </a:cubicBezTo>
                <a:cubicBezTo>
                  <a:pt x="579407" y="205688"/>
                  <a:pt x="550525" y="204969"/>
                  <a:pt x="523750" y="212271"/>
                </a:cubicBezTo>
                <a:cubicBezTo>
                  <a:pt x="490539" y="221328"/>
                  <a:pt x="458436" y="234042"/>
                  <a:pt x="425779" y="244928"/>
                </a:cubicBezTo>
                <a:cubicBezTo>
                  <a:pt x="409450" y="250371"/>
                  <a:pt x="391114" y="251710"/>
                  <a:pt x="376793" y="261257"/>
                </a:cubicBezTo>
                <a:cubicBezTo>
                  <a:pt x="360464" y="272143"/>
                  <a:pt x="342576" y="280991"/>
                  <a:pt x="327807" y="293914"/>
                </a:cubicBezTo>
                <a:cubicBezTo>
                  <a:pt x="298843" y="319258"/>
                  <a:pt x="280588" y="358345"/>
                  <a:pt x="246164" y="375557"/>
                </a:cubicBezTo>
                <a:lnTo>
                  <a:pt x="180850" y="408214"/>
                </a:lnTo>
                <a:cubicBezTo>
                  <a:pt x="175407" y="424543"/>
                  <a:pt x="172219" y="441805"/>
                  <a:pt x="164522" y="457200"/>
                </a:cubicBezTo>
                <a:cubicBezTo>
                  <a:pt x="143926" y="498392"/>
                  <a:pt x="129579" y="508470"/>
                  <a:pt x="99207" y="538843"/>
                </a:cubicBezTo>
                <a:cubicBezTo>
                  <a:pt x="93764" y="555171"/>
                  <a:pt x="92426" y="573507"/>
                  <a:pt x="82879" y="587828"/>
                </a:cubicBezTo>
                <a:cubicBezTo>
                  <a:pt x="70070" y="607042"/>
                  <a:pt x="44220" y="616160"/>
                  <a:pt x="33893" y="636814"/>
                </a:cubicBezTo>
                <a:cubicBezTo>
                  <a:pt x="21481" y="661637"/>
                  <a:pt x="23585" y="691365"/>
                  <a:pt x="17564" y="718457"/>
                </a:cubicBezTo>
                <a:cubicBezTo>
                  <a:pt x="-6684" y="827575"/>
                  <a:pt x="1236" y="743690"/>
                  <a:pt x="1236" y="881743"/>
                </a:cubicBezTo>
                <a:lnTo>
                  <a:pt x="1236" y="816428"/>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1" name="TextBox 30"/>
          <p:cNvSpPr txBox="1"/>
          <p:nvPr/>
        </p:nvSpPr>
        <p:spPr>
          <a:xfrm>
            <a:off x="6727371"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2" name="TextBox 31"/>
          <p:cNvSpPr txBox="1"/>
          <p:nvPr/>
        </p:nvSpPr>
        <p:spPr>
          <a:xfrm>
            <a:off x="7938830" y="208301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sp>
        <p:nvSpPr>
          <p:cNvPr id="15" name="Freeform 14"/>
          <p:cNvSpPr/>
          <p:nvPr/>
        </p:nvSpPr>
        <p:spPr>
          <a:xfrm>
            <a:off x="5499847" y="927847"/>
            <a:ext cx="1558273" cy="1510938"/>
          </a:xfrm>
          <a:custGeom>
            <a:avLst/>
            <a:gdLst>
              <a:gd name="connsiteX0" fmla="*/ 336177 w 1558273"/>
              <a:gd name="connsiteY0" fmla="*/ 336177 h 1510938"/>
              <a:gd name="connsiteX1" fmla="*/ 336177 w 1558273"/>
              <a:gd name="connsiteY1" fmla="*/ 336177 h 1510938"/>
              <a:gd name="connsiteX2" fmla="*/ 282388 w 1558273"/>
              <a:gd name="connsiteY2" fmla="*/ 443753 h 1510938"/>
              <a:gd name="connsiteX3" fmla="*/ 255494 w 1558273"/>
              <a:gd name="connsiteY3" fmla="*/ 484094 h 1510938"/>
              <a:gd name="connsiteX4" fmla="*/ 201706 w 1558273"/>
              <a:gd name="connsiteY4" fmla="*/ 497541 h 1510938"/>
              <a:gd name="connsiteX5" fmla="*/ 107577 w 1558273"/>
              <a:gd name="connsiteY5" fmla="*/ 551329 h 1510938"/>
              <a:gd name="connsiteX6" fmla="*/ 26894 w 1558273"/>
              <a:gd name="connsiteY6" fmla="*/ 618565 h 1510938"/>
              <a:gd name="connsiteX7" fmla="*/ 0 w 1558273"/>
              <a:gd name="connsiteY7" fmla="*/ 658906 h 1510938"/>
              <a:gd name="connsiteX8" fmla="*/ 13447 w 1558273"/>
              <a:gd name="connsiteY8" fmla="*/ 874059 h 1510938"/>
              <a:gd name="connsiteX9" fmla="*/ 53788 w 1558273"/>
              <a:gd name="connsiteY9" fmla="*/ 1008529 h 1510938"/>
              <a:gd name="connsiteX10" fmla="*/ 67235 w 1558273"/>
              <a:gd name="connsiteY10" fmla="*/ 1062318 h 1510938"/>
              <a:gd name="connsiteX11" fmla="*/ 94129 w 1558273"/>
              <a:gd name="connsiteY11" fmla="*/ 1102659 h 1510938"/>
              <a:gd name="connsiteX12" fmla="*/ 107577 w 1558273"/>
              <a:gd name="connsiteY12" fmla="*/ 1143000 h 1510938"/>
              <a:gd name="connsiteX13" fmla="*/ 188259 w 1558273"/>
              <a:gd name="connsiteY13" fmla="*/ 1223682 h 1510938"/>
              <a:gd name="connsiteX14" fmla="*/ 215153 w 1558273"/>
              <a:gd name="connsiteY14" fmla="*/ 1250577 h 1510938"/>
              <a:gd name="connsiteX15" fmla="*/ 255494 w 1558273"/>
              <a:gd name="connsiteY15" fmla="*/ 1264024 h 1510938"/>
              <a:gd name="connsiteX16" fmla="*/ 336177 w 1558273"/>
              <a:gd name="connsiteY16" fmla="*/ 1317812 h 1510938"/>
              <a:gd name="connsiteX17" fmla="*/ 430306 w 1558273"/>
              <a:gd name="connsiteY17" fmla="*/ 1344706 h 1510938"/>
              <a:gd name="connsiteX18" fmla="*/ 510988 w 1558273"/>
              <a:gd name="connsiteY18" fmla="*/ 1371600 h 1510938"/>
              <a:gd name="connsiteX19" fmla="*/ 618565 w 1558273"/>
              <a:gd name="connsiteY19" fmla="*/ 1398494 h 1510938"/>
              <a:gd name="connsiteX20" fmla="*/ 699247 w 1558273"/>
              <a:gd name="connsiteY20" fmla="*/ 1425388 h 1510938"/>
              <a:gd name="connsiteX21" fmla="*/ 753035 w 1558273"/>
              <a:gd name="connsiteY21" fmla="*/ 1438835 h 1510938"/>
              <a:gd name="connsiteX22" fmla="*/ 833718 w 1558273"/>
              <a:gd name="connsiteY22" fmla="*/ 1465729 h 1510938"/>
              <a:gd name="connsiteX23" fmla="*/ 954741 w 1558273"/>
              <a:gd name="connsiteY23" fmla="*/ 1479177 h 1510938"/>
              <a:gd name="connsiteX24" fmla="*/ 1492624 w 1558273"/>
              <a:gd name="connsiteY24" fmla="*/ 1479177 h 1510938"/>
              <a:gd name="connsiteX25" fmla="*/ 1519518 w 1558273"/>
              <a:gd name="connsiteY25" fmla="*/ 1452282 h 1510938"/>
              <a:gd name="connsiteX26" fmla="*/ 1532965 w 1558273"/>
              <a:gd name="connsiteY26" fmla="*/ 1062318 h 1510938"/>
              <a:gd name="connsiteX27" fmla="*/ 1506071 w 1558273"/>
              <a:gd name="connsiteY27" fmla="*/ 981635 h 1510938"/>
              <a:gd name="connsiteX28" fmla="*/ 1492624 w 1558273"/>
              <a:gd name="connsiteY28" fmla="*/ 941294 h 1510938"/>
              <a:gd name="connsiteX29" fmla="*/ 1519518 w 1558273"/>
              <a:gd name="connsiteY29" fmla="*/ 309282 h 1510938"/>
              <a:gd name="connsiteX30" fmla="*/ 1532965 w 1558273"/>
              <a:gd name="connsiteY30" fmla="*/ 255494 h 1510938"/>
              <a:gd name="connsiteX31" fmla="*/ 1506071 w 1558273"/>
              <a:gd name="connsiteY31" fmla="*/ 121024 h 1510938"/>
              <a:gd name="connsiteX32" fmla="*/ 1479177 w 1558273"/>
              <a:gd name="connsiteY32" fmla="*/ 80682 h 1510938"/>
              <a:gd name="connsiteX33" fmla="*/ 1452282 w 1558273"/>
              <a:gd name="connsiteY33" fmla="*/ 53788 h 1510938"/>
              <a:gd name="connsiteX34" fmla="*/ 1371600 w 1558273"/>
              <a:gd name="connsiteY34" fmla="*/ 0 h 1510938"/>
              <a:gd name="connsiteX35" fmla="*/ 1021977 w 1558273"/>
              <a:gd name="connsiteY35" fmla="*/ 13447 h 1510938"/>
              <a:gd name="connsiteX36" fmla="*/ 860612 w 1558273"/>
              <a:gd name="connsiteY36" fmla="*/ 53788 h 1510938"/>
              <a:gd name="connsiteX37" fmla="*/ 806824 w 1558273"/>
              <a:gd name="connsiteY37" fmla="*/ 67235 h 1510938"/>
              <a:gd name="connsiteX38" fmla="*/ 753035 w 1558273"/>
              <a:gd name="connsiteY38" fmla="*/ 94129 h 1510938"/>
              <a:gd name="connsiteX39" fmla="*/ 672353 w 1558273"/>
              <a:gd name="connsiteY39" fmla="*/ 107577 h 1510938"/>
              <a:gd name="connsiteX40" fmla="*/ 632012 w 1558273"/>
              <a:gd name="connsiteY40" fmla="*/ 121024 h 1510938"/>
              <a:gd name="connsiteX41" fmla="*/ 497541 w 1558273"/>
              <a:gd name="connsiteY41" fmla="*/ 161365 h 1510938"/>
              <a:gd name="connsiteX42" fmla="*/ 443753 w 1558273"/>
              <a:gd name="connsiteY42" fmla="*/ 188259 h 1510938"/>
              <a:gd name="connsiteX43" fmla="*/ 403412 w 1558273"/>
              <a:gd name="connsiteY43" fmla="*/ 228600 h 1510938"/>
              <a:gd name="connsiteX44" fmla="*/ 363071 w 1558273"/>
              <a:gd name="connsiteY44" fmla="*/ 255494 h 1510938"/>
              <a:gd name="connsiteX45" fmla="*/ 336177 w 1558273"/>
              <a:gd name="connsiteY45" fmla="*/ 336177 h 15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58273" h="1510938">
                <a:moveTo>
                  <a:pt x="336177" y="336177"/>
                </a:moveTo>
                <a:lnTo>
                  <a:pt x="336177" y="336177"/>
                </a:lnTo>
                <a:cubicBezTo>
                  <a:pt x="318247" y="372036"/>
                  <a:pt x="301586" y="408557"/>
                  <a:pt x="282388" y="443753"/>
                </a:cubicBezTo>
                <a:cubicBezTo>
                  <a:pt x="274649" y="457941"/>
                  <a:pt x="268941" y="475129"/>
                  <a:pt x="255494" y="484094"/>
                </a:cubicBezTo>
                <a:cubicBezTo>
                  <a:pt x="240117" y="494345"/>
                  <a:pt x="219635" y="493059"/>
                  <a:pt x="201706" y="497541"/>
                </a:cubicBezTo>
                <a:cubicBezTo>
                  <a:pt x="125067" y="574180"/>
                  <a:pt x="202389" y="510695"/>
                  <a:pt x="107577" y="551329"/>
                </a:cubicBezTo>
                <a:cubicBezTo>
                  <a:pt x="80154" y="563082"/>
                  <a:pt x="44844" y="597025"/>
                  <a:pt x="26894" y="618565"/>
                </a:cubicBezTo>
                <a:cubicBezTo>
                  <a:pt x="16548" y="630980"/>
                  <a:pt x="8965" y="645459"/>
                  <a:pt x="0" y="658906"/>
                </a:cubicBezTo>
                <a:cubicBezTo>
                  <a:pt x="4482" y="730624"/>
                  <a:pt x="6297" y="802558"/>
                  <a:pt x="13447" y="874059"/>
                </a:cubicBezTo>
                <a:cubicBezTo>
                  <a:pt x="17004" y="909631"/>
                  <a:pt x="46767" y="980443"/>
                  <a:pt x="53788" y="1008529"/>
                </a:cubicBezTo>
                <a:cubicBezTo>
                  <a:pt x="58270" y="1026459"/>
                  <a:pt x="59955" y="1045331"/>
                  <a:pt x="67235" y="1062318"/>
                </a:cubicBezTo>
                <a:cubicBezTo>
                  <a:pt x="73601" y="1077173"/>
                  <a:pt x="86901" y="1088204"/>
                  <a:pt x="94129" y="1102659"/>
                </a:cubicBezTo>
                <a:cubicBezTo>
                  <a:pt x="100468" y="1115337"/>
                  <a:pt x="98875" y="1131811"/>
                  <a:pt x="107577" y="1143000"/>
                </a:cubicBezTo>
                <a:cubicBezTo>
                  <a:pt x="130928" y="1173022"/>
                  <a:pt x="161365" y="1196788"/>
                  <a:pt x="188259" y="1223682"/>
                </a:cubicBezTo>
                <a:cubicBezTo>
                  <a:pt x="197224" y="1232647"/>
                  <a:pt x="203125" y="1246568"/>
                  <a:pt x="215153" y="1250577"/>
                </a:cubicBezTo>
                <a:cubicBezTo>
                  <a:pt x="228600" y="1255059"/>
                  <a:pt x="243103" y="1257140"/>
                  <a:pt x="255494" y="1264024"/>
                </a:cubicBezTo>
                <a:cubicBezTo>
                  <a:pt x="283749" y="1279721"/>
                  <a:pt x="305513" y="1307591"/>
                  <a:pt x="336177" y="1317812"/>
                </a:cubicBezTo>
                <a:cubicBezTo>
                  <a:pt x="471751" y="1363003"/>
                  <a:pt x="261458" y="1294052"/>
                  <a:pt x="430306" y="1344706"/>
                </a:cubicBezTo>
                <a:cubicBezTo>
                  <a:pt x="457459" y="1352852"/>
                  <a:pt x="483486" y="1364724"/>
                  <a:pt x="510988" y="1371600"/>
                </a:cubicBezTo>
                <a:cubicBezTo>
                  <a:pt x="546847" y="1380565"/>
                  <a:pt x="583499" y="1386805"/>
                  <a:pt x="618565" y="1398494"/>
                </a:cubicBezTo>
                <a:cubicBezTo>
                  <a:pt x="645459" y="1407459"/>
                  <a:pt x="671745" y="1418512"/>
                  <a:pt x="699247" y="1425388"/>
                </a:cubicBezTo>
                <a:cubicBezTo>
                  <a:pt x="717176" y="1429870"/>
                  <a:pt x="735333" y="1433525"/>
                  <a:pt x="753035" y="1438835"/>
                </a:cubicBezTo>
                <a:cubicBezTo>
                  <a:pt x="780189" y="1446981"/>
                  <a:pt x="805542" y="1462598"/>
                  <a:pt x="833718" y="1465729"/>
                </a:cubicBezTo>
                <a:lnTo>
                  <a:pt x="954741" y="1479177"/>
                </a:lnTo>
                <a:cubicBezTo>
                  <a:pt x="1156186" y="1529538"/>
                  <a:pt x="1068235" y="1512682"/>
                  <a:pt x="1492624" y="1479177"/>
                </a:cubicBezTo>
                <a:cubicBezTo>
                  <a:pt x="1505263" y="1478179"/>
                  <a:pt x="1510553" y="1461247"/>
                  <a:pt x="1519518" y="1452282"/>
                </a:cubicBezTo>
                <a:cubicBezTo>
                  <a:pt x="1574799" y="1286438"/>
                  <a:pt x="1563094" y="1353569"/>
                  <a:pt x="1532965" y="1062318"/>
                </a:cubicBezTo>
                <a:cubicBezTo>
                  <a:pt x="1530048" y="1034119"/>
                  <a:pt x="1515036" y="1008529"/>
                  <a:pt x="1506071" y="981635"/>
                </a:cubicBezTo>
                <a:lnTo>
                  <a:pt x="1492624" y="941294"/>
                </a:lnTo>
                <a:cubicBezTo>
                  <a:pt x="1498557" y="698038"/>
                  <a:pt x="1477063" y="521560"/>
                  <a:pt x="1519518" y="309282"/>
                </a:cubicBezTo>
                <a:cubicBezTo>
                  <a:pt x="1523142" y="291160"/>
                  <a:pt x="1528483" y="273423"/>
                  <a:pt x="1532965" y="255494"/>
                </a:cubicBezTo>
                <a:cubicBezTo>
                  <a:pt x="1528009" y="220804"/>
                  <a:pt x="1524847" y="158576"/>
                  <a:pt x="1506071" y="121024"/>
                </a:cubicBezTo>
                <a:cubicBezTo>
                  <a:pt x="1498843" y="106569"/>
                  <a:pt x="1489273" y="93302"/>
                  <a:pt x="1479177" y="80682"/>
                </a:cubicBezTo>
                <a:cubicBezTo>
                  <a:pt x="1471257" y="70782"/>
                  <a:pt x="1462425" y="61395"/>
                  <a:pt x="1452282" y="53788"/>
                </a:cubicBezTo>
                <a:cubicBezTo>
                  <a:pt x="1426424" y="34395"/>
                  <a:pt x="1371600" y="0"/>
                  <a:pt x="1371600" y="0"/>
                </a:cubicBezTo>
                <a:cubicBezTo>
                  <a:pt x="1255059" y="4482"/>
                  <a:pt x="1138377" y="6172"/>
                  <a:pt x="1021977" y="13447"/>
                </a:cubicBezTo>
                <a:cubicBezTo>
                  <a:pt x="928144" y="19312"/>
                  <a:pt x="951758" y="31001"/>
                  <a:pt x="860612" y="53788"/>
                </a:cubicBezTo>
                <a:cubicBezTo>
                  <a:pt x="842683" y="58270"/>
                  <a:pt x="824128" y="60746"/>
                  <a:pt x="806824" y="67235"/>
                </a:cubicBezTo>
                <a:cubicBezTo>
                  <a:pt x="788054" y="74274"/>
                  <a:pt x="772235" y="88369"/>
                  <a:pt x="753035" y="94129"/>
                </a:cubicBezTo>
                <a:cubicBezTo>
                  <a:pt x="726920" y="101964"/>
                  <a:pt x="698969" y="101662"/>
                  <a:pt x="672353" y="107577"/>
                </a:cubicBezTo>
                <a:cubicBezTo>
                  <a:pt x="658516" y="110652"/>
                  <a:pt x="645641" y="117130"/>
                  <a:pt x="632012" y="121024"/>
                </a:cubicBezTo>
                <a:cubicBezTo>
                  <a:pt x="586974" y="133892"/>
                  <a:pt x="540147" y="140062"/>
                  <a:pt x="497541" y="161365"/>
                </a:cubicBezTo>
                <a:cubicBezTo>
                  <a:pt x="479612" y="170330"/>
                  <a:pt x="460065" y="176608"/>
                  <a:pt x="443753" y="188259"/>
                </a:cubicBezTo>
                <a:cubicBezTo>
                  <a:pt x="428278" y="199312"/>
                  <a:pt x="418021" y="216426"/>
                  <a:pt x="403412" y="228600"/>
                </a:cubicBezTo>
                <a:cubicBezTo>
                  <a:pt x="390997" y="238946"/>
                  <a:pt x="376518" y="246529"/>
                  <a:pt x="363071" y="255494"/>
                </a:cubicBezTo>
                <a:lnTo>
                  <a:pt x="336177" y="336177"/>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sp>
        <p:nvSpPr>
          <p:cNvPr id="11" name="Freeform 10"/>
          <p:cNvSpPr/>
          <p:nvPr/>
        </p:nvSpPr>
        <p:spPr>
          <a:xfrm>
            <a:off x="6494929" y="847165"/>
            <a:ext cx="1815353" cy="1653988"/>
          </a:xfrm>
          <a:custGeom>
            <a:avLst/>
            <a:gdLst>
              <a:gd name="connsiteX0" fmla="*/ 1129553 w 1815353"/>
              <a:gd name="connsiteY0" fmla="*/ 685800 h 1653988"/>
              <a:gd name="connsiteX1" fmla="*/ 1129553 w 1815353"/>
              <a:gd name="connsiteY1" fmla="*/ 685800 h 1653988"/>
              <a:gd name="connsiteX2" fmla="*/ 1089212 w 1815353"/>
              <a:gd name="connsiteY2" fmla="*/ 820270 h 1653988"/>
              <a:gd name="connsiteX3" fmla="*/ 1075765 w 1815353"/>
              <a:gd name="connsiteY3" fmla="*/ 914400 h 1653988"/>
              <a:gd name="connsiteX4" fmla="*/ 1048871 w 1815353"/>
              <a:gd name="connsiteY4" fmla="*/ 954741 h 1653988"/>
              <a:gd name="connsiteX5" fmla="*/ 1035424 w 1815353"/>
              <a:gd name="connsiteY5" fmla="*/ 995082 h 1653988"/>
              <a:gd name="connsiteX6" fmla="*/ 995083 w 1815353"/>
              <a:gd name="connsiteY6" fmla="*/ 1008529 h 1653988"/>
              <a:gd name="connsiteX7" fmla="*/ 941295 w 1815353"/>
              <a:gd name="connsiteY7" fmla="*/ 1035423 h 1653988"/>
              <a:gd name="connsiteX8" fmla="*/ 699247 w 1815353"/>
              <a:gd name="connsiteY8" fmla="*/ 1021976 h 1653988"/>
              <a:gd name="connsiteX9" fmla="*/ 215153 w 1815353"/>
              <a:gd name="connsiteY9" fmla="*/ 1048870 h 1653988"/>
              <a:gd name="connsiteX10" fmla="*/ 174812 w 1815353"/>
              <a:gd name="connsiteY10" fmla="*/ 1062317 h 1653988"/>
              <a:gd name="connsiteX11" fmla="*/ 121024 w 1815353"/>
              <a:gd name="connsiteY11" fmla="*/ 1089211 h 1653988"/>
              <a:gd name="connsiteX12" fmla="*/ 80683 w 1815353"/>
              <a:gd name="connsiteY12" fmla="*/ 1129553 h 1653988"/>
              <a:gd name="connsiteX13" fmla="*/ 26895 w 1815353"/>
              <a:gd name="connsiteY13" fmla="*/ 1143000 h 1653988"/>
              <a:gd name="connsiteX14" fmla="*/ 13447 w 1815353"/>
              <a:gd name="connsiteY14" fmla="*/ 1183341 h 1653988"/>
              <a:gd name="connsiteX15" fmla="*/ 0 w 1815353"/>
              <a:gd name="connsiteY15" fmla="*/ 1237129 h 1653988"/>
              <a:gd name="connsiteX16" fmla="*/ 26895 w 1815353"/>
              <a:gd name="connsiteY16" fmla="*/ 1411941 h 1653988"/>
              <a:gd name="connsiteX17" fmla="*/ 80683 w 1815353"/>
              <a:gd name="connsiteY17" fmla="*/ 1492623 h 1653988"/>
              <a:gd name="connsiteX18" fmla="*/ 228600 w 1815353"/>
              <a:gd name="connsiteY18" fmla="*/ 1613647 h 1653988"/>
              <a:gd name="connsiteX19" fmla="*/ 268942 w 1815353"/>
              <a:gd name="connsiteY19" fmla="*/ 1640541 h 1653988"/>
              <a:gd name="connsiteX20" fmla="*/ 403412 w 1815353"/>
              <a:gd name="connsiteY20" fmla="*/ 1653988 h 1653988"/>
              <a:gd name="connsiteX21" fmla="*/ 1680883 w 1815353"/>
              <a:gd name="connsiteY21" fmla="*/ 1640541 h 1653988"/>
              <a:gd name="connsiteX22" fmla="*/ 1761565 w 1815353"/>
              <a:gd name="connsiteY22" fmla="*/ 1600200 h 1653988"/>
              <a:gd name="connsiteX23" fmla="*/ 1775012 w 1815353"/>
              <a:gd name="connsiteY23" fmla="*/ 1559859 h 1653988"/>
              <a:gd name="connsiteX24" fmla="*/ 1801906 w 1815353"/>
              <a:gd name="connsiteY24" fmla="*/ 1532964 h 1653988"/>
              <a:gd name="connsiteX25" fmla="*/ 1815353 w 1815353"/>
              <a:gd name="connsiteY25" fmla="*/ 1438835 h 1653988"/>
              <a:gd name="connsiteX26" fmla="*/ 1788459 w 1815353"/>
              <a:gd name="connsiteY26" fmla="*/ 1169894 h 1653988"/>
              <a:gd name="connsiteX27" fmla="*/ 1761565 w 1815353"/>
              <a:gd name="connsiteY27" fmla="*/ 1116106 h 1653988"/>
              <a:gd name="connsiteX28" fmla="*/ 1748118 w 1815353"/>
              <a:gd name="connsiteY28" fmla="*/ 1048870 h 1653988"/>
              <a:gd name="connsiteX29" fmla="*/ 1734671 w 1815353"/>
              <a:gd name="connsiteY29" fmla="*/ 954741 h 1653988"/>
              <a:gd name="connsiteX30" fmla="*/ 1721224 w 1815353"/>
              <a:gd name="connsiteY30" fmla="*/ 900953 h 1653988"/>
              <a:gd name="connsiteX31" fmla="*/ 1734671 w 1815353"/>
              <a:gd name="connsiteY31" fmla="*/ 403411 h 1653988"/>
              <a:gd name="connsiteX32" fmla="*/ 1761565 w 1815353"/>
              <a:gd name="connsiteY32" fmla="*/ 322729 h 1653988"/>
              <a:gd name="connsiteX33" fmla="*/ 1775012 w 1815353"/>
              <a:gd name="connsiteY33" fmla="*/ 255494 h 1653988"/>
              <a:gd name="connsiteX34" fmla="*/ 1788459 w 1815353"/>
              <a:gd name="connsiteY34" fmla="*/ 201706 h 1653988"/>
              <a:gd name="connsiteX35" fmla="*/ 1775012 w 1815353"/>
              <a:gd name="connsiteY35" fmla="*/ 121023 h 1653988"/>
              <a:gd name="connsiteX36" fmla="*/ 1748118 w 1815353"/>
              <a:gd name="connsiteY36" fmla="*/ 80682 h 1653988"/>
              <a:gd name="connsiteX37" fmla="*/ 1653989 w 1815353"/>
              <a:gd name="connsiteY37" fmla="*/ 13447 h 1653988"/>
              <a:gd name="connsiteX38" fmla="*/ 1573306 w 1815353"/>
              <a:gd name="connsiteY38" fmla="*/ 0 h 1653988"/>
              <a:gd name="connsiteX39" fmla="*/ 1465730 w 1815353"/>
              <a:gd name="connsiteY39" fmla="*/ 13447 h 1653988"/>
              <a:gd name="connsiteX40" fmla="*/ 1411942 w 1815353"/>
              <a:gd name="connsiteY40" fmla="*/ 40341 h 1653988"/>
              <a:gd name="connsiteX41" fmla="*/ 1371600 w 1815353"/>
              <a:gd name="connsiteY41" fmla="*/ 53788 h 1653988"/>
              <a:gd name="connsiteX42" fmla="*/ 1317812 w 1815353"/>
              <a:gd name="connsiteY42" fmla="*/ 94129 h 1653988"/>
              <a:gd name="connsiteX43" fmla="*/ 1277471 w 1815353"/>
              <a:gd name="connsiteY43" fmla="*/ 107576 h 1653988"/>
              <a:gd name="connsiteX44" fmla="*/ 1237130 w 1815353"/>
              <a:gd name="connsiteY44" fmla="*/ 147917 h 1653988"/>
              <a:gd name="connsiteX45" fmla="*/ 1169895 w 1815353"/>
              <a:gd name="connsiteY45" fmla="*/ 201706 h 1653988"/>
              <a:gd name="connsiteX46" fmla="*/ 1129553 w 1815353"/>
              <a:gd name="connsiteY46" fmla="*/ 282388 h 1653988"/>
              <a:gd name="connsiteX47" fmla="*/ 1116106 w 1815353"/>
              <a:gd name="connsiteY47" fmla="*/ 322729 h 1653988"/>
              <a:gd name="connsiteX48" fmla="*/ 1116106 w 1815353"/>
              <a:gd name="connsiteY48" fmla="*/ 658906 h 1653988"/>
              <a:gd name="connsiteX49" fmla="*/ 1129553 w 1815353"/>
              <a:gd name="connsiteY49" fmla="*/ 685800 h 165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15353" h="1653988">
                <a:moveTo>
                  <a:pt x="1129553" y="685800"/>
                </a:moveTo>
                <a:lnTo>
                  <a:pt x="1129553" y="685800"/>
                </a:lnTo>
                <a:cubicBezTo>
                  <a:pt x="1116106" y="730623"/>
                  <a:pt x="1099930" y="774717"/>
                  <a:pt x="1089212" y="820270"/>
                </a:cubicBezTo>
                <a:cubicBezTo>
                  <a:pt x="1081953" y="851123"/>
                  <a:pt x="1084872" y="884041"/>
                  <a:pt x="1075765" y="914400"/>
                </a:cubicBezTo>
                <a:cubicBezTo>
                  <a:pt x="1071121" y="929880"/>
                  <a:pt x="1056099" y="940286"/>
                  <a:pt x="1048871" y="954741"/>
                </a:cubicBezTo>
                <a:cubicBezTo>
                  <a:pt x="1042532" y="967419"/>
                  <a:pt x="1045447" y="985059"/>
                  <a:pt x="1035424" y="995082"/>
                </a:cubicBezTo>
                <a:cubicBezTo>
                  <a:pt x="1025401" y="1005105"/>
                  <a:pt x="1008111" y="1002945"/>
                  <a:pt x="995083" y="1008529"/>
                </a:cubicBezTo>
                <a:cubicBezTo>
                  <a:pt x="976658" y="1016425"/>
                  <a:pt x="959224" y="1026458"/>
                  <a:pt x="941295" y="1035423"/>
                </a:cubicBezTo>
                <a:cubicBezTo>
                  <a:pt x="860612" y="1030941"/>
                  <a:pt x="780054" y="1021976"/>
                  <a:pt x="699247" y="1021976"/>
                </a:cubicBezTo>
                <a:cubicBezTo>
                  <a:pt x="486901" y="1021976"/>
                  <a:pt x="377713" y="1002425"/>
                  <a:pt x="215153" y="1048870"/>
                </a:cubicBezTo>
                <a:cubicBezTo>
                  <a:pt x="201524" y="1052764"/>
                  <a:pt x="187840" y="1056733"/>
                  <a:pt x="174812" y="1062317"/>
                </a:cubicBezTo>
                <a:cubicBezTo>
                  <a:pt x="156387" y="1070213"/>
                  <a:pt x="138953" y="1080246"/>
                  <a:pt x="121024" y="1089211"/>
                </a:cubicBezTo>
                <a:cubicBezTo>
                  <a:pt x="107577" y="1102658"/>
                  <a:pt x="97194" y="1120118"/>
                  <a:pt x="80683" y="1129553"/>
                </a:cubicBezTo>
                <a:cubicBezTo>
                  <a:pt x="64637" y="1138722"/>
                  <a:pt x="41326" y="1131455"/>
                  <a:pt x="26895" y="1143000"/>
                </a:cubicBezTo>
                <a:cubicBezTo>
                  <a:pt x="15827" y="1151855"/>
                  <a:pt x="17341" y="1169712"/>
                  <a:pt x="13447" y="1183341"/>
                </a:cubicBezTo>
                <a:cubicBezTo>
                  <a:pt x="8370" y="1201111"/>
                  <a:pt x="4482" y="1219200"/>
                  <a:pt x="0" y="1237129"/>
                </a:cubicBezTo>
                <a:cubicBezTo>
                  <a:pt x="8965" y="1295400"/>
                  <a:pt x="9141" y="1355721"/>
                  <a:pt x="26895" y="1411941"/>
                </a:cubicBezTo>
                <a:cubicBezTo>
                  <a:pt x="36628" y="1442763"/>
                  <a:pt x="57828" y="1469767"/>
                  <a:pt x="80683" y="1492623"/>
                </a:cubicBezTo>
                <a:cubicBezTo>
                  <a:pt x="170772" y="1582713"/>
                  <a:pt x="121548" y="1542279"/>
                  <a:pt x="228600" y="1613647"/>
                </a:cubicBezTo>
                <a:cubicBezTo>
                  <a:pt x="242047" y="1622612"/>
                  <a:pt x="252861" y="1638933"/>
                  <a:pt x="268942" y="1640541"/>
                </a:cubicBezTo>
                <a:lnTo>
                  <a:pt x="403412" y="1653988"/>
                </a:lnTo>
                <a:lnTo>
                  <a:pt x="1680883" y="1640541"/>
                </a:lnTo>
                <a:cubicBezTo>
                  <a:pt x="1709599" y="1639955"/>
                  <a:pt x="1740166" y="1614466"/>
                  <a:pt x="1761565" y="1600200"/>
                </a:cubicBezTo>
                <a:cubicBezTo>
                  <a:pt x="1766047" y="1586753"/>
                  <a:pt x="1767719" y="1572013"/>
                  <a:pt x="1775012" y="1559859"/>
                </a:cubicBezTo>
                <a:cubicBezTo>
                  <a:pt x="1781535" y="1548987"/>
                  <a:pt x="1797897" y="1544992"/>
                  <a:pt x="1801906" y="1532964"/>
                </a:cubicBezTo>
                <a:cubicBezTo>
                  <a:pt x="1811929" y="1502896"/>
                  <a:pt x="1810871" y="1470211"/>
                  <a:pt x="1815353" y="1438835"/>
                </a:cubicBezTo>
                <a:cubicBezTo>
                  <a:pt x="1810274" y="1352488"/>
                  <a:pt x="1824336" y="1253607"/>
                  <a:pt x="1788459" y="1169894"/>
                </a:cubicBezTo>
                <a:cubicBezTo>
                  <a:pt x="1780563" y="1151469"/>
                  <a:pt x="1770530" y="1134035"/>
                  <a:pt x="1761565" y="1116106"/>
                </a:cubicBezTo>
                <a:cubicBezTo>
                  <a:pt x="1757083" y="1093694"/>
                  <a:pt x="1751875" y="1071415"/>
                  <a:pt x="1748118" y="1048870"/>
                </a:cubicBezTo>
                <a:cubicBezTo>
                  <a:pt x="1742907" y="1017606"/>
                  <a:pt x="1740341" y="985925"/>
                  <a:pt x="1734671" y="954741"/>
                </a:cubicBezTo>
                <a:cubicBezTo>
                  <a:pt x="1731365" y="936558"/>
                  <a:pt x="1725706" y="918882"/>
                  <a:pt x="1721224" y="900953"/>
                </a:cubicBezTo>
                <a:cubicBezTo>
                  <a:pt x="1725706" y="735106"/>
                  <a:pt x="1723124" y="568917"/>
                  <a:pt x="1734671" y="403411"/>
                </a:cubicBezTo>
                <a:cubicBezTo>
                  <a:pt x="1736644" y="375131"/>
                  <a:pt x="1754106" y="350079"/>
                  <a:pt x="1761565" y="322729"/>
                </a:cubicBezTo>
                <a:cubicBezTo>
                  <a:pt x="1767579" y="300679"/>
                  <a:pt x="1770054" y="277805"/>
                  <a:pt x="1775012" y="255494"/>
                </a:cubicBezTo>
                <a:cubicBezTo>
                  <a:pt x="1779021" y="237453"/>
                  <a:pt x="1783977" y="219635"/>
                  <a:pt x="1788459" y="201706"/>
                </a:cubicBezTo>
                <a:cubicBezTo>
                  <a:pt x="1783977" y="174812"/>
                  <a:pt x="1783634" y="146889"/>
                  <a:pt x="1775012" y="121023"/>
                </a:cubicBezTo>
                <a:cubicBezTo>
                  <a:pt x="1769901" y="105691"/>
                  <a:pt x="1758464" y="93097"/>
                  <a:pt x="1748118" y="80682"/>
                </a:cubicBezTo>
                <a:cubicBezTo>
                  <a:pt x="1720643" y="47712"/>
                  <a:pt x="1696284" y="26135"/>
                  <a:pt x="1653989" y="13447"/>
                </a:cubicBezTo>
                <a:cubicBezTo>
                  <a:pt x="1627874" y="5612"/>
                  <a:pt x="1600200" y="4482"/>
                  <a:pt x="1573306" y="0"/>
                </a:cubicBezTo>
                <a:cubicBezTo>
                  <a:pt x="1537447" y="4482"/>
                  <a:pt x="1500789" y="4682"/>
                  <a:pt x="1465730" y="13447"/>
                </a:cubicBezTo>
                <a:cubicBezTo>
                  <a:pt x="1446283" y="18309"/>
                  <a:pt x="1430367" y="32445"/>
                  <a:pt x="1411942" y="40341"/>
                </a:cubicBezTo>
                <a:cubicBezTo>
                  <a:pt x="1398913" y="45925"/>
                  <a:pt x="1385047" y="49306"/>
                  <a:pt x="1371600" y="53788"/>
                </a:cubicBezTo>
                <a:cubicBezTo>
                  <a:pt x="1353671" y="67235"/>
                  <a:pt x="1337271" y="83010"/>
                  <a:pt x="1317812" y="94129"/>
                </a:cubicBezTo>
                <a:cubicBezTo>
                  <a:pt x="1305505" y="101161"/>
                  <a:pt x="1289265" y="99713"/>
                  <a:pt x="1277471" y="107576"/>
                </a:cubicBezTo>
                <a:cubicBezTo>
                  <a:pt x="1261648" y="118125"/>
                  <a:pt x="1251739" y="135743"/>
                  <a:pt x="1237130" y="147917"/>
                </a:cubicBezTo>
                <a:cubicBezTo>
                  <a:pt x="1135362" y="232724"/>
                  <a:pt x="1248130" y="123468"/>
                  <a:pt x="1169895" y="201706"/>
                </a:cubicBezTo>
                <a:cubicBezTo>
                  <a:pt x="1136091" y="303111"/>
                  <a:pt x="1181692" y="178110"/>
                  <a:pt x="1129553" y="282388"/>
                </a:cubicBezTo>
                <a:cubicBezTo>
                  <a:pt x="1123214" y="295066"/>
                  <a:pt x="1120588" y="309282"/>
                  <a:pt x="1116106" y="322729"/>
                </a:cubicBezTo>
                <a:cubicBezTo>
                  <a:pt x="1096058" y="483116"/>
                  <a:pt x="1094482" y="442668"/>
                  <a:pt x="1116106" y="658906"/>
                </a:cubicBezTo>
                <a:cubicBezTo>
                  <a:pt x="1130970" y="807551"/>
                  <a:pt x="1127312" y="681318"/>
                  <a:pt x="1129553" y="685800"/>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Oval 3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0085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xit" presetSubtype="0" fill="hold" grpId="0" nodeType="withEffect">
                                  <p:stCondLst>
                                    <p:cond delay="0"/>
                                  </p:stCondLst>
                                  <p:childTnLst>
                                    <p:animEffect transition="out" filter="dissolv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dissolve">
                                      <p:cBhvr>
                                        <p:cTn id="30" dur="500"/>
                                        <p:tgtEl>
                                          <p:spTgt spid="42"/>
                                        </p:tgtEl>
                                      </p:cBhvr>
                                    </p:animEffect>
                                  </p:childTnLst>
                                </p:cTn>
                              </p:par>
                              <p:par>
                                <p:cTn id="31" presetID="9" presetClass="exit" presetSubtype="0" fill="hold" grpId="0" nodeType="withEffect">
                                  <p:stCondLst>
                                    <p:cond delay="0"/>
                                  </p:stCondLst>
                                  <p:childTnLst>
                                    <p:animEffect transition="out" filter="dissolve">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animBg="1"/>
      <p:bldP spid="31" grpId="0"/>
      <p:bldP spid="15" grpId="0" animBg="1"/>
      <p:bldP spid="42" grpId="0"/>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1200329"/>
          </a:xfrm>
          <a:prstGeom prst="rect">
            <a:avLst/>
          </a:prstGeom>
          <a:noFill/>
        </p:spPr>
        <p:txBody>
          <a:bodyPr wrap="square" rtlCol="0">
            <a:spAutoFit/>
          </a:bodyPr>
          <a:lstStyle/>
          <a:p>
            <a:pPr marL="979488" indent="-979488">
              <a:tabLst>
                <a:tab pos="979488" algn="l"/>
              </a:tabLst>
            </a:pPr>
            <a:r>
              <a:rPr lang="en-US" altLang="en-US" sz="2400" b="1" dirty="0"/>
              <a:t>Step 3:</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a:t>
            </a:r>
          </a:p>
          <a:p>
            <a:pPr marL="979488" indent="-979488">
              <a:tabLst>
                <a:tab pos="979488" algn="l"/>
              </a:tabLst>
            </a:pPr>
            <a:r>
              <a:rPr lang="en-US" altLang="en-US" sz="2400" i="1" dirty="0"/>
              <a:t>	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a</a:t>
            </a:r>
            <a:r>
              <a:rPr lang="en-US" altLang="en-US" sz="2400" dirty="0"/>
              <a:t>, </a:t>
            </a:r>
            <a:r>
              <a:rPr lang="en-US" altLang="en-US" sz="2400" i="1" dirty="0"/>
              <a:t>c</a:t>
            </a:r>
            <a:r>
              <a:rPr lang="en-US" altLang="en-US" sz="2400" dirty="0"/>
              <a:t>}}</a:t>
            </a:r>
          </a:p>
        </p:txBody>
      </p:sp>
      <p:sp>
        <p:nvSpPr>
          <p:cNvPr id="22" name="TextBox 21"/>
          <p:cNvSpPr txBox="1"/>
          <p:nvPr/>
        </p:nvSpPr>
        <p:spPr>
          <a:xfrm>
            <a:off x="324355" y="2656813"/>
            <a:ext cx="8190994" cy="2246769"/>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d</a:t>
            </a:r>
            <a:r>
              <a:rPr lang="en-US" altLang="en-US" sz="2800" dirty="0"/>
              <a:t>,</a:t>
            </a:r>
            <a:r>
              <a:rPr lang="en-US" altLang="en-US" sz="2800" i="1" dirty="0"/>
              <a:t> e</a:t>
            </a:r>
            <a:r>
              <a:rPr lang="en-US" altLang="en-US" sz="2800" dirty="0"/>
              <a:t>},</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 9,</a:t>
            </a:r>
            <a:r>
              <a:rPr lang="en-US" altLang="en-US" sz="2800" i="1" dirty="0"/>
              <a:t> L</a:t>
            </a:r>
            <a:r>
              <a:rPr lang="en-US" altLang="en-US" sz="2800" dirty="0"/>
              <a:t>(</a:t>
            </a:r>
            <a:r>
              <a:rPr lang="en-US" altLang="en-US" sz="2800" i="1" dirty="0"/>
              <a:t>e</a:t>
            </a:r>
            <a:r>
              <a:rPr lang="en-US" altLang="en-US" sz="2800" dirty="0"/>
              <a:t>)</a:t>
            </a:r>
            <a:r>
              <a:rPr lang="en-US" altLang="en-US" sz="2800" i="1" dirty="0"/>
              <a:t> </a:t>
            </a:r>
            <a:r>
              <a:rPr lang="en-US" altLang="en-US" sz="2800" dirty="0"/>
              <a:t>= 5. </a:t>
            </a:r>
          </a:p>
          <a:p>
            <a:pPr>
              <a:tabLst>
                <a:tab pos="457200" algn="l"/>
                <a:tab pos="1371600" algn="l"/>
                <a:tab pos="1547813" algn="l"/>
              </a:tabLst>
            </a:pPr>
            <a:r>
              <a:rPr lang="en-US" altLang="en-US" sz="2800" i="1" dirty="0"/>
              <a:t>L</a:t>
            </a:r>
            <a:r>
              <a:rPr lang="en-US" altLang="en-US" sz="2800" dirty="0"/>
              <a:t>(</a:t>
            </a:r>
            <a:r>
              <a:rPr lang="en-US" altLang="en-US" sz="2800" i="1" dirty="0"/>
              <a:t>e</a:t>
            </a:r>
            <a:r>
              <a:rPr lang="en-US" altLang="en-US" sz="2800" dirty="0"/>
              <a:t>)</a:t>
            </a:r>
            <a:r>
              <a:rPr lang="en-US" altLang="en-US" sz="2800" i="1" dirty="0"/>
              <a:t> </a:t>
            </a:r>
            <a:r>
              <a:rPr lang="en-US" altLang="en-US" sz="2800" dirty="0"/>
              <a:t>becomes 5 because </a:t>
            </a:r>
            <a:r>
              <a:rPr lang="en-US" altLang="en-US" sz="2800" i="1" dirty="0"/>
              <a:t>ace</a:t>
            </a:r>
            <a:r>
              <a:rPr lang="en-US" altLang="en-US" sz="2800" dirty="0"/>
              <a:t>, which has length 5, is a shorter path to </a:t>
            </a:r>
            <a:r>
              <a:rPr lang="en-US" altLang="en-US" sz="2800" i="1" dirty="0"/>
              <a:t>e </a:t>
            </a:r>
            <a:r>
              <a:rPr lang="en-US" altLang="en-US" sz="2800" dirty="0"/>
              <a:t>than </a:t>
            </a:r>
            <a:r>
              <a:rPr lang="en-US" altLang="en-US" sz="2800" i="1" dirty="0"/>
              <a:t>abe</a:t>
            </a:r>
            <a:r>
              <a:rPr lang="en-US" altLang="en-US" sz="2800" dirty="0"/>
              <a:t>, which has length 8. Since        </a:t>
            </a:r>
            <a:r>
              <a:rPr lang="en-US" altLang="en-US" sz="2800" i="1" dirty="0"/>
              <a:t>L</a:t>
            </a:r>
            <a:r>
              <a:rPr lang="en-US" altLang="en-US" sz="2800" dirty="0"/>
              <a:t>(</a:t>
            </a:r>
            <a:r>
              <a:rPr lang="en-US" altLang="en-US" sz="2800" i="1" dirty="0"/>
              <a:t>e</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d</a:t>
            </a:r>
            <a:r>
              <a:rPr lang="en-US" altLang="en-US" sz="2800" dirty="0"/>
              <a:t>),</a:t>
            </a:r>
            <a:r>
              <a:rPr lang="en-US" altLang="en-US" sz="2800" i="1" dirty="0"/>
              <a:t> e </a:t>
            </a:r>
            <a:r>
              <a:rPr lang="en-US" altLang="en-US" sz="2800" dirty="0"/>
              <a:t>is added to </a:t>
            </a:r>
            <a:r>
              <a:rPr lang="en-US" altLang="en-US" sz="2800" i="1" dirty="0"/>
              <a:t>V</a:t>
            </a:r>
            <a:r>
              <a:rPr lang="en-US" altLang="en-US" sz="2800" dirty="0"/>
              <a:t>(</a:t>
            </a:r>
            <a:r>
              <a:rPr lang="en-US" altLang="en-US" sz="2800" i="1" dirty="0"/>
              <a:t>T</a:t>
            </a:r>
            <a:r>
              <a:rPr lang="en-US" altLang="en-US" sz="500" dirty="0"/>
              <a:t> </a:t>
            </a:r>
            <a:r>
              <a:rPr lang="en-US" altLang="en-US" sz="2800" dirty="0"/>
              <a:t>)</a:t>
            </a:r>
            <a:r>
              <a:rPr lang="en-US" altLang="en-US" sz="2800" i="1" dirty="0"/>
              <a:t> </a:t>
            </a:r>
            <a:r>
              <a:rPr lang="en-US" altLang="en-US" sz="2800" dirty="0"/>
              <a:t>and {</a:t>
            </a:r>
            <a:r>
              <a:rPr lang="en-US" altLang="en-US" sz="2800" i="1" dirty="0"/>
              <a:t>c</a:t>
            </a:r>
            <a:r>
              <a:rPr lang="en-US" altLang="en-US" sz="2800" dirty="0"/>
              <a:t>,</a:t>
            </a:r>
            <a:r>
              <a:rPr lang="en-US" altLang="en-US" sz="2800" i="1" dirty="0"/>
              <a:t> e</a:t>
            </a:r>
            <a:r>
              <a:rPr lang="en-US" altLang="en-US" sz="2800" dirty="0"/>
              <a:t>} is added to </a:t>
            </a:r>
            <a:r>
              <a:rPr lang="en-US" altLang="en-US" sz="2800" i="1" dirty="0"/>
              <a:t>E</a:t>
            </a:r>
            <a:r>
              <a:rPr lang="en-US" altLang="en-US" sz="2800" dirty="0"/>
              <a:t>(</a:t>
            </a:r>
            <a:r>
              <a:rPr lang="en-US" altLang="en-US" sz="2800" i="1" dirty="0"/>
              <a:t>T</a:t>
            </a:r>
            <a:r>
              <a:rPr lang="en-US" altLang="en-US" sz="500" dirty="0"/>
              <a:t> </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2" name="TextBox 31"/>
          <p:cNvSpPr txBox="1"/>
          <p:nvPr/>
        </p:nvSpPr>
        <p:spPr>
          <a:xfrm>
            <a:off x="7938830" y="208301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sp>
        <p:nvSpPr>
          <p:cNvPr id="15" name="Freeform 14"/>
          <p:cNvSpPr/>
          <p:nvPr/>
        </p:nvSpPr>
        <p:spPr>
          <a:xfrm>
            <a:off x="5499847" y="927847"/>
            <a:ext cx="1558273" cy="1510938"/>
          </a:xfrm>
          <a:custGeom>
            <a:avLst/>
            <a:gdLst>
              <a:gd name="connsiteX0" fmla="*/ 336177 w 1558273"/>
              <a:gd name="connsiteY0" fmla="*/ 336177 h 1510938"/>
              <a:gd name="connsiteX1" fmla="*/ 336177 w 1558273"/>
              <a:gd name="connsiteY1" fmla="*/ 336177 h 1510938"/>
              <a:gd name="connsiteX2" fmla="*/ 282388 w 1558273"/>
              <a:gd name="connsiteY2" fmla="*/ 443753 h 1510938"/>
              <a:gd name="connsiteX3" fmla="*/ 255494 w 1558273"/>
              <a:gd name="connsiteY3" fmla="*/ 484094 h 1510938"/>
              <a:gd name="connsiteX4" fmla="*/ 201706 w 1558273"/>
              <a:gd name="connsiteY4" fmla="*/ 497541 h 1510938"/>
              <a:gd name="connsiteX5" fmla="*/ 107577 w 1558273"/>
              <a:gd name="connsiteY5" fmla="*/ 551329 h 1510938"/>
              <a:gd name="connsiteX6" fmla="*/ 26894 w 1558273"/>
              <a:gd name="connsiteY6" fmla="*/ 618565 h 1510938"/>
              <a:gd name="connsiteX7" fmla="*/ 0 w 1558273"/>
              <a:gd name="connsiteY7" fmla="*/ 658906 h 1510938"/>
              <a:gd name="connsiteX8" fmla="*/ 13447 w 1558273"/>
              <a:gd name="connsiteY8" fmla="*/ 874059 h 1510938"/>
              <a:gd name="connsiteX9" fmla="*/ 53788 w 1558273"/>
              <a:gd name="connsiteY9" fmla="*/ 1008529 h 1510938"/>
              <a:gd name="connsiteX10" fmla="*/ 67235 w 1558273"/>
              <a:gd name="connsiteY10" fmla="*/ 1062318 h 1510938"/>
              <a:gd name="connsiteX11" fmla="*/ 94129 w 1558273"/>
              <a:gd name="connsiteY11" fmla="*/ 1102659 h 1510938"/>
              <a:gd name="connsiteX12" fmla="*/ 107577 w 1558273"/>
              <a:gd name="connsiteY12" fmla="*/ 1143000 h 1510938"/>
              <a:gd name="connsiteX13" fmla="*/ 188259 w 1558273"/>
              <a:gd name="connsiteY13" fmla="*/ 1223682 h 1510938"/>
              <a:gd name="connsiteX14" fmla="*/ 215153 w 1558273"/>
              <a:gd name="connsiteY14" fmla="*/ 1250577 h 1510938"/>
              <a:gd name="connsiteX15" fmla="*/ 255494 w 1558273"/>
              <a:gd name="connsiteY15" fmla="*/ 1264024 h 1510938"/>
              <a:gd name="connsiteX16" fmla="*/ 336177 w 1558273"/>
              <a:gd name="connsiteY16" fmla="*/ 1317812 h 1510938"/>
              <a:gd name="connsiteX17" fmla="*/ 430306 w 1558273"/>
              <a:gd name="connsiteY17" fmla="*/ 1344706 h 1510938"/>
              <a:gd name="connsiteX18" fmla="*/ 510988 w 1558273"/>
              <a:gd name="connsiteY18" fmla="*/ 1371600 h 1510938"/>
              <a:gd name="connsiteX19" fmla="*/ 618565 w 1558273"/>
              <a:gd name="connsiteY19" fmla="*/ 1398494 h 1510938"/>
              <a:gd name="connsiteX20" fmla="*/ 699247 w 1558273"/>
              <a:gd name="connsiteY20" fmla="*/ 1425388 h 1510938"/>
              <a:gd name="connsiteX21" fmla="*/ 753035 w 1558273"/>
              <a:gd name="connsiteY21" fmla="*/ 1438835 h 1510938"/>
              <a:gd name="connsiteX22" fmla="*/ 833718 w 1558273"/>
              <a:gd name="connsiteY22" fmla="*/ 1465729 h 1510938"/>
              <a:gd name="connsiteX23" fmla="*/ 954741 w 1558273"/>
              <a:gd name="connsiteY23" fmla="*/ 1479177 h 1510938"/>
              <a:gd name="connsiteX24" fmla="*/ 1492624 w 1558273"/>
              <a:gd name="connsiteY24" fmla="*/ 1479177 h 1510938"/>
              <a:gd name="connsiteX25" fmla="*/ 1519518 w 1558273"/>
              <a:gd name="connsiteY25" fmla="*/ 1452282 h 1510938"/>
              <a:gd name="connsiteX26" fmla="*/ 1532965 w 1558273"/>
              <a:gd name="connsiteY26" fmla="*/ 1062318 h 1510938"/>
              <a:gd name="connsiteX27" fmla="*/ 1506071 w 1558273"/>
              <a:gd name="connsiteY27" fmla="*/ 981635 h 1510938"/>
              <a:gd name="connsiteX28" fmla="*/ 1492624 w 1558273"/>
              <a:gd name="connsiteY28" fmla="*/ 941294 h 1510938"/>
              <a:gd name="connsiteX29" fmla="*/ 1519518 w 1558273"/>
              <a:gd name="connsiteY29" fmla="*/ 309282 h 1510938"/>
              <a:gd name="connsiteX30" fmla="*/ 1532965 w 1558273"/>
              <a:gd name="connsiteY30" fmla="*/ 255494 h 1510938"/>
              <a:gd name="connsiteX31" fmla="*/ 1506071 w 1558273"/>
              <a:gd name="connsiteY31" fmla="*/ 121024 h 1510938"/>
              <a:gd name="connsiteX32" fmla="*/ 1479177 w 1558273"/>
              <a:gd name="connsiteY32" fmla="*/ 80682 h 1510938"/>
              <a:gd name="connsiteX33" fmla="*/ 1452282 w 1558273"/>
              <a:gd name="connsiteY33" fmla="*/ 53788 h 1510938"/>
              <a:gd name="connsiteX34" fmla="*/ 1371600 w 1558273"/>
              <a:gd name="connsiteY34" fmla="*/ 0 h 1510938"/>
              <a:gd name="connsiteX35" fmla="*/ 1021977 w 1558273"/>
              <a:gd name="connsiteY35" fmla="*/ 13447 h 1510938"/>
              <a:gd name="connsiteX36" fmla="*/ 860612 w 1558273"/>
              <a:gd name="connsiteY36" fmla="*/ 53788 h 1510938"/>
              <a:gd name="connsiteX37" fmla="*/ 806824 w 1558273"/>
              <a:gd name="connsiteY37" fmla="*/ 67235 h 1510938"/>
              <a:gd name="connsiteX38" fmla="*/ 753035 w 1558273"/>
              <a:gd name="connsiteY38" fmla="*/ 94129 h 1510938"/>
              <a:gd name="connsiteX39" fmla="*/ 672353 w 1558273"/>
              <a:gd name="connsiteY39" fmla="*/ 107577 h 1510938"/>
              <a:gd name="connsiteX40" fmla="*/ 632012 w 1558273"/>
              <a:gd name="connsiteY40" fmla="*/ 121024 h 1510938"/>
              <a:gd name="connsiteX41" fmla="*/ 497541 w 1558273"/>
              <a:gd name="connsiteY41" fmla="*/ 161365 h 1510938"/>
              <a:gd name="connsiteX42" fmla="*/ 443753 w 1558273"/>
              <a:gd name="connsiteY42" fmla="*/ 188259 h 1510938"/>
              <a:gd name="connsiteX43" fmla="*/ 403412 w 1558273"/>
              <a:gd name="connsiteY43" fmla="*/ 228600 h 1510938"/>
              <a:gd name="connsiteX44" fmla="*/ 363071 w 1558273"/>
              <a:gd name="connsiteY44" fmla="*/ 255494 h 1510938"/>
              <a:gd name="connsiteX45" fmla="*/ 336177 w 1558273"/>
              <a:gd name="connsiteY45" fmla="*/ 336177 h 15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58273" h="1510938">
                <a:moveTo>
                  <a:pt x="336177" y="336177"/>
                </a:moveTo>
                <a:lnTo>
                  <a:pt x="336177" y="336177"/>
                </a:lnTo>
                <a:cubicBezTo>
                  <a:pt x="318247" y="372036"/>
                  <a:pt x="301586" y="408557"/>
                  <a:pt x="282388" y="443753"/>
                </a:cubicBezTo>
                <a:cubicBezTo>
                  <a:pt x="274649" y="457941"/>
                  <a:pt x="268941" y="475129"/>
                  <a:pt x="255494" y="484094"/>
                </a:cubicBezTo>
                <a:cubicBezTo>
                  <a:pt x="240117" y="494345"/>
                  <a:pt x="219635" y="493059"/>
                  <a:pt x="201706" y="497541"/>
                </a:cubicBezTo>
                <a:cubicBezTo>
                  <a:pt x="125067" y="574180"/>
                  <a:pt x="202389" y="510695"/>
                  <a:pt x="107577" y="551329"/>
                </a:cubicBezTo>
                <a:cubicBezTo>
                  <a:pt x="80154" y="563082"/>
                  <a:pt x="44844" y="597025"/>
                  <a:pt x="26894" y="618565"/>
                </a:cubicBezTo>
                <a:cubicBezTo>
                  <a:pt x="16548" y="630980"/>
                  <a:pt x="8965" y="645459"/>
                  <a:pt x="0" y="658906"/>
                </a:cubicBezTo>
                <a:cubicBezTo>
                  <a:pt x="4482" y="730624"/>
                  <a:pt x="6297" y="802558"/>
                  <a:pt x="13447" y="874059"/>
                </a:cubicBezTo>
                <a:cubicBezTo>
                  <a:pt x="17004" y="909631"/>
                  <a:pt x="46767" y="980443"/>
                  <a:pt x="53788" y="1008529"/>
                </a:cubicBezTo>
                <a:cubicBezTo>
                  <a:pt x="58270" y="1026459"/>
                  <a:pt x="59955" y="1045331"/>
                  <a:pt x="67235" y="1062318"/>
                </a:cubicBezTo>
                <a:cubicBezTo>
                  <a:pt x="73601" y="1077173"/>
                  <a:pt x="86901" y="1088204"/>
                  <a:pt x="94129" y="1102659"/>
                </a:cubicBezTo>
                <a:cubicBezTo>
                  <a:pt x="100468" y="1115337"/>
                  <a:pt x="98875" y="1131811"/>
                  <a:pt x="107577" y="1143000"/>
                </a:cubicBezTo>
                <a:cubicBezTo>
                  <a:pt x="130928" y="1173022"/>
                  <a:pt x="161365" y="1196788"/>
                  <a:pt x="188259" y="1223682"/>
                </a:cubicBezTo>
                <a:cubicBezTo>
                  <a:pt x="197224" y="1232647"/>
                  <a:pt x="203125" y="1246568"/>
                  <a:pt x="215153" y="1250577"/>
                </a:cubicBezTo>
                <a:cubicBezTo>
                  <a:pt x="228600" y="1255059"/>
                  <a:pt x="243103" y="1257140"/>
                  <a:pt x="255494" y="1264024"/>
                </a:cubicBezTo>
                <a:cubicBezTo>
                  <a:pt x="283749" y="1279721"/>
                  <a:pt x="305513" y="1307591"/>
                  <a:pt x="336177" y="1317812"/>
                </a:cubicBezTo>
                <a:cubicBezTo>
                  <a:pt x="471751" y="1363003"/>
                  <a:pt x="261458" y="1294052"/>
                  <a:pt x="430306" y="1344706"/>
                </a:cubicBezTo>
                <a:cubicBezTo>
                  <a:pt x="457459" y="1352852"/>
                  <a:pt x="483486" y="1364724"/>
                  <a:pt x="510988" y="1371600"/>
                </a:cubicBezTo>
                <a:cubicBezTo>
                  <a:pt x="546847" y="1380565"/>
                  <a:pt x="583499" y="1386805"/>
                  <a:pt x="618565" y="1398494"/>
                </a:cubicBezTo>
                <a:cubicBezTo>
                  <a:pt x="645459" y="1407459"/>
                  <a:pt x="671745" y="1418512"/>
                  <a:pt x="699247" y="1425388"/>
                </a:cubicBezTo>
                <a:cubicBezTo>
                  <a:pt x="717176" y="1429870"/>
                  <a:pt x="735333" y="1433525"/>
                  <a:pt x="753035" y="1438835"/>
                </a:cubicBezTo>
                <a:cubicBezTo>
                  <a:pt x="780189" y="1446981"/>
                  <a:pt x="805542" y="1462598"/>
                  <a:pt x="833718" y="1465729"/>
                </a:cubicBezTo>
                <a:lnTo>
                  <a:pt x="954741" y="1479177"/>
                </a:lnTo>
                <a:cubicBezTo>
                  <a:pt x="1156186" y="1529538"/>
                  <a:pt x="1068235" y="1512682"/>
                  <a:pt x="1492624" y="1479177"/>
                </a:cubicBezTo>
                <a:cubicBezTo>
                  <a:pt x="1505263" y="1478179"/>
                  <a:pt x="1510553" y="1461247"/>
                  <a:pt x="1519518" y="1452282"/>
                </a:cubicBezTo>
                <a:cubicBezTo>
                  <a:pt x="1574799" y="1286438"/>
                  <a:pt x="1563094" y="1353569"/>
                  <a:pt x="1532965" y="1062318"/>
                </a:cubicBezTo>
                <a:cubicBezTo>
                  <a:pt x="1530048" y="1034119"/>
                  <a:pt x="1515036" y="1008529"/>
                  <a:pt x="1506071" y="981635"/>
                </a:cubicBezTo>
                <a:lnTo>
                  <a:pt x="1492624" y="941294"/>
                </a:lnTo>
                <a:cubicBezTo>
                  <a:pt x="1498557" y="698038"/>
                  <a:pt x="1477063" y="521560"/>
                  <a:pt x="1519518" y="309282"/>
                </a:cubicBezTo>
                <a:cubicBezTo>
                  <a:pt x="1523142" y="291160"/>
                  <a:pt x="1528483" y="273423"/>
                  <a:pt x="1532965" y="255494"/>
                </a:cubicBezTo>
                <a:cubicBezTo>
                  <a:pt x="1528009" y="220804"/>
                  <a:pt x="1524847" y="158576"/>
                  <a:pt x="1506071" y="121024"/>
                </a:cubicBezTo>
                <a:cubicBezTo>
                  <a:pt x="1498843" y="106569"/>
                  <a:pt x="1489273" y="93302"/>
                  <a:pt x="1479177" y="80682"/>
                </a:cubicBezTo>
                <a:cubicBezTo>
                  <a:pt x="1471257" y="70782"/>
                  <a:pt x="1462425" y="61395"/>
                  <a:pt x="1452282" y="53788"/>
                </a:cubicBezTo>
                <a:cubicBezTo>
                  <a:pt x="1426424" y="34395"/>
                  <a:pt x="1371600" y="0"/>
                  <a:pt x="1371600" y="0"/>
                </a:cubicBezTo>
                <a:cubicBezTo>
                  <a:pt x="1255059" y="4482"/>
                  <a:pt x="1138377" y="6172"/>
                  <a:pt x="1021977" y="13447"/>
                </a:cubicBezTo>
                <a:cubicBezTo>
                  <a:pt x="928144" y="19312"/>
                  <a:pt x="951758" y="31001"/>
                  <a:pt x="860612" y="53788"/>
                </a:cubicBezTo>
                <a:cubicBezTo>
                  <a:pt x="842683" y="58270"/>
                  <a:pt x="824128" y="60746"/>
                  <a:pt x="806824" y="67235"/>
                </a:cubicBezTo>
                <a:cubicBezTo>
                  <a:pt x="788054" y="74274"/>
                  <a:pt x="772235" y="88369"/>
                  <a:pt x="753035" y="94129"/>
                </a:cubicBezTo>
                <a:cubicBezTo>
                  <a:pt x="726920" y="101964"/>
                  <a:pt x="698969" y="101662"/>
                  <a:pt x="672353" y="107577"/>
                </a:cubicBezTo>
                <a:cubicBezTo>
                  <a:pt x="658516" y="110652"/>
                  <a:pt x="645641" y="117130"/>
                  <a:pt x="632012" y="121024"/>
                </a:cubicBezTo>
                <a:cubicBezTo>
                  <a:pt x="586974" y="133892"/>
                  <a:pt x="540147" y="140062"/>
                  <a:pt x="497541" y="161365"/>
                </a:cubicBezTo>
                <a:cubicBezTo>
                  <a:pt x="479612" y="170330"/>
                  <a:pt x="460065" y="176608"/>
                  <a:pt x="443753" y="188259"/>
                </a:cubicBezTo>
                <a:cubicBezTo>
                  <a:pt x="428278" y="199312"/>
                  <a:pt x="418021" y="216426"/>
                  <a:pt x="403412" y="228600"/>
                </a:cubicBezTo>
                <a:cubicBezTo>
                  <a:pt x="390997" y="238946"/>
                  <a:pt x="376518" y="246529"/>
                  <a:pt x="363071" y="255494"/>
                </a:cubicBezTo>
                <a:lnTo>
                  <a:pt x="336177" y="336177"/>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sp>
        <p:nvSpPr>
          <p:cNvPr id="2" name="Freeform 1"/>
          <p:cNvSpPr/>
          <p:nvPr/>
        </p:nvSpPr>
        <p:spPr>
          <a:xfrm>
            <a:off x="7651376" y="820271"/>
            <a:ext cx="645719" cy="1761564"/>
          </a:xfrm>
          <a:custGeom>
            <a:avLst/>
            <a:gdLst>
              <a:gd name="connsiteX0" fmla="*/ 94130 w 645719"/>
              <a:gd name="connsiteY0" fmla="*/ 215153 h 1761564"/>
              <a:gd name="connsiteX1" fmla="*/ 94130 w 645719"/>
              <a:gd name="connsiteY1" fmla="*/ 215153 h 1761564"/>
              <a:gd name="connsiteX2" fmla="*/ 80683 w 645719"/>
              <a:gd name="connsiteY2" fmla="*/ 336176 h 1761564"/>
              <a:gd name="connsiteX3" fmla="*/ 40342 w 645719"/>
              <a:gd name="connsiteY3" fmla="*/ 470647 h 1761564"/>
              <a:gd name="connsiteX4" fmla="*/ 0 w 645719"/>
              <a:gd name="connsiteY4" fmla="*/ 753035 h 1761564"/>
              <a:gd name="connsiteX5" fmla="*/ 13448 w 645719"/>
              <a:gd name="connsiteY5" fmla="*/ 1479176 h 1761564"/>
              <a:gd name="connsiteX6" fmla="*/ 26895 w 645719"/>
              <a:gd name="connsiteY6" fmla="*/ 1546411 h 1761564"/>
              <a:gd name="connsiteX7" fmla="*/ 94130 w 645719"/>
              <a:gd name="connsiteY7" fmla="*/ 1667435 h 1761564"/>
              <a:gd name="connsiteX8" fmla="*/ 134471 w 645719"/>
              <a:gd name="connsiteY8" fmla="*/ 1707776 h 1761564"/>
              <a:gd name="connsiteX9" fmla="*/ 174812 w 645719"/>
              <a:gd name="connsiteY9" fmla="*/ 1721223 h 1761564"/>
              <a:gd name="connsiteX10" fmla="*/ 268942 w 645719"/>
              <a:gd name="connsiteY10" fmla="*/ 1761564 h 1761564"/>
              <a:gd name="connsiteX11" fmla="*/ 497542 w 645719"/>
              <a:gd name="connsiteY11" fmla="*/ 1748117 h 1761564"/>
              <a:gd name="connsiteX12" fmla="*/ 537883 w 645719"/>
              <a:gd name="connsiteY12" fmla="*/ 1734670 h 1761564"/>
              <a:gd name="connsiteX13" fmla="*/ 564777 w 645719"/>
              <a:gd name="connsiteY13" fmla="*/ 1694329 h 1761564"/>
              <a:gd name="connsiteX14" fmla="*/ 591671 w 645719"/>
              <a:gd name="connsiteY14" fmla="*/ 1613647 h 1761564"/>
              <a:gd name="connsiteX15" fmla="*/ 605118 w 645719"/>
              <a:gd name="connsiteY15" fmla="*/ 1492623 h 1761564"/>
              <a:gd name="connsiteX16" fmla="*/ 618565 w 645719"/>
              <a:gd name="connsiteY16" fmla="*/ 1452282 h 1761564"/>
              <a:gd name="connsiteX17" fmla="*/ 632012 w 645719"/>
              <a:gd name="connsiteY17" fmla="*/ 1398494 h 1761564"/>
              <a:gd name="connsiteX18" fmla="*/ 645459 w 645719"/>
              <a:gd name="connsiteY18" fmla="*/ 551329 h 1761564"/>
              <a:gd name="connsiteX19" fmla="*/ 632012 w 645719"/>
              <a:gd name="connsiteY19" fmla="*/ 134470 h 1761564"/>
              <a:gd name="connsiteX20" fmla="*/ 551330 w 645719"/>
              <a:gd name="connsiteY20" fmla="*/ 94129 h 1761564"/>
              <a:gd name="connsiteX21" fmla="*/ 510989 w 645719"/>
              <a:gd name="connsiteY21" fmla="*/ 67235 h 1761564"/>
              <a:gd name="connsiteX22" fmla="*/ 470648 w 645719"/>
              <a:gd name="connsiteY22" fmla="*/ 53788 h 1761564"/>
              <a:gd name="connsiteX23" fmla="*/ 430306 w 645719"/>
              <a:gd name="connsiteY23" fmla="*/ 26894 h 1761564"/>
              <a:gd name="connsiteX24" fmla="*/ 363071 w 645719"/>
              <a:gd name="connsiteY24" fmla="*/ 13447 h 1761564"/>
              <a:gd name="connsiteX25" fmla="*/ 309283 w 645719"/>
              <a:gd name="connsiteY25" fmla="*/ 0 h 1761564"/>
              <a:gd name="connsiteX26" fmla="*/ 174812 w 645719"/>
              <a:gd name="connsiteY26" fmla="*/ 13447 h 1761564"/>
              <a:gd name="connsiteX27" fmla="*/ 107577 w 645719"/>
              <a:gd name="connsiteY27" fmla="*/ 121023 h 1761564"/>
              <a:gd name="connsiteX28" fmla="*/ 94130 w 645719"/>
              <a:gd name="connsiteY28" fmla="*/ 161364 h 1761564"/>
              <a:gd name="connsiteX29" fmla="*/ 80683 w 645719"/>
              <a:gd name="connsiteY29" fmla="*/ 201705 h 1761564"/>
              <a:gd name="connsiteX30" fmla="*/ 94130 w 645719"/>
              <a:gd name="connsiteY30" fmla="*/ 215153 h 176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5719" h="1761564">
                <a:moveTo>
                  <a:pt x="94130" y="215153"/>
                </a:moveTo>
                <a:lnTo>
                  <a:pt x="94130" y="215153"/>
                </a:lnTo>
                <a:cubicBezTo>
                  <a:pt x="89648" y="255494"/>
                  <a:pt x="88643" y="296375"/>
                  <a:pt x="80683" y="336176"/>
                </a:cubicBezTo>
                <a:cubicBezTo>
                  <a:pt x="58534" y="446920"/>
                  <a:pt x="53761" y="381187"/>
                  <a:pt x="40342" y="470647"/>
                </a:cubicBezTo>
                <a:cubicBezTo>
                  <a:pt x="-13164" y="827355"/>
                  <a:pt x="35142" y="577336"/>
                  <a:pt x="0" y="753035"/>
                </a:cubicBezTo>
                <a:cubicBezTo>
                  <a:pt x="4483" y="995082"/>
                  <a:pt x="5246" y="1237226"/>
                  <a:pt x="13448" y="1479176"/>
                </a:cubicBezTo>
                <a:cubicBezTo>
                  <a:pt x="14222" y="1502018"/>
                  <a:pt x="21352" y="1524238"/>
                  <a:pt x="26895" y="1546411"/>
                </a:cubicBezTo>
                <a:cubicBezTo>
                  <a:pt x="38168" y="1591504"/>
                  <a:pt x="60743" y="1634048"/>
                  <a:pt x="94130" y="1667435"/>
                </a:cubicBezTo>
                <a:cubicBezTo>
                  <a:pt x="107577" y="1680882"/>
                  <a:pt x="118648" y="1697227"/>
                  <a:pt x="134471" y="1707776"/>
                </a:cubicBezTo>
                <a:cubicBezTo>
                  <a:pt x="146265" y="1715639"/>
                  <a:pt x="161784" y="1715639"/>
                  <a:pt x="174812" y="1721223"/>
                </a:cubicBezTo>
                <a:cubicBezTo>
                  <a:pt x="291124" y="1771071"/>
                  <a:pt x="174336" y="1730030"/>
                  <a:pt x="268942" y="1761564"/>
                </a:cubicBezTo>
                <a:cubicBezTo>
                  <a:pt x="345142" y="1757082"/>
                  <a:pt x="421589" y="1755712"/>
                  <a:pt x="497542" y="1748117"/>
                </a:cubicBezTo>
                <a:cubicBezTo>
                  <a:pt x="511646" y="1746707"/>
                  <a:pt x="526815" y="1743525"/>
                  <a:pt x="537883" y="1734670"/>
                </a:cubicBezTo>
                <a:cubicBezTo>
                  <a:pt x="550503" y="1724574"/>
                  <a:pt x="558213" y="1709097"/>
                  <a:pt x="564777" y="1694329"/>
                </a:cubicBezTo>
                <a:cubicBezTo>
                  <a:pt x="576291" y="1668424"/>
                  <a:pt x="591671" y="1613647"/>
                  <a:pt x="591671" y="1613647"/>
                </a:cubicBezTo>
                <a:cubicBezTo>
                  <a:pt x="596153" y="1573306"/>
                  <a:pt x="598445" y="1532660"/>
                  <a:pt x="605118" y="1492623"/>
                </a:cubicBezTo>
                <a:cubicBezTo>
                  <a:pt x="607448" y="1478641"/>
                  <a:pt x="614671" y="1465911"/>
                  <a:pt x="618565" y="1452282"/>
                </a:cubicBezTo>
                <a:cubicBezTo>
                  <a:pt x="623642" y="1434512"/>
                  <a:pt x="627530" y="1416423"/>
                  <a:pt x="632012" y="1398494"/>
                </a:cubicBezTo>
                <a:cubicBezTo>
                  <a:pt x="636494" y="1116106"/>
                  <a:pt x="645459" y="833753"/>
                  <a:pt x="645459" y="551329"/>
                </a:cubicBezTo>
                <a:cubicBezTo>
                  <a:pt x="645459" y="412304"/>
                  <a:pt x="648741" y="272485"/>
                  <a:pt x="632012" y="134470"/>
                </a:cubicBezTo>
                <a:cubicBezTo>
                  <a:pt x="629526" y="113958"/>
                  <a:pt x="563458" y="100193"/>
                  <a:pt x="551330" y="94129"/>
                </a:cubicBezTo>
                <a:cubicBezTo>
                  <a:pt x="536875" y="86901"/>
                  <a:pt x="525444" y="74463"/>
                  <a:pt x="510989" y="67235"/>
                </a:cubicBezTo>
                <a:cubicBezTo>
                  <a:pt x="498311" y="60896"/>
                  <a:pt x="483326" y="60127"/>
                  <a:pt x="470648" y="53788"/>
                </a:cubicBezTo>
                <a:cubicBezTo>
                  <a:pt x="456193" y="46560"/>
                  <a:pt x="445439" y="32569"/>
                  <a:pt x="430306" y="26894"/>
                </a:cubicBezTo>
                <a:cubicBezTo>
                  <a:pt x="408906" y="18869"/>
                  <a:pt x="385382" y="18405"/>
                  <a:pt x="363071" y="13447"/>
                </a:cubicBezTo>
                <a:cubicBezTo>
                  <a:pt x="345030" y="9438"/>
                  <a:pt x="327212" y="4482"/>
                  <a:pt x="309283" y="0"/>
                </a:cubicBezTo>
                <a:cubicBezTo>
                  <a:pt x="264459" y="4482"/>
                  <a:pt x="218706" y="3318"/>
                  <a:pt x="174812" y="13447"/>
                </a:cubicBezTo>
                <a:cubicBezTo>
                  <a:pt x="120946" y="25877"/>
                  <a:pt x="121930" y="77963"/>
                  <a:pt x="107577" y="121023"/>
                </a:cubicBezTo>
                <a:lnTo>
                  <a:pt x="94130" y="161364"/>
                </a:lnTo>
                <a:cubicBezTo>
                  <a:pt x="89648" y="174811"/>
                  <a:pt x="80683" y="187531"/>
                  <a:pt x="80683" y="201705"/>
                </a:cubicBezTo>
                <a:lnTo>
                  <a:pt x="94130" y="215153"/>
                </a:ln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5" name="Straight Connector 44"/>
          <p:cNvCxnSpPr/>
          <p:nvPr/>
        </p:nvCxnSpPr>
        <p:spPr>
          <a:xfrm>
            <a:off x="6708507" y="2124635"/>
            <a:ext cx="1222777" cy="719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5513294" y="914400"/>
            <a:ext cx="2823905" cy="1613647"/>
          </a:xfrm>
          <a:custGeom>
            <a:avLst/>
            <a:gdLst>
              <a:gd name="connsiteX0" fmla="*/ 349624 w 2823905"/>
              <a:gd name="connsiteY0" fmla="*/ 268941 h 1613647"/>
              <a:gd name="connsiteX1" fmla="*/ 349624 w 2823905"/>
              <a:gd name="connsiteY1" fmla="*/ 268941 h 1613647"/>
              <a:gd name="connsiteX2" fmla="*/ 322730 w 2823905"/>
              <a:gd name="connsiteY2" fmla="*/ 389965 h 1613647"/>
              <a:gd name="connsiteX3" fmla="*/ 282388 w 2823905"/>
              <a:gd name="connsiteY3" fmla="*/ 416859 h 1613647"/>
              <a:gd name="connsiteX4" fmla="*/ 268941 w 2823905"/>
              <a:gd name="connsiteY4" fmla="*/ 457200 h 1613647"/>
              <a:gd name="connsiteX5" fmla="*/ 228600 w 2823905"/>
              <a:gd name="connsiteY5" fmla="*/ 470647 h 1613647"/>
              <a:gd name="connsiteX6" fmla="*/ 188259 w 2823905"/>
              <a:gd name="connsiteY6" fmla="*/ 497541 h 1613647"/>
              <a:gd name="connsiteX7" fmla="*/ 107577 w 2823905"/>
              <a:gd name="connsiteY7" fmla="*/ 537882 h 1613647"/>
              <a:gd name="connsiteX8" fmla="*/ 53788 w 2823905"/>
              <a:gd name="connsiteY8" fmla="*/ 591671 h 1613647"/>
              <a:gd name="connsiteX9" fmla="*/ 0 w 2823905"/>
              <a:gd name="connsiteY9" fmla="*/ 672353 h 1613647"/>
              <a:gd name="connsiteX10" fmla="*/ 13447 w 2823905"/>
              <a:gd name="connsiteY10" fmla="*/ 820271 h 1613647"/>
              <a:gd name="connsiteX11" fmla="*/ 40341 w 2823905"/>
              <a:gd name="connsiteY11" fmla="*/ 914400 h 1613647"/>
              <a:gd name="connsiteX12" fmla="*/ 67235 w 2823905"/>
              <a:gd name="connsiteY12" fmla="*/ 1021976 h 1613647"/>
              <a:gd name="connsiteX13" fmla="*/ 94130 w 2823905"/>
              <a:gd name="connsiteY13" fmla="*/ 1102659 h 1613647"/>
              <a:gd name="connsiteX14" fmla="*/ 107577 w 2823905"/>
              <a:gd name="connsiteY14" fmla="*/ 1143000 h 1613647"/>
              <a:gd name="connsiteX15" fmla="*/ 174812 w 2823905"/>
              <a:gd name="connsiteY15" fmla="*/ 1223682 h 1613647"/>
              <a:gd name="connsiteX16" fmla="*/ 201706 w 2823905"/>
              <a:gd name="connsiteY16" fmla="*/ 1264024 h 1613647"/>
              <a:gd name="connsiteX17" fmla="*/ 242047 w 2823905"/>
              <a:gd name="connsiteY17" fmla="*/ 1277471 h 1613647"/>
              <a:gd name="connsiteX18" fmla="*/ 282388 w 2823905"/>
              <a:gd name="connsiteY18" fmla="*/ 1304365 h 1613647"/>
              <a:gd name="connsiteX19" fmla="*/ 322730 w 2823905"/>
              <a:gd name="connsiteY19" fmla="*/ 1344706 h 1613647"/>
              <a:gd name="connsiteX20" fmla="*/ 457200 w 2823905"/>
              <a:gd name="connsiteY20" fmla="*/ 1385047 h 1613647"/>
              <a:gd name="connsiteX21" fmla="*/ 497541 w 2823905"/>
              <a:gd name="connsiteY21" fmla="*/ 1411941 h 1613647"/>
              <a:gd name="connsiteX22" fmla="*/ 564777 w 2823905"/>
              <a:gd name="connsiteY22" fmla="*/ 1425388 h 1613647"/>
              <a:gd name="connsiteX23" fmla="*/ 739588 w 2823905"/>
              <a:gd name="connsiteY23" fmla="*/ 1452282 h 1613647"/>
              <a:gd name="connsiteX24" fmla="*/ 847165 w 2823905"/>
              <a:gd name="connsiteY24" fmla="*/ 1492624 h 1613647"/>
              <a:gd name="connsiteX25" fmla="*/ 914400 w 2823905"/>
              <a:gd name="connsiteY25" fmla="*/ 1519518 h 1613647"/>
              <a:gd name="connsiteX26" fmla="*/ 1021977 w 2823905"/>
              <a:gd name="connsiteY26" fmla="*/ 1532965 h 1613647"/>
              <a:gd name="connsiteX27" fmla="*/ 1196788 w 2823905"/>
              <a:gd name="connsiteY27" fmla="*/ 1559859 h 1613647"/>
              <a:gd name="connsiteX28" fmla="*/ 1680882 w 2823905"/>
              <a:gd name="connsiteY28" fmla="*/ 1573306 h 1613647"/>
              <a:gd name="connsiteX29" fmla="*/ 1801906 w 2823905"/>
              <a:gd name="connsiteY29" fmla="*/ 1586753 h 1613647"/>
              <a:gd name="connsiteX30" fmla="*/ 1855694 w 2823905"/>
              <a:gd name="connsiteY30" fmla="*/ 1600200 h 1613647"/>
              <a:gd name="connsiteX31" fmla="*/ 1936377 w 2823905"/>
              <a:gd name="connsiteY31" fmla="*/ 1613647 h 1613647"/>
              <a:gd name="connsiteX32" fmla="*/ 2554941 w 2823905"/>
              <a:gd name="connsiteY32" fmla="*/ 1600200 h 1613647"/>
              <a:gd name="connsiteX33" fmla="*/ 2675965 w 2823905"/>
              <a:gd name="connsiteY33" fmla="*/ 1559859 h 1613647"/>
              <a:gd name="connsiteX34" fmla="*/ 2716306 w 2823905"/>
              <a:gd name="connsiteY34" fmla="*/ 1546412 h 1613647"/>
              <a:gd name="connsiteX35" fmla="*/ 2796988 w 2823905"/>
              <a:gd name="connsiteY35" fmla="*/ 1492624 h 1613647"/>
              <a:gd name="connsiteX36" fmla="*/ 2810435 w 2823905"/>
              <a:gd name="connsiteY36" fmla="*/ 1358153 h 1613647"/>
              <a:gd name="connsiteX37" fmla="*/ 2796988 w 2823905"/>
              <a:gd name="connsiteY37" fmla="*/ 1317812 h 1613647"/>
              <a:gd name="connsiteX38" fmla="*/ 2743200 w 2823905"/>
              <a:gd name="connsiteY38" fmla="*/ 1237129 h 1613647"/>
              <a:gd name="connsiteX39" fmla="*/ 2689412 w 2823905"/>
              <a:gd name="connsiteY39" fmla="*/ 1116106 h 1613647"/>
              <a:gd name="connsiteX40" fmla="*/ 2649071 w 2823905"/>
              <a:gd name="connsiteY40" fmla="*/ 1075765 h 1613647"/>
              <a:gd name="connsiteX41" fmla="*/ 2622177 w 2823905"/>
              <a:gd name="connsiteY41" fmla="*/ 1035424 h 1613647"/>
              <a:gd name="connsiteX42" fmla="*/ 2581835 w 2823905"/>
              <a:gd name="connsiteY42" fmla="*/ 1008529 h 1613647"/>
              <a:gd name="connsiteX43" fmla="*/ 2501153 w 2823905"/>
              <a:gd name="connsiteY43" fmla="*/ 954741 h 1613647"/>
              <a:gd name="connsiteX44" fmla="*/ 2474259 w 2823905"/>
              <a:gd name="connsiteY44" fmla="*/ 914400 h 1613647"/>
              <a:gd name="connsiteX45" fmla="*/ 2433918 w 2823905"/>
              <a:gd name="connsiteY45" fmla="*/ 900953 h 1613647"/>
              <a:gd name="connsiteX46" fmla="*/ 2299447 w 2823905"/>
              <a:gd name="connsiteY46" fmla="*/ 847165 h 1613647"/>
              <a:gd name="connsiteX47" fmla="*/ 2178424 w 2823905"/>
              <a:gd name="connsiteY47" fmla="*/ 806824 h 1613647"/>
              <a:gd name="connsiteX48" fmla="*/ 2138082 w 2823905"/>
              <a:gd name="connsiteY48" fmla="*/ 793376 h 1613647"/>
              <a:gd name="connsiteX49" fmla="*/ 2084294 w 2823905"/>
              <a:gd name="connsiteY49" fmla="*/ 779929 h 1613647"/>
              <a:gd name="connsiteX50" fmla="*/ 2003612 w 2823905"/>
              <a:gd name="connsiteY50" fmla="*/ 726141 h 1613647"/>
              <a:gd name="connsiteX51" fmla="*/ 1922930 w 2823905"/>
              <a:gd name="connsiteY51" fmla="*/ 685800 h 1613647"/>
              <a:gd name="connsiteX52" fmla="*/ 1815353 w 2823905"/>
              <a:gd name="connsiteY52" fmla="*/ 605118 h 1613647"/>
              <a:gd name="connsiteX53" fmla="*/ 1734671 w 2823905"/>
              <a:gd name="connsiteY53" fmla="*/ 537882 h 1613647"/>
              <a:gd name="connsiteX54" fmla="*/ 1707777 w 2823905"/>
              <a:gd name="connsiteY54" fmla="*/ 497541 h 1613647"/>
              <a:gd name="connsiteX55" fmla="*/ 1653988 w 2823905"/>
              <a:gd name="connsiteY55" fmla="*/ 430306 h 1613647"/>
              <a:gd name="connsiteX56" fmla="*/ 1640541 w 2823905"/>
              <a:gd name="connsiteY56" fmla="*/ 389965 h 1613647"/>
              <a:gd name="connsiteX57" fmla="*/ 1586753 w 2823905"/>
              <a:gd name="connsiteY57" fmla="*/ 309282 h 1613647"/>
              <a:gd name="connsiteX58" fmla="*/ 1573306 w 2823905"/>
              <a:gd name="connsiteY58" fmla="*/ 268941 h 1613647"/>
              <a:gd name="connsiteX59" fmla="*/ 1559859 w 2823905"/>
              <a:gd name="connsiteY59" fmla="*/ 215153 h 1613647"/>
              <a:gd name="connsiteX60" fmla="*/ 1506071 w 2823905"/>
              <a:gd name="connsiteY60" fmla="*/ 134471 h 1613647"/>
              <a:gd name="connsiteX61" fmla="*/ 1425388 w 2823905"/>
              <a:gd name="connsiteY61" fmla="*/ 53788 h 1613647"/>
              <a:gd name="connsiteX62" fmla="*/ 1385047 w 2823905"/>
              <a:gd name="connsiteY62" fmla="*/ 40341 h 1613647"/>
              <a:gd name="connsiteX63" fmla="*/ 1344706 w 2823905"/>
              <a:gd name="connsiteY63" fmla="*/ 13447 h 1613647"/>
              <a:gd name="connsiteX64" fmla="*/ 1277471 w 2823905"/>
              <a:gd name="connsiteY64" fmla="*/ 0 h 1613647"/>
              <a:gd name="connsiteX65" fmla="*/ 887506 w 2823905"/>
              <a:gd name="connsiteY65" fmla="*/ 13447 h 1613647"/>
              <a:gd name="connsiteX66" fmla="*/ 806824 w 2823905"/>
              <a:gd name="connsiteY66" fmla="*/ 26894 h 1613647"/>
              <a:gd name="connsiteX67" fmla="*/ 739588 w 2823905"/>
              <a:gd name="connsiteY67" fmla="*/ 40341 h 1613647"/>
              <a:gd name="connsiteX68" fmla="*/ 618565 w 2823905"/>
              <a:gd name="connsiteY68" fmla="*/ 80682 h 1613647"/>
              <a:gd name="connsiteX69" fmla="*/ 578224 w 2823905"/>
              <a:gd name="connsiteY69" fmla="*/ 94129 h 1613647"/>
              <a:gd name="connsiteX70" fmla="*/ 524435 w 2823905"/>
              <a:gd name="connsiteY70" fmla="*/ 107576 h 1613647"/>
              <a:gd name="connsiteX71" fmla="*/ 497541 w 2823905"/>
              <a:gd name="connsiteY71" fmla="*/ 134471 h 1613647"/>
              <a:gd name="connsiteX72" fmla="*/ 457200 w 2823905"/>
              <a:gd name="connsiteY72" fmla="*/ 147918 h 1613647"/>
              <a:gd name="connsiteX73" fmla="*/ 430306 w 2823905"/>
              <a:gd name="connsiteY73" fmla="*/ 188259 h 1613647"/>
              <a:gd name="connsiteX74" fmla="*/ 389965 w 2823905"/>
              <a:gd name="connsiteY74" fmla="*/ 215153 h 1613647"/>
              <a:gd name="connsiteX75" fmla="*/ 349624 w 2823905"/>
              <a:gd name="connsiteY75" fmla="*/ 255494 h 1613647"/>
              <a:gd name="connsiteX76" fmla="*/ 349624 w 2823905"/>
              <a:gd name="connsiteY76" fmla="*/ 268941 h 161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23905" h="1613647">
                <a:moveTo>
                  <a:pt x="349624" y="268941"/>
                </a:moveTo>
                <a:lnTo>
                  <a:pt x="349624" y="268941"/>
                </a:lnTo>
                <a:cubicBezTo>
                  <a:pt x="340659" y="309282"/>
                  <a:pt x="339831" y="352344"/>
                  <a:pt x="322730" y="389965"/>
                </a:cubicBezTo>
                <a:cubicBezTo>
                  <a:pt x="316042" y="404678"/>
                  <a:pt x="292484" y="404239"/>
                  <a:pt x="282388" y="416859"/>
                </a:cubicBezTo>
                <a:cubicBezTo>
                  <a:pt x="273533" y="427927"/>
                  <a:pt x="278964" y="447177"/>
                  <a:pt x="268941" y="457200"/>
                </a:cubicBezTo>
                <a:cubicBezTo>
                  <a:pt x="258918" y="467223"/>
                  <a:pt x="241278" y="464308"/>
                  <a:pt x="228600" y="470647"/>
                </a:cubicBezTo>
                <a:cubicBezTo>
                  <a:pt x="214145" y="477875"/>
                  <a:pt x="202714" y="490313"/>
                  <a:pt x="188259" y="497541"/>
                </a:cubicBezTo>
                <a:cubicBezTo>
                  <a:pt x="130992" y="526174"/>
                  <a:pt x="161529" y="491637"/>
                  <a:pt x="107577" y="537882"/>
                </a:cubicBezTo>
                <a:cubicBezTo>
                  <a:pt x="88325" y="554384"/>
                  <a:pt x="67853" y="570573"/>
                  <a:pt x="53788" y="591671"/>
                </a:cubicBezTo>
                <a:lnTo>
                  <a:pt x="0" y="672353"/>
                </a:lnTo>
                <a:cubicBezTo>
                  <a:pt x="4482" y="721659"/>
                  <a:pt x="6904" y="771196"/>
                  <a:pt x="13447" y="820271"/>
                </a:cubicBezTo>
                <a:cubicBezTo>
                  <a:pt x="19290" y="864090"/>
                  <a:pt x="29519" y="874718"/>
                  <a:pt x="40341" y="914400"/>
                </a:cubicBezTo>
                <a:cubicBezTo>
                  <a:pt x="50066" y="950060"/>
                  <a:pt x="55546" y="986911"/>
                  <a:pt x="67235" y="1021976"/>
                </a:cubicBezTo>
                <a:lnTo>
                  <a:pt x="94130" y="1102659"/>
                </a:lnTo>
                <a:cubicBezTo>
                  <a:pt x="98612" y="1116106"/>
                  <a:pt x="99714" y="1131206"/>
                  <a:pt x="107577" y="1143000"/>
                </a:cubicBezTo>
                <a:cubicBezTo>
                  <a:pt x="174353" y="1243164"/>
                  <a:pt x="88526" y="1120138"/>
                  <a:pt x="174812" y="1223682"/>
                </a:cubicBezTo>
                <a:cubicBezTo>
                  <a:pt x="185158" y="1236098"/>
                  <a:pt x="189086" y="1253928"/>
                  <a:pt x="201706" y="1264024"/>
                </a:cubicBezTo>
                <a:cubicBezTo>
                  <a:pt x="212774" y="1272879"/>
                  <a:pt x="229369" y="1271132"/>
                  <a:pt x="242047" y="1277471"/>
                </a:cubicBezTo>
                <a:cubicBezTo>
                  <a:pt x="256502" y="1284699"/>
                  <a:pt x="269972" y="1294019"/>
                  <a:pt x="282388" y="1304365"/>
                </a:cubicBezTo>
                <a:cubicBezTo>
                  <a:pt x="296997" y="1316539"/>
                  <a:pt x="306218" y="1335271"/>
                  <a:pt x="322730" y="1344706"/>
                </a:cubicBezTo>
                <a:cubicBezTo>
                  <a:pt x="454268" y="1419870"/>
                  <a:pt x="281909" y="1268186"/>
                  <a:pt x="457200" y="1385047"/>
                </a:cubicBezTo>
                <a:cubicBezTo>
                  <a:pt x="470647" y="1394012"/>
                  <a:pt x="482409" y="1406266"/>
                  <a:pt x="497541" y="1411941"/>
                </a:cubicBezTo>
                <a:cubicBezTo>
                  <a:pt x="518942" y="1419966"/>
                  <a:pt x="542465" y="1420430"/>
                  <a:pt x="564777" y="1425388"/>
                </a:cubicBezTo>
                <a:cubicBezTo>
                  <a:pt x="681236" y="1451267"/>
                  <a:pt x="549039" y="1431110"/>
                  <a:pt x="739588" y="1452282"/>
                </a:cubicBezTo>
                <a:cubicBezTo>
                  <a:pt x="849624" y="1507299"/>
                  <a:pt x="737313" y="1456006"/>
                  <a:pt x="847165" y="1492624"/>
                </a:cubicBezTo>
                <a:cubicBezTo>
                  <a:pt x="870064" y="1500257"/>
                  <a:pt x="890880" y="1514090"/>
                  <a:pt x="914400" y="1519518"/>
                </a:cubicBezTo>
                <a:cubicBezTo>
                  <a:pt x="949613" y="1527644"/>
                  <a:pt x="986202" y="1527854"/>
                  <a:pt x="1021977" y="1532965"/>
                </a:cubicBezTo>
                <a:cubicBezTo>
                  <a:pt x="1057396" y="1538025"/>
                  <a:pt x="1164628" y="1558363"/>
                  <a:pt x="1196788" y="1559859"/>
                </a:cubicBezTo>
                <a:cubicBezTo>
                  <a:pt x="1358041" y="1567359"/>
                  <a:pt x="1519517" y="1568824"/>
                  <a:pt x="1680882" y="1573306"/>
                </a:cubicBezTo>
                <a:cubicBezTo>
                  <a:pt x="1721223" y="1577788"/>
                  <a:pt x="1761788" y="1580581"/>
                  <a:pt x="1801906" y="1586753"/>
                </a:cubicBezTo>
                <a:cubicBezTo>
                  <a:pt x="1820172" y="1589563"/>
                  <a:pt x="1837572" y="1596576"/>
                  <a:pt x="1855694" y="1600200"/>
                </a:cubicBezTo>
                <a:cubicBezTo>
                  <a:pt x="1882430" y="1605547"/>
                  <a:pt x="1909483" y="1609165"/>
                  <a:pt x="1936377" y="1613647"/>
                </a:cubicBezTo>
                <a:cubicBezTo>
                  <a:pt x="2142565" y="1609165"/>
                  <a:pt x="2349047" y="1612078"/>
                  <a:pt x="2554941" y="1600200"/>
                </a:cubicBezTo>
                <a:cubicBezTo>
                  <a:pt x="2554942" y="1600200"/>
                  <a:pt x="2655793" y="1566583"/>
                  <a:pt x="2675965" y="1559859"/>
                </a:cubicBezTo>
                <a:cubicBezTo>
                  <a:pt x="2689412" y="1555377"/>
                  <a:pt x="2704512" y="1554275"/>
                  <a:pt x="2716306" y="1546412"/>
                </a:cubicBezTo>
                <a:lnTo>
                  <a:pt x="2796988" y="1492624"/>
                </a:lnTo>
                <a:cubicBezTo>
                  <a:pt x="2827328" y="1401602"/>
                  <a:pt x="2832321" y="1434754"/>
                  <a:pt x="2810435" y="1358153"/>
                </a:cubicBezTo>
                <a:cubicBezTo>
                  <a:pt x="2806541" y="1344524"/>
                  <a:pt x="2803872" y="1330203"/>
                  <a:pt x="2796988" y="1317812"/>
                </a:cubicBezTo>
                <a:cubicBezTo>
                  <a:pt x="2781291" y="1289557"/>
                  <a:pt x="2753421" y="1267793"/>
                  <a:pt x="2743200" y="1237129"/>
                </a:cubicBezTo>
                <a:cubicBezTo>
                  <a:pt x="2723655" y="1178494"/>
                  <a:pt x="2724928" y="1158725"/>
                  <a:pt x="2689412" y="1116106"/>
                </a:cubicBezTo>
                <a:cubicBezTo>
                  <a:pt x="2677238" y="1101497"/>
                  <a:pt x="2661245" y="1090374"/>
                  <a:pt x="2649071" y="1075765"/>
                </a:cubicBezTo>
                <a:cubicBezTo>
                  <a:pt x="2638725" y="1063350"/>
                  <a:pt x="2633605" y="1046852"/>
                  <a:pt x="2622177" y="1035424"/>
                </a:cubicBezTo>
                <a:cubicBezTo>
                  <a:pt x="2610749" y="1023996"/>
                  <a:pt x="2594251" y="1018876"/>
                  <a:pt x="2581835" y="1008529"/>
                </a:cubicBezTo>
                <a:cubicBezTo>
                  <a:pt x="2514684" y="952569"/>
                  <a:pt x="2572048" y="978373"/>
                  <a:pt x="2501153" y="954741"/>
                </a:cubicBezTo>
                <a:cubicBezTo>
                  <a:pt x="2492188" y="941294"/>
                  <a:pt x="2486879" y="924496"/>
                  <a:pt x="2474259" y="914400"/>
                </a:cubicBezTo>
                <a:cubicBezTo>
                  <a:pt x="2463191" y="905545"/>
                  <a:pt x="2446946" y="906537"/>
                  <a:pt x="2433918" y="900953"/>
                </a:cubicBezTo>
                <a:cubicBezTo>
                  <a:pt x="2295416" y="841595"/>
                  <a:pt x="2483092" y="908379"/>
                  <a:pt x="2299447" y="847165"/>
                </a:cubicBezTo>
                <a:lnTo>
                  <a:pt x="2178424" y="806824"/>
                </a:lnTo>
                <a:cubicBezTo>
                  <a:pt x="2164977" y="802341"/>
                  <a:pt x="2151834" y="796814"/>
                  <a:pt x="2138082" y="793376"/>
                </a:cubicBezTo>
                <a:lnTo>
                  <a:pt x="2084294" y="779929"/>
                </a:lnTo>
                <a:cubicBezTo>
                  <a:pt x="2057400" y="762000"/>
                  <a:pt x="2034276" y="736362"/>
                  <a:pt x="2003612" y="726141"/>
                </a:cubicBezTo>
                <a:cubicBezTo>
                  <a:pt x="1965525" y="713445"/>
                  <a:pt x="1955013" y="713873"/>
                  <a:pt x="1922930" y="685800"/>
                </a:cubicBezTo>
                <a:cubicBezTo>
                  <a:pt x="1827843" y="602600"/>
                  <a:pt x="1893736" y="631246"/>
                  <a:pt x="1815353" y="605118"/>
                </a:cubicBezTo>
                <a:cubicBezTo>
                  <a:pt x="1749831" y="506833"/>
                  <a:pt x="1837034" y="623185"/>
                  <a:pt x="1734671" y="537882"/>
                </a:cubicBezTo>
                <a:cubicBezTo>
                  <a:pt x="1722256" y="527536"/>
                  <a:pt x="1717873" y="510161"/>
                  <a:pt x="1707777" y="497541"/>
                </a:cubicBezTo>
                <a:cubicBezTo>
                  <a:pt x="1674422" y="455848"/>
                  <a:pt x="1681582" y="485494"/>
                  <a:pt x="1653988" y="430306"/>
                </a:cubicBezTo>
                <a:cubicBezTo>
                  <a:pt x="1647649" y="417628"/>
                  <a:pt x="1647425" y="402356"/>
                  <a:pt x="1640541" y="389965"/>
                </a:cubicBezTo>
                <a:cubicBezTo>
                  <a:pt x="1624844" y="361710"/>
                  <a:pt x="1596974" y="339946"/>
                  <a:pt x="1586753" y="309282"/>
                </a:cubicBezTo>
                <a:cubicBezTo>
                  <a:pt x="1582271" y="295835"/>
                  <a:pt x="1577200" y="282570"/>
                  <a:pt x="1573306" y="268941"/>
                </a:cubicBezTo>
                <a:cubicBezTo>
                  <a:pt x="1568229" y="251171"/>
                  <a:pt x="1568124" y="231683"/>
                  <a:pt x="1559859" y="215153"/>
                </a:cubicBezTo>
                <a:cubicBezTo>
                  <a:pt x="1545404" y="186243"/>
                  <a:pt x="1528927" y="157327"/>
                  <a:pt x="1506071" y="134471"/>
                </a:cubicBezTo>
                <a:cubicBezTo>
                  <a:pt x="1479177" y="107577"/>
                  <a:pt x="1461471" y="65816"/>
                  <a:pt x="1425388" y="53788"/>
                </a:cubicBezTo>
                <a:cubicBezTo>
                  <a:pt x="1411941" y="49306"/>
                  <a:pt x="1397725" y="46680"/>
                  <a:pt x="1385047" y="40341"/>
                </a:cubicBezTo>
                <a:cubicBezTo>
                  <a:pt x="1370592" y="33113"/>
                  <a:pt x="1359838" y="19122"/>
                  <a:pt x="1344706" y="13447"/>
                </a:cubicBezTo>
                <a:cubicBezTo>
                  <a:pt x="1323306" y="5422"/>
                  <a:pt x="1299883" y="4482"/>
                  <a:pt x="1277471" y="0"/>
                </a:cubicBezTo>
                <a:cubicBezTo>
                  <a:pt x="1147483" y="4482"/>
                  <a:pt x="1017360" y="6027"/>
                  <a:pt x="887506" y="13447"/>
                </a:cubicBezTo>
                <a:cubicBezTo>
                  <a:pt x="860285" y="15002"/>
                  <a:pt x="833649" y="22017"/>
                  <a:pt x="806824" y="26894"/>
                </a:cubicBezTo>
                <a:cubicBezTo>
                  <a:pt x="784337" y="30983"/>
                  <a:pt x="761638" y="34327"/>
                  <a:pt x="739588" y="40341"/>
                </a:cubicBezTo>
                <a:lnTo>
                  <a:pt x="618565" y="80682"/>
                </a:lnTo>
                <a:cubicBezTo>
                  <a:pt x="605118" y="85164"/>
                  <a:pt x="591975" y="90691"/>
                  <a:pt x="578224" y="94129"/>
                </a:cubicBezTo>
                <a:lnTo>
                  <a:pt x="524435" y="107576"/>
                </a:lnTo>
                <a:cubicBezTo>
                  <a:pt x="515470" y="116541"/>
                  <a:pt x="508412" y="127948"/>
                  <a:pt x="497541" y="134471"/>
                </a:cubicBezTo>
                <a:cubicBezTo>
                  <a:pt x="485387" y="141764"/>
                  <a:pt x="468268" y="139063"/>
                  <a:pt x="457200" y="147918"/>
                </a:cubicBezTo>
                <a:cubicBezTo>
                  <a:pt x="444580" y="158014"/>
                  <a:pt x="441734" y="176831"/>
                  <a:pt x="430306" y="188259"/>
                </a:cubicBezTo>
                <a:cubicBezTo>
                  <a:pt x="418878" y="199687"/>
                  <a:pt x="402380" y="204807"/>
                  <a:pt x="389965" y="215153"/>
                </a:cubicBezTo>
                <a:cubicBezTo>
                  <a:pt x="375356" y="227327"/>
                  <a:pt x="361798" y="240885"/>
                  <a:pt x="349624" y="255494"/>
                </a:cubicBezTo>
                <a:cubicBezTo>
                  <a:pt x="339278" y="267909"/>
                  <a:pt x="349624" y="266700"/>
                  <a:pt x="349624" y="268941"/>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7933813" y="2089678"/>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5</a:t>
            </a:r>
            <a:endParaRPr lang="en-SG" b="1" dirty="0">
              <a:solidFill>
                <a:srgbClr val="993366"/>
              </a:solidFill>
            </a:endParaRPr>
          </a:p>
        </p:txBody>
      </p:sp>
      <p:sp>
        <p:nvSpPr>
          <p:cNvPr id="38" name="Oval 3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777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xit" presetSubtype="0" fill="hold" grpId="0" nodeType="withEffect">
                                  <p:stCondLst>
                                    <p:cond delay="0"/>
                                  </p:stCondLst>
                                  <p:childTnLst>
                                    <p:animEffect transition="out" filter="dissolv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dissolve">
                                      <p:cBhvr>
                                        <p:cTn id="30" dur="500"/>
                                        <p:tgtEl>
                                          <p:spTgt spid="51"/>
                                        </p:tgtEl>
                                      </p:cBhvr>
                                    </p:animEffect>
                                  </p:childTnLst>
                                </p:cTn>
                              </p:par>
                              <p:par>
                                <p:cTn id="31" presetID="9" presetClass="exit" presetSubtype="0" fill="hold" grpId="0" nodeType="withEffect">
                                  <p:stCondLst>
                                    <p:cond delay="0"/>
                                  </p:stCondLst>
                                  <p:childTnLst>
                                    <p:animEffect transition="out" filter="dissolve">
                                      <p:cBhvr>
                                        <p:cTn id="32" dur="500"/>
                                        <p:tgtEl>
                                          <p:spTgt spid="32"/>
                                        </p:tgtEl>
                                      </p:cBhvr>
                                    </p:animEffect>
                                    <p:set>
                                      <p:cBhvr>
                                        <p:cTn id="3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15" grpId="0" animBg="1"/>
      <p:bldP spid="2" grpId="0" animBg="1"/>
      <p:bldP spid="10" grpId="0" animBg="1"/>
      <p:bldP spid="5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1200329"/>
          </a:xfrm>
          <a:prstGeom prst="rect">
            <a:avLst/>
          </a:prstGeom>
          <a:noFill/>
        </p:spPr>
        <p:txBody>
          <a:bodyPr wrap="square" rtlCol="0">
            <a:spAutoFit/>
          </a:bodyPr>
          <a:lstStyle/>
          <a:p>
            <a:pPr marL="979488" indent="-979488">
              <a:tabLst>
                <a:tab pos="979488" algn="l"/>
              </a:tabLst>
            </a:pPr>
            <a:r>
              <a:rPr lang="en-US" altLang="en-US" sz="2400" b="1" dirty="0"/>
              <a:t>Step 4:</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a:t>
            </a:r>
            <a:r>
              <a:rPr lang="en-US" altLang="en-US" sz="2400" i="1" dirty="0"/>
              <a:t>e</a:t>
            </a:r>
            <a:r>
              <a:rPr lang="en-US" altLang="en-US" sz="2400" dirty="0"/>
              <a:t>}, </a:t>
            </a:r>
          </a:p>
          <a:p>
            <a:pPr marL="979488" indent="-979488">
              <a:tabLst>
                <a:tab pos="979488" algn="l"/>
              </a:tabLst>
            </a:pPr>
            <a:r>
              <a:rPr lang="en-US" altLang="en-US" sz="2400" i="1" dirty="0"/>
              <a:t>	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a</a:t>
            </a:r>
            <a:r>
              <a:rPr lang="en-US" altLang="en-US" sz="2400" dirty="0"/>
              <a:t>, </a:t>
            </a:r>
            <a:r>
              <a:rPr lang="en-US" altLang="en-US" sz="2400" i="1" dirty="0"/>
              <a:t>c</a:t>
            </a:r>
            <a:r>
              <a:rPr lang="en-US" altLang="en-US" sz="2400" dirty="0"/>
              <a:t>}, {</a:t>
            </a:r>
            <a:r>
              <a:rPr lang="en-US" altLang="en-US" sz="2400" i="1" dirty="0"/>
              <a:t>c</a:t>
            </a:r>
            <a:r>
              <a:rPr lang="en-US" altLang="en-US" sz="2400" dirty="0"/>
              <a:t>, </a:t>
            </a:r>
            <a:r>
              <a:rPr lang="en-US" altLang="en-US" sz="2400" i="1" dirty="0"/>
              <a:t>e</a:t>
            </a:r>
            <a:r>
              <a:rPr lang="en-US" altLang="en-US" sz="2400" dirty="0"/>
              <a:t>}}</a:t>
            </a:r>
          </a:p>
        </p:txBody>
      </p:sp>
      <p:sp>
        <p:nvSpPr>
          <p:cNvPr id="22" name="TextBox 21"/>
          <p:cNvSpPr txBox="1"/>
          <p:nvPr/>
        </p:nvSpPr>
        <p:spPr>
          <a:xfrm>
            <a:off x="324355" y="2666070"/>
            <a:ext cx="8190994" cy="2246769"/>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d</a:t>
            </a:r>
            <a:r>
              <a:rPr lang="en-US" altLang="en-US" sz="2800" dirty="0"/>
              <a:t>,</a:t>
            </a:r>
            <a:r>
              <a:rPr lang="en-US" altLang="en-US" sz="2800" i="1" dirty="0"/>
              <a:t> z</a:t>
            </a:r>
            <a:r>
              <a:rPr lang="en-US" altLang="en-US" sz="2800" dirty="0"/>
              <a:t>},</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 7,</a:t>
            </a:r>
            <a:r>
              <a:rPr lang="en-US" altLang="en-US" sz="2800" i="1" dirty="0"/>
              <a:t> L</a:t>
            </a:r>
            <a:r>
              <a:rPr lang="en-US" altLang="en-US" sz="2800" dirty="0"/>
              <a:t>(</a:t>
            </a:r>
            <a:r>
              <a:rPr lang="en-US" altLang="en-US" sz="2800" i="1" dirty="0"/>
              <a:t>z</a:t>
            </a:r>
            <a:r>
              <a:rPr lang="en-US" altLang="en-US" sz="2800" dirty="0"/>
              <a:t>)</a:t>
            </a:r>
            <a:r>
              <a:rPr lang="en-US" altLang="en-US" sz="2800" i="1" dirty="0"/>
              <a:t> </a:t>
            </a:r>
            <a:r>
              <a:rPr lang="en-US" altLang="en-US" sz="2800" dirty="0"/>
              <a:t>= 17.</a:t>
            </a:r>
            <a:br>
              <a:rPr lang="en-US" altLang="en-US" sz="2800" dirty="0"/>
            </a:br>
            <a:r>
              <a:rPr lang="en-US" altLang="en-US" sz="2800" i="1" dirty="0"/>
              <a:t>L</a:t>
            </a:r>
            <a:r>
              <a:rPr lang="en-US" altLang="en-US" sz="2800" dirty="0"/>
              <a:t>(</a:t>
            </a:r>
            <a:r>
              <a:rPr lang="en-US" altLang="en-US" sz="2800" i="1" dirty="0"/>
              <a:t>d</a:t>
            </a:r>
            <a:r>
              <a:rPr lang="en-US" altLang="en-US" sz="2800" dirty="0"/>
              <a:t>)</a:t>
            </a:r>
            <a:r>
              <a:rPr lang="en-US" altLang="en-US" sz="2800" i="1" dirty="0"/>
              <a:t> </a:t>
            </a:r>
            <a:r>
              <a:rPr lang="en-US" altLang="en-US" sz="2800" dirty="0"/>
              <a:t>becomes 7 because </a:t>
            </a:r>
            <a:r>
              <a:rPr lang="en-US" altLang="en-US" sz="2800" i="1" dirty="0"/>
              <a:t>aced</a:t>
            </a:r>
            <a:r>
              <a:rPr lang="en-US" altLang="en-US" sz="2800" dirty="0"/>
              <a:t>, which has length 7, is a shorter path to </a:t>
            </a:r>
            <a:r>
              <a:rPr lang="en-US" altLang="en-US" sz="2800" i="1" dirty="0"/>
              <a:t>d </a:t>
            </a:r>
            <a:r>
              <a:rPr lang="en-US" altLang="en-US" sz="2800" dirty="0"/>
              <a:t>than </a:t>
            </a:r>
            <a:r>
              <a:rPr lang="en-US" altLang="en-US" sz="2800" i="1" dirty="0"/>
              <a:t>abd</a:t>
            </a:r>
            <a:r>
              <a:rPr lang="en-US" altLang="en-US" sz="2800" dirty="0"/>
              <a:t>, which has length 9. Since      </a:t>
            </a:r>
            <a:r>
              <a:rPr lang="en-US" altLang="en-US" sz="2800" i="1" dirty="0"/>
              <a:t>L</a:t>
            </a:r>
            <a:r>
              <a:rPr lang="en-US" altLang="en-US" sz="2800" dirty="0"/>
              <a:t>(</a:t>
            </a:r>
            <a:r>
              <a:rPr lang="en-US" altLang="en-US" sz="2800" i="1" dirty="0"/>
              <a:t>d</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z</a:t>
            </a:r>
            <a:r>
              <a:rPr lang="en-US" altLang="en-US" sz="2800" dirty="0"/>
              <a:t>),</a:t>
            </a:r>
            <a:r>
              <a:rPr lang="en-US" altLang="en-US" sz="2800" i="1" dirty="0"/>
              <a:t> d </a:t>
            </a:r>
            <a:r>
              <a:rPr lang="en-US" altLang="en-US" sz="2800" dirty="0"/>
              <a:t>is added to </a:t>
            </a:r>
            <a:r>
              <a:rPr lang="en-US" altLang="en-US" sz="2800" i="1" dirty="0"/>
              <a:t>V</a:t>
            </a:r>
            <a:r>
              <a:rPr lang="en-US" altLang="en-US" sz="2800" dirty="0"/>
              <a:t>(</a:t>
            </a:r>
            <a:r>
              <a:rPr lang="en-US" altLang="en-US" sz="2800" i="1" dirty="0"/>
              <a:t>T</a:t>
            </a:r>
            <a:r>
              <a:rPr lang="en-US" altLang="en-US" sz="500" dirty="0"/>
              <a:t> </a:t>
            </a:r>
            <a:r>
              <a:rPr lang="en-US" altLang="en-US" sz="2800" dirty="0"/>
              <a:t>)</a:t>
            </a:r>
            <a:r>
              <a:rPr lang="en-US" altLang="en-US" sz="2800" i="1" dirty="0"/>
              <a:t> </a:t>
            </a:r>
            <a:r>
              <a:rPr lang="en-US" altLang="en-US" sz="2800" dirty="0"/>
              <a:t>and {</a:t>
            </a:r>
            <a:r>
              <a:rPr lang="en-US" altLang="en-US" sz="2800" i="1" dirty="0"/>
              <a:t>e</a:t>
            </a:r>
            <a:r>
              <a:rPr lang="en-US" altLang="en-US" sz="2800" dirty="0"/>
              <a:t>,</a:t>
            </a:r>
            <a:r>
              <a:rPr lang="en-US" altLang="en-US" sz="2800" i="1" dirty="0"/>
              <a:t> d</a:t>
            </a:r>
            <a:r>
              <a:rPr lang="en-US" altLang="en-US" sz="2800" dirty="0"/>
              <a:t>} is added to </a:t>
            </a:r>
            <a:r>
              <a:rPr lang="en-US" altLang="en-US" sz="2800" i="1" dirty="0"/>
              <a:t>E</a:t>
            </a:r>
            <a:r>
              <a:rPr lang="en-US" altLang="en-US" sz="2800" dirty="0"/>
              <a:t>(</a:t>
            </a:r>
            <a:r>
              <a:rPr lang="en-US" altLang="en-US" sz="2800" i="1" dirty="0"/>
              <a:t>T</a:t>
            </a:r>
            <a:r>
              <a:rPr lang="en-US" altLang="en-US" sz="500" dirty="0"/>
              <a:t> </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cxnSp>
        <p:nvCxnSpPr>
          <p:cNvPr id="45" name="Straight Connector 44"/>
          <p:cNvCxnSpPr/>
          <p:nvPr/>
        </p:nvCxnSpPr>
        <p:spPr>
          <a:xfrm>
            <a:off x="6708507" y="2124635"/>
            <a:ext cx="1222777" cy="719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5513294" y="914400"/>
            <a:ext cx="2823905" cy="1613647"/>
          </a:xfrm>
          <a:custGeom>
            <a:avLst/>
            <a:gdLst>
              <a:gd name="connsiteX0" fmla="*/ 349624 w 2823905"/>
              <a:gd name="connsiteY0" fmla="*/ 268941 h 1613647"/>
              <a:gd name="connsiteX1" fmla="*/ 349624 w 2823905"/>
              <a:gd name="connsiteY1" fmla="*/ 268941 h 1613647"/>
              <a:gd name="connsiteX2" fmla="*/ 322730 w 2823905"/>
              <a:gd name="connsiteY2" fmla="*/ 389965 h 1613647"/>
              <a:gd name="connsiteX3" fmla="*/ 282388 w 2823905"/>
              <a:gd name="connsiteY3" fmla="*/ 416859 h 1613647"/>
              <a:gd name="connsiteX4" fmla="*/ 268941 w 2823905"/>
              <a:gd name="connsiteY4" fmla="*/ 457200 h 1613647"/>
              <a:gd name="connsiteX5" fmla="*/ 228600 w 2823905"/>
              <a:gd name="connsiteY5" fmla="*/ 470647 h 1613647"/>
              <a:gd name="connsiteX6" fmla="*/ 188259 w 2823905"/>
              <a:gd name="connsiteY6" fmla="*/ 497541 h 1613647"/>
              <a:gd name="connsiteX7" fmla="*/ 107577 w 2823905"/>
              <a:gd name="connsiteY7" fmla="*/ 537882 h 1613647"/>
              <a:gd name="connsiteX8" fmla="*/ 53788 w 2823905"/>
              <a:gd name="connsiteY8" fmla="*/ 591671 h 1613647"/>
              <a:gd name="connsiteX9" fmla="*/ 0 w 2823905"/>
              <a:gd name="connsiteY9" fmla="*/ 672353 h 1613647"/>
              <a:gd name="connsiteX10" fmla="*/ 13447 w 2823905"/>
              <a:gd name="connsiteY10" fmla="*/ 820271 h 1613647"/>
              <a:gd name="connsiteX11" fmla="*/ 40341 w 2823905"/>
              <a:gd name="connsiteY11" fmla="*/ 914400 h 1613647"/>
              <a:gd name="connsiteX12" fmla="*/ 67235 w 2823905"/>
              <a:gd name="connsiteY12" fmla="*/ 1021976 h 1613647"/>
              <a:gd name="connsiteX13" fmla="*/ 94130 w 2823905"/>
              <a:gd name="connsiteY13" fmla="*/ 1102659 h 1613647"/>
              <a:gd name="connsiteX14" fmla="*/ 107577 w 2823905"/>
              <a:gd name="connsiteY14" fmla="*/ 1143000 h 1613647"/>
              <a:gd name="connsiteX15" fmla="*/ 174812 w 2823905"/>
              <a:gd name="connsiteY15" fmla="*/ 1223682 h 1613647"/>
              <a:gd name="connsiteX16" fmla="*/ 201706 w 2823905"/>
              <a:gd name="connsiteY16" fmla="*/ 1264024 h 1613647"/>
              <a:gd name="connsiteX17" fmla="*/ 242047 w 2823905"/>
              <a:gd name="connsiteY17" fmla="*/ 1277471 h 1613647"/>
              <a:gd name="connsiteX18" fmla="*/ 282388 w 2823905"/>
              <a:gd name="connsiteY18" fmla="*/ 1304365 h 1613647"/>
              <a:gd name="connsiteX19" fmla="*/ 322730 w 2823905"/>
              <a:gd name="connsiteY19" fmla="*/ 1344706 h 1613647"/>
              <a:gd name="connsiteX20" fmla="*/ 457200 w 2823905"/>
              <a:gd name="connsiteY20" fmla="*/ 1385047 h 1613647"/>
              <a:gd name="connsiteX21" fmla="*/ 497541 w 2823905"/>
              <a:gd name="connsiteY21" fmla="*/ 1411941 h 1613647"/>
              <a:gd name="connsiteX22" fmla="*/ 564777 w 2823905"/>
              <a:gd name="connsiteY22" fmla="*/ 1425388 h 1613647"/>
              <a:gd name="connsiteX23" fmla="*/ 739588 w 2823905"/>
              <a:gd name="connsiteY23" fmla="*/ 1452282 h 1613647"/>
              <a:gd name="connsiteX24" fmla="*/ 847165 w 2823905"/>
              <a:gd name="connsiteY24" fmla="*/ 1492624 h 1613647"/>
              <a:gd name="connsiteX25" fmla="*/ 914400 w 2823905"/>
              <a:gd name="connsiteY25" fmla="*/ 1519518 h 1613647"/>
              <a:gd name="connsiteX26" fmla="*/ 1021977 w 2823905"/>
              <a:gd name="connsiteY26" fmla="*/ 1532965 h 1613647"/>
              <a:gd name="connsiteX27" fmla="*/ 1196788 w 2823905"/>
              <a:gd name="connsiteY27" fmla="*/ 1559859 h 1613647"/>
              <a:gd name="connsiteX28" fmla="*/ 1680882 w 2823905"/>
              <a:gd name="connsiteY28" fmla="*/ 1573306 h 1613647"/>
              <a:gd name="connsiteX29" fmla="*/ 1801906 w 2823905"/>
              <a:gd name="connsiteY29" fmla="*/ 1586753 h 1613647"/>
              <a:gd name="connsiteX30" fmla="*/ 1855694 w 2823905"/>
              <a:gd name="connsiteY30" fmla="*/ 1600200 h 1613647"/>
              <a:gd name="connsiteX31" fmla="*/ 1936377 w 2823905"/>
              <a:gd name="connsiteY31" fmla="*/ 1613647 h 1613647"/>
              <a:gd name="connsiteX32" fmla="*/ 2554941 w 2823905"/>
              <a:gd name="connsiteY32" fmla="*/ 1600200 h 1613647"/>
              <a:gd name="connsiteX33" fmla="*/ 2675965 w 2823905"/>
              <a:gd name="connsiteY33" fmla="*/ 1559859 h 1613647"/>
              <a:gd name="connsiteX34" fmla="*/ 2716306 w 2823905"/>
              <a:gd name="connsiteY34" fmla="*/ 1546412 h 1613647"/>
              <a:gd name="connsiteX35" fmla="*/ 2796988 w 2823905"/>
              <a:gd name="connsiteY35" fmla="*/ 1492624 h 1613647"/>
              <a:gd name="connsiteX36" fmla="*/ 2810435 w 2823905"/>
              <a:gd name="connsiteY36" fmla="*/ 1358153 h 1613647"/>
              <a:gd name="connsiteX37" fmla="*/ 2796988 w 2823905"/>
              <a:gd name="connsiteY37" fmla="*/ 1317812 h 1613647"/>
              <a:gd name="connsiteX38" fmla="*/ 2743200 w 2823905"/>
              <a:gd name="connsiteY38" fmla="*/ 1237129 h 1613647"/>
              <a:gd name="connsiteX39" fmla="*/ 2689412 w 2823905"/>
              <a:gd name="connsiteY39" fmla="*/ 1116106 h 1613647"/>
              <a:gd name="connsiteX40" fmla="*/ 2649071 w 2823905"/>
              <a:gd name="connsiteY40" fmla="*/ 1075765 h 1613647"/>
              <a:gd name="connsiteX41" fmla="*/ 2622177 w 2823905"/>
              <a:gd name="connsiteY41" fmla="*/ 1035424 h 1613647"/>
              <a:gd name="connsiteX42" fmla="*/ 2581835 w 2823905"/>
              <a:gd name="connsiteY42" fmla="*/ 1008529 h 1613647"/>
              <a:gd name="connsiteX43" fmla="*/ 2501153 w 2823905"/>
              <a:gd name="connsiteY43" fmla="*/ 954741 h 1613647"/>
              <a:gd name="connsiteX44" fmla="*/ 2474259 w 2823905"/>
              <a:gd name="connsiteY44" fmla="*/ 914400 h 1613647"/>
              <a:gd name="connsiteX45" fmla="*/ 2433918 w 2823905"/>
              <a:gd name="connsiteY45" fmla="*/ 900953 h 1613647"/>
              <a:gd name="connsiteX46" fmla="*/ 2299447 w 2823905"/>
              <a:gd name="connsiteY46" fmla="*/ 847165 h 1613647"/>
              <a:gd name="connsiteX47" fmla="*/ 2178424 w 2823905"/>
              <a:gd name="connsiteY47" fmla="*/ 806824 h 1613647"/>
              <a:gd name="connsiteX48" fmla="*/ 2138082 w 2823905"/>
              <a:gd name="connsiteY48" fmla="*/ 793376 h 1613647"/>
              <a:gd name="connsiteX49" fmla="*/ 2084294 w 2823905"/>
              <a:gd name="connsiteY49" fmla="*/ 779929 h 1613647"/>
              <a:gd name="connsiteX50" fmla="*/ 2003612 w 2823905"/>
              <a:gd name="connsiteY50" fmla="*/ 726141 h 1613647"/>
              <a:gd name="connsiteX51" fmla="*/ 1922930 w 2823905"/>
              <a:gd name="connsiteY51" fmla="*/ 685800 h 1613647"/>
              <a:gd name="connsiteX52" fmla="*/ 1815353 w 2823905"/>
              <a:gd name="connsiteY52" fmla="*/ 605118 h 1613647"/>
              <a:gd name="connsiteX53" fmla="*/ 1734671 w 2823905"/>
              <a:gd name="connsiteY53" fmla="*/ 537882 h 1613647"/>
              <a:gd name="connsiteX54" fmla="*/ 1707777 w 2823905"/>
              <a:gd name="connsiteY54" fmla="*/ 497541 h 1613647"/>
              <a:gd name="connsiteX55" fmla="*/ 1653988 w 2823905"/>
              <a:gd name="connsiteY55" fmla="*/ 430306 h 1613647"/>
              <a:gd name="connsiteX56" fmla="*/ 1640541 w 2823905"/>
              <a:gd name="connsiteY56" fmla="*/ 389965 h 1613647"/>
              <a:gd name="connsiteX57" fmla="*/ 1586753 w 2823905"/>
              <a:gd name="connsiteY57" fmla="*/ 309282 h 1613647"/>
              <a:gd name="connsiteX58" fmla="*/ 1573306 w 2823905"/>
              <a:gd name="connsiteY58" fmla="*/ 268941 h 1613647"/>
              <a:gd name="connsiteX59" fmla="*/ 1559859 w 2823905"/>
              <a:gd name="connsiteY59" fmla="*/ 215153 h 1613647"/>
              <a:gd name="connsiteX60" fmla="*/ 1506071 w 2823905"/>
              <a:gd name="connsiteY60" fmla="*/ 134471 h 1613647"/>
              <a:gd name="connsiteX61" fmla="*/ 1425388 w 2823905"/>
              <a:gd name="connsiteY61" fmla="*/ 53788 h 1613647"/>
              <a:gd name="connsiteX62" fmla="*/ 1385047 w 2823905"/>
              <a:gd name="connsiteY62" fmla="*/ 40341 h 1613647"/>
              <a:gd name="connsiteX63" fmla="*/ 1344706 w 2823905"/>
              <a:gd name="connsiteY63" fmla="*/ 13447 h 1613647"/>
              <a:gd name="connsiteX64" fmla="*/ 1277471 w 2823905"/>
              <a:gd name="connsiteY64" fmla="*/ 0 h 1613647"/>
              <a:gd name="connsiteX65" fmla="*/ 887506 w 2823905"/>
              <a:gd name="connsiteY65" fmla="*/ 13447 h 1613647"/>
              <a:gd name="connsiteX66" fmla="*/ 806824 w 2823905"/>
              <a:gd name="connsiteY66" fmla="*/ 26894 h 1613647"/>
              <a:gd name="connsiteX67" fmla="*/ 739588 w 2823905"/>
              <a:gd name="connsiteY67" fmla="*/ 40341 h 1613647"/>
              <a:gd name="connsiteX68" fmla="*/ 618565 w 2823905"/>
              <a:gd name="connsiteY68" fmla="*/ 80682 h 1613647"/>
              <a:gd name="connsiteX69" fmla="*/ 578224 w 2823905"/>
              <a:gd name="connsiteY69" fmla="*/ 94129 h 1613647"/>
              <a:gd name="connsiteX70" fmla="*/ 524435 w 2823905"/>
              <a:gd name="connsiteY70" fmla="*/ 107576 h 1613647"/>
              <a:gd name="connsiteX71" fmla="*/ 497541 w 2823905"/>
              <a:gd name="connsiteY71" fmla="*/ 134471 h 1613647"/>
              <a:gd name="connsiteX72" fmla="*/ 457200 w 2823905"/>
              <a:gd name="connsiteY72" fmla="*/ 147918 h 1613647"/>
              <a:gd name="connsiteX73" fmla="*/ 430306 w 2823905"/>
              <a:gd name="connsiteY73" fmla="*/ 188259 h 1613647"/>
              <a:gd name="connsiteX74" fmla="*/ 389965 w 2823905"/>
              <a:gd name="connsiteY74" fmla="*/ 215153 h 1613647"/>
              <a:gd name="connsiteX75" fmla="*/ 349624 w 2823905"/>
              <a:gd name="connsiteY75" fmla="*/ 255494 h 1613647"/>
              <a:gd name="connsiteX76" fmla="*/ 349624 w 2823905"/>
              <a:gd name="connsiteY76" fmla="*/ 268941 h 161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23905" h="1613647">
                <a:moveTo>
                  <a:pt x="349624" y="268941"/>
                </a:moveTo>
                <a:lnTo>
                  <a:pt x="349624" y="268941"/>
                </a:lnTo>
                <a:cubicBezTo>
                  <a:pt x="340659" y="309282"/>
                  <a:pt x="339831" y="352344"/>
                  <a:pt x="322730" y="389965"/>
                </a:cubicBezTo>
                <a:cubicBezTo>
                  <a:pt x="316042" y="404678"/>
                  <a:pt x="292484" y="404239"/>
                  <a:pt x="282388" y="416859"/>
                </a:cubicBezTo>
                <a:cubicBezTo>
                  <a:pt x="273533" y="427927"/>
                  <a:pt x="278964" y="447177"/>
                  <a:pt x="268941" y="457200"/>
                </a:cubicBezTo>
                <a:cubicBezTo>
                  <a:pt x="258918" y="467223"/>
                  <a:pt x="241278" y="464308"/>
                  <a:pt x="228600" y="470647"/>
                </a:cubicBezTo>
                <a:cubicBezTo>
                  <a:pt x="214145" y="477875"/>
                  <a:pt x="202714" y="490313"/>
                  <a:pt x="188259" y="497541"/>
                </a:cubicBezTo>
                <a:cubicBezTo>
                  <a:pt x="130992" y="526174"/>
                  <a:pt x="161529" y="491637"/>
                  <a:pt x="107577" y="537882"/>
                </a:cubicBezTo>
                <a:cubicBezTo>
                  <a:pt x="88325" y="554384"/>
                  <a:pt x="67853" y="570573"/>
                  <a:pt x="53788" y="591671"/>
                </a:cubicBezTo>
                <a:lnTo>
                  <a:pt x="0" y="672353"/>
                </a:lnTo>
                <a:cubicBezTo>
                  <a:pt x="4482" y="721659"/>
                  <a:pt x="6904" y="771196"/>
                  <a:pt x="13447" y="820271"/>
                </a:cubicBezTo>
                <a:cubicBezTo>
                  <a:pt x="19290" y="864090"/>
                  <a:pt x="29519" y="874718"/>
                  <a:pt x="40341" y="914400"/>
                </a:cubicBezTo>
                <a:cubicBezTo>
                  <a:pt x="50066" y="950060"/>
                  <a:pt x="55546" y="986911"/>
                  <a:pt x="67235" y="1021976"/>
                </a:cubicBezTo>
                <a:lnTo>
                  <a:pt x="94130" y="1102659"/>
                </a:lnTo>
                <a:cubicBezTo>
                  <a:pt x="98612" y="1116106"/>
                  <a:pt x="99714" y="1131206"/>
                  <a:pt x="107577" y="1143000"/>
                </a:cubicBezTo>
                <a:cubicBezTo>
                  <a:pt x="174353" y="1243164"/>
                  <a:pt x="88526" y="1120138"/>
                  <a:pt x="174812" y="1223682"/>
                </a:cubicBezTo>
                <a:cubicBezTo>
                  <a:pt x="185158" y="1236098"/>
                  <a:pt x="189086" y="1253928"/>
                  <a:pt x="201706" y="1264024"/>
                </a:cubicBezTo>
                <a:cubicBezTo>
                  <a:pt x="212774" y="1272879"/>
                  <a:pt x="229369" y="1271132"/>
                  <a:pt x="242047" y="1277471"/>
                </a:cubicBezTo>
                <a:cubicBezTo>
                  <a:pt x="256502" y="1284699"/>
                  <a:pt x="269972" y="1294019"/>
                  <a:pt x="282388" y="1304365"/>
                </a:cubicBezTo>
                <a:cubicBezTo>
                  <a:pt x="296997" y="1316539"/>
                  <a:pt x="306218" y="1335271"/>
                  <a:pt x="322730" y="1344706"/>
                </a:cubicBezTo>
                <a:cubicBezTo>
                  <a:pt x="454268" y="1419870"/>
                  <a:pt x="281909" y="1268186"/>
                  <a:pt x="457200" y="1385047"/>
                </a:cubicBezTo>
                <a:cubicBezTo>
                  <a:pt x="470647" y="1394012"/>
                  <a:pt x="482409" y="1406266"/>
                  <a:pt x="497541" y="1411941"/>
                </a:cubicBezTo>
                <a:cubicBezTo>
                  <a:pt x="518942" y="1419966"/>
                  <a:pt x="542465" y="1420430"/>
                  <a:pt x="564777" y="1425388"/>
                </a:cubicBezTo>
                <a:cubicBezTo>
                  <a:pt x="681236" y="1451267"/>
                  <a:pt x="549039" y="1431110"/>
                  <a:pt x="739588" y="1452282"/>
                </a:cubicBezTo>
                <a:cubicBezTo>
                  <a:pt x="849624" y="1507299"/>
                  <a:pt x="737313" y="1456006"/>
                  <a:pt x="847165" y="1492624"/>
                </a:cubicBezTo>
                <a:cubicBezTo>
                  <a:pt x="870064" y="1500257"/>
                  <a:pt x="890880" y="1514090"/>
                  <a:pt x="914400" y="1519518"/>
                </a:cubicBezTo>
                <a:cubicBezTo>
                  <a:pt x="949613" y="1527644"/>
                  <a:pt x="986202" y="1527854"/>
                  <a:pt x="1021977" y="1532965"/>
                </a:cubicBezTo>
                <a:cubicBezTo>
                  <a:pt x="1057396" y="1538025"/>
                  <a:pt x="1164628" y="1558363"/>
                  <a:pt x="1196788" y="1559859"/>
                </a:cubicBezTo>
                <a:cubicBezTo>
                  <a:pt x="1358041" y="1567359"/>
                  <a:pt x="1519517" y="1568824"/>
                  <a:pt x="1680882" y="1573306"/>
                </a:cubicBezTo>
                <a:cubicBezTo>
                  <a:pt x="1721223" y="1577788"/>
                  <a:pt x="1761788" y="1580581"/>
                  <a:pt x="1801906" y="1586753"/>
                </a:cubicBezTo>
                <a:cubicBezTo>
                  <a:pt x="1820172" y="1589563"/>
                  <a:pt x="1837572" y="1596576"/>
                  <a:pt x="1855694" y="1600200"/>
                </a:cubicBezTo>
                <a:cubicBezTo>
                  <a:pt x="1882430" y="1605547"/>
                  <a:pt x="1909483" y="1609165"/>
                  <a:pt x="1936377" y="1613647"/>
                </a:cubicBezTo>
                <a:cubicBezTo>
                  <a:pt x="2142565" y="1609165"/>
                  <a:pt x="2349047" y="1612078"/>
                  <a:pt x="2554941" y="1600200"/>
                </a:cubicBezTo>
                <a:cubicBezTo>
                  <a:pt x="2554942" y="1600200"/>
                  <a:pt x="2655793" y="1566583"/>
                  <a:pt x="2675965" y="1559859"/>
                </a:cubicBezTo>
                <a:cubicBezTo>
                  <a:pt x="2689412" y="1555377"/>
                  <a:pt x="2704512" y="1554275"/>
                  <a:pt x="2716306" y="1546412"/>
                </a:cubicBezTo>
                <a:lnTo>
                  <a:pt x="2796988" y="1492624"/>
                </a:lnTo>
                <a:cubicBezTo>
                  <a:pt x="2827328" y="1401602"/>
                  <a:pt x="2832321" y="1434754"/>
                  <a:pt x="2810435" y="1358153"/>
                </a:cubicBezTo>
                <a:cubicBezTo>
                  <a:pt x="2806541" y="1344524"/>
                  <a:pt x="2803872" y="1330203"/>
                  <a:pt x="2796988" y="1317812"/>
                </a:cubicBezTo>
                <a:cubicBezTo>
                  <a:pt x="2781291" y="1289557"/>
                  <a:pt x="2753421" y="1267793"/>
                  <a:pt x="2743200" y="1237129"/>
                </a:cubicBezTo>
                <a:cubicBezTo>
                  <a:pt x="2723655" y="1178494"/>
                  <a:pt x="2724928" y="1158725"/>
                  <a:pt x="2689412" y="1116106"/>
                </a:cubicBezTo>
                <a:cubicBezTo>
                  <a:pt x="2677238" y="1101497"/>
                  <a:pt x="2661245" y="1090374"/>
                  <a:pt x="2649071" y="1075765"/>
                </a:cubicBezTo>
                <a:cubicBezTo>
                  <a:pt x="2638725" y="1063350"/>
                  <a:pt x="2633605" y="1046852"/>
                  <a:pt x="2622177" y="1035424"/>
                </a:cubicBezTo>
                <a:cubicBezTo>
                  <a:pt x="2610749" y="1023996"/>
                  <a:pt x="2594251" y="1018876"/>
                  <a:pt x="2581835" y="1008529"/>
                </a:cubicBezTo>
                <a:cubicBezTo>
                  <a:pt x="2514684" y="952569"/>
                  <a:pt x="2572048" y="978373"/>
                  <a:pt x="2501153" y="954741"/>
                </a:cubicBezTo>
                <a:cubicBezTo>
                  <a:pt x="2492188" y="941294"/>
                  <a:pt x="2486879" y="924496"/>
                  <a:pt x="2474259" y="914400"/>
                </a:cubicBezTo>
                <a:cubicBezTo>
                  <a:pt x="2463191" y="905545"/>
                  <a:pt x="2446946" y="906537"/>
                  <a:pt x="2433918" y="900953"/>
                </a:cubicBezTo>
                <a:cubicBezTo>
                  <a:pt x="2295416" y="841595"/>
                  <a:pt x="2483092" y="908379"/>
                  <a:pt x="2299447" y="847165"/>
                </a:cubicBezTo>
                <a:lnTo>
                  <a:pt x="2178424" y="806824"/>
                </a:lnTo>
                <a:cubicBezTo>
                  <a:pt x="2164977" y="802341"/>
                  <a:pt x="2151834" y="796814"/>
                  <a:pt x="2138082" y="793376"/>
                </a:cubicBezTo>
                <a:lnTo>
                  <a:pt x="2084294" y="779929"/>
                </a:lnTo>
                <a:cubicBezTo>
                  <a:pt x="2057400" y="762000"/>
                  <a:pt x="2034276" y="736362"/>
                  <a:pt x="2003612" y="726141"/>
                </a:cubicBezTo>
                <a:cubicBezTo>
                  <a:pt x="1965525" y="713445"/>
                  <a:pt x="1955013" y="713873"/>
                  <a:pt x="1922930" y="685800"/>
                </a:cubicBezTo>
                <a:cubicBezTo>
                  <a:pt x="1827843" y="602600"/>
                  <a:pt x="1893736" y="631246"/>
                  <a:pt x="1815353" y="605118"/>
                </a:cubicBezTo>
                <a:cubicBezTo>
                  <a:pt x="1749831" y="506833"/>
                  <a:pt x="1837034" y="623185"/>
                  <a:pt x="1734671" y="537882"/>
                </a:cubicBezTo>
                <a:cubicBezTo>
                  <a:pt x="1722256" y="527536"/>
                  <a:pt x="1717873" y="510161"/>
                  <a:pt x="1707777" y="497541"/>
                </a:cubicBezTo>
                <a:cubicBezTo>
                  <a:pt x="1674422" y="455848"/>
                  <a:pt x="1681582" y="485494"/>
                  <a:pt x="1653988" y="430306"/>
                </a:cubicBezTo>
                <a:cubicBezTo>
                  <a:pt x="1647649" y="417628"/>
                  <a:pt x="1647425" y="402356"/>
                  <a:pt x="1640541" y="389965"/>
                </a:cubicBezTo>
                <a:cubicBezTo>
                  <a:pt x="1624844" y="361710"/>
                  <a:pt x="1596974" y="339946"/>
                  <a:pt x="1586753" y="309282"/>
                </a:cubicBezTo>
                <a:cubicBezTo>
                  <a:pt x="1582271" y="295835"/>
                  <a:pt x="1577200" y="282570"/>
                  <a:pt x="1573306" y="268941"/>
                </a:cubicBezTo>
                <a:cubicBezTo>
                  <a:pt x="1568229" y="251171"/>
                  <a:pt x="1568124" y="231683"/>
                  <a:pt x="1559859" y="215153"/>
                </a:cubicBezTo>
                <a:cubicBezTo>
                  <a:pt x="1545404" y="186243"/>
                  <a:pt x="1528927" y="157327"/>
                  <a:pt x="1506071" y="134471"/>
                </a:cubicBezTo>
                <a:cubicBezTo>
                  <a:pt x="1479177" y="107577"/>
                  <a:pt x="1461471" y="65816"/>
                  <a:pt x="1425388" y="53788"/>
                </a:cubicBezTo>
                <a:cubicBezTo>
                  <a:pt x="1411941" y="49306"/>
                  <a:pt x="1397725" y="46680"/>
                  <a:pt x="1385047" y="40341"/>
                </a:cubicBezTo>
                <a:cubicBezTo>
                  <a:pt x="1370592" y="33113"/>
                  <a:pt x="1359838" y="19122"/>
                  <a:pt x="1344706" y="13447"/>
                </a:cubicBezTo>
                <a:cubicBezTo>
                  <a:pt x="1323306" y="5422"/>
                  <a:pt x="1299883" y="4482"/>
                  <a:pt x="1277471" y="0"/>
                </a:cubicBezTo>
                <a:cubicBezTo>
                  <a:pt x="1147483" y="4482"/>
                  <a:pt x="1017360" y="6027"/>
                  <a:pt x="887506" y="13447"/>
                </a:cubicBezTo>
                <a:cubicBezTo>
                  <a:pt x="860285" y="15002"/>
                  <a:pt x="833649" y="22017"/>
                  <a:pt x="806824" y="26894"/>
                </a:cubicBezTo>
                <a:cubicBezTo>
                  <a:pt x="784337" y="30983"/>
                  <a:pt x="761638" y="34327"/>
                  <a:pt x="739588" y="40341"/>
                </a:cubicBezTo>
                <a:lnTo>
                  <a:pt x="618565" y="80682"/>
                </a:lnTo>
                <a:cubicBezTo>
                  <a:pt x="605118" y="85164"/>
                  <a:pt x="591975" y="90691"/>
                  <a:pt x="578224" y="94129"/>
                </a:cubicBezTo>
                <a:lnTo>
                  <a:pt x="524435" y="107576"/>
                </a:lnTo>
                <a:cubicBezTo>
                  <a:pt x="515470" y="116541"/>
                  <a:pt x="508412" y="127948"/>
                  <a:pt x="497541" y="134471"/>
                </a:cubicBezTo>
                <a:cubicBezTo>
                  <a:pt x="485387" y="141764"/>
                  <a:pt x="468268" y="139063"/>
                  <a:pt x="457200" y="147918"/>
                </a:cubicBezTo>
                <a:cubicBezTo>
                  <a:pt x="444580" y="158014"/>
                  <a:pt x="441734" y="176831"/>
                  <a:pt x="430306" y="188259"/>
                </a:cubicBezTo>
                <a:cubicBezTo>
                  <a:pt x="418878" y="199687"/>
                  <a:pt x="402380" y="204807"/>
                  <a:pt x="389965" y="215153"/>
                </a:cubicBezTo>
                <a:cubicBezTo>
                  <a:pt x="375356" y="227327"/>
                  <a:pt x="361798" y="240885"/>
                  <a:pt x="349624" y="255494"/>
                </a:cubicBezTo>
                <a:cubicBezTo>
                  <a:pt x="339278" y="267909"/>
                  <a:pt x="349624" y="266700"/>
                  <a:pt x="349624" y="268941"/>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7933813" y="2089678"/>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5</a:t>
            </a:r>
            <a:endParaRPr lang="en-SG" b="1" dirty="0">
              <a:solidFill>
                <a:srgbClr val="993366"/>
              </a:solidFill>
            </a:endParaRPr>
          </a:p>
        </p:txBody>
      </p:sp>
      <p:sp>
        <p:nvSpPr>
          <p:cNvPr id="7" name="Freeform 6"/>
          <p:cNvSpPr/>
          <p:nvPr/>
        </p:nvSpPr>
        <p:spPr>
          <a:xfrm>
            <a:off x="7674429" y="892394"/>
            <a:ext cx="1404281" cy="1181335"/>
          </a:xfrm>
          <a:custGeom>
            <a:avLst/>
            <a:gdLst>
              <a:gd name="connsiteX0" fmla="*/ 0 w 1404281"/>
              <a:gd name="connsiteY0" fmla="*/ 250606 h 1181335"/>
              <a:gd name="connsiteX1" fmla="*/ 0 w 1404281"/>
              <a:gd name="connsiteY1" fmla="*/ 250606 h 1181335"/>
              <a:gd name="connsiteX2" fmla="*/ 65314 w 1404281"/>
              <a:gd name="connsiteY2" fmla="*/ 381235 h 1181335"/>
              <a:gd name="connsiteX3" fmla="*/ 97971 w 1404281"/>
              <a:gd name="connsiteY3" fmla="*/ 544520 h 1181335"/>
              <a:gd name="connsiteX4" fmla="*/ 179614 w 1404281"/>
              <a:gd name="connsiteY4" fmla="*/ 626163 h 1181335"/>
              <a:gd name="connsiteX5" fmla="*/ 212271 w 1404281"/>
              <a:gd name="connsiteY5" fmla="*/ 675149 h 1181335"/>
              <a:gd name="connsiteX6" fmla="*/ 310242 w 1404281"/>
              <a:gd name="connsiteY6" fmla="*/ 707806 h 1181335"/>
              <a:gd name="connsiteX7" fmla="*/ 342900 w 1404281"/>
              <a:gd name="connsiteY7" fmla="*/ 740463 h 1181335"/>
              <a:gd name="connsiteX8" fmla="*/ 457200 w 1404281"/>
              <a:gd name="connsiteY8" fmla="*/ 805777 h 1181335"/>
              <a:gd name="connsiteX9" fmla="*/ 506185 w 1404281"/>
              <a:gd name="connsiteY9" fmla="*/ 822106 h 1181335"/>
              <a:gd name="connsiteX10" fmla="*/ 555171 w 1404281"/>
              <a:gd name="connsiteY10" fmla="*/ 854763 h 1181335"/>
              <a:gd name="connsiteX11" fmla="*/ 653142 w 1404281"/>
              <a:gd name="connsiteY11" fmla="*/ 887420 h 1181335"/>
              <a:gd name="connsiteX12" fmla="*/ 685800 w 1404281"/>
              <a:gd name="connsiteY12" fmla="*/ 920077 h 1181335"/>
              <a:gd name="connsiteX13" fmla="*/ 800100 w 1404281"/>
              <a:gd name="connsiteY13" fmla="*/ 952735 h 1181335"/>
              <a:gd name="connsiteX14" fmla="*/ 898071 w 1404281"/>
              <a:gd name="connsiteY14" fmla="*/ 1018049 h 1181335"/>
              <a:gd name="connsiteX15" fmla="*/ 1012371 w 1404281"/>
              <a:gd name="connsiteY15" fmla="*/ 1083363 h 1181335"/>
              <a:gd name="connsiteX16" fmla="*/ 1061357 w 1404281"/>
              <a:gd name="connsiteY16" fmla="*/ 1132349 h 1181335"/>
              <a:gd name="connsiteX17" fmla="*/ 1126671 w 1404281"/>
              <a:gd name="connsiteY17" fmla="*/ 1181335 h 1181335"/>
              <a:gd name="connsiteX18" fmla="*/ 1322614 w 1404281"/>
              <a:gd name="connsiteY18" fmla="*/ 1165006 h 1181335"/>
              <a:gd name="connsiteX19" fmla="*/ 1355271 w 1404281"/>
              <a:gd name="connsiteY19" fmla="*/ 1116020 h 1181335"/>
              <a:gd name="connsiteX20" fmla="*/ 1387928 w 1404281"/>
              <a:gd name="connsiteY20" fmla="*/ 1018049 h 1181335"/>
              <a:gd name="connsiteX21" fmla="*/ 1387928 w 1404281"/>
              <a:gd name="connsiteY21" fmla="*/ 658820 h 1181335"/>
              <a:gd name="connsiteX22" fmla="*/ 1371600 w 1404281"/>
              <a:gd name="connsiteY22" fmla="*/ 609835 h 1181335"/>
              <a:gd name="connsiteX23" fmla="*/ 1338942 w 1404281"/>
              <a:gd name="connsiteY23" fmla="*/ 577177 h 1181335"/>
              <a:gd name="connsiteX24" fmla="*/ 1273628 w 1404281"/>
              <a:gd name="connsiteY24" fmla="*/ 511863 h 1181335"/>
              <a:gd name="connsiteX25" fmla="*/ 1208314 w 1404281"/>
              <a:gd name="connsiteY25" fmla="*/ 413892 h 1181335"/>
              <a:gd name="connsiteX26" fmla="*/ 1159328 w 1404281"/>
              <a:gd name="connsiteY26" fmla="*/ 364906 h 1181335"/>
              <a:gd name="connsiteX27" fmla="*/ 1061357 w 1404281"/>
              <a:gd name="connsiteY27" fmla="*/ 299592 h 1181335"/>
              <a:gd name="connsiteX28" fmla="*/ 963385 w 1404281"/>
              <a:gd name="connsiteY28" fmla="*/ 234277 h 1181335"/>
              <a:gd name="connsiteX29" fmla="*/ 865414 w 1404281"/>
              <a:gd name="connsiteY29" fmla="*/ 185292 h 1181335"/>
              <a:gd name="connsiteX30" fmla="*/ 718457 w 1404281"/>
              <a:gd name="connsiteY30" fmla="*/ 119977 h 1181335"/>
              <a:gd name="connsiteX31" fmla="*/ 669471 w 1404281"/>
              <a:gd name="connsiteY31" fmla="*/ 103649 h 1181335"/>
              <a:gd name="connsiteX32" fmla="*/ 620485 w 1404281"/>
              <a:gd name="connsiteY32" fmla="*/ 70992 h 1181335"/>
              <a:gd name="connsiteX33" fmla="*/ 440871 w 1404281"/>
              <a:gd name="connsiteY33" fmla="*/ 38335 h 1181335"/>
              <a:gd name="connsiteX34" fmla="*/ 326571 w 1404281"/>
              <a:gd name="connsiteY34" fmla="*/ 22006 h 1181335"/>
              <a:gd name="connsiteX35" fmla="*/ 130628 w 1404281"/>
              <a:gd name="connsiteY35" fmla="*/ 22006 h 1181335"/>
              <a:gd name="connsiteX36" fmla="*/ 81642 w 1404281"/>
              <a:gd name="connsiteY36" fmla="*/ 54663 h 1181335"/>
              <a:gd name="connsiteX37" fmla="*/ 16328 w 1404281"/>
              <a:gd name="connsiteY37" fmla="*/ 201620 h 1181335"/>
              <a:gd name="connsiteX38" fmla="*/ 0 w 1404281"/>
              <a:gd name="connsiteY38" fmla="*/ 250606 h 118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04281" h="1181335">
                <a:moveTo>
                  <a:pt x="0" y="250606"/>
                </a:moveTo>
                <a:lnTo>
                  <a:pt x="0" y="250606"/>
                </a:lnTo>
                <a:cubicBezTo>
                  <a:pt x="21771" y="294149"/>
                  <a:pt x="46590" y="336297"/>
                  <a:pt x="65314" y="381235"/>
                </a:cubicBezTo>
                <a:cubicBezTo>
                  <a:pt x="92557" y="446618"/>
                  <a:pt x="73696" y="471696"/>
                  <a:pt x="97971" y="544520"/>
                </a:cubicBezTo>
                <a:cubicBezTo>
                  <a:pt x="113522" y="591174"/>
                  <a:pt x="142291" y="601281"/>
                  <a:pt x="179614" y="626163"/>
                </a:cubicBezTo>
                <a:cubicBezTo>
                  <a:pt x="190500" y="642492"/>
                  <a:pt x="195629" y="664748"/>
                  <a:pt x="212271" y="675149"/>
                </a:cubicBezTo>
                <a:cubicBezTo>
                  <a:pt x="241462" y="693393"/>
                  <a:pt x="310242" y="707806"/>
                  <a:pt x="310242" y="707806"/>
                </a:cubicBezTo>
                <a:cubicBezTo>
                  <a:pt x="321128" y="718692"/>
                  <a:pt x="330879" y="730846"/>
                  <a:pt x="342900" y="740463"/>
                </a:cubicBezTo>
                <a:cubicBezTo>
                  <a:pt x="374439" y="765694"/>
                  <a:pt x="421094" y="790303"/>
                  <a:pt x="457200" y="805777"/>
                </a:cubicBezTo>
                <a:cubicBezTo>
                  <a:pt x="473020" y="812557"/>
                  <a:pt x="490790" y="814409"/>
                  <a:pt x="506185" y="822106"/>
                </a:cubicBezTo>
                <a:cubicBezTo>
                  <a:pt x="523738" y="830882"/>
                  <a:pt x="537238" y="846793"/>
                  <a:pt x="555171" y="854763"/>
                </a:cubicBezTo>
                <a:cubicBezTo>
                  <a:pt x="586628" y="868744"/>
                  <a:pt x="653142" y="887420"/>
                  <a:pt x="653142" y="887420"/>
                </a:cubicBezTo>
                <a:cubicBezTo>
                  <a:pt x="664028" y="898306"/>
                  <a:pt x="672030" y="913192"/>
                  <a:pt x="685800" y="920077"/>
                </a:cubicBezTo>
                <a:cubicBezTo>
                  <a:pt x="770354" y="962354"/>
                  <a:pt x="727875" y="912610"/>
                  <a:pt x="800100" y="952735"/>
                </a:cubicBezTo>
                <a:cubicBezTo>
                  <a:pt x="834410" y="971796"/>
                  <a:pt x="862966" y="1000496"/>
                  <a:pt x="898071" y="1018049"/>
                </a:cubicBezTo>
                <a:cubicBezTo>
                  <a:pt x="937996" y="1038012"/>
                  <a:pt x="977753" y="1054514"/>
                  <a:pt x="1012371" y="1083363"/>
                </a:cubicBezTo>
                <a:cubicBezTo>
                  <a:pt x="1030111" y="1098146"/>
                  <a:pt x="1043824" y="1117321"/>
                  <a:pt x="1061357" y="1132349"/>
                </a:cubicBezTo>
                <a:cubicBezTo>
                  <a:pt x="1082020" y="1150060"/>
                  <a:pt x="1104900" y="1165006"/>
                  <a:pt x="1126671" y="1181335"/>
                </a:cubicBezTo>
                <a:cubicBezTo>
                  <a:pt x="1191985" y="1175892"/>
                  <a:pt x="1259595" y="1183012"/>
                  <a:pt x="1322614" y="1165006"/>
                </a:cubicBezTo>
                <a:cubicBezTo>
                  <a:pt x="1341483" y="1159615"/>
                  <a:pt x="1347301" y="1133953"/>
                  <a:pt x="1355271" y="1116020"/>
                </a:cubicBezTo>
                <a:cubicBezTo>
                  <a:pt x="1369252" y="1084563"/>
                  <a:pt x="1387928" y="1018049"/>
                  <a:pt x="1387928" y="1018049"/>
                </a:cubicBezTo>
                <a:cubicBezTo>
                  <a:pt x="1403620" y="829748"/>
                  <a:pt x="1415102" y="835449"/>
                  <a:pt x="1387928" y="658820"/>
                </a:cubicBezTo>
                <a:cubicBezTo>
                  <a:pt x="1385311" y="641809"/>
                  <a:pt x="1380455" y="624594"/>
                  <a:pt x="1371600" y="609835"/>
                </a:cubicBezTo>
                <a:cubicBezTo>
                  <a:pt x="1363679" y="596634"/>
                  <a:pt x="1349828" y="588063"/>
                  <a:pt x="1338942" y="577177"/>
                </a:cubicBezTo>
                <a:cubicBezTo>
                  <a:pt x="1295401" y="446552"/>
                  <a:pt x="1360713" y="598948"/>
                  <a:pt x="1273628" y="511863"/>
                </a:cubicBezTo>
                <a:cubicBezTo>
                  <a:pt x="1245875" y="484110"/>
                  <a:pt x="1236067" y="441645"/>
                  <a:pt x="1208314" y="413892"/>
                </a:cubicBezTo>
                <a:cubicBezTo>
                  <a:pt x="1191985" y="397563"/>
                  <a:pt x="1177556" y="379083"/>
                  <a:pt x="1159328" y="364906"/>
                </a:cubicBezTo>
                <a:cubicBezTo>
                  <a:pt x="1128347" y="340810"/>
                  <a:pt x="1089110" y="327345"/>
                  <a:pt x="1061357" y="299592"/>
                </a:cubicBezTo>
                <a:cubicBezTo>
                  <a:pt x="968496" y="206731"/>
                  <a:pt x="1057909" y="281540"/>
                  <a:pt x="963385" y="234277"/>
                </a:cubicBezTo>
                <a:cubicBezTo>
                  <a:pt x="836779" y="170973"/>
                  <a:pt x="988535" y="226331"/>
                  <a:pt x="865414" y="185292"/>
                </a:cubicBezTo>
                <a:cubicBezTo>
                  <a:pt x="787787" y="133541"/>
                  <a:pt x="835043" y="158839"/>
                  <a:pt x="718457" y="119977"/>
                </a:cubicBezTo>
                <a:lnTo>
                  <a:pt x="669471" y="103649"/>
                </a:lnTo>
                <a:cubicBezTo>
                  <a:pt x="653142" y="92763"/>
                  <a:pt x="638038" y="79768"/>
                  <a:pt x="620485" y="70992"/>
                </a:cubicBezTo>
                <a:cubicBezTo>
                  <a:pt x="569739" y="45619"/>
                  <a:pt x="486932" y="44476"/>
                  <a:pt x="440871" y="38335"/>
                </a:cubicBezTo>
                <a:lnTo>
                  <a:pt x="326571" y="22006"/>
                </a:lnTo>
                <a:cubicBezTo>
                  <a:pt x="244468" y="-5362"/>
                  <a:pt x="255630" y="-9245"/>
                  <a:pt x="130628" y="22006"/>
                </a:cubicBezTo>
                <a:cubicBezTo>
                  <a:pt x="111589" y="26766"/>
                  <a:pt x="97971" y="43777"/>
                  <a:pt x="81642" y="54663"/>
                </a:cubicBezTo>
                <a:cubicBezTo>
                  <a:pt x="42779" y="171252"/>
                  <a:pt x="68080" y="123993"/>
                  <a:pt x="16328" y="201620"/>
                </a:cubicBezTo>
                <a:lnTo>
                  <a:pt x="0" y="250606"/>
                </a:ln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8" name="Straight Connector 37"/>
          <p:cNvCxnSpPr/>
          <p:nvPr/>
        </p:nvCxnSpPr>
        <p:spPr>
          <a:xfrm flipH="1" flipV="1">
            <a:off x="7912727" y="1275626"/>
            <a:ext cx="18557" cy="8490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526741" y="860612"/>
            <a:ext cx="2794332" cy="1690997"/>
          </a:xfrm>
          <a:custGeom>
            <a:avLst/>
            <a:gdLst>
              <a:gd name="connsiteX0" fmla="*/ 645459 w 2794332"/>
              <a:gd name="connsiteY0" fmla="*/ 121023 h 1690997"/>
              <a:gd name="connsiteX1" fmla="*/ 645459 w 2794332"/>
              <a:gd name="connsiteY1" fmla="*/ 121023 h 1690997"/>
              <a:gd name="connsiteX2" fmla="*/ 524435 w 2794332"/>
              <a:gd name="connsiteY2" fmla="*/ 147917 h 1690997"/>
              <a:gd name="connsiteX3" fmla="*/ 497541 w 2794332"/>
              <a:gd name="connsiteY3" fmla="*/ 174812 h 1690997"/>
              <a:gd name="connsiteX4" fmla="*/ 457200 w 2794332"/>
              <a:gd name="connsiteY4" fmla="*/ 188259 h 1690997"/>
              <a:gd name="connsiteX5" fmla="*/ 376518 w 2794332"/>
              <a:gd name="connsiteY5" fmla="*/ 255494 h 1690997"/>
              <a:gd name="connsiteX6" fmla="*/ 255494 w 2794332"/>
              <a:gd name="connsiteY6" fmla="*/ 336176 h 1690997"/>
              <a:gd name="connsiteX7" fmla="*/ 215153 w 2794332"/>
              <a:gd name="connsiteY7" fmla="*/ 363070 h 1690997"/>
              <a:gd name="connsiteX8" fmla="*/ 174812 w 2794332"/>
              <a:gd name="connsiteY8" fmla="*/ 389964 h 1690997"/>
              <a:gd name="connsiteX9" fmla="*/ 107577 w 2794332"/>
              <a:gd name="connsiteY9" fmla="*/ 443753 h 1690997"/>
              <a:gd name="connsiteX10" fmla="*/ 26894 w 2794332"/>
              <a:gd name="connsiteY10" fmla="*/ 524435 h 1690997"/>
              <a:gd name="connsiteX11" fmla="*/ 13447 w 2794332"/>
              <a:gd name="connsiteY11" fmla="*/ 645459 h 1690997"/>
              <a:gd name="connsiteX12" fmla="*/ 0 w 2794332"/>
              <a:gd name="connsiteY12" fmla="*/ 726141 h 1690997"/>
              <a:gd name="connsiteX13" fmla="*/ 13447 w 2794332"/>
              <a:gd name="connsiteY13" fmla="*/ 995082 h 1690997"/>
              <a:gd name="connsiteX14" fmla="*/ 40341 w 2794332"/>
              <a:gd name="connsiteY14" fmla="*/ 1075764 h 1690997"/>
              <a:gd name="connsiteX15" fmla="*/ 107577 w 2794332"/>
              <a:gd name="connsiteY15" fmla="*/ 1143000 h 1690997"/>
              <a:gd name="connsiteX16" fmla="*/ 161365 w 2794332"/>
              <a:gd name="connsiteY16" fmla="*/ 1264023 h 1690997"/>
              <a:gd name="connsiteX17" fmla="*/ 242047 w 2794332"/>
              <a:gd name="connsiteY17" fmla="*/ 1317812 h 1690997"/>
              <a:gd name="connsiteX18" fmla="*/ 282388 w 2794332"/>
              <a:gd name="connsiteY18" fmla="*/ 1344706 h 1690997"/>
              <a:gd name="connsiteX19" fmla="*/ 336177 w 2794332"/>
              <a:gd name="connsiteY19" fmla="*/ 1371600 h 1690997"/>
              <a:gd name="connsiteX20" fmla="*/ 376518 w 2794332"/>
              <a:gd name="connsiteY20" fmla="*/ 1398494 h 1690997"/>
              <a:gd name="connsiteX21" fmla="*/ 457200 w 2794332"/>
              <a:gd name="connsiteY21" fmla="*/ 1425388 h 1690997"/>
              <a:gd name="connsiteX22" fmla="*/ 510988 w 2794332"/>
              <a:gd name="connsiteY22" fmla="*/ 1452282 h 1690997"/>
              <a:gd name="connsiteX23" fmla="*/ 591671 w 2794332"/>
              <a:gd name="connsiteY23" fmla="*/ 1465729 h 1690997"/>
              <a:gd name="connsiteX24" fmla="*/ 645459 w 2794332"/>
              <a:gd name="connsiteY24" fmla="*/ 1479176 h 1690997"/>
              <a:gd name="connsiteX25" fmla="*/ 820271 w 2794332"/>
              <a:gd name="connsiteY25" fmla="*/ 1519517 h 1690997"/>
              <a:gd name="connsiteX26" fmla="*/ 1048871 w 2794332"/>
              <a:gd name="connsiteY26" fmla="*/ 1559859 h 1690997"/>
              <a:gd name="connsiteX27" fmla="*/ 1169894 w 2794332"/>
              <a:gd name="connsiteY27" fmla="*/ 1586753 h 1690997"/>
              <a:gd name="connsiteX28" fmla="*/ 1237130 w 2794332"/>
              <a:gd name="connsiteY28" fmla="*/ 1613647 h 1690997"/>
              <a:gd name="connsiteX29" fmla="*/ 1519518 w 2794332"/>
              <a:gd name="connsiteY29" fmla="*/ 1627094 h 1690997"/>
              <a:gd name="connsiteX30" fmla="*/ 2205318 w 2794332"/>
              <a:gd name="connsiteY30" fmla="*/ 1653988 h 1690997"/>
              <a:gd name="connsiteX31" fmla="*/ 2702859 w 2794332"/>
              <a:gd name="connsiteY31" fmla="*/ 1600200 h 1690997"/>
              <a:gd name="connsiteX32" fmla="*/ 2743200 w 2794332"/>
              <a:gd name="connsiteY32" fmla="*/ 1532964 h 1690997"/>
              <a:gd name="connsiteX33" fmla="*/ 2783541 w 2794332"/>
              <a:gd name="connsiteY33" fmla="*/ 739588 h 1690997"/>
              <a:gd name="connsiteX34" fmla="*/ 2770094 w 2794332"/>
              <a:gd name="connsiteY34" fmla="*/ 591670 h 1690997"/>
              <a:gd name="connsiteX35" fmla="*/ 2743200 w 2794332"/>
              <a:gd name="connsiteY35" fmla="*/ 268941 h 1690997"/>
              <a:gd name="connsiteX36" fmla="*/ 2716306 w 2794332"/>
              <a:gd name="connsiteY36" fmla="*/ 188259 h 1690997"/>
              <a:gd name="connsiteX37" fmla="*/ 2689412 w 2794332"/>
              <a:gd name="connsiteY37" fmla="*/ 147917 h 1690997"/>
              <a:gd name="connsiteX38" fmla="*/ 2649071 w 2794332"/>
              <a:gd name="connsiteY38" fmla="*/ 67235 h 1690997"/>
              <a:gd name="connsiteX39" fmla="*/ 2568388 w 2794332"/>
              <a:gd name="connsiteY39" fmla="*/ 40341 h 1690997"/>
              <a:gd name="connsiteX40" fmla="*/ 2528047 w 2794332"/>
              <a:gd name="connsiteY40" fmla="*/ 26894 h 1690997"/>
              <a:gd name="connsiteX41" fmla="*/ 2366683 w 2794332"/>
              <a:gd name="connsiteY41" fmla="*/ 0 h 1690997"/>
              <a:gd name="connsiteX42" fmla="*/ 1062318 w 2794332"/>
              <a:gd name="connsiteY42" fmla="*/ 26894 h 1690997"/>
              <a:gd name="connsiteX43" fmla="*/ 1021977 w 2794332"/>
              <a:gd name="connsiteY43" fmla="*/ 40341 h 1690997"/>
              <a:gd name="connsiteX44" fmla="*/ 874059 w 2794332"/>
              <a:gd name="connsiteY44" fmla="*/ 67235 h 1690997"/>
              <a:gd name="connsiteX45" fmla="*/ 766483 w 2794332"/>
              <a:gd name="connsiteY45" fmla="*/ 94129 h 1690997"/>
              <a:gd name="connsiteX46" fmla="*/ 645459 w 2794332"/>
              <a:gd name="connsiteY46" fmla="*/ 121023 h 169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94332" h="1690997">
                <a:moveTo>
                  <a:pt x="645459" y="121023"/>
                </a:moveTo>
                <a:lnTo>
                  <a:pt x="645459" y="121023"/>
                </a:lnTo>
                <a:cubicBezTo>
                  <a:pt x="605118" y="129988"/>
                  <a:pt x="563272" y="133794"/>
                  <a:pt x="524435" y="147917"/>
                </a:cubicBezTo>
                <a:cubicBezTo>
                  <a:pt x="512520" y="152250"/>
                  <a:pt x="508412" y="168289"/>
                  <a:pt x="497541" y="174812"/>
                </a:cubicBezTo>
                <a:cubicBezTo>
                  <a:pt x="485387" y="182105"/>
                  <a:pt x="470647" y="183777"/>
                  <a:pt x="457200" y="188259"/>
                </a:cubicBezTo>
                <a:cubicBezTo>
                  <a:pt x="413074" y="254448"/>
                  <a:pt x="452343" y="209999"/>
                  <a:pt x="376518" y="255494"/>
                </a:cubicBezTo>
                <a:cubicBezTo>
                  <a:pt x="376506" y="255501"/>
                  <a:pt x="275670" y="322725"/>
                  <a:pt x="255494" y="336176"/>
                </a:cubicBezTo>
                <a:lnTo>
                  <a:pt x="215153" y="363070"/>
                </a:lnTo>
                <a:cubicBezTo>
                  <a:pt x="201706" y="372035"/>
                  <a:pt x="186240" y="378536"/>
                  <a:pt x="174812" y="389964"/>
                </a:cubicBezTo>
                <a:cubicBezTo>
                  <a:pt x="56681" y="508099"/>
                  <a:pt x="260203" y="308087"/>
                  <a:pt x="107577" y="443753"/>
                </a:cubicBezTo>
                <a:cubicBezTo>
                  <a:pt x="79150" y="469021"/>
                  <a:pt x="26894" y="524435"/>
                  <a:pt x="26894" y="524435"/>
                </a:cubicBezTo>
                <a:cubicBezTo>
                  <a:pt x="22412" y="564776"/>
                  <a:pt x="18811" y="605225"/>
                  <a:pt x="13447" y="645459"/>
                </a:cubicBezTo>
                <a:cubicBezTo>
                  <a:pt x="9844" y="672485"/>
                  <a:pt x="0" y="698876"/>
                  <a:pt x="0" y="726141"/>
                </a:cubicBezTo>
                <a:cubicBezTo>
                  <a:pt x="0" y="815900"/>
                  <a:pt x="3158" y="905915"/>
                  <a:pt x="13447" y="995082"/>
                </a:cubicBezTo>
                <a:cubicBezTo>
                  <a:pt x="16696" y="1023244"/>
                  <a:pt x="20295" y="1055718"/>
                  <a:pt x="40341" y="1075764"/>
                </a:cubicBezTo>
                <a:lnTo>
                  <a:pt x="107577" y="1143000"/>
                </a:lnTo>
                <a:cubicBezTo>
                  <a:pt x="127122" y="1201635"/>
                  <a:pt x="125849" y="1221404"/>
                  <a:pt x="161365" y="1264023"/>
                </a:cubicBezTo>
                <a:cubicBezTo>
                  <a:pt x="215987" y="1329570"/>
                  <a:pt x="180491" y="1287033"/>
                  <a:pt x="242047" y="1317812"/>
                </a:cubicBezTo>
                <a:cubicBezTo>
                  <a:pt x="256502" y="1325040"/>
                  <a:pt x="268356" y="1336688"/>
                  <a:pt x="282388" y="1344706"/>
                </a:cubicBezTo>
                <a:cubicBezTo>
                  <a:pt x="299793" y="1354651"/>
                  <a:pt x="318772" y="1361655"/>
                  <a:pt x="336177" y="1371600"/>
                </a:cubicBezTo>
                <a:cubicBezTo>
                  <a:pt x="350209" y="1379618"/>
                  <a:pt x="361750" y="1391930"/>
                  <a:pt x="376518" y="1398494"/>
                </a:cubicBezTo>
                <a:cubicBezTo>
                  <a:pt x="402423" y="1410008"/>
                  <a:pt x="431844" y="1412710"/>
                  <a:pt x="457200" y="1425388"/>
                </a:cubicBezTo>
                <a:cubicBezTo>
                  <a:pt x="475129" y="1434353"/>
                  <a:pt x="491788" y="1446522"/>
                  <a:pt x="510988" y="1452282"/>
                </a:cubicBezTo>
                <a:cubicBezTo>
                  <a:pt x="537103" y="1460117"/>
                  <a:pt x="564935" y="1460382"/>
                  <a:pt x="591671" y="1465729"/>
                </a:cubicBezTo>
                <a:cubicBezTo>
                  <a:pt x="609793" y="1469353"/>
                  <a:pt x="627757" y="1473865"/>
                  <a:pt x="645459" y="1479176"/>
                </a:cubicBezTo>
                <a:cubicBezTo>
                  <a:pt x="779702" y="1519449"/>
                  <a:pt x="671812" y="1498309"/>
                  <a:pt x="820271" y="1519517"/>
                </a:cubicBezTo>
                <a:cubicBezTo>
                  <a:pt x="947921" y="1562069"/>
                  <a:pt x="872721" y="1543845"/>
                  <a:pt x="1048871" y="1559859"/>
                </a:cubicBezTo>
                <a:cubicBezTo>
                  <a:pt x="1075516" y="1565188"/>
                  <a:pt x="1141408" y="1577258"/>
                  <a:pt x="1169894" y="1586753"/>
                </a:cubicBezTo>
                <a:cubicBezTo>
                  <a:pt x="1192794" y="1594386"/>
                  <a:pt x="1213151" y="1610880"/>
                  <a:pt x="1237130" y="1613647"/>
                </a:cubicBezTo>
                <a:cubicBezTo>
                  <a:pt x="1330745" y="1624449"/>
                  <a:pt x="1425364" y="1623171"/>
                  <a:pt x="1519518" y="1627094"/>
                </a:cubicBezTo>
                <a:lnTo>
                  <a:pt x="2205318" y="1653988"/>
                </a:lnTo>
                <a:cubicBezTo>
                  <a:pt x="2411456" y="1648098"/>
                  <a:pt x="2617808" y="1770303"/>
                  <a:pt x="2702859" y="1600200"/>
                </a:cubicBezTo>
                <a:cubicBezTo>
                  <a:pt x="2737772" y="1530374"/>
                  <a:pt x="2690669" y="1585497"/>
                  <a:pt x="2743200" y="1532964"/>
                </a:cubicBezTo>
                <a:cubicBezTo>
                  <a:pt x="2835132" y="1257167"/>
                  <a:pt x="2772838" y="1456698"/>
                  <a:pt x="2783541" y="739588"/>
                </a:cubicBezTo>
                <a:cubicBezTo>
                  <a:pt x="2784280" y="690084"/>
                  <a:pt x="2773387" y="641070"/>
                  <a:pt x="2770094" y="591670"/>
                </a:cubicBezTo>
                <a:cubicBezTo>
                  <a:pt x="2763521" y="493073"/>
                  <a:pt x="2771208" y="371638"/>
                  <a:pt x="2743200" y="268941"/>
                </a:cubicBezTo>
                <a:cubicBezTo>
                  <a:pt x="2735741" y="241591"/>
                  <a:pt x="2732031" y="211847"/>
                  <a:pt x="2716306" y="188259"/>
                </a:cubicBezTo>
                <a:cubicBezTo>
                  <a:pt x="2707341" y="174812"/>
                  <a:pt x="2696640" y="162372"/>
                  <a:pt x="2689412" y="147917"/>
                </a:cubicBezTo>
                <a:cubicBezTo>
                  <a:pt x="2676757" y="122606"/>
                  <a:pt x="2677098" y="84752"/>
                  <a:pt x="2649071" y="67235"/>
                </a:cubicBezTo>
                <a:cubicBezTo>
                  <a:pt x="2625031" y="52210"/>
                  <a:pt x="2595282" y="49306"/>
                  <a:pt x="2568388" y="40341"/>
                </a:cubicBezTo>
                <a:cubicBezTo>
                  <a:pt x="2554941" y="35859"/>
                  <a:pt x="2541946" y="29674"/>
                  <a:pt x="2528047" y="26894"/>
                </a:cubicBezTo>
                <a:cubicBezTo>
                  <a:pt x="2429733" y="7231"/>
                  <a:pt x="2483438" y="16679"/>
                  <a:pt x="2366683" y="0"/>
                </a:cubicBezTo>
                <a:lnTo>
                  <a:pt x="1062318" y="26894"/>
                </a:lnTo>
                <a:cubicBezTo>
                  <a:pt x="1048164" y="27659"/>
                  <a:pt x="1035728" y="36903"/>
                  <a:pt x="1021977" y="40341"/>
                </a:cubicBezTo>
                <a:cubicBezTo>
                  <a:pt x="924089" y="64813"/>
                  <a:pt x="981958" y="43257"/>
                  <a:pt x="874059" y="67235"/>
                </a:cubicBezTo>
                <a:cubicBezTo>
                  <a:pt x="772244" y="89860"/>
                  <a:pt x="911778" y="74756"/>
                  <a:pt x="766483" y="94129"/>
                </a:cubicBezTo>
                <a:cubicBezTo>
                  <a:pt x="721831" y="100083"/>
                  <a:pt x="665630" y="116541"/>
                  <a:pt x="645459" y="121023"/>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960659" y="89070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7</a:t>
            </a:r>
            <a:endParaRPr lang="en-SG" b="1" dirty="0">
              <a:solidFill>
                <a:srgbClr val="993366"/>
              </a:solidFill>
            </a:endParaRPr>
          </a:p>
        </p:txBody>
      </p:sp>
      <p:sp>
        <p:nvSpPr>
          <p:cNvPr id="52" name="Oval 5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423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par>
                                <p:cTn id="18" presetID="9" presetClass="exit" presetSubtype="0" fill="hold" grpId="0" nodeType="with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xit" presetSubtype="0" fill="hold" grpId="0" nodeType="withEffect">
                                  <p:stCondLst>
                                    <p:cond delay="0"/>
                                  </p:stCondLst>
                                  <p:childTnLst>
                                    <p:animEffect transition="out" filter="dissolv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7" grpId="0" animBg="1"/>
      <p:bldP spid="1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830997"/>
          </a:xfrm>
          <a:prstGeom prst="rect">
            <a:avLst/>
          </a:prstGeom>
          <a:noFill/>
        </p:spPr>
        <p:txBody>
          <a:bodyPr wrap="square" rtlCol="0">
            <a:spAutoFit/>
          </a:bodyPr>
          <a:lstStyle/>
          <a:p>
            <a:pPr>
              <a:spcBef>
                <a:spcPct val="0"/>
              </a:spcBef>
            </a:pPr>
            <a:r>
              <a:rPr lang="en-US" altLang="en-US" sz="2400" dirty="0"/>
              <a:t>The derivation of the sentence “The young man caught the ball” from the mentioned rules is described by the tree shown below:</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21" y="2659698"/>
            <a:ext cx="8550980" cy="298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9947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165260" cy="1200329"/>
          </a:xfrm>
          <a:prstGeom prst="rect">
            <a:avLst/>
          </a:prstGeom>
          <a:noFill/>
        </p:spPr>
        <p:txBody>
          <a:bodyPr wrap="square" rtlCol="0">
            <a:spAutoFit/>
          </a:bodyPr>
          <a:lstStyle/>
          <a:p>
            <a:pPr marL="979488" indent="-979488">
              <a:tabLst>
                <a:tab pos="979488" algn="l"/>
              </a:tabLst>
            </a:pPr>
            <a:r>
              <a:rPr lang="en-US" altLang="en-US" sz="2400" b="1" dirty="0"/>
              <a:t>Step 5:</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a:t>
            </a:r>
            <a:r>
              <a:rPr lang="en-US" altLang="en-US" sz="2400" i="1" dirty="0"/>
              <a:t>e</a:t>
            </a:r>
            <a:r>
              <a:rPr lang="en-US" altLang="en-US" sz="2400" dirty="0"/>
              <a:t> , </a:t>
            </a:r>
            <a:r>
              <a:rPr lang="en-US" altLang="en-US" sz="2400" i="1" dirty="0"/>
              <a:t>d</a:t>
            </a:r>
            <a:r>
              <a:rPr lang="en-US" altLang="en-US" sz="2400" dirty="0"/>
              <a:t>}, </a:t>
            </a:r>
          </a:p>
          <a:p>
            <a:pPr marL="979488" indent="-979488">
              <a:tabLst>
                <a:tab pos="979488" algn="l"/>
              </a:tabLst>
            </a:pPr>
            <a:r>
              <a:rPr lang="en-US" altLang="en-US" sz="2400" i="1" dirty="0"/>
              <a:t>	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a</a:t>
            </a:r>
            <a:r>
              <a:rPr lang="en-US" altLang="en-US" sz="2400" dirty="0"/>
              <a:t>, </a:t>
            </a:r>
            <a:r>
              <a:rPr lang="en-US" altLang="en-US" sz="2400" i="1" dirty="0"/>
              <a:t>c</a:t>
            </a:r>
            <a:r>
              <a:rPr lang="en-US" altLang="en-US" sz="2400" dirty="0"/>
              <a:t>}, {</a:t>
            </a:r>
            <a:r>
              <a:rPr lang="en-US" altLang="en-US" sz="2400" i="1" dirty="0"/>
              <a:t>c</a:t>
            </a:r>
            <a:r>
              <a:rPr lang="en-US" altLang="en-US" sz="2400" dirty="0"/>
              <a:t>, </a:t>
            </a:r>
            <a:r>
              <a:rPr lang="en-US" altLang="en-US" sz="2400" i="1" dirty="0"/>
              <a:t>e</a:t>
            </a:r>
            <a:r>
              <a:rPr lang="en-US" altLang="en-US" sz="2400" dirty="0"/>
              <a:t>}, {</a:t>
            </a:r>
            <a:r>
              <a:rPr lang="en-US" altLang="en-US" sz="2400" i="1" dirty="0"/>
              <a:t>e</a:t>
            </a:r>
            <a:r>
              <a:rPr lang="en-US" altLang="en-US" sz="2400" dirty="0"/>
              <a:t>, </a:t>
            </a:r>
            <a:r>
              <a:rPr lang="en-US" altLang="en-US" sz="2400" i="1" dirty="0"/>
              <a:t>d</a:t>
            </a:r>
            <a:r>
              <a:rPr lang="en-US" altLang="en-US" sz="2400" dirty="0"/>
              <a:t>}}</a:t>
            </a:r>
          </a:p>
        </p:txBody>
      </p:sp>
      <p:sp>
        <p:nvSpPr>
          <p:cNvPr id="22" name="TextBox 21"/>
          <p:cNvSpPr txBox="1"/>
          <p:nvPr/>
        </p:nvSpPr>
        <p:spPr>
          <a:xfrm>
            <a:off x="324355" y="2664566"/>
            <a:ext cx="8190994" cy="2677656"/>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z</a:t>
            </a:r>
            <a:r>
              <a:rPr lang="en-US" altLang="en-US" sz="2800" dirty="0"/>
              <a:t>},</a:t>
            </a:r>
            <a:r>
              <a:rPr lang="en-US" altLang="en-US" sz="2800" i="1" dirty="0"/>
              <a:t> L</a:t>
            </a:r>
            <a:r>
              <a:rPr lang="en-US" altLang="en-US" sz="2800" dirty="0"/>
              <a:t>(</a:t>
            </a:r>
            <a:r>
              <a:rPr lang="en-US" altLang="en-US" sz="2800" i="1" dirty="0"/>
              <a:t>z</a:t>
            </a:r>
            <a:r>
              <a:rPr lang="en-US" altLang="en-US" sz="2800" dirty="0"/>
              <a:t>)</a:t>
            </a:r>
            <a:r>
              <a:rPr lang="en-US" altLang="en-US" sz="2800" i="1" dirty="0"/>
              <a:t> </a:t>
            </a:r>
            <a:r>
              <a:rPr lang="en-US" altLang="en-US" sz="2800" dirty="0"/>
              <a:t>= 14.</a:t>
            </a:r>
            <a:br>
              <a:rPr lang="en-US" altLang="en-US" sz="2800" dirty="0"/>
            </a:br>
            <a:r>
              <a:rPr lang="en-US" altLang="en-US" sz="2800" i="1" dirty="0"/>
              <a:t>L</a:t>
            </a:r>
            <a:r>
              <a:rPr lang="en-US" altLang="en-US" sz="2800" dirty="0"/>
              <a:t>(</a:t>
            </a:r>
            <a:r>
              <a:rPr lang="en-US" altLang="en-US" sz="2800" i="1" dirty="0"/>
              <a:t>z</a:t>
            </a:r>
            <a:r>
              <a:rPr lang="en-US" altLang="en-US" sz="2800" dirty="0"/>
              <a:t>)</a:t>
            </a:r>
            <a:r>
              <a:rPr lang="en-US" altLang="en-US" sz="2800" i="1" dirty="0"/>
              <a:t> </a:t>
            </a:r>
            <a:r>
              <a:rPr lang="en-US" altLang="en-US" sz="2800" dirty="0"/>
              <a:t>becomes 14 because </a:t>
            </a:r>
            <a:r>
              <a:rPr lang="en-US" altLang="en-US" sz="2800" i="1" dirty="0"/>
              <a:t>acedz</a:t>
            </a:r>
            <a:r>
              <a:rPr lang="en-US" altLang="en-US" sz="2800" dirty="0"/>
              <a:t>, which has length 14, is a shorter path to </a:t>
            </a:r>
            <a:r>
              <a:rPr lang="en-US" altLang="en-US" sz="2800" i="1" dirty="0"/>
              <a:t>z </a:t>
            </a:r>
            <a:r>
              <a:rPr lang="en-US" altLang="en-US" sz="2800" dirty="0"/>
              <a:t>than </a:t>
            </a:r>
            <a:r>
              <a:rPr lang="en-US" altLang="en-US" sz="2800" i="1" dirty="0"/>
              <a:t>acez</a:t>
            </a:r>
            <a:r>
              <a:rPr lang="en-US" altLang="en-US" sz="2800" dirty="0"/>
              <a:t>, which has length 17. Since </a:t>
            </a:r>
            <a:r>
              <a:rPr lang="en-US" altLang="en-US" sz="2800" i="1" dirty="0"/>
              <a:t>z </a:t>
            </a:r>
            <a:r>
              <a:rPr lang="en-US" altLang="en-US" sz="2800" dirty="0"/>
              <a:t>is the only vertex in </a:t>
            </a:r>
            <a:r>
              <a:rPr lang="en-US" altLang="en-US" sz="2800" i="1" dirty="0"/>
              <a:t>F</a:t>
            </a:r>
            <a:r>
              <a:rPr lang="en-US" altLang="en-US" sz="2800" dirty="0"/>
              <a:t>, its label is a minimum, and so </a:t>
            </a:r>
            <a:r>
              <a:rPr lang="en-US" altLang="en-US" sz="2800" i="1" dirty="0"/>
              <a:t>z </a:t>
            </a:r>
            <a:r>
              <a:rPr lang="en-US" altLang="en-US" sz="2800" dirty="0"/>
              <a:t>is added to </a:t>
            </a:r>
            <a:r>
              <a:rPr lang="en-US" altLang="en-US" sz="2800" i="1" dirty="0"/>
              <a:t>V</a:t>
            </a:r>
            <a:r>
              <a:rPr lang="en-US" altLang="en-US" sz="2800" dirty="0"/>
              <a:t>(</a:t>
            </a:r>
            <a:r>
              <a:rPr lang="en-US" altLang="en-US" sz="2800" i="1" dirty="0"/>
              <a:t>T</a:t>
            </a:r>
            <a:r>
              <a:rPr lang="en-US" altLang="en-US" sz="500" dirty="0"/>
              <a:t> </a:t>
            </a:r>
            <a:r>
              <a:rPr lang="en-US" altLang="en-US" sz="2800" dirty="0"/>
              <a:t>)</a:t>
            </a:r>
            <a:r>
              <a:rPr lang="en-US" altLang="en-US" sz="2800" i="1" dirty="0"/>
              <a:t> </a:t>
            </a:r>
            <a:r>
              <a:rPr lang="en-US" altLang="en-US" sz="2800" dirty="0"/>
              <a:t>and {</a:t>
            </a:r>
            <a:r>
              <a:rPr lang="en-US" altLang="en-US" sz="2800" i="1" dirty="0"/>
              <a:t>d</a:t>
            </a:r>
            <a:r>
              <a:rPr lang="en-US" altLang="en-US" sz="2800" dirty="0"/>
              <a:t>,</a:t>
            </a:r>
            <a:r>
              <a:rPr lang="en-US" altLang="en-US" sz="2800" i="1" dirty="0"/>
              <a:t> z</a:t>
            </a:r>
            <a:r>
              <a:rPr lang="en-US" altLang="en-US" sz="2800" dirty="0"/>
              <a:t>} is added to </a:t>
            </a:r>
            <a:r>
              <a:rPr lang="en-US" altLang="en-US" sz="2800" i="1" dirty="0"/>
              <a:t>E</a:t>
            </a:r>
            <a:r>
              <a:rPr lang="en-US" altLang="en-US" sz="2800" dirty="0"/>
              <a:t>(</a:t>
            </a:r>
            <a:r>
              <a:rPr lang="en-US" altLang="en-US" sz="2800" i="1" dirty="0"/>
              <a:t>T</a:t>
            </a:r>
            <a:r>
              <a:rPr lang="en-US" altLang="en-US" sz="500" dirty="0"/>
              <a:t> </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cxnSp>
        <p:nvCxnSpPr>
          <p:cNvPr id="45" name="Straight Connector 44"/>
          <p:cNvCxnSpPr/>
          <p:nvPr/>
        </p:nvCxnSpPr>
        <p:spPr>
          <a:xfrm>
            <a:off x="6708507" y="2124635"/>
            <a:ext cx="1222777" cy="719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933813" y="2089678"/>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5</a:t>
            </a:r>
            <a:endParaRPr lang="en-SG" b="1" dirty="0">
              <a:solidFill>
                <a:srgbClr val="993366"/>
              </a:solidFill>
            </a:endParaRPr>
          </a:p>
        </p:txBody>
      </p:sp>
      <p:cxnSp>
        <p:nvCxnSpPr>
          <p:cNvPr id="38" name="Straight Connector 37"/>
          <p:cNvCxnSpPr/>
          <p:nvPr/>
        </p:nvCxnSpPr>
        <p:spPr>
          <a:xfrm flipH="1" flipV="1">
            <a:off x="7912727" y="1275626"/>
            <a:ext cx="18557" cy="8490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526741" y="860612"/>
            <a:ext cx="2794332" cy="1690997"/>
          </a:xfrm>
          <a:custGeom>
            <a:avLst/>
            <a:gdLst>
              <a:gd name="connsiteX0" fmla="*/ 645459 w 2794332"/>
              <a:gd name="connsiteY0" fmla="*/ 121023 h 1690997"/>
              <a:gd name="connsiteX1" fmla="*/ 645459 w 2794332"/>
              <a:gd name="connsiteY1" fmla="*/ 121023 h 1690997"/>
              <a:gd name="connsiteX2" fmla="*/ 524435 w 2794332"/>
              <a:gd name="connsiteY2" fmla="*/ 147917 h 1690997"/>
              <a:gd name="connsiteX3" fmla="*/ 497541 w 2794332"/>
              <a:gd name="connsiteY3" fmla="*/ 174812 h 1690997"/>
              <a:gd name="connsiteX4" fmla="*/ 457200 w 2794332"/>
              <a:gd name="connsiteY4" fmla="*/ 188259 h 1690997"/>
              <a:gd name="connsiteX5" fmla="*/ 376518 w 2794332"/>
              <a:gd name="connsiteY5" fmla="*/ 255494 h 1690997"/>
              <a:gd name="connsiteX6" fmla="*/ 255494 w 2794332"/>
              <a:gd name="connsiteY6" fmla="*/ 336176 h 1690997"/>
              <a:gd name="connsiteX7" fmla="*/ 215153 w 2794332"/>
              <a:gd name="connsiteY7" fmla="*/ 363070 h 1690997"/>
              <a:gd name="connsiteX8" fmla="*/ 174812 w 2794332"/>
              <a:gd name="connsiteY8" fmla="*/ 389964 h 1690997"/>
              <a:gd name="connsiteX9" fmla="*/ 107577 w 2794332"/>
              <a:gd name="connsiteY9" fmla="*/ 443753 h 1690997"/>
              <a:gd name="connsiteX10" fmla="*/ 26894 w 2794332"/>
              <a:gd name="connsiteY10" fmla="*/ 524435 h 1690997"/>
              <a:gd name="connsiteX11" fmla="*/ 13447 w 2794332"/>
              <a:gd name="connsiteY11" fmla="*/ 645459 h 1690997"/>
              <a:gd name="connsiteX12" fmla="*/ 0 w 2794332"/>
              <a:gd name="connsiteY12" fmla="*/ 726141 h 1690997"/>
              <a:gd name="connsiteX13" fmla="*/ 13447 w 2794332"/>
              <a:gd name="connsiteY13" fmla="*/ 995082 h 1690997"/>
              <a:gd name="connsiteX14" fmla="*/ 40341 w 2794332"/>
              <a:gd name="connsiteY14" fmla="*/ 1075764 h 1690997"/>
              <a:gd name="connsiteX15" fmla="*/ 107577 w 2794332"/>
              <a:gd name="connsiteY15" fmla="*/ 1143000 h 1690997"/>
              <a:gd name="connsiteX16" fmla="*/ 161365 w 2794332"/>
              <a:gd name="connsiteY16" fmla="*/ 1264023 h 1690997"/>
              <a:gd name="connsiteX17" fmla="*/ 242047 w 2794332"/>
              <a:gd name="connsiteY17" fmla="*/ 1317812 h 1690997"/>
              <a:gd name="connsiteX18" fmla="*/ 282388 w 2794332"/>
              <a:gd name="connsiteY18" fmla="*/ 1344706 h 1690997"/>
              <a:gd name="connsiteX19" fmla="*/ 336177 w 2794332"/>
              <a:gd name="connsiteY19" fmla="*/ 1371600 h 1690997"/>
              <a:gd name="connsiteX20" fmla="*/ 376518 w 2794332"/>
              <a:gd name="connsiteY20" fmla="*/ 1398494 h 1690997"/>
              <a:gd name="connsiteX21" fmla="*/ 457200 w 2794332"/>
              <a:gd name="connsiteY21" fmla="*/ 1425388 h 1690997"/>
              <a:gd name="connsiteX22" fmla="*/ 510988 w 2794332"/>
              <a:gd name="connsiteY22" fmla="*/ 1452282 h 1690997"/>
              <a:gd name="connsiteX23" fmla="*/ 591671 w 2794332"/>
              <a:gd name="connsiteY23" fmla="*/ 1465729 h 1690997"/>
              <a:gd name="connsiteX24" fmla="*/ 645459 w 2794332"/>
              <a:gd name="connsiteY24" fmla="*/ 1479176 h 1690997"/>
              <a:gd name="connsiteX25" fmla="*/ 820271 w 2794332"/>
              <a:gd name="connsiteY25" fmla="*/ 1519517 h 1690997"/>
              <a:gd name="connsiteX26" fmla="*/ 1048871 w 2794332"/>
              <a:gd name="connsiteY26" fmla="*/ 1559859 h 1690997"/>
              <a:gd name="connsiteX27" fmla="*/ 1169894 w 2794332"/>
              <a:gd name="connsiteY27" fmla="*/ 1586753 h 1690997"/>
              <a:gd name="connsiteX28" fmla="*/ 1237130 w 2794332"/>
              <a:gd name="connsiteY28" fmla="*/ 1613647 h 1690997"/>
              <a:gd name="connsiteX29" fmla="*/ 1519518 w 2794332"/>
              <a:gd name="connsiteY29" fmla="*/ 1627094 h 1690997"/>
              <a:gd name="connsiteX30" fmla="*/ 2205318 w 2794332"/>
              <a:gd name="connsiteY30" fmla="*/ 1653988 h 1690997"/>
              <a:gd name="connsiteX31" fmla="*/ 2702859 w 2794332"/>
              <a:gd name="connsiteY31" fmla="*/ 1600200 h 1690997"/>
              <a:gd name="connsiteX32" fmla="*/ 2743200 w 2794332"/>
              <a:gd name="connsiteY32" fmla="*/ 1532964 h 1690997"/>
              <a:gd name="connsiteX33" fmla="*/ 2783541 w 2794332"/>
              <a:gd name="connsiteY33" fmla="*/ 739588 h 1690997"/>
              <a:gd name="connsiteX34" fmla="*/ 2770094 w 2794332"/>
              <a:gd name="connsiteY34" fmla="*/ 591670 h 1690997"/>
              <a:gd name="connsiteX35" fmla="*/ 2743200 w 2794332"/>
              <a:gd name="connsiteY35" fmla="*/ 268941 h 1690997"/>
              <a:gd name="connsiteX36" fmla="*/ 2716306 w 2794332"/>
              <a:gd name="connsiteY36" fmla="*/ 188259 h 1690997"/>
              <a:gd name="connsiteX37" fmla="*/ 2689412 w 2794332"/>
              <a:gd name="connsiteY37" fmla="*/ 147917 h 1690997"/>
              <a:gd name="connsiteX38" fmla="*/ 2649071 w 2794332"/>
              <a:gd name="connsiteY38" fmla="*/ 67235 h 1690997"/>
              <a:gd name="connsiteX39" fmla="*/ 2568388 w 2794332"/>
              <a:gd name="connsiteY39" fmla="*/ 40341 h 1690997"/>
              <a:gd name="connsiteX40" fmla="*/ 2528047 w 2794332"/>
              <a:gd name="connsiteY40" fmla="*/ 26894 h 1690997"/>
              <a:gd name="connsiteX41" fmla="*/ 2366683 w 2794332"/>
              <a:gd name="connsiteY41" fmla="*/ 0 h 1690997"/>
              <a:gd name="connsiteX42" fmla="*/ 1062318 w 2794332"/>
              <a:gd name="connsiteY42" fmla="*/ 26894 h 1690997"/>
              <a:gd name="connsiteX43" fmla="*/ 1021977 w 2794332"/>
              <a:gd name="connsiteY43" fmla="*/ 40341 h 1690997"/>
              <a:gd name="connsiteX44" fmla="*/ 874059 w 2794332"/>
              <a:gd name="connsiteY44" fmla="*/ 67235 h 1690997"/>
              <a:gd name="connsiteX45" fmla="*/ 766483 w 2794332"/>
              <a:gd name="connsiteY45" fmla="*/ 94129 h 1690997"/>
              <a:gd name="connsiteX46" fmla="*/ 645459 w 2794332"/>
              <a:gd name="connsiteY46" fmla="*/ 121023 h 169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94332" h="1690997">
                <a:moveTo>
                  <a:pt x="645459" y="121023"/>
                </a:moveTo>
                <a:lnTo>
                  <a:pt x="645459" y="121023"/>
                </a:lnTo>
                <a:cubicBezTo>
                  <a:pt x="605118" y="129988"/>
                  <a:pt x="563272" y="133794"/>
                  <a:pt x="524435" y="147917"/>
                </a:cubicBezTo>
                <a:cubicBezTo>
                  <a:pt x="512520" y="152250"/>
                  <a:pt x="508412" y="168289"/>
                  <a:pt x="497541" y="174812"/>
                </a:cubicBezTo>
                <a:cubicBezTo>
                  <a:pt x="485387" y="182105"/>
                  <a:pt x="470647" y="183777"/>
                  <a:pt x="457200" y="188259"/>
                </a:cubicBezTo>
                <a:cubicBezTo>
                  <a:pt x="413074" y="254448"/>
                  <a:pt x="452343" y="209999"/>
                  <a:pt x="376518" y="255494"/>
                </a:cubicBezTo>
                <a:cubicBezTo>
                  <a:pt x="376506" y="255501"/>
                  <a:pt x="275670" y="322725"/>
                  <a:pt x="255494" y="336176"/>
                </a:cubicBezTo>
                <a:lnTo>
                  <a:pt x="215153" y="363070"/>
                </a:lnTo>
                <a:cubicBezTo>
                  <a:pt x="201706" y="372035"/>
                  <a:pt x="186240" y="378536"/>
                  <a:pt x="174812" y="389964"/>
                </a:cubicBezTo>
                <a:cubicBezTo>
                  <a:pt x="56681" y="508099"/>
                  <a:pt x="260203" y="308087"/>
                  <a:pt x="107577" y="443753"/>
                </a:cubicBezTo>
                <a:cubicBezTo>
                  <a:pt x="79150" y="469021"/>
                  <a:pt x="26894" y="524435"/>
                  <a:pt x="26894" y="524435"/>
                </a:cubicBezTo>
                <a:cubicBezTo>
                  <a:pt x="22412" y="564776"/>
                  <a:pt x="18811" y="605225"/>
                  <a:pt x="13447" y="645459"/>
                </a:cubicBezTo>
                <a:cubicBezTo>
                  <a:pt x="9844" y="672485"/>
                  <a:pt x="0" y="698876"/>
                  <a:pt x="0" y="726141"/>
                </a:cubicBezTo>
                <a:cubicBezTo>
                  <a:pt x="0" y="815900"/>
                  <a:pt x="3158" y="905915"/>
                  <a:pt x="13447" y="995082"/>
                </a:cubicBezTo>
                <a:cubicBezTo>
                  <a:pt x="16696" y="1023244"/>
                  <a:pt x="20295" y="1055718"/>
                  <a:pt x="40341" y="1075764"/>
                </a:cubicBezTo>
                <a:lnTo>
                  <a:pt x="107577" y="1143000"/>
                </a:lnTo>
                <a:cubicBezTo>
                  <a:pt x="127122" y="1201635"/>
                  <a:pt x="125849" y="1221404"/>
                  <a:pt x="161365" y="1264023"/>
                </a:cubicBezTo>
                <a:cubicBezTo>
                  <a:pt x="215987" y="1329570"/>
                  <a:pt x="180491" y="1287033"/>
                  <a:pt x="242047" y="1317812"/>
                </a:cubicBezTo>
                <a:cubicBezTo>
                  <a:pt x="256502" y="1325040"/>
                  <a:pt x="268356" y="1336688"/>
                  <a:pt x="282388" y="1344706"/>
                </a:cubicBezTo>
                <a:cubicBezTo>
                  <a:pt x="299793" y="1354651"/>
                  <a:pt x="318772" y="1361655"/>
                  <a:pt x="336177" y="1371600"/>
                </a:cubicBezTo>
                <a:cubicBezTo>
                  <a:pt x="350209" y="1379618"/>
                  <a:pt x="361750" y="1391930"/>
                  <a:pt x="376518" y="1398494"/>
                </a:cubicBezTo>
                <a:cubicBezTo>
                  <a:pt x="402423" y="1410008"/>
                  <a:pt x="431844" y="1412710"/>
                  <a:pt x="457200" y="1425388"/>
                </a:cubicBezTo>
                <a:cubicBezTo>
                  <a:pt x="475129" y="1434353"/>
                  <a:pt x="491788" y="1446522"/>
                  <a:pt x="510988" y="1452282"/>
                </a:cubicBezTo>
                <a:cubicBezTo>
                  <a:pt x="537103" y="1460117"/>
                  <a:pt x="564935" y="1460382"/>
                  <a:pt x="591671" y="1465729"/>
                </a:cubicBezTo>
                <a:cubicBezTo>
                  <a:pt x="609793" y="1469353"/>
                  <a:pt x="627757" y="1473865"/>
                  <a:pt x="645459" y="1479176"/>
                </a:cubicBezTo>
                <a:cubicBezTo>
                  <a:pt x="779702" y="1519449"/>
                  <a:pt x="671812" y="1498309"/>
                  <a:pt x="820271" y="1519517"/>
                </a:cubicBezTo>
                <a:cubicBezTo>
                  <a:pt x="947921" y="1562069"/>
                  <a:pt x="872721" y="1543845"/>
                  <a:pt x="1048871" y="1559859"/>
                </a:cubicBezTo>
                <a:cubicBezTo>
                  <a:pt x="1075516" y="1565188"/>
                  <a:pt x="1141408" y="1577258"/>
                  <a:pt x="1169894" y="1586753"/>
                </a:cubicBezTo>
                <a:cubicBezTo>
                  <a:pt x="1192794" y="1594386"/>
                  <a:pt x="1213151" y="1610880"/>
                  <a:pt x="1237130" y="1613647"/>
                </a:cubicBezTo>
                <a:cubicBezTo>
                  <a:pt x="1330745" y="1624449"/>
                  <a:pt x="1425364" y="1623171"/>
                  <a:pt x="1519518" y="1627094"/>
                </a:cubicBezTo>
                <a:lnTo>
                  <a:pt x="2205318" y="1653988"/>
                </a:lnTo>
                <a:cubicBezTo>
                  <a:pt x="2411456" y="1648098"/>
                  <a:pt x="2617808" y="1770303"/>
                  <a:pt x="2702859" y="1600200"/>
                </a:cubicBezTo>
                <a:cubicBezTo>
                  <a:pt x="2737772" y="1530374"/>
                  <a:pt x="2690669" y="1585497"/>
                  <a:pt x="2743200" y="1532964"/>
                </a:cubicBezTo>
                <a:cubicBezTo>
                  <a:pt x="2835132" y="1257167"/>
                  <a:pt x="2772838" y="1456698"/>
                  <a:pt x="2783541" y="739588"/>
                </a:cubicBezTo>
                <a:cubicBezTo>
                  <a:pt x="2784280" y="690084"/>
                  <a:pt x="2773387" y="641070"/>
                  <a:pt x="2770094" y="591670"/>
                </a:cubicBezTo>
                <a:cubicBezTo>
                  <a:pt x="2763521" y="493073"/>
                  <a:pt x="2771208" y="371638"/>
                  <a:pt x="2743200" y="268941"/>
                </a:cubicBezTo>
                <a:cubicBezTo>
                  <a:pt x="2735741" y="241591"/>
                  <a:pt x="2732031" y="211847"/>
                  <a:pt x="2716306" y="188259"/>
                </a:cubicBezTo>
                <a:cubicBezTo>
                  <a:pt x="2707341" y="174812"/>
                  <a:pt x="2696640" y="162372"/>
                  <a:pt x="2689412" y="147917"/>
                </a:cubicBezTo>
                <a:cubicBezTo>
                  <a:pt x="2676757" y="122606"/>
                  <a:pt x="2677098" y="84752"/>
                  <a:pt x="2649071" y="67235"/>
                </a:cubicBezTo>
                <a:cubicBezTo>
                  <a:pt x="2625031" y="52210"/>
                  <a:pt x="2595282" y="49306"/>
                  <a:pt x="2568388" y="40341"/>
                </a:cubicBezTo>
                <a:cubicBezTo>
                  <a:pt x="2554941" y="35859"/>
                  <a:pt x="2541946" y="29674"/>
                  <a:pt x="2528047" y="26894"/>
                </a:cubicBezTo>
                <a:cubicBezTo>
                  <a:pt x="2429733" y="7231"/>
                  <a:pt x="2483438" y="16679"/>
                  <a:pt x="2366683" y="0"/>
                </a:cubicBezTo>
                <a:lnTo>
                  <a:pt x="1062318" y="26894"/>
                </a:lnTo>
                <a:cubicBezTo>
                  <a:pt x="1048164" y="27659"/>
                  <a:pt x="1035728" y="36903"/>
                  <a:pt x="1021977" y="40341"/>
                </a:cubicBezTo>
                <a:cubicBezTo>
                  <a:pt x="924089" y="64813"/>
                  <a:pt x="981958" y="43257"/>
                  <a:pt x="874059" y="67235"/>
                </a:cubicBezTo>
                <a:cubicBezTo>
                  <a:pt x="772244" y="89860"/>
                  <a:pt x="911778" y="74756"/>
                  <a:pt x="766483" y="94129"/>
                </a:cubicBezTo>
                <a:cubicBezTo>
                  <a:pt x="721831" y="100083"/>
                  <a:pt x="665630" y="116541"/>
                  <a:pt x="645459" y="121023"/>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960659" y="89070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7</a:t>
            </a:r>
            <a:endParaRPr lang="en-SG" b="1" dirty="0">
              <a:solidFill>
                <a:srgbClr val="993366"/>
              </a:solidFill>
            </a:endParaRPr>
          </a:p>
        </p:txBody>
      </p:sp>
      <p:sp>
        <p:nvSpPr>
          <p:cNvPr id="2" name="Freeform 1"/>
          <p:cNvSpPr/>
          <p:nvPr/>
        </p:nvSpPr>
        <p:spPr>
          <a:xfrm>
            <a:off x="8458200" y="1420586"/>
            <a:ext cx="587976" cy="718457"/>
          </a:xfrm>
          <a:custGeom>
            <a:avLst/>
            <a:gdLst>
              <a:gd name="connsiteX0" fmla="*/ 179614 w 587976"/>
              <a:gd name="connsiteY0" fmla="*/ 0 h 718457"/>
              <a:gd name="connsiteX1" fmla="*/ 179614 w 587976"/>
              <a:gd name="connsiteY1" fmla="*/ 0 h 718457"/>
              <a:gd name="connsiteX2" fmla="*/ 48986 w 587976"/>
              <a:gd name="connsiteY2" fmla="*/ 65314 h 718457"/>
              <a:gd name="connsiteX3" fmla="*/ 16329 w 587976"/>
              <a:gd name="connsiteY3" fmla="*/ 163285 h 718457"/>
              <a:gd name="connsiteX4" fmla="*/ 0 w 587976"/>
              <a:gd name="connsiteY4" fmla="*/ 212271 h 718457"/>
              <a:gd name="connsiteX5" fmla="*/ 16329 w 587976"/>
              <a:gd name="connsiteY5" fmla="*/ 473528 h 718457"/>
              <a:gd name="connsiteX6" fmla="*/ 48986 w 587976"/>
              <a:gd name="connsiteY6" fmla="*/ 522514 h 718457"/>
              <a:gd name="connsiteX7" fmla="*/ 114300 w 587976"/>
              <a:gd name="connsiteY7" fmla="*/ 620485 h 718457"/>
              <a:gd name="connsiteX8" fmla="*/ 130629 w 587976"/>
              <a:gd name="connsiteY8" fmla="*/ 669471 h 718457"/>
              <a:gd name="connsiteX9" fmla="*/ 179614 w 587976"/>
              <a:gd name="connsiteY9" fmla="*/ 685800 h 718457"/>
              <a:gd name="connsiteX10" fmla="*/ 228600 w 587976"/>
              <a:gd name="connsiteY10" fmla="*/ 718457 h 718457"/>
              <a:gd name="connsiteX11" fmla="*/ 489857 w 587976"/>
              <a:gd name="connsiteY11" fmla="*/ 685800 h 718457"/>
              <a:gd name="connsiteX12" fmla="*/ 538843 w 587976"/>
              <a:gd name="connsiteY12" fmla="*/ 653143 h 718457"/>
              <a:gd name="connsiteX13" fmla="*/ 571500 w 587976"/>
              <a:gd name="connsiteY13" fmla="*/ 620485 h 718457"/>
              <a:gd name="connsiteX14" fmla="*/ 587829 w 587976"/>
              <a:gd name="connsiteY14" fmla="*/ 538843 h 718457"/>
              <a:gd name="connsiteX15" fmla="*/ 571500 w 587976"/>
              <a:gd name="connsiteY15" fmla="*/ 146957 h 718457"/>
              <a:gd name="connsiteX16" fmla="*/ 424543 w 587976"/>
              <a:gd name="connsiteY16" fmla="*/ 65314 h 718457"/>
              <a:gd name="connsiteX17" fmla="*/ 375557 w 587976"/>
              <a:gd name="connsiteY17" fmla="*/ 32657 h 718457"/>
              <a:gd name="connsiteX18" fmla="*/ 179614 w 587976"/>
              <a:gd name="connsiteY18" fmla="*/ 0 h 71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7976" h="718457">
                <a:moveTo>
                  <a:pt x="179614" y="0"/>
                </a:moveTo>
                <a:lnTo>
                  <a:pt x="179614" y="0"/>
                </a:lnTo>
                <a:cubicBezTo>
                  <a:pt x="136071" y="21771"/>
                  <a:pt x="83410" y="30890"/>
                  <a:pt x="48986" y="65314"/>
                </a:cubicBezTo>
                <a:cubicBezTo>
                  <a:pt x="24645" y="89655"/>
                  <a:pt x="27215" y="130628"/>
                  <a:pt x="16329" y="163285"/>
                </a:cubicBezTo>
                <a:lnTo>
                  <a:pt x="0" y="212271"/>
                </a:lnTo>
                <a:cubicBezTo>
                  <a:pt x="5443" y="299357"/>
                  <a:pt x="2720" y="387340"/>
                  <a:pt x="16329" y="473528"/>
                </a:cubicBezTo>
                <a:cubicBezTo>
                  <a:pt x="19390" y="492912"/>
                  <a:pt x="40210" y="504961"/>
                  <a:pt x="48986" y="522514"/>
                </a:cubicBezTo>
                <a:cubicBezTo>
                  <a:pt x="96247" y="617037"/>
                  <a:pt x="21440" y="527627"/>
                  <a:pt x="114300" y="620485"/>
                </a:cubicBezTo>
                <a:cubicBezTo>
                  <a:pt x="119743" y="636814"/>
                  <a:pt x="118458" y="657300"/>
                  <a:pt x="130629" y="669471"/>
                </a:cubicBezTo>
                <a:cubicBezTo>
                  <a:pt x="142799" y="681642"/>
                  <a:pt x="164219" y="678103"/>
                  <a:pt x="179614" y="685800"/>
                </a:cubicBezTo>
                <a:cubicBezTo>
                  <a:pt x="197167" y="694576"/>
                  <a:pt x="212271" y="707571"/>
                  <a:pt x="228600" y="718457"/>
                </a:cubicBezTo>
                <a:cubicBezTo>
                  <a:pt x="269106" y="715341"/>
                  <a:pt x="419368" y="721044"/>
                  <a:pt x="489857" y="685800"/>
                </a:cubicBezTo>
                <a:cubicBezTo>
                  <a:pt x="507410" y="677024"/>
                  <a:pt x="523519" y="665402"/>
                  <a:pt x="538843" y="653143"/>
                </a:cubicBezTo>
                <a:cubicBezTo>
                  <a:pt x="550864" y="643526"/>
                  <a:pt x="560614" y="631371"/>
                  <a:pt x="571500" y="620485"/>
                </a:cubicBezTo>
                <a:cubicBezTo>
                  <a:pt x="576943" y="593271"/>
                  <a:pt x="587829" y="566596"/>
                  <a:pt x="587829" y="538843"/>
                </a:cubicBezTo>
                <a:cubicBezTo>
                  <a:pt x="587829" y="408101"/>
                  <a:pt x="590660" y="276287"/>
                  <a:pt x="571500" y="146957"/>
                </a:cubicBezTo>
                <a:cubicBezTo>
                  <a:pt x="563076" y="90093"/>
                  <a:pt x="447671" y="80733"/>
                  <a:pt x="424543" y="65314"/>
                </a:cubicBezTo>
                <a:cubicBezTo>
                  <a:pt x="408214" y="54428"/>
                  <a:pt x="395009" y="35251"/>
                  <a:pt x="375557" y="32657"/>
                </a:cubicBezTo>
                <a:cubicBezTo>
                  <a:pt x="310816" y="24025"/>
                  <a:pt x="212271" y="5443"/>
                  <a:pt x="179614" y="0"/>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2" name="Straight Connector 51"/>
          <p:cNvCxnSpPr>
            <a:endCxn id="34" idx="0"/>
          </p:cNvCxnSpPr>
          <p:nvPr/>
        </p:nvCxnSpPr>
        <p:spPr>
          <a:xfrm>
            <a:off x="7912727" y="1302682"/>
            <a:ext cx="872046" cy="4034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5519057" y="865414"/>
            <a:ext cx="3592286" cy="1669425"/>
          </a:xfrm>
          <a:custGeom>
            <a:avLst/>
            <a:gdLst>
              <a:gd name="connsiteX0" fmla="*/ 653143 w 3592286"/>
              <a:gd name="connsiteY0" fmla="*/ 81643 h 1669425"/>
              <a:gd name="connsiteX1" fmla="*/ 653143 w 3592286"/>
              <a:gd name="connsiteY1" fmla="*/ 81643 h 1669425"/>
              <a:gd name="connsiteX2" fmla="*/ 538843 w 3592286"/>
              <a:gd name="connsiteY2" fmla="*/ 163286 h 1669425"/>
              <a:gd name="connsiteX3" fmla="*/ 489857 w 3592286"/>
              <a:gd name="connsiteY3" fmla="*/ 179615 h 1669425"/>
              <a:gd name="connsiteX4" fmla="*/ 424543 w 3592286"/>
              <a:gd name="connsiteY4" fmla="*/ 212272 h 1669425"/>
              <a:gd name="connsiteX5" fmla="*/ 326572 w 3592286"/>
              <a:gd name="connsiteY5" fmla="*/ 277586 h 1669425"/>
              <a:gd name="connsiteX6" fmla="*/ 293914 w 3592286"/>
              <a:gd name="connsiteY6" fmla="*/ 310243 h 1669425"/>
              <a:gd name="connsiteX7" fmla="*/ 244929 w 3592286"/>
              <a:gd name="connsiteY7" fmla="*/ 326572 h 1669425"/>
              <a:gd name="connsiteX8" fmla="*/ 146957 w 3592286"/>
              <a:gd name="connsiteY8" fmla="*/ 391886 h 1669425"/>
              <a:gd name="connsiteX9" fmla="*/ 65314 w 3592286"/>
              <a:gd name="connsiteY9" fmla="*/ 489857 h 1669425"/>
              <a:gd name="connsiteX10" fmla="*/ 32657 w 3592286"/>
              <a:gd name="connsiteY10" fmla="*/ 587829 h 1669425"/>
              <a:gd name="connsiteX11" fmla="*/ 16329 w 3592286"/>
              <a:gd name="connsiteY11" fmla="*/ 636815 h 1669425"/>
              <a:gd name="connsiteX12" fmla="*/ 0 w 3592286"/>
              <a:gd name="connsiteY12" fmla="*/ 702129 h 1669425"/>
              <a:gd name="connsiteX13" fmla="*/ 16329 w 3592286"/>
              <a:gd name="connsiteY13" fmla="*/ 1028700 h 1669425"/>
              <a:gd name="connsiteX14" fmla="*/ 48986 w 3592286"/>
              <a:gd name="connsiteY14" fmla="*/ 1094015 h 1669425"/>
              <a:gd name="connsiteX15" fmla="*/ 65314 w 3592286"/>
              <a:gd name="connsiteY15" fmla="*/ 1191986 h 1669425"/>
              <a:gd name="connsiteX16" fmla="*/ 97972 w 3592286"/>
              <a:gd name="connsiteY16" fmla="*/ 1224643 h 1669425"/>
              <a:gd name="connsiteX17" fmla="*/ 179614 w 3592286"/>
              <a:gd name="connsiteY17" fmla="*/ 1322615 h 1669425"/>
              <a:gd name="connsiteX18" fmla="*/ 228600 w 3592286"/>
              <a:gd name="connsiteY18" fmla="*/ 1338943 h 1669425"/>
              <a:gd name="connsiteX19" fmla="*/ 277586 w 3592286"/>
              <a:gd name="connsiteY19" fmla="*/ 1371600 h 1669425"/>
              <a:gd name="connsiteX20" fmla="*/ 326572 w 3592286"/>
              <a:gd name="connsiteY20" fmla="*/ 1420586 h 1669425"/>
              <a:gd name="connsiteX21" fmla="*/ 375557 w 3592286"/>
              <a:gd name="connsiteY21" fmla="*/ 1436915 h 1669425"/>
              <a:gd name="connsiteX22" fmla="*/ 473529 w 3592286"/>
              <a:gd name="connsiteY22" fmla="*/ 1485900 h 1669425"/>
              <a:gd name="connsiteX23" fmla="*/ 522514 w 3592286"/>
              <a:gd name="connsiteY23" fmla="*/ 1518557 h 1669425"/>
              <a:gd name="connsiteX24" fmla="*/ 702129 w 3592286"/>
              <a:gd name="connsiteY24" fmla="*/ 1551215 h 1669425"/>
              <a:gd name="connsiteX25" fmla="*/ 816429 w 3592286"/>
              <a:gd name="connsiteY25" fmla="*/ 1583872 h 1669425"/>
              <a:gd name="connsiteX26" fmla="*/ 881743 w 3592286"/>
              <a:gd name="connsiteY26" fmla="*/ 1600200 h 1669425"/>
              <a:gd name="connsiteX27" fmla="*/ 930729 w 3592286"/>
              <a:gd name="connsiteY27" fmla="*/ 1616529 h 1669425"/>
              <a:gd name="connsiteX28" fmla="*/ 2073729 w 3592286"/>
              <a:gd name="connsiteY28" fmla="*/ 1632857 h 1669425"/>
              <a:gd name="connsiteX29" fmla="*/ 2237014 w 3592286"/>
              <a:gd name="connsiteY29" fmla="*/ 1665515 h 1669425"/>
              <a:gd name="connsiteX30" fmla="*/ 2906486 w 3592286"/>
              <a:gd name="connsiteY30" fmla="*/ 1632857 h 1669425"/>
              <a:gd name="connsiteX31" fmla="*/ 3004457 w 3592286"/>
              <a:gd name="connsiteY31" fmla="*/ 1600200 h 1669425"/>
              <a:gd name="connsiteX32" fmla="*/ 3102429 w 3592286"/>
              <a:gd name="connsiteY32" fmla="*/ 1551215 h 1669425"/>
              <a:gd name="connsiteX33" fmla="*/ 3200400 w 3592286"/>
              <a:gd name="connsiteY33" fmla="*/ 1502229 h 1669425"/>
              <a:gd name="connsiteX34" fmla="*/ 3249386 w 3592286"/>
              <a:gd name="connsiteY34" fmla="*/ 1469572 h 1669425"/>
              <a:gd name="connsiteX35" fmla="*/ 3298372 w 3592286"/>
              <a:gd name="connsiteY35" fmla="*/ 1453243 h 1669425"/>
              <a:gd name="connsiteX36" fmla="*/ 3396343 w 3592286"/>
              <a:gd name="connsiteY36" fmla="*/ 1387929 h 1669425"/>
              <a:gd name="connsiteX37" fmla="*/ 3445329 w 3592286"/>
              <a:gd name="connsiteY37" fmla="*/ 1355272 h 1669425"/>
              <a:gd name="connsiteX38" fmla="*/ 3494314 w 3592286"/>
              <a:gd name="connsiteY38" fmla="*/ 1306286 h 1669425"/>
              <a:gd name="connsiteX39" fmla="*/ 3510643 w 3592286"/>
              <a:gd name="connsiteY39" fmla="*/ 1257300 h 1669425"/>
              <a:gd name="connsiteX40" fmla="*/ 3543300 w 3592286"/>
              <a:gd name="connsiteY40" fmla="*/ 1208315 h 1669425"/>
              <a:gd name="connsiteX41" fmla="*/ 3575957 w 3592286"/>
              <a:gd name="connsiteY41" fmla="*/ 1012372 h 1669425"/>
              <a:gd name="connsiteX42" fmla="*/ 3592286 w 3592286"/>
              <a:gd name="connsiteY42" fmla="*/ 963386 h 1669425"/>
              <a:gd name="connsiteX43" fmla="*/ 3575957 w 3592286"/>
              <a:gd name="connsiteY43" fmla="*/ 783772 h 1669425"/>
              <a:gd name="connsiteX44" fmla="*/ 3559629 w 3592286"/>
              <a:gd name="connsiteY44" fmla="*/ 685800 h 1669425"/>
              <a:gd name="connsiteX45" fmla="*/ 3494314 w 3592286"/>
              <a:gd name="connsiteY45" fmla="*/ 587829 h 1669425"/>
              <a:gd name="connsiteX46" fmla="*/ 3461657 w 3592286"/>
              <a:gd name="connsiteY46" fmla="*/ 538843 h 1669425"/>
              <a:gd name="connsiteX47" fmla="*/ 3380014 w 3592286"/>
              <a:gd name="connsiteY47" fmla="*/ 457200 h 1669425"/>
              <a:gd name="connsiteX48" fmla="*/ 3347357 w 3592286"/>
              <a:gd name="connsiteY48" fmla="*/ 408215 h 1669425"/>
              <a:gd name="connsiteX49" fmla="*/ 3249386 w 3592286"/>
              <a:gd name="connsiteY49" fmla="*/ 342900 h 1669425"/>
              <a:gd name="connsiteX50" fmla="*/ 3200400 w 3592286"/>
              <a:gd name="connsiteY50" fmla="*/ 293915 h 1669425"/>
              <a:gd name="connsiteX51" fmla="*/ 3102429 w 3592286"/>
              <a:gd name="connsiteY51" fmla="*/ 261257 h 1669425"/>
              <a:gd name="connsiteX52" fmla="*/ 3004457 w 3592286"/>
              <a:gd name="connsiteY52" fmla="*/ 195943 h 1669425"/>
              <a:gd name="connsiteX53" fmla="*/ 2922814 w 3592286"/>
              <a:gd name="connsiteY53" fmla="*/ 114300 h 1669425"/>
              <a:gd name="connsiteX54" fmla="*/ 2857500 w 3592286"/>
              <a:gd name="connsiteY54" fmla="*/ 97972 h 1669425"/>
              <a:gd name="connsiteX55" fmla="*/ 2759529 w 3592286"/>
              <a:gd name="connsiteY55" fmla="*/ 65315 h 1669425"/>
              <a:gd name="connsiteX56" fmla="*/ 2530929 w 3592286"/>
              <a:gd name="connsiteY56" fmla="*/ 16329 h 1669425"/>
              <a:gd name="connsiteX57" fmla="*/ 2383972 w 3592286"/>
              <a:gd name="connsiteY57" fmla="*/ 0 h 1669425"/>
              <a:gd name="connsiteX58" fmla="*/ 1812472 w 3592286"/>
              <a:gd name="connsiteY58" fmla="*/ 32657 h 1669425"/>
              <a:gd name="connsiteX59" fmla="*/ 1714500 w 3592286"/>
              <a:gd name="connsiteY59" fmla="*/ 48986 h 1669425"/>
              <a:gd name="connsiteX60" fmla="*/ 1649186 w 3592286"/>
              <a:gd name="connsiteY60" fmla="*/ 65315 h 1669425"/>
              <a:gd name="connsiteX61" fmla="*/ 702129 w 3592286"/>
              <a:gd name="connsiteY61" fmla="*/ 81643 h 1669425"/>
              <a:gd name="connsiteX62" fmla="*/ 653143 w 3592286"/>
              <a:gd name="connsiteY62" fmla="*/ 81643 h 16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92286" h="1669425">
                <a:moveTo>
                  <a:pt x="653143" y="81643"/>
                </a:moveTo>
                <a:lnTo>
                  <a:pt x="653143" y="81643"/>
                </a:lnTo>
                <a:cubicBezTo>
                  <a:pt x="615043" y="108857"/>
                  <a:pt x="578992" y="139197"/>
                  <a:pt x="538843" y="163286"/>
                </a:cubicBezTo>
                <a:cubicBezTo>
                  <a:pt x="524084" y="172142"/>
                  <a:pt x="505677" y="172835"/>
                  <a:pt x="489857" y="179615"/>
                </a:cubicBezTo>
                <a:cubicBezTo>
                  <a:pt x="467484" y="189203"/>
                  <a:pt x="445415" y="199749"/>
                  <a:pt x="424543" y="212272"/>
                </a:cubicBezTo>
                <a:cubicBezTo>
                  <a:pt x="390887" y="232465"/>
                  <a:pt x="354326" y="249833"/>
                  <a:pt x="326572" y="277586"/>
                </a:cubicBezTo>
                <a:cubicBezTo>
                  <a:pt x="315686" y="288472"/>
                  <a:pt x="307115" y="302322"/>
                  <a:pt x="293914" y="310243"/>
                </a:cubicBezTo>
                <a:cubicBezTo>
                  <a:pt x="279155" y="319098"/>
                  <a:pt x="261257" y="321129"/>
                  <a:pt x="244929" y="326572"/>
                </a:cubicBezTo>
                <a:cubicBezTo>
                  <a:pt x="88651" y="482847"/>
                  <a:pt x="288750" y="297356"/>
                  <a:pt x="146957" y="391886"/>
                </a:cubicBezTo>
                <a:cubicBezTo>
                  <a:pt x="109243" y="417029"/>
                  <a:pt x="89410" y="453714"/>
                  <a:pt x="65314" y="489857"/>
                </a:cubicBezTo>
                <a:lnTo>
                  <a:pt x="32657" y="587829"/>
                </a:lnTo>
                <a:cubicBezTo>
                  <a:pt x="27214" y="604158"/>
                  <a:pt x="20504" y="620117"/>
                  <a:pt x="16329" y="636815"/>
                </a:cubicBezTo>
                <a:lnTo>
                  <a:pt x="0" y="702129"/>
                </a:lnTo>
                <a:cubicBezTo>
                  <a:pt x="5443" y="810986"/>
                  <a:pt x="2810" y="920549"/>
                  <a:pt x="16329" y="1028700"/>
                </a:cubicBezTo>
                <a:cubicBezTo>
                  <a:pt x="19348" y="1052853"/>
                  <a:pt x="41992" y="1070700"/>
                  <a:pt x="48986" y="1094015"/>
                </a:cubicBezTo>
                <a:cubicBezTo>
                  <a:pt x="58499" y="1125726"/>
                  <a:pt x="53689" y="1160987"/>
                  <a:pt x="65314" y="1191986"/>
                </a:cubicBezTo>
                <a:cubicBezTo>
                  <a:pt x="70720" y="1206401"/>
                  <a:pt x="88116" y="1212816"/>
                  <a:pt x="97972" y="1224643"/>
                </a:cubicBezTo>
                <a:cubicBezTo>
                  <a:pt x="107965" y="1236635"/>
                  <a:pt x="154997" y="1307845"/>
                  <a:pt x="179614" y="1322615"/>
                </a:cubicBezTo>
                <a:cubicBezTo>
                  <a:pt x="194373" y="1331470"/>
                  <a:pt x="212271" y="1333500"/>
                  <a:pt x="228600" y="1338943"/>
                </a:cubicBezTo>
                <a:cubicBezTo>
                  <a:pt x="244929" y="1349829"/>
                  <a:pt x="262510" y="1359037"/>
                  <a:pt x="277586" y="1371600"/>
                </a:cubicBezTo>
                <a:cubicBezTo>
                  <a:pt x="295326" y="1386383"/>
                  <a:pt x="307358" y="1407777"/>
                  <a:pt x="326572" y="1420586"/>
                </a:cubicBezTo>
                <a:cubicBezTo>
                  <a:pt x="340893" y="1430133"/>
                  <a:pt x="360162" y="1429218"/>
                  <a:pt x="375557" y="1436915"/>
                </a:cubicBezTo>
                <a:cubicBezTo>
                  <a:pt x="502160" y="1500217"/>
                  <a:pt x="350412" y="1444863"/>
                  <a:pt x="473529" y="1485900"/>
                </a:cubicBezTo>
                <a:cubicBezTo>
                  <a:pt x="489857" y="1496786"/>
                  <a:pt x="504476" y="1510827"/>
                  <a:pt x="522514" y="1518557"/>
                </a:cubicBezTo>
                <a:cubicBezTo>
                  <a:pt x="563447" y="1536100"/>
                  <a:pt x="671459" y="1545639"/>
                  <a:pt x="702129" y="1551215"/>
                </a:cubicBezTo>
                <a:cubicBezTo>
                  <a:pt x="772329" y="1563979"/>
                  <a:pt x="755213" y="1566382"/>
                  <a:pt x="816429" y="1583872"/>
                </a:cubicBezTo>
                <a:cubicBezTo>
                  <a:pt x="838007" y="1590037"/>
                  <a:pt x="860165" y="1594035"/>
                  <a:pt x="881743" y="1600200"/>
                </a:cubicBezTo>
                <a:cubicBezTo>
                  <a:pt x="898293" y="1604928"/>
                  <a:pt x="913523" y="1616058"/>
                  <a:pt x="930729" y="1616529"/>
                </a:cubicBezTo>
                <a:cubicBezTo>
                  <a:pt x="1311625" y="1626964"/>
                  <a:pt x="1692729" y="1627414"/>
                  <a:pt x="2073729" y="1632857"/>
                </a:cubicBezTo>
                <a:cubicBezTo>
                  <a:pt x="2128157" y="1643743"/>
                  <a:pt x="2181521" y="1664309"/>
                  <a:pt x="2237014" y="1665515"/>
                </a:cubicBezTo>
                <a:cubicBezTo>
                  <a:pt x="2271383" y="1666262"/>
                  <a:pt x="2714921" y="1685102"/>
                  <a:pt x="2906486" y="1632857"/>
                </a:cubicBezTo>
                <a:cubicBezTo>
                  <a:pt x="2939697" y="1623800"/>
                  <a:pt x="2975815" y="1619295"/>
                  <a:pt x="3004457" y="1600200"/>
                </a:cubicBezTo>
                <a:cubicBezTo>
                  <a:pt x="3067764" y="1557996"/>
                  <a:pt x="3034825" y="1573749"/>
                  <a:pt x="3102429" y="1551215"/>
                </a:cubicBezTo>
                <a:cubicBezTo>
                  <a:pt x="3168157" y="1485485"/>
                  <a:pt x="3095074" y="1547368"/>
                  <a:pt x="3200400" y="1502229"/>
                </a:cubicBezTo>
                <a:cubicBezTo>
                  <a:pt x="3218438" y="1494499"/>
                  <a:pt x="3231833" y="1478348"/>
                  <a:pt x="3249386" y="1469572"/>
                </a:cubicBezTo>
                <a:cubicBezTo>
                  <a:pt x="3264781" y="1461875"/>
                  <a:pt x="3283326" y="1461602"/>
                  <a:pt x="3298372" y="1453243"/>
                </a:cubicBezTo>
                <a:cubicBezTo>
                  <a:pt x="3332682" y="1434182"/>
                  <a:pt x="3363686" y="1409700"/>
                  <a:pt x="3396343" y="1387929"/>
                </a:cubicBezTo>
                <a:cubicBezTo>
                  <a:pt x="3412672" y="1377043"/>
                  <a:pt x="3431452" y="1369149"/>
                  <a:pt x="3445329" y="1355272"/>
                </a:cubicBezTo>
                <a:lnTo>
                  <a:pt x="3494314" y="1306286"/>
                </a:lnTo>
                <a:cubicBezTo>
                  <a:pt x="3499757" y="1289957"/>
                  <a:pt x="3502946" y="1272695"/>
                  <a:pt x="3510643" y="1257300"/>
                </a:cubicBezTo>
                <a:cubicBezTo>
                  <a:pt x="3519419" y="1239748"/>
                  <a:pt x="3538244" y="1227277"/>
                  <a:pt x="3543300" y="1208315"/>
                </a:cubicBezTo>
                <a:cubicBezTo>
                  <a:pt x="3560361" y="1144335"/>
                  <a:pt x="3555018" y="1075189"/>
                  <a:pt x="3575957" y="1012372"/>
                </a:cubicBezTo>
                <a:lnTo>
                  <a:pt x="3592286" y="963386"/>
                </a:lnTo>
                <a:cubicBezTo>
                  <a:pt x="3586843" y="903515"/>
                  <a:pt x="3582981" y="843478"/>
                  <a:pt x="3575957" y="783772"/>
                </a:cubicBezTo>
                <a:cubicBezTo>
                  <a:pt x="3572089" y="750891"/>
                  <a:pt x="3572363" y="716361"/>
                  <a:pt x="3559629" y="685800"/>
                </a:cubicBezTo>
                <a:cubicBezTo>
                  <a:pt x="3544533" y="649570"/>
                  <a:pt x="3516086" y="620486"/>
                  <a:pt x="3494314" y="587829"/>
                </a:cubicBezTo>
                <a:cubicBezTo>
                  <a:pt x="3483428" y="571500"/>
                  <a:pt x="3475534" y="552720"/>
                  <a:pt x="3461657" y="538843"/>
                </a:cubicBezTo>
                <a:cubicBezTo>
                  <a:pt x="3434443" y="511629"/>
                  <a:pt x="3401363" y="489223"/>
                  <a:pt x="3380014" y="457200"/>
                </a:cubicBezTo>
                <a:cubicBezTo>
                  <a:pt x="3369128" y="440872"/>
                  <a:pt x="3362126" y="421138"/>
                  <a:pt x="3347357" y="408215"/>
                </a:cubicBezTo>
                <a:cubicBezTo>
                  <a:pt x="3317819" y="382369"/>
                  <a:pt x="3277140" y="370653"/>
                  <a:pt x="3249386" y="342900"/>
                </a:cubicBezTo>
                <a:cubicBezTo>
                  <a:pt x="3233057" y="326572"/>
                  <a:pt x="3220586" y="305129"/>
                  <a:pt x="3200400" y="293915"/>
                </a:cubicBezTo>
                <a:cubicBezTo>
                  <a:pt x="3170308" y="277197"/>
                  <a:pt x="3102429" y="261257"/>
                  <a:pt x="3102429" y="261257"/>
                </a:cubicBezTo>
                <a:cubicBezTo>
                  <a:pt x="3020441" y="138276"/>
                  <a:pt x="3130988" y="280297"/>
                  <a:pt x="3004457" y="195943"/>
                </a:cubicBezTo>
                <a:cubicBezTo>
                  <a:pt x="2873831" y="108858"/>
                  <a:pt x="3075212" y="179613"/>
                  <a:pt x="2922814" y="114300"/>
                </a:cubicBezTo>
                <a:cubicBezTo>
                  <a:pt x="2902187" y="105460"/>
                  <a:pt x="2878995" y="104420"/>
                  <a:pt x="2857500" y="97972"/>
                </a:cubicBezTo>
                <a:cubicBezTo>
                  <a:pt x="2824528" y="88081"/>
                  <a:pt x="2792925" y="73664"/>
                  <a:pt x="2759529" y="65315"/>
                </a:cubicBezTo>
                <a:cubicBezTo>
                  <a:pt x="2688309" y="47510"/>
                  <a:pt x="2597638" y="23741"/>
                  <a:pt x="2530929" y="16329"/>
                </a:cubicBezTo>
                <a:lnTo>
                  <a:pt x="2383972" y="0"/>
                </a:lnTo>
                <a:cubicBezTo>
                  <a:pt x="2169153" y="8951"/>
                  <a:pt x="2013252" y="9036"/>
                  <a:pt x="1812472" y="32657"/>
                </a:cubicBezTo>
                <a:cubicBezTo>
                  <a:pt x="1779591" y="36525"/>
                  <a:pt x="1746965" y="42493"/>
                  <a:pt x="1714500" y="48986"/>
                </a:cubicBezTo>
                <a:cubicBezTo>
                  <a:pt x="1692494" y="53387"/>
                  <a:pt x="1671616" y="64591"/>
                  <a:pt x="1649186" y="65315"/>
                </a:cubicBezTo>
                <a:cubicBezTo>
                  <a:pt x="1333618" y="75495"/>
                  <a:pt x="1017815" y="76200"/>
                  <a:pt x="702129" y="81643"/>
                </a:cubicBezTo>
                <a:lnTo>
                  <a:pt x="653143" y="81643"/>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8580889" y="1719321"/>
            <a:ext cx="434580"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14</a:t>
            </a:r>
            <a:endParaRPr lang="en-SG" b="1" dirty="0">
              <a:solidFill>
                <a:srgbClr val="993366"/>
              </a:solidFill>
            </a:endParaRPr>
          </a:p>
        </p:txBody>
      </p:sp>
      <p:sp>
        <p:nvSpPr>
          <p:cNvPr id="15" name="TextBox 14"/>
          <p:cNvSpPr txBox="1"/>
          <p:nvPr/>
        </p:nvSpPr>
        <p:spPr>
          <a:xfrm>
            <a:off x="718457" y="5342222"/>
            <a:ext cx="7919359" cy="954107"/>
          </a:xfrm>
          <a:prstGeom prst="rect">
            <a:avLst/>
          </a:prstGeom>
          <a:solidFill>
            <a:schemeClr val="accent4">
              <a:lumMod val="40000"/>
              <a:lumOff val="60000"/>
            </a:schemeClr>
          </a:solidFill>
        </p:spPr>
        <p:txBody>
          <a:bodyPr wrap="square" rtlCol="0">
            <a:spAutoFit/>
          </a:bodyPr>
          <a:lstStyle/>
          <a:p>
            <a:r>
              <a:rPr lang="en-SG" sz="2800" dirty="0"/>
              <a:t>Algorithm terminates at this point because </a:t>
            </a:r>
            <a:r>
              <a:rPr lang="en-SG" sz="2800" i="1" dirty="0"/>
              <a:t>z</a:t>
            </a:r>
            <a:r>
              <a:rPr lang="en-SG" sz="2800" dirty="0"/>
              <a:t> </a:t>
            </a:r>
            <a:r>
              <a:rPr lang="en-SG" sz="2800" dirty="0">
                <a:sym typeface="Symbol" panose="05050102010706020507" pitchFamily="18" charset="2"/>
              </a:rPr>
              <a:t> </a:t>
            </a:r>
            <a:r>
              <a:rPr lang="en-SG" sz="2800" i="1" dirty="0">
                <a:sym typeface="Symbol" panose="05050102010706020507" pitchFamily="18" charset="2"/>
              </a:rPr>
              <a:t>V</a:t>
            </a:r>
            <a:r>
              <a:rPr lang="en-SG" sz="2800" dirty="0">
                <a:sym typeface="Symbol" panose="05050102010706020507" pitchFamily="18" charset="2"/>
              </a:rPr>
              <a:t>(</a:t>
            </a:r>
            <a:r>
              <a:rPr lang="en-SG" sz="2800" i="1" dirty="0">
                <a:sym typeface="Symbol" panose="05050102010706020507" pitchFamily="18" charset="2"/>
              </a:rPr>
              <a:t>T</a:t>
            </a:r>
            <a:r>
              <a:rPr lang="en-SG" sz="2800" dirty="0">
                <a:sym typeface="Symbol" panose="05050102010706020507" pitchFamily="18" charset="2"/>
              </a:rPr>
              <a:t>).</a:t>
            </a:r>
          </a:p>
          <a:p>
            <a:r>
              <a:rPr lang="en-SG" sz="2800" dirty="0">
                <a:sym typeface="Symbol" panose="05050102010706020507" pitchFamily="18" charset="2"/>
              </a:rPr>
              <a:t>The shortest path from </a:t>
            </a:r>
            <a:r>
              <a:rPr lang="en-SG" sz="2800" i="1" dirty="0">
                <a:sym typeface="Symbol" panose="05050102010706020507" pitchFamily="18" charset="2"/>
              </a:rPr>
              <a:t>a</a:t>
            </a:r>
            <a:r>
              <a:rPr lang="en-SG" sz="2800" dirty="0">
                <a:sym typeface="Symbol" panose="05050102010706020507" pitchFamily="18" charset="2"/>
              </a:rPr>
              <a:t> to </a:t>
            </a:r>
            <a:r>
              <a:rPr lang="en-SG" sz="2800" i="1" dirty="0">
                <a:sym typeface="Symbol" panose="05050102010706020507" pitchFamily="18" charset="2"/>
              </a:rPr>
              <a:t>z</a:t>
            </a:r>
            <a:r>
              <a:rPr lang="en-SG" sz="2800" dirty="0">
                <a:sym typeface="Symbol" panose="05050102010706020507" pitchFamily="18" charset="2"/>
              </a:rPr>
              <a:t> has length </a:t>
            </a:r>
            <a:r>
              <a:rPr lang="en-SG" sz="2800" i="1" dirty="0">
                <a:sym typeface="Symbol" panose="05050102010706020507" pitchFamily="18" charset="2"/>
              </a:rPr>
              <a:t>L</a:t>
            </a:r>
            <a:r>
              <a:rPr lang="en-SG" sz="2800" dirty="0">
                <a:sym typeface="Symbol" panose="05050102010706020507" pitchFamily="18" charset="2"/>
              </a:rPr>
              <a:t>(</a:t>
            </a:r>
            <a:r>
              <a:rPr lang="en-SG" sz="2800" i="1" dirty="0">
                <a:sym typeface="Symbol" panose="05050102010706020507" pitchFamily="18" charset="2"/>
              </a:rPr>
              <a:t>z</a:t>
            </a:r>
            <a:r>
              <a:rPr lang="en-SG" sz="2800" dirty="0">
                <a:sym typeface="Symbol" panose="05050102010706020507" pitchFamily="18" charset="2"/>
              </a:rPr>
              <a:t>) = 14.</a:t>
            </a:r>
            <a:endParaRPr lang="en-SG" sz="2800" dirty="0"/>
          </a:p>
        </p:txBody>
      </p:sp>
      <p:sp>
        <p:nvSpPr>
          <p:cNvPr id="54" name="Oval 53"/>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9686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xit" presetSubtype="0" fill="hold" grpId="0" nodeType="withEffect">
                                  <p:stCondLst>
                                    <p:cond delay="0"/>
                                  </p:stCondLst>
                                  <p:childTnLst>
                                    <p:animEffect transition="out" filter="dissolv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dissolve">
                                      <p:cBhvr>
                                        <p:cTn id="25" dur="500"/>
                                        <p:tgtEl>
                                          <p:spTgt spid="53"/>
                                        </p:tgtEl>
                                      </p:cBhvr>
                                    </p:animEffect>
                                  </p:childTnLst>
                                </p:cTn>
                              </p:par>
                              <p:par>
                                <p:cTn id="26" presetID="9" presetClass="exit" presetSubtype="0" fill="hold" grpId="0" nodeType="withEffect">
                                  <p:stCondLst>
                                    <p:cond delay="0"/>
                                  </p:stCondLst>
                                  <p:childTnLst>
                                    <p:animEffect transition="out" filter="dissolve">
                                      <p:cBhvr>
                                        <p:cTn id="27" dur="500"/>
                                        <p:tgtEl>
                                          <p:spTgt spid="34"/>
                                        </p:tgtEl>
                                      </p:cBhvr>
                                    </p:animEffect>
                                    <p:set>
                                      <p:cBhvr>
                                        <p:cTn id="28" dur="1" fill="hold">
                                          <p:stCondLst>
                                            <p:cond delay="499"/>
                                          </p:stCondLst>
                                        </p:cTn>
                                        <p:tgtEl>
                                          <p:spTgt spid="34"/>
                                        </p:tgtEl>
                                        <p:attrNameLst>
                                          <p:attrName>style.visibility</p:attrName>
                                        </p:attrNameLst>
                                      </p:cBhvr>
                                      <p:to>
                                        <p:strVal val="hidden"/>
                                      </p:to>
                                    </p:set>
                                  </p:childTnLst>
                                </p:cTn>
                              </p:par>
                            </p:childTnLst>
                          </p:cTn>
                        </p:par>
                        <p:par>
                          <p:cTn id="29" fill="hold">
                            <p:stCondLst>
                              <p:cond delay="500"/>
                            </p:stCondLst>
                            <p:childTnLst>
                              <p:par>
                                <p:cTn id="30" presetID="9" presetClass="exit" presetSubtype="0" fill="hold" grpId="1" nodeType="afterEffect">
                                  <p:stCondLst>
                                    <p:cond delay="0"/>
                                  </p:stCondLst>
                                  <p:childTnLst>
                                    <p:animEffect transition="out" filter="dissolv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2" grpId="0" animBg="1"/>
      <p:bldP spid="2" grpId="0" animBg="1"/>
      <p:bldP spid="2" grpId="1" animBg="1"/>
      <p:bldP spid="14" grpId="0" animBg="1"/>
      <p:bldP spid="53" grpId="0"/>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54" name="TextBox 53"/>
          <p:cNvSpPr txBox="1"/>
          <p:nvPr/>
        </p:nvSpPr>
        <p:spPr>
          <a:xfrm>
            <a:off x="324356" y="992058"/>
            <a:ext cx="8221406" cy="1384995"/>
          </a:xfrm>
          <a:prstGeom prst="rect">
            <a:avLst/>
          </a:prstGeom>
          <a:noFill/>
        </p:spPr>
        <p:txBody>
          <a:bodyPr wrap="square" rtlCol="0">
            <a:spAutoFit/>
          </a:bodyPr>
          <a:lstStyle/>
          <a:p>
            <a:r>
              <a:rPr lang="en-US" altLang="en-US" sz="2800" dirty="0"/>
              <a:t>Keeping track of the steps in a table is a convenient way to show the action of Dijkstra’s algorithm. Table 10.7.1 does this for the graph in the previous example.</a:t>
            </a:r>
          </a:p>
        </p:txBody>
      </p:sp>
      <p:grpSp>
        <p:nvGrpSpPr>
          <p:cNvPr id="9" name="Group 8"/>
          <p:cNvGrpSpPr/>
          <p:nvPr/>
        </p:nvGrpSpPr>
        <p:grpSpPr>
          <a:xfrm>
            <a:off x="213021" y="2639539"/>
            <a:ext cx="8707072" cy="2397035"/>
            <a:chOff x="213021" y="2639539"/>
            <a:chExt cx="8707072" cy="2397035"/>
          </a:xfrm>
        </p:grpSpPr>
        <p:grpSp>
          <p:nvGrpSpPr>
            <p:cNvPr id="7" name="Group 6"/>
            <p:cNvGrpSpPr/>
            <p:nvPr/>
          </p:nvGrpSpPr>
          <p:grpSpPr>
            <a:xfrm>
              <a:off x="213021" y="2639539"/>
              <a:ext cx="8707072" cy="2397035"/>
              <a:chOff x="213021" y="2639539"/>
              <a:chExt cx="8707072" cy="2397035"/>
            </a:xfrm>
          </p:grpSpPr>
          <p:pic>
            <p:nvPicPr>
              <p:cNvPr id="5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21" y="2639539"/>
                <a:ext cx="8707072" cy="197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 Box 7"/>
              <p:cNvSpPr txBox="1">
                <a:spLocks noChangeArrowheads="1"/>
              </p:cNvSpPr>
              <p:nvPr/>
            </p:nvSpPr>
            <p:spPr bwMode="auto">
              <a:xfrm>
                <a:off x="3581400" y="4667242"/>
                <a:ext cx="1970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Table 10.7.1</a:t>
                </a:r>
              </a:p>
            </p:txBody>
          </p:sp>
        </p:grpSp>
        <p:sp>
          <p:nvSpPr>
            <p:cNvPr id="8" name="TextBox 7"/>
            <p:cNvSpPr txBox="1"/>
            <p:nvPr/>
          </p:nvSpPr>
          <p:spPr>
            <a:xfrm>
              <a:off x="3961361" y="4327410"/>
              <a:ext cx="495300" cy="233619"/>
            </a:xfrm>
            <a:prstGeom prst="rect">
              <a:avLst/>
            </a:prstGeom>
            <a:solidFill>
              <a:schemeClr val="bg1"/>
            </a:solidFill>
          </p:spPr>
          <p:txBody>
            <a:bodyPr wrap="square" lIns="18000" rIns="36000" bIns="18000" rtlCol="0">
              <a:spAutoFit/>
            </a:bodyPr>
            <a:lstStyle/>
            <a:p>
              <a:pPr algn="ctr"/>
              <a:r>
                <a:rPr lang="en-SG" sz="1100" dirty="0">
                  <a:latin typeface="Times New Roman" panose="02020603050405020304" pitchFamily="18" charset="0"/>
                  <a:cs typeface="Times New Roman" panose="02020603050405020304" pitchFamily="18" charset="0"/>
                </a:rPr>
                <a:t>{</a:t>
              </a:r>
              <a:r>
                <a:rPr lang="en-SG" sz="1100" i="1" dirty="0">
                  <a:latin typeface="Times New Roman" panose="02020603050405020304" pitchFamily="18" charset="0"/>
                  <a:cs typeface="Times New Roman" panose="02020603050405020304" pitchFamily="18" charset="0"/>
                </a:rPr>
                <a:t>d</a:t>
              </a:r>
              <a:r>
                <a:rPr lang="en-SG" sz="1100" dirty="0">
                  <a:latin typeface="Times New Roman" panose="02020603050405020304" pitchFamily="18" charset="0"/>
                  <a:cs typeface="Times New Roman" panose="02020603050405020304" pitchFamily="18" charset="0"/>
                </a:rPr>
                <a:t>, </a:t>
              </a:r>
              <a:r>
                <a:rPr lang="en-SG" sz="1100" i="1" dirty="0">
                  <a:latin typeface="Times New Roman" panose="02020603050405020304" pitchFamily="18" charset="0"/>
                  <a:cs typeface="Times New Roman" panose="02020603050405020304" pitchFamily="18" charset="0"/>
                </a:rPr>
                <a:t>z</a:t>
              </a:r>
              <a:r>
                <a:rPr lang="en-SG" sz="1100" dirty="0">
                  <a:latin typeface="Times New Roman" panose="02020603050405020304" pitchFamily="18" charset="0"/>
                  <a:cs typeface="Times New Roman" panose="02020603050405020304" pitchFamily="18" charset="0"/>
                </a:rPr>
                <a:t>}}</a:t>
              </a:r>
              <a:endParaRPr lang="en-SG" sz="1100" i="1" dirty="0">
                <a:latin typeface="Times New Roman" panose="02020603050405020304" pitchFamily="18" charset="0"/>
                <a:cs typeface="Times New Roman" panose="02020603050405020304" pitchFamily="18" charset="0"/>
              </a:endParaRPr>
            </a:p>
          </p:txBody>
        </p:sp>
      </p:gr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10481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40" name="TextBox 39"/>
          <p:cNvSpPr txBox="1"/>
          <p:nvPr/>
        </p:nvSpPr>
        <p:spPr>
          <a:xfrm>
            <a:off x="287783" y="2555309"/>
            <a:ext cx="8517550" cy="3801041"/>
          </a:xfrm>
          <a:prstGeom prst="rect">
            <a:avLst/>
          </a:prstGeom>
          <a:noFill/>
        </p:spPr>
        <p:txBody>
          <a:bodyPr wrap="square" rtlCol="0">
            <a:spAutoFit/>
          </a:bodyPr>
          <a:lstStyle/>
          <a:p>
            <a:pPr>
              <a:spcBef>
                <a:spcPct val="0"/>
              </a:spcBef>
            </a:pPr>
            <a:r>
              <a:rPr lang="en-US" altLang="en-US" sz="2400" b="1" dirty="0"/>
              <a:t>Proof: </a:t>
            </a:r>
            <a:r>
              <a:rPr lang="en-US" altLang="en-US" sz="2400" dirty="0"/>
              <a:t>Let </a:t>
            </a:r>
            <a:r>
              <a:rPr lang="en-US" altLang="en-US" sz="2400" i="1" dirty="0"/>
              <a:t>T</a:t>
            </a:r>
            <a:r>
              <a:rPr lang="en-US" altLang="en-US" sz="2400" dirty="0"/>
              <a:t> be a particular but arbitrarily chosen non-trivial tree.</a:t>
            </a:r>
          </a:p>
          <a:p>
            <a:pPr marL="982663" indent="-982663">
              <a:spcBef>
                <a:spcPct val="0"/>
              </a:spcBef>
              <a:spcAft>
                <a:spcPts val="600"/>
              </a:spcAft>
              <a:tabLst>
                <a:tab pos="982663" algn="l"/>
              </a:tabLst>
            </a:pPr>
            <a:r>
              <a:rPr lang="en-US" altLang="en-US" sz="2400" dirty="0"/>
              <a:t>Step 1:	Pick a vertex </a:t>
            </a:r>
            <a:r>
              <a:rPr lang="en-US" altLang="en-US" sz="2400" i="1" dirty="0"/>
              <a:t>v</a:t>
            </a:r>
            <a:r>
              <a:rPr lang="en-US" altLang="en-US" sz="2400" dirty="0"/>
              <a:t> of </a:t>
            </a:r>
            <a:r>
              <a:rPr lang="en-US" altLang="en-US" sz="2400" i="1" dirty="0"/>
              <a:t>T</a:t>
            </a:r>
            <a:r>
              <a:rPr lang="en-US" altLang="en-US" sz="2400" dirty="0"/>
              <a:t> and let </a:t>
            </a:r>
            <a:r>
              <a:rPr lang="en-US" altLang="en-US" sz="2400" i="1" dirty="0"/>
              <a:t>e</a:t>
            </a:r>
            <a:r>
              <a:rPr lang="en-US" altLang="en-US" sz="2400" dirty="0"/>
              <a:t> be an edge incident on </a:t>
            </a:r>
            <a:r>
              <a:rPr lang="en-US" altLang="en-US" sz="2400" i="1" dirty="0"/>
              <a:t>v</a:t>
            </a:r>
            <a:r>
              <a:rPr lang="en-US" altLang="en-US" sz="2400" dirty="0"/>
              <a:t>.</a:t>
            </a:r>
          </a:p>
          <a:p>
            <a:pPr marL="982663" indent="-982663">
              <a:spcBef>
                <a:spcPct val="0"/>
              </a:spcBef>
              <a:spcAft>
                <a:spcPts val="600"/>
              </a:spcAft>
              <a:tabLst>
                <a:tab pos="982663" algn="l"/>
              </a:tabLst>
            </a:pPr>
            <a:r>
              <a:rPr lang="en-US" altLang="en-US" sz="2400" dirty="0"/>
              <a:t>Step 2:	While deg(</a:t>
            </a:r>
            <a:r>
              <a:rPr lang="en-US" altLang="en-US" sz="2400" i="1" dirty="0"/>
              <a:t>v</a:t>
            </a:r>
            <a:r>
              <a:rPr lang="en-US" altLang="en-US" sz="2400" dirty="0"/>
              <a:t>) &gt; 1, repeat steps 2a, 2b and 2c:</a:t>
            </a:r>
          </a:p>
          <a:p>
            <a:pPr marL="982663" indent="-982663">
              <a:spcBef>
                <a:spcPct val="0"/>
              </a:spcBef>
              <a:spcAft>
                <a:spcPts val="600"/>
              </a:spcAft>
              <a:tabLst>
                <a:tab pos="439738" algn="l"/>
                <a:tab pos="982663" algn="l"/>
              </a:tabLst>
            </a:pPr>
            <a:r>
              <a:rPr lang="en-US" altLang="en-US" sz="2400" dirty="0"/>
              <a:t>	2a:	Choose </a:t>
            </a:r>
            <a:r>
              <a:rPr lang="en-US" altLang="en-US" sz="2400" i="1" dirty="0"/>
              <a:t>e'</a:t>
            </a:r>
            <a:r>
              <a:rPr lang="en-US" altLang="en-US" sz="2400" dirty="0"/>
              <a:t> to be an edge incident on </a:t>
            </a:r>
            <a:r>
              <a:rPr lang="en-US" altLang="en-US" sz="2400" i="1" dirty="0"/>
              <a:t>v</a:t>
            </a:r>
            <a:r>
              <a:rPr lang="en-US" altLang="en-US" sz="2400" dirty="0"/>
              <a:t> such that </a:t>
            </a:r>
            <a:r>
              <a:rPr lang="en-US" altLang="en-US" sz="2400" i="1" dirty="0"/>
              <a:t>e'</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e</a:t>
            </a:r>
            <a:r>
              <a:rPr lang="en-US" altLang="en-US" sz="2400" dirty="0"/>
              <a:t>.</a:t>
            </a:r>
          </a:p>
          <a:p>
            <a:pPr marL="982663" indent="-982663">
              <a:spcBef>
                <a:spcPct val="0"/>
              </a:spcBef>
              <a:spcAft>
                <a:spcPts val="600"/>
              </a:spcAft>
              <a:tabLst>
                <a:tab pos="439738" algn="l"/>
                <a:tab pos="982663" algn="l"/>
              </a:tabLst>
            </a:pPr>
            <a:r>
              <a:rPr lang="en-US" altLang="en-US" sz="2400" dirty="0"/>
              <a:t>	2b:	Let </a:t>
            </a:r>
            <a:r>
              <a:rPr lang="en-US" altLang="en-US" sz="2400" i="1" dirty="0"/>
              <a:t>v'</a:t>
            </a:r>
            <a:r>
              <a:rPr lang="en-US" altLang="en-US" sz="2400" dirty="0"/>
              <a:t> be the vertex at the other end of </a:t>
            </a:r>
            <a:r>
              <a:rPr lang="en-US" altLang="en-US" sz="2400" i="1" dirty="0"/>
              <a:t>e'</a:t>
            </a:r>
            <a:r>
              <a:rPr lang="en-US" altLang="en-US" sz="2400" dirty="0"/>
              <a:t> from </a:t>
            </a:r>
            <a:r>
              <a:rPr lang="en-US" altLang="en-US" sz="2400" i="1" dirty="0"/>
              <a:t>v</a:t>
            </a:r>
            <a:r>
              <a:rPr lang="en-US" altLang="en-US" sz="2400" dirty="0"/>
              <a:t>.</a:t>
            </a:r>
          </a:p>
          <a:p>
            <a:pPr marL="982663" indent="-982663">
              <a:spcBef>
                <a:spcPct val="0"/>
              </a:spcBef>
              <a:spcAft>
                <a:spcPts val="600"/>
              </a:spcAft>
              <a:tabLst>
                <a:tab pos="439738" algn="l"/>
                <a:tab pos="982663" algn="l"/>
              </a:tabLst>
            </a:pPr>
            <a:r>
              <a:rPr lang="en-US" altLang="en-US" sz="2400" dirty="0"/>
              <a:t>	2c:	Let </a:t>
            </a:r>
            <a:r>
              <a:rPr lang="en-US" altLang="en-US" sz="2400" i="1" dirty="0"/>
              <a:t>e</a:t>
            </a:r>
            <a:r>
              <a:rPr lang="en-US" altLang="en-US" sz="2400" dirty="0"/>
              <a:t> = </a:t>
            </a:r>
            <a:r>
              <a:rPr lang="en-US" altLang="en-US" sz="2400" i="1" dirty="0"/>
              <a:t>e' and v</a:t>
            </a:r>
            <a:r>
              <a:rPr lang="en-US" altLang="en-US" sz="2400" dirty="0"/>
              <a:t> = </a:t>
            </a:r>
            <a:r>
              <a:rPr lang="en-US" altLang="en-US" sz="2400" i="1" dirty="0"/>
              <a:t>v'</a:t>
            </a:r>
            <a:r>
              <a:rPr lang="en-US" altLang="en-US" sz="2400" dirty="0"/>
              <a:t>.</a:t>
            </a:r>
          </a:p>
          <a:p>
            <a:pPr>
              <a:spcBef>
                <a:spcPct val="0"/>
              </a:spcBef>
              <a:spcAft>
                <a:spcPts val="600"/>
              </a:spcAft>
              <a:tabLst>
                <a:tab pos="439738" algn="l"/>
              </a:tabLst>
            </a:pPr>
            <a:r>
              <a:rPr lang="en-US" altLang="en-US" sz="2400" dirty="0"/>
              <a:t>The algorithm must eventually terminate because the set of vertices of the tree </a:t>
            </a:r>
            <a:r>
              <a:rPr lang="en-US" altLang="en-US" sz="2400" i="1" dirty="0"/>
              <a:t>T</a:t>
            </a:r>
            <a:r>
              <a:rPr lang="en-US" altLang="en-US" sz="2400" dirty="0"/>
              <a:t> is finite and </a:t>
            </a:r>
            <a:r>
              <a:rPr lang="en-US" altLang="en-US" sz="2400" i="1" dirty="0"/>
              <a:t>T</a:t>
            </a:r>
            <a:r>
              <a:rPr lang="en-US" altLang="en-US" sz="2400" dirty="0"/>
              <a:t> is circuit-free. When it does, a vertex </a:t>
            </a:r>
            <a:r>
              <a:rPr lang="en-US" altLang="en-US" sz="2400" i="1" dirty="0"/>
              <a:t>v</a:t>
            </a:r>
            <a:r>
              <a:rPr lang="en-US" altLang="en-US" sz="2400" dirty="0"/>
              <a:t> of degree 1 will have been found.</a:t>
            </a:r>
          </a:p>
        </p:txBody>
      </p:sp>
      <p:grpSp>
        <p:nvGrpSpPr>
          <p:cNvPr id="43" name="Group 42"/>
          <p:cNvGrpSpPr/>
          <p:nvPr/>
        </p:nvGrpSpPr>
        <p:grpSpPr>
          <a:xfrm>
            <a:off x="287783" y="1084575"/>
            <a:ext cx="8480977" cy="1081882"/>
            <a:chOff x="730522" y="4598517"/>
            <a:chExt cx="8480977" cy="1081882"/>
          </a:xfrm>
        </p:grpSpPr>
        <p:sp>
          <p:nvSpPr>
            <p:cNvPr id="44" name="Rectangle 43"/>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10.5.1</a:t>
              </a:r>
            </a:p>
          </p:txBody>
        </p:sp>
        <p:sp>
          <p:nvSpPr>
            <p:cNvPr id="47" name="TextBox 46"/>
            <p:cNvSpPr txBox="1"/>
            <p:nvPr/>
          </p:nvSpPr>
          <p:spPr>
            <a:xfrm>
              <a:off x="898473" y="5218733"/>
              <a:ext cx="8313026" cy="461665"/>
            </a:xfrm>
            <a:prstGeom prst="rect">
              <a:avLst/>
            </a:prstGeom>
            <a:noFill/>
          </p:spPr>
          <p:txBody>
            <a:bodyPr wrap="square" rtlCol="0">
              <a:spAutoFit/>
            </a:bodyPr>
            <a:lstStyle/>
            <a:p>
              <a:pPr>
                <a:spcAft>
                  <a:spcPts val="600"/>
                </a:spcAft>
              </a:pPr>
              <a:r>
                <a:rPr lang="en-SG" sz="2400" dirty="0"/>
                <a:t>Any non-trivial tree has at least one vertex of degree 1.</a:t>
              </a:r>
              <a:endParaRPr lang="en-SG" sz="2400" dirty="0">
                <a:sym typeface="Symbol" panose="05050102010706020507" pitchFamily="18" charset="2"/>
              </a:endParaRP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0512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14987</TotalTime>
  <Words>5128</Words>
  <Application>Microsoft Office PowerPoint</Application>
  <PresentationFormat>On-screen Show (4:3)</PresentationFormat>
  <Paragraphs>865</Paragraphs>
  <Slides>82</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Light</vt:lpstr>
      <vt:lpstr>Symbol</vt:lpstr>
      <vt:lpstr>Times New Roman</vt:lpstr>
      <vt:lpstr>Wingdings</vt:lpstr>
      <vt:lpstr>Wingdings 2</vt:lpstr>
      <vt:lpstr>Office Theme</vt:lpstr>
      <vt:lpstr>12. Graphs and Trees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Tuck-Choy Aaron TAN</cp:lastModifiedBy>
  <cp:revision>1357</cp:revision>
  <cp:lastPrinted>2015-10-06T03:05:55Z</cp:lastPrinted>
  <dcterms:created xsi:type="dcterms:W3CDTF">2015-07-25T11:08:36Z</dcterms:created>
  <dcterms:modified xsi:type="dcterms:W3CDTF">2018-10-29T12:49:15Z</dcterms:modified>
</cp:coreProperties>
</file>