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6" r:id="rId2"/>
    <p:sldId id="338" r:id="rId3"/>
    <p:sldId id="339" r:id="rId4"/>
    <p:sldId id="340" r:id="rId5"/>
    <p:sldId id="257" r:id="rId6"/>
    <p:sldId id="278"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1" r:id="rId49"/>
    <p:sldId id="300" r:id="rId50"/>
    <p:sldId id="302" r:id="rId51"/>
    <p:sldId id="303" r:id="rId52"/>
    <p:sldId id="304"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6" r:id="rId83"/>
    <p:sldId id="335" r:id="rId84"/>
    <p:sldId id="337" r:id="rId8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6600"/>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0" autoAdjust="0"/>
    <p:restoredTop sz="90603" autoAdjust="0"/>
  </p:normalViewPr>
  <p:slideViewPr>
    <p:cSldViewPr snapToGrid="0">
      <p:cViewPr varScale="1">
        <p:scale>
          <a:sx n="80" d="100"/>
          <a:sy n="80" d="100"/>
        </p:scale>
        <p:origin x="108" y="45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Out of 200,000 submissions</a:t>
            </a:r>
          </a:p>
        </c:rich>
      </c:tx>
      <c:layout>
        <c:manualLayout>
          <c:xMode val="edge"/>
          <c:yMode val="edge"/>
          <c:x val="0.31664950259964098"/>
          <c:y val="9.21985815602836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9F43-434B-886E-A37DE9BB20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43-434B-886E-A37DE9BB20C5}"/>
              </c:ext>
            </c:extLst>
          </c:dPt>
          <c:dPt>
            <c:idx val="2"/>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5-9F43-434B-886E-A37DE9BB20C5}"/>
              </c:ext>
            </c:extLst>
          </c:dPt>
          <c:dLbls>
            <c:dLbl>
              <c:idx val="0"/>
              <c:layout>
                <c:manualLayout>
                  <c:x val="-0.11841626336792289"/>
                  <c:y val="0.12568520690232871"/>
                </c:manualLayout>
              </c:layout>
              <c:tx>
                <c:rich>
                  <a:bodyPr/>
                  <a:lstStyle/>
                  <a:p>
                    <a:fld id="{27A58293-A5CB-47C8-8503-12B149644B73}"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9F43-434B-886E-A37DE9BB20C5}"/>
                </c:ext>
              </c:extLst>
            </c:dLbl>
            <c:dLbl>
              <c:idx val="1"/>
              <c:layout/>
              <c:tx>
                <c:rich>
                  <a:bodyPr/>
                  <a:lstStyle/>
                  <a:p>
                    <a:fld id="{6D98727F-CE67-493C-9E67-F9F01EB990C8}"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9F43-434B-886E-A37DE9BB20C5}"/>
                </c:ext>
              </c:extLst>
            </c:dLbl>
            <c:dLbl>
              <c:idx val="2"/>
              <c:layout>
                <c:manualLayout>
                  <c:x val="0.12089214089682548"/>
                  <c:y val="-0.14577048813271004"/>
                </c:manualLayout>
              </c:layout>
              <c:tx>
                <c:rich>
                  <a:bodyPr/>
                  <a:lstStyle/>
                  <a:p>
                    <a:fld id="{A61744A0-D6DD-4113-ADF5-7FD63414D6CC}"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9F43-434B-886E-A37DE9BB20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Yes</c:v>
                </c:pt>
                <c:pt idx="1">
                  <c:v>No</c:v>
                </c:pt>
                <c:pt idx="2">
                  <c:v>Cannot be determined</c:v>
                </c:pt>
              </c:strCache>
            </c:strRef>
          </c:cat>
          <c:val>
            <c:numRef>
              <c:f>Sheet1!$A$1:$A$3</c:f>
              <c:numCache>
                <c:formatCode>0.00%</c:formatCode>
                <c:ptCount val="3"/>
                <c:pt idx="0">
                  <c:v>0.27679999999999999</c:v>
                </c:pt>
                <c:pt idx="1">
                  <c:v>4.5499999999999999E-2</c:v>
                </c:pt>
                <c:pt idx="2">
                  <c:v>0.67769999999999997</c:v>
                </c:pt>
              </c:numCache>
            </c:numRef>
          </c:val>
          <c:extLst>
            <c:ext xmlns:c16="http://schemas.microsoft.com/office/drawing/2014/chart" uri="{C3380CC4-5D6E-409C-BE32-E72D297353CC}">
              <c16:uniqueId val="{00000006-9F43-434B-886E-A37DE9BB20C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7180577427821523"/>
          <c:y val="0.81539297171186931"/>
          <c:w val="0.50234374711599872"/>
          <c:h val="5.9840844362539794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2.1 Logical Form and Logical Equivalence</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Statements; Compound Statements; Statement Form (Propositional Form)</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2.2 Conditional Statements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Conditional Statements; If-Then as Or</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Logical Equivalence; Tautologies and Contradictions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15981B96-D8DF-4BD5-9205-E3F8DCA8212E}">
      <dgm:prSet phldrT="[Text]"/>
      <dgm:spPr/>
      <dgm:t>
        <a:bodyPr/>
        <a:lstStyle/>
        <a:p>
          <a:r>
            <a:rPr lang="en-US" dirty="0"/>
            <a:t>Only If and the </a:t>
          </a:r>
          <a:r>
            <a:rPr lang="en-US" dirty="0" err="1"/>
            <a:t>Biconditional</a:t>
          </a:r>
          <a:r>
            <a:rPr lang="en-US" dirty="0"/>
            <a:t>; Necessary and Sufficient Conditions</a:t>
          </a:r>
        </a:p>
      </dgm:t>
    </dgm:pt>
    <dgm:pt modelId="{DEEF6614-5C8E-46A2-867B-C9F7CD4C5D19}" type="parTrans" cxnId="{6783359D-6E57-4C35-AEE5-864D38C47E24}">
      <dgm:prSet/>
      <dgm:spPr/>
      <dgm:t>
        <a:bodyPr/>
        <a:lstStyle/>
        <a:p>
          <a:endParaRPr lang="en-US"/>
        </a:p>
      </dgm:t>
    </dgm:pt>
    <dgm:pt modelId="{8652596B-EEE6-4543-AB9D-DC9B9E807380}" type="sibTrans" cxnId="{6783359D-6E57-4C35-AEE5-864D38C47E24}">
      <dgm:prSet/>
      <dgm:spPr/>
      <dgm:t>
        <a:bodyPr/>
        <a:lstStyle/>
        <a:p>
          <a:endParaRPr lang="en-US"/>
        </a:p>
      </dgm:t>
    </dgm:pt>
    <dgm:pt modelId="{0FE65D8F-91D7-46F6-94C5-0642A6C22129}">
      <dgm:prSet phldrT="[Text]"/>
      <dgm:spPr/>
      <dgm:t>
        <a:bodyPr/>
        <a:lstStyle/>
        <a:p>
          <a:r>
            <a:rPr lang="en-US" dirty="0"/>
            <a:t>Negation, Contrapositive, Converse and Inverse</a:t>
          </a:r>
        </a:p>
      </dgm:t>
    </dgm:pt>
    <dgm:pt modelId="{41054D66-3473-4A96-AE82-FC3C4AC9285E}" type="parTrans" cxnId="{94CD4497-2335-4849-A9FF-4FA97754D4AA}">
      <dgm:prSet/>
      <dgm:spPr/>
      <dgm:t>
        <a:bodyPr/>
        <a:lstStyle/>
        <a:p>
          <a:endParaRPr lang="en-US"/>
        </a:p>
      </dgm:t>
    </dgm:pt>
    <dgm:pt modelId="{24D7EDA8-2455-4C46-AF0B-C49FF36C3BB4}" type="sibTrans" cxnId="{94CD4497-2335-4849-A9FF-4FA97754D4AA}">
      <dgm:prSet/>
      <dgm:spPr/>
      <dgm:t>
        <a:bodyPr/>
        <a:lstStyle/>
        <a:p>
          <a:endParaRPr lang="en-US"/>
        </a:p>
      </dgm:t>
    </dgm:pt>
    <dgm:pt modelId="{27BD6DE6-A64E-4D10-9273-68986977416E}">
      <dgm:prSet/>
      <dgm:spPr/>
      <dgm:t>
        <a:bodyPr/>
        <a:lstStyle/>
        <a:p>
          <a:r>
            <a:rPr lang="en-US" dirty="0"/>
            <a:t>2.3 Valid and Invalid Arguments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Argument; Valid and Invalid Arguments</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B775865C-F944-47C6-8A82-E26C15998CBD}">
      <dgm:prSet/>
      <dgm:spPr/>
      <dgm:t>
        <a:bodyPr/>
        <a:lstStyle/>
        <a:p>
          <a:r>
            <a:rPr lang="en-US" dirty="0"/>
            <a:t>Modus Ponens and Modus Tollens</a:t>
          </a:r>
        </a:p>
      </dgm:t>
    </dgm:pt>
    <dgm:pt modelId="{9E5FAA12-96DC-45B8-A04D-B2140D32C0FF}" type="parTrans" cxnId="{1D731A6F-0CFD-4AE8-B5AA-8CE9D4DD057E}">
      <dgm:prSet/>
      <dgm:spPr/>
      <dgm:t>
        <a:bodyPr/>
        <a:lstStyle/>
        <a:p>
          <a:endParaRPr lang="en-US"/>
        </a:p>
      </dgm:t>
    </dgm:pt>
    <dgm:pt modelId="{BEF5EA15-D30E-486A-BE07-91701C54A549}" type="sibTrans" cxnId="{1D731A6F-0CFD-4AE8-B5AA-8CE9D4DD057E}">
      <dgm:prSet/>
      <dgm:spPr/>
      <dgm:t>
        <a:bodyPr/>
        <a:lstStyle/>
        <a:p>
          <a:endParaRPr lang="en-US"/>
        </a:p>
      </dgm:t>
    </dgm:pt>
    <dgm:pt modelId="{006E8510-316B-458A-9BC1-17759118BF14}">
      <dgm:prSet/>
      <dgm:spPr/>
      <dgm:t>
        <a:bodyPr/>
        <a:lstStyle/>
        <a:p>
          <a:r>
            <a:rPr lang="en-US" dirty="0"/>
            <a:t>Rules of Inference</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74281D1B-C24B-4528-88EE-C01F8D01B187}">
      <dgm:prSet/>
      <dgm:spPr/>
      <dgm:t>
        <a:bodyPr/>
        <a:lstStyle/>
        <a:p>
          <a:r>
            <a:rPr lang="en-US" dirty="0"/>
            <a:t>Fallacies</a:t>
          </a:r>
        </a:p>
      </dgm:t>
    </dgm:pt>
    <dgm:pt modelId="{42F63291-108A-4EA2-B0C1-88A58698CF9D}" type="parTrans" cxnId="{3B119C69-CB1A-4F6E-BB9D-9242BC8CE6CB}">
      <dgm:prSet/>
      <dgm:spPr/>
      <dgm:t>
        <a:bodyPr/>
        <a:lstStyle/>
        <a:p>
          <a:endParaRPr lang="en-US"/>
        </a:p>
      </dgm:t>
    </dgm:pt>
    <dgm:pt modelId="{FB7A0DE0-9C7D-4115-B72C-7BB73022D1BB}" type="sibTrans" cxnId="{3B119C69-CB1A-4F6E-BB9D-9242BC8CE6CB}">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3">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3">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3">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3">
        <dgm:presLayoutVars>
          <dgm:bulletEnabled val="1"/>
        </dgm:presLayoutVars>
      </dgm:prSet>
      <dgm:spPr/>
      <dgm:t>
        <a:bodyPr/>
        <a:lstStyle/>
        <a:p>
          <a:endParaRPr lang="en-US"/>
        </a:p>
      </dgm:t>
    </dgm:pt>
  </dgm:ptLst>
  <dgm:cxnLst>
    <dgm:cxn modelId="{0683B28B-0359-4C00-AFF0-3ABD3553A471}" srcId="{7F3EE7F4-5CF1-432E-A16A-EF1709181AEB}" destId="{58A43B6F-DE60-4DF8-8397-0C3A8E3D1E67}" srcOrd="1" destOrd="0" parTransId="{578542A2-45F1-4006-9AB5-FFA68462A556}" sibTransId="{8A6C530E-7229-4411-8939-E9774EA8157D}"/>
    <dgm:cxn modelId="{D21BBDC1-6177-4659-B672-EC4BABA1338C}" type="presOf" srcId="{15981B96-D8DF-4BD5-9205-E3F8DCA8212E}" destId="{A6170852-CD95-4A25-B089-D6B307265438}" srcOrd="0" destOrd="2" presId="urn:microsoft.com/office/officeart/2005/8/layout/vList2"/>
    <dgm:cxn modelId="{1746A295-6870-4417-B60C-533AC3673452}" type="presOf" srcId="{74281D1B-C24B-4528-88EE-C01F8D01B187}" destId="{F3B6B158-1AE0-4D8B-A702-A8715E021A2A}" srcOrd="0" destOrd="3" presId="urn:microsoft.com/office/officeart/2005/8/layout/vList2"/>
    <dgm:cxn modelId="{1C954AAA-F0CE-4914-844B-31CBC2ABBDFC}" type="presOf" srcId="{0FE65D8F-91D7-46F6-94C5-0642A6C22129}" destId="{A6170852-CD95-4A25-B089-D6B307265438}" srcOrd="0" destOrd="1" presId="urn:microsoft.com/office/officeart/2005/8/layout/vList2"/>
    <dgm:cxn modelId="{6783359D-6E57-4C35-AEE5-864D38C47E24}" srcId="{90250D92-EAF1-4F2C-B772-CC48C11D0311}" destId="{15981B96-D8DF-4BD5-9205-E3F8DCA8212E}" srcOrd="2" destOrd="0" parTransId="{DEEF6614-5C8E-46A2-867B-C9F7CD4C5D19}" sibTransId="{8652596B-EEE6-4543-AB9D-DC9B9E807380}"/>
    <dgm:cxn modelId="{2136FC02-1A38-4D50-9B50-1D929A0065DF}" type="presOf" srcId="{6F84F787-5F99-452F-AD9B-0BD6125B0C3D}" destId="{85DAB027-F54C-44DC-BDBE-232ED77CC6C1}" srcOrd="0" destOrd="0" presId="urn:microsoft.com/office/officeart/2005/8/layout/vList2"/>
    <dgm:cxn modelId="{C67DED16-DFE3-4362-B047-3E4F92774CCA}" type="presOf" srcId="{27BD6DE6-A64E-4D10-9273-68986977416E}" destId="{D6C6CA5C-623B-4113-8558-EECF5C4AA422}" srcOrd="0" destOrd="0" presId="urn:microsoft.com/office/officeart/2005/8/layout/vList2"/>
    <dgm:cxn modelId="{ADF04E26-3543-49A5-891B-9FB1EF73CB6D}" type="presOf" srcId="{90250D92-EAF1-4F2C-B772-CC48C11D0311}" destId="{2309305B-C855-4771-85E1-9B59415FD537}"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51167CE3-784F-425F-A2AD-3FD898503C36}" srcId="{27BD6DE6-A64E-4D10-9273-68986977416E}" destId="{B0FCDD16-8224-4E79-ABF5-87D73043DDA9}" srcOrd="0" destOrd="0" parTransId="{5B57E8F0-FB3F-4C32-A79D-441557C8A19F}" sibTransId="{3C59DC4E-D43D-487F-83AF-054B96DF5732}"/>
    <dgm:cxn modelId="{A32B1BB6-92B0-4366-B170-A5AE63E07314}" type="presOf" srcId="{31D8F70D-89DF-4EF2-95ED-23355DFA290D}" destId="{48C4D8D6-E7FC-4E3C-9F84-84133BB46313}" srcOrd="0" destOrd="0" presId="urn:microsoft.com/office/officeart/2005/8/layout/vList2"/>
    <dgm:cxn modelId="{1D731A6F-0CFD-4AE8-B5AA-8CE9D4DD057E}" srcId="{27BD6DE6-A64E-4D10-9273-68986977416E}" destId="{B775865C-F944-47C6-8A82-E26C15998CBD}" srcOrd="1" destOrd="0" parTransId="{9E5FAA12-96DC-45B8-A04D-B2140D32C0FF}" sibTransId="{BEF5EA15-D30E-486A-BE07-91701C54A549}"/>
    <dgm:cxn modelId="{AF0007C4-DDEA-4E0C-9924-8AFC19D30F0F}" srcId="{6F84F787-5F99-452F-AD9B-0BD6125B0C3D}" destId="{7F3EE7F4-5CF1-432E-A16A-EF1709181AEB}" srcOrd="0" destOrd="0" parTransId="{41F9131A-82C0-45B3-84EB-25C445DFB798}" sibTransId="{C7FB9F7D-C9D7-4F24-801C-51D68C64976A}"/>
    <dgm:cxn modelId="{F8593BB8-040D-45E5-A040-33463384AB91}" srcId="{6F84F787-5F99-452F-AD9B-0BD6125B0C3D}" destId="{27BD6DE6-A64E-4D10-9273-68986977416E}" srcOrd="2" destOrd="0" parTransId="{C45F01DC-DAB6-481E-ABF3-6A5B171385BA}" sibTransId="{017C8BE8-7444-4868-A355-78BA7F2A9108}"/>
    <dgm:cxn modelId="{833E3FE2-BEBC-4C7F-823A-35867F1A1DDB}" type="presOf" srcId="{58A43B6F-DE60-4DF8-8397-0C3A8E3D1E67}" destId="{48C4D8D6-E7FC-4E3C-9F84-84133BB46313}" srcOrd="0" destOrd="1" presId="urn:microsoft.com/office/officeart/2005/8/layout/vList2"/>
    <dgm:cxn modelId="{98BDDB71-FCB7-4F0E-8D9A-0C86EAA96634}" srcId="{27BD6DE6-A64E-4D10-9273-68986977416E}" destId="{006E8510-316B-458A-9BC1-17759118BF14}" srcOrd="2" destOrd="0" parTransId="{8FEFC947-AA13-46EC-AFCC-4DF9015A334C}" sibTransId="{12DBC6C4-6545-4405-8502-19BB0F51EC30}"/>
    <dgm:cxn modelId="{BE55A903-595D-4A8D-9E2D-31C0043369DE}" srcId="{6F84F787-5F99-452F-AD9B-0BD6125B0C3D}" destId="{90250D92-EAF1-4F2C-B772-CC48C11D0311}" srcOrd="1" destOrd="0" parTransId="{C1AE61F7-B862-470C-A4DB-65F078287B01}" sibTransId="{AC977458-9D6E-44DC-99C5-F628B9176A90}"/>
    <dgm:cxn modelId="{3B119C69-CB1A-4F6E-BB9D-9242BC8CE6CB}" srcId="{27BD6DE6-A64E-4D10-9273-68986977416E}" destId="{74281D1B-C24B-4528-88EE-C01F8D01B187}" srcOrd="3" destOrd="0" parTransId="{42F63291-108A-4EA2-B0C1-88A58698CF9D}" sibTransId="{FB7A0DE0-9C7D-4115-B72C-7BB73022D1BB}"/>
    <dgm:cxn modelId="{5704A3DF-4049-45C3-B12B-23930E476921}" type="presOf" srcId="{B775865C-F944-47C6-8A82-E26C15998CBD}" destId="{F3B6B158-1AE0-4D8B-A702-A8715E021A2A}" srcOrd="0" destOrd="1"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146DCE2C-A628-44CF-B44C-1DCBDDA8C9FF}" type="presOf" srcId="{B0FCDD16-8224-4E79-ABF5-87D73043DDA9}" destId="{F3B6B158-1AE0-4D8B-A702-A8715E021A2A}" srcOrd="0" destOrd="0" presId="urn:microsoft.com/office/officeart/2005/8/layout/vList2"/>
    <dgm:cxn modelId="{94CD4497-2335-4849-A9FF-4FA97754D4AA}" srcId="{90250D92-EAF1-4F2C-B772-CC48C11D0311}" destId="{0FE65D8F-91D7-46F6-94C5-0642A6C22129}" srcOrd="1" destOrd="0" parTransId="{41054D66-3473-4A96-AE82-FC3C4AC9285E}" sibTransId="{24D7EDA8-2455-4C46-AF0B-C49FF36C3BB4}"/>
    <dgm:cxn modelId="{6F1A20F1-9292-4C19-B26E-38E2F0663A85}" type="presOf" srcId="{4F0349F7-7124-4645-B7CB-EE5C90341F93}" destId="{A6170852-CD95-4A25-B089-D6B307265438}" srcOrd="0" destOrd="0" presId="urn:microsoft.com/office/officeart/2005/8/layout/vList2"/>
    <dgm:cxn modelId="{876AFEAD-EA67-4CF9-A983-954E585CF568}" type="presOf" srcId="{006E8510-316B-458A-9BC1-17759118BF14}" destId="{F3B6B158-1AE0-4D8B-A702-A8715E021A2A}" srcOrd="0" destOrd="2" presId="urn:microsoft.com/office/officeart/2005/8/layout/vList2"/>
    <dgm:cxn modelId="{70AB6647-3A78-43D4-8A43-B8D4236CF243}" type="presOf" srcId="{7F3EE7F4-5CF1-432E-A16A-EF1709181AEB}" destId="{EC610065-CFB3-4CEF-BC1D-8B50BDA86689}"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8990"/>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2.1 Logical Form and Logical Equivalence</a:t>
          </a:r>
        </a:p>
      </dsp:txBody>
      <dsp:txXfrm>
        <a:off x="29271" y="38261"/>
        <a:ext cx="7920776" cy="541083"/>
      </dsp:txXfrm>
    </dsp:sp>
    <dsp:sp modelId="{48C4D8D6-E7FC-4E3C-9F84-84133BB46313}">
      <dsp:nvSpPr>
        <dsp:cNvPr id="0" name=""/>
        <dsp:cNvSpPr/>
      </dsp:nvSpPr>
      <dsp:spPr>
        <a:xfrm>
          <a:off x="0" y="608615"/>
          <a:ext cx="7979318"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Statements; Compound Statements; Statement Form (Propositional Form)</a:t>
          </a:r>
        </a:p>
        <a:p>
          <a:pPr marL="228600" lvl="1" indent="-228600" algn="l" defTabSz="889000">
            <a:lnSpc>
              <a:spcPct val="90000"/>
            </a:lnSpc>
            <a:spcBef>
              <a:spcPct val="0"/>
            </a:spcBef>
            <a:spcAft>
              <a:spcPct val="20000"/>
            </a:spcAft>
            <a:buChar char="••"/>
          </a:pPr>
          <a:r>
            <a:rPr lang="en-US" sz="2000" kern="1200" dirty="0"/>
            <a:t>Logical Equivalence; Tautologies and Contradictions</a:t>
          </a:r>
        </a:p>
      </dsp:txBody>
      <dsp:txXfrm>
        <a:off x="0" y="608615"/>
        <a:ext cx="7979318" cy="983250"/>
      </dsp:txXfrm>
    </dsp:sp>
    <dsp:sp modelId="{2309305B-C855-4771-85E1-9B59415FD537}">
      <dsp:nvSpPr>
        <dsp:cNvPr id="0" name=""/>
        <dsp:cNvSpPr/>
      </dsp:nvSpPr>
      <dsp:spPr>
        <a:xfrm>
          <a:off x="0" y="1591865"/>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2.2 Conditional Statements</a:t>
          </a:r>
        </a:p>
      </dsp:txBody>
      <dsp:txXfrm>
        <a:off x="29271" y="1621136"/>
        <a:ext cx="7920776" cy="541083"/>
      </dsp:txXfrm>
    </dsp:sp>
    <dsp:sp modelId="{A6170852-CD95-4A25-B089-D6B307265438}">
      <dsp:nvSpPr>
        <dsp:cNvPr id="0" name=""/>
        <dsp:cNvSpPr/>
      </dsp:nvSpPr>
      <dsp:spPr>
        <a:xfrm>
          <a:off x="0" y="2191490"/>
          <a:ext cx="797931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Conditional Statements; If-Then as Or</a:t>
          </a:r>
        </a:p>
        <a:p>
          <a:pPr marL="228600" lvl="1" indent="-228600" algn="l" defTabSz="889000">
            <a:lnSpc>
              <a:spcPct val="90000"/>
            </a:lnSpc>
            <a:spcBef>
              <a:spcPct val="0"/>
            </a:spcBef>
            <a:spcAft>
              <a:spcPct val="20000"/>
            </a:spcAft>
            <a:buChar char="••"/>
          </a:pPr>
          <a:r>
            <a:rPr lang="en-US" sz="2000" kern="1200" dirty="0"/>
            <a:t>Negation, Contrapositive, Converse and Inverse</a:t>
          </a:r>
        </a:p>
        <a:p>
          <a:pPr marL="228600" lvl="1" indent="-228600" algn="l" defTabSz="889000">
            <a:lnSpc>
              <a:spcPct val="90000"/>
            </a:lnSpc>
            <a:spcBef>
              <a:spcPct val="0"/>
            </a:spcBef>
            <a:spcAft>
              <a:spcPct val="20000"/>
            </a:spcAft>
            <a:buChar char="••"/>
          </a:pPr>
          <a:r>
            <a:rPr lang="en-US" sz="2000" kern="1200" dirty="0"/>
            <a:t>Only If and the </a:t>
          </a:r>
          <a:r>
            <a:rPr lang="en-US" sz="2000" kern="1200" dirty="0" err="1"/>
            <a:t>Biconditional</a:t>
          </a:r>
          <a:r>
            <a:rPr lang="en-US" sz="2000" kern="1200" dirty="0"/>
            <a:t>; Necessary and Sufficient Conditions</a:t>
          </a:r>
        </a:p>
      </dsp:txBody>
      <dsp:txXfrm>
        <a:off x="0" y="2191490"/>
        <a:ext cx="7979318" cy="1035000"/>
      </dsp:txXfrm>
    </dsp:sp>
    <dsp:sp modelId="{D6C6CA5C-623B-4113-8558-EECF5C4AA422}">
      <dsp:nvSpPr>
        <dsp:cNvPr id="0" name=""/>
        <dsp:cNvSpPr/>
      </dsp:nvSpPr>
      <dsp:spPr>
        <a:xfrm>
          <a:off x="0" y="3226490"/>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2.3 Valid and Invalid Arguments	</a:t>
          </a:r>
        </a:p>
      </dsp:txBody>
      <dsp:txXfrm>
        <a:off x="29271" y="3255761"/>
        <a:ext cx="7920776" cy="541083"/>
      </dsp:txXfrm>
    </dsp:sp>
    <dsp:sp modelId="{F3B6B158-1AE0-4D8B-A702-A8715E021A2A}">
      <dsp:nvSpPr>
        <dsp:cNvPr id="0" name=""/>
        <dsp:cNvSpPr/>
      </dsp:nvSpPr>
      <dsp:spPr>
        <a:xfrm>
          <a:off x="0" y="3826115"/>
          <a:ext cx="7979318"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Argument; Valid and Invalid Arguments</a:t>
          </a:r>
        </a:p>
        <a:p>
          <a:pPr marL="228600" lvl="1" indent="-228600" algn="l" defTabSz="889000">
            <a:lnSpc>
              <a:spcPct val="90000"/>
            </a:lnSpc>
            <a:spcBef>
              <a:spcPct val="0"/>
            </a:spcBef>
            <a:spcAft>
              <a:spcPct val="20000"/>
            </a:spcAft>
            <a:buChar char="••"/>
          </a:pPr>
          <a:r>
            <a:rPr lang="en-US" sz="2000" kern="1200" dirty="0"/>
            <a:t>Modus Ponens and Modus Tollens</a:t>
          </a:r>
        </a:p>
        <a:p>
          <a:pPr marL="228600" lvl="1" indent="-228600" algn="l" defTabSz="889000">
            <a:lnSpc>
              <a:spcPct val="90000"/>
            </a:lnSpc>
            <a:spcBef>
              <a:spcPct val="0"/>
            </a:spcBef>
            <a:spcAft>
              <a:spcPct val="20000"/>
            </a:spcAft>
            <a:buChar char="••"/>
          </a:pPr>
          <a:r>
            <a:rPr lang="en-US" sz="2000" kern="1200" dirty="0"/>
            <a:t>Rules of Inference</a:t>
          </a:r>
        </a:p>
        <a:p>
          <a:pPr marL="228600" lvl="1" indent="-228600" algn="l" defTabSz="889000">
            <a:lnSpc>
              <a:spcPct val="90000"/>
            </a:lnSpc>
            <a:spcBef>
              <a:spcPct val="0"/>
            </a:spcBef>
            <a:spcAft>
              <a:spcPct val="20000"/>
            </a:spcAft>
            <a:buChar char="••"/>
          </a:pPr>
          <a:r>
            <a:rPr lang="en-US" sz="2000" kern="1200" dirty="0"/>
            <a:t>Fallacies</a:t>
          </a:r>
        </a:p>
      </dsp:txBody>
      <dsp:txXfrm>
        <a:off x="0" y="3826115"/>
        <a:ext cx="7979318" cy="13713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21/8/2018</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344172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232309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45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22318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65467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91074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96751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088601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523622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53279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71181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132905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530068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275288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91946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1340813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1258684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895907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923683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7806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3555044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783340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3485329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605380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6564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369508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896198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21100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578138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902028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4285910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4048396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2283994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784449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450422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29196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701416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706495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1178462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1214958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5278129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25210950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25998410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6942089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37907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58515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24844663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37753871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4980799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401014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21/8/2018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21/8/2018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21/8/2018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21/8/2018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21/8/2018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21/8/2018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21/8/2018</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21/8/2018</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21/8/2018</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21/8/2018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21/8/2018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21/8/2018</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hyperlink" Target="https://www.theguardian.com/science/2016/mar/28/did-you-solve-it-the-logic-question-almost-everyone-gets-wron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20 – 24 August 2018</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2. The Logic of Compound Statements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Negation, Conjunction, and Disjunction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grpSp>
        <p:nvGrpSpPr>
          <p:cNvPr id="25" name="Group 24"/>
          <p:cNvGrpSpPr/>
          <p:nvPr/>
        </p:nvGrpSpPr>
        <p:grpSpPr>
          <a:xfrm>
            <a:off x="974410" y="1087078"/>
            <a:ext cx="7176411" cy="1448841"/>
            <a:chOff x="993228" y="4598517"/>
            <a:chExt cx="7176411" cy="1448841"/>
          </a:xfrm>
        </p:grpSpPr>
        <p:sp>
          <p:nvSpPr>
            <p:cNvPr id="26" name="Rectangle 25"/>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2.1.2 (Negation)</a:t>
              </a:r>
            </a:p>
          </p:txBody>
        </p:sp>
        <p:sp>
          <p:nvSpPr>
            <p:cNvPr id="29" name="TextBox 28"/>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is a statement variable, the </a:t>
              </a:r>
              <a:r>
                <a:rPr lang="en-SG" sz="2400" b="1" dirty="0"/>
                <a:t>negation</a:t>
              </a:r>
              <a:r>
                <a:rPr lang="en-SG" sz="2400" dirty="0"/>
                <a:t> of </a:t>
              </a:r>
              <a:r>
                <a:rPr lang="en-SG" sz="2400" i="1" dirty="0"/>
                <a:t>p</a:t>
              </a:r>
              <a:r>
                <a:rPr lang="en-SG" sz="2400" dirty="0"/>
                <a:t> is “not </a:t>
              </a:r>
              <a:r>
                <a:rPr lang="en-SG" sz="2400" i="1" dirty="0"/>
                <a:t>p</a:t>
              </a:r>
              <a:r>
                <a:rPr lang="en-SG" sz="2400" dirty="0"/>
                <a:t>” or “it is not the case that </a:t>
              </a:r>
              <a:r>
                <a:rPr lang="en-SG" sz="2400" i="1" dirty="0"/>
                <a:t>p</a:t>
              </a:r>
              <a:r>
                <a:rPr lang="en-SG" sz="2400" dirty="0"/>
                <a:t>” and is denoted ~</a:t>
              </a:r>
              <a:r>
                <a:rPr lang="en-SG" sz="2400" i="1" dirty="0"/>
                <a:t>p</a:t>
              </a:r>
              <a:r>
                <a:rPr lang="en-SG" sz="2400" dirty="0"/>
                <a:t>.</a:t>
              </a:r>
            </a:p>
          </p:txBody>
        </p:sp>
      </p:grpSp>
      <p:grpSp>
        <p:nvGrpSpPr>
          <p:cNvPr id="30" name="Group 29"/>
          <p:cNvGrpSpPr/>
          <p:nvPr/>
        </p:nvGrpSpPr>
        <p:grpSpPr>
          <a:xfrm>
            <a:off x="974410" y="2832401"/>
            <a:ext cx="7176411" cy="1448841"/>
            <a:chOff x="993228" y="4598517"/>
            <a:chExt cx="7176411" cy="1448841"/>
          </a:xfrm>
        </p:grpSpPr>
        <p:sp>
          <p:nvSpPr>
            <p:cNvPr id="31" name="Rectangle 30"/>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2.1.3 (Conjunction)</a:t>
              </a:r>
            </a:p>
          </p:txBody>
        </p:sp>
        <p:sp>
          <p:nvSpPr>
            <p:cNvPr id="34" name="TextBox 33"/>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 variables, the </a:t>
              </a:r>
              <a:r>
                <a:rPr lang="en-SG" sz="2400" b="1" dirty="0"/>
                <a:t>conjunction</a:t>
              </a:r>
              <a:r>
                <a:rPr lang="en-SG" sz="2400" dirty="0"/>
                <a:t> of </a:t>
              </a:r>
              <a:r>
                <a:rPr lang="en-SG" sz="2400" i="1" dirty="0"/>
                <a:t>p</a:t>
              </a:r>
              <a:r>
                <a:rPr lang="en-SG" sz="2400" dirty="0"/>
                <a:t> and </a:t>
              </a:r>
              <a:r>
                <a:rPr lang="en-SG" sz="2400" i="1" dirty="0"/>
                <a:t>q</a:t>
              </a:r>
              <a:r>
                <a:rPr lang="en-SG" sz="2400" dirty="0"/>
                <a:t> is “</a:t>
              </a:r>
              <a:r>
                <a:rPr lang="en-SG" sz="2400" i="1" dirty="0"/>
                <a:t>p</a:t>
              </a:r>
              <a:r>
                <a:rPr lang="en-SG" sz="2400" dirty="0"/>
                <a:t> and </a:t>
              </a:r>
              <a:r>
                <a:rPr lang="en-SG" sz="2400" i="1" dirty="0"/>
                <a:t>q</a:t>
              </a:r>
              <a:r>
                <a:rPr lang="en-SG" sz="2400" dirty="0"/>
                <a:t>”, denoted </a:t>
              </a:r>
              <a:r>
                <a:rPr lang="en-SG" sz="2400" i="1" dirty="0"/>
                <a:t>p</a:t>
              </a:r>
              <a:r>
                <a:rPr lang="en-SG" sz="2400" dirty="0"/>
                <a:t> </a:t>
              </a:r>
              <a:r>
                <a:rPr lang="en-SG" sz="2400" dirty="0">
                  <a:sym typeface="Symbol" panose="05050102010706020507" pitchFamily="18" charset="2"/>
                </a:rPr>
                <a:t> </a:t>
              </a:r>
              <a:r>
                <a:rPr lang="en-SG" sz="2400" i="1" dirty="0"/>
                <a:t>q</a:t>
              </a:r>
              <a:r>
                <a:rPr lang="en-SG" sz="2400" dirty="0"/>
                <a:t>.</a:t>
              </a:r>
            </a:p>
          </p:txBody>
        </p:sp>
      </p:grpSp>
      <p:grpSp>
        <p:nvGrpSpPr>
          <p:cNvPr id="35" name="Group 34"/>
          <p:cNvGrpSpPr/>
          <p:nvPr/>
        </p:nvGrpSpPr>
        <p:grpSpPr>
          <a:xfrm>
            <a:off x="974410" y="4631742"/>
            <a:ext cx="7176411" cy="1448841"/>
            <a:chOff x="993228" y="4598517"/>
            <a:chExt cx="7176411" cy="1448841"/>
          </a:xfrm>
        </p:grpSpPr>
        <p:sp>
          <p:nvSpPr>
            <p:cNvPr id="37" name="Rectangle 36"/>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2.1.4 (Disjunction)</a:t>
              </a:r>
            </a:p>
          </p:txBody>
        </p:sp>
        <p:sp>
          <p:nvSpPr>
            <p:cNvPr id="43" name="TextBox 42"/>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 variables, the </a:t>
              </a:r>
              <a:r>
                <a:rPr lang="en-SG" sz="2400" b="1" dirty="0"/>
                <a:t>disjunction</a:t>
              </a:r>
              <a:r>
                <a:rPr lang="en-SG" sz="2400" dirty="0"/>
                <a:t> of </a:t>
              </a:r>
              <a:r>
                <a:rPr lang="en-SG" sz="2400" i="1" dirty="0"/>
                <a:t>p</a:t>
              </a:r>
              <a:r>
                <a:rPr lang="en-SG" sz="2400" dirty="0"/>
                <a:t> and </a:t>
              </a:r>
              <a:r>
                <a:rPr lang="en-SG" sz="2400" i="1" dirty="0"/>
                <a:t>q</a:t>
              </a:r>
              <a:r>
                <a:rPr lang="en-SG" sz="2400" dirty="0"/>
                <a:t> is “</a:t>
              </a:r>
              <a:r>
                <a:rPr lang="en-SG" sz="2400" i="1" dirty="0"/>
                <a:t>p</a:t>
              </a:r>
              <a:r>
                <a:rPr lang="en-SG" sz="2400" dirty="0"/>
                <a:t> or </a:t>
              </a:r>
              <a:r>
                <a:rPr lang="en-SG" sz="2400" i="1" dirty="0"/>
                <a:t>q</a:t>
              </a:r>
              <a:r>
                <a:rPr lang="en-SG" sz="2400" dirty="0"/>
                <a:t>”, denoted </a:t>
              </a:r>
              <a:r>
                <a:rPr lang="en-SG" sz="2400" i="1" dirty="0"/>
                <a:t>p</a:t>
              </a:r>
              <a:r>
                <a:rPr lang="en-SG" sz="2400" dirty="0"/>
                <a:t> </a:t>
              </a:r>
              <a:r>
                <a:rPr lang="en-SG" sz="2400" dirty="0">
                  <a:sym typeface="Symbol" panose="05050102010706020507" pitchFamily="18" charset="2"/>
                </a:rPr>
                <a:t> </a:t>
              </a:r>
              <a:r>
                <a:rPr lang="en-SG" sz="2400" i="1" dirty="0"/>
                <a:t>q</a:t>
              </a:r>
              <a:r>
                <a:rPr lang="en-SG" sz="2400" dirty="0"/>
                <a:t>.</a:t>
              </a:r>
            </a:p>
          </p:txBody>
        </p:sp>
      </p:gr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658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Order of Operations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 name="TextBox 1"/>
          <p:cNvSpPr txBox="1"/>
          <p:nvPr/>
        </p:nvSpPr>
        <p:spPr>
          <a:xfrm>
            <a:off x="636144" y="1229193"/>
            <a:ext cx="7563475" cy="1261884"/>
          </a:xfrm>
          <a:prstGeom prst="rect">
            <a:avLst/>
          </a:prstGeom>
          <a:noFill/>
        </p:spPr>
        <p:txBody>
          <a:bodyPr wrap="square" rtlCol="0">
            <a:spAutoFit/>
          </a:bodyPr>
          <a:lstStyle/>
          <a:p>
            <a:pPr marL="285750" indent="-285750">
              <a:buFont typeface="Wingdings" panose="05000000000000000000" pitchFamily="2" charset="2"/>
              <a:buChar char="§"/>
            </a:pPr>
            <a:r>
              <a:rPr lang="en-SG" sz="2800" dirty="0"/>
              <a:t>Order of operations: </a:t>
            </a:r>
          </a:p>
          <a:p>
            <a:pPr marL="742950" lvl="1" indent="-285750">
              <a:buFont typeface="Wingdings" panose="05000000000000000000" pitchFamily="2" charset="2"/>
              <a:buChar char="§"/>
            </a:pPr>
            <a:r>
              <a:rPr lang="en-SG" sz="2400" dirty="0"/>
              <a:t>~ is performed first</a:t>
            </a:r>
          </a:p>
          <a:p>
            <a:pPr marL="742950" lvl="1" indent="-285750">
              <a:buFont typeface="Wingdings" panose="05000000000000000000" pitchFamily="2" charset="2"/>
              <a:buChar char="§"/>
            </a:pPr>
            <a:r>
              <a:rPr lang="en-SG" sz="2400" dirty="0">
                <a:sym typeface="Symbol" panose="05050102010706020507" pitchFamily="18" charset="2"/>
              </a:rPr>
              <a:t> </a:t>
            </a:r>
            <a:r>
              <a:rPr lang="en-SG" sz="2400" dirty="0"/>
              <a:t>and </a:t>
            </a:r>
            <a:r>
              <a:rPr lang="en-SG" sz="2400" dirty="0">
                <a:sym typeface="Symbol" panose="05050102010706020507" pitchFamily="18" charset="2"/>
              </a:rPr>
              <a:t> </a:t>
            </a:r>
            <a:r>
              <a:rPr lang="en-SG" sz="2400" dirty="0"/>
              <a:t>are coequal in order of operation</a:t>
            </a:r>
          </a:p>
        </p:txBody>
      </p:sp>
      <p:sp>
        <p:nvSpPr>
          <p:cNvPr id="3" name="TextBox 2"/>
          <p:cNvSpPr txBox="1"/>
          <p:nvPr/>
        </p:nvSpPr>
        <p:spPr>
          <a:xfrm>
            <a:off x="859944" y="2665540"/>
            <a:ext cx="305143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 </a:t>
            </a:r>
            <a:endParaRPr lang="en-SG" sz="2800" i="1" dirty="0">
              <a:solidFill>
                <a:schemeClr val="bg1"/>
              </a:solidFill>
            </a:endParaRPr>
          </a:p>
        </p:txBody>
      </p:sp>
      <p:grpSp>
        <p:nvGrpSpPr>
          <p:cNvPr id="8" name="Group 7"/>
          <p:cNvGrpSpPr/>
          <p:nvPr/>
        </p:nvGrpSpPr>
        <p:grpSpPr>
          <a:xfrm>
            <a:off x="5343525" y="2665540"/>
            <a:ext cx="2143125" cy="894368"/>
            <a:chOff x="5343525" y="2665540"/>
            <a:chExt cx="2143125" cy="894368"/>
          </a:xfrm>
        </p:grpSpPr>
        <p:sp>
          <p:nvSpPr>
            <p:cNvPr id="55" name="TextBox 54"/>
            <p:cNvSpPr txBox="1"/>
            <p:nvPr/>
          </p:nvSpPr>
          <p:spPr>
            <a:xfrm>
              <a:off x="5343525" y="2665540"/>
              <a:ext cx="2143125"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endParaRPr lang="en-SG" sz="2800" i="1" dirty="0">
                <a:solidFill>
                  <a:schemeClr val="bg1"/>
                </a:solidFill>
              </a:endParaRPr>
            </a:p>
          </p:txBody>
        </p:sp>
        <p:sp>
          <p:nvSpPr>
            <p:cNvPr id="7" name="TextBox 6"/>
            <p:cNvSpPr txBox="1"/>
            <p:nvPr/>
          </p:nvSpPr>
          <p:spPr>
            <a:xfrm>
              <a:off x="5530667" y="3098243"/>
              <a:ext cx="1768840" cy="461665"/>
            </a:xfrm>
            <a:prstGeom prst="rect">
              <a:avLst/>
            </a:prstGeom>
            <a:noFill/>
          </p:spPr>
          <p:txBody>
            <a:bodyPr wrap="square" rtlCol="0">
              <a:spAutoFit/>
            </a:bodyPr>
            <a:lstStyle/>
            <a:p>
              <a:pPr algn="ctr"/>
              <a:r>
                <a:rPr lang="en-SG" sz="2400" dirty="0"/>
                <a:t>Ambiguous</a:t>
              </a:r>
            </a:p>
          </p:txBody>
        </p:sp>
      </p:grpSp>
      <p:sp>
        <p:nvSpPr>
          <p:cNvPr id="56" name="TextBox 55"/>
          <p:cNvSpPr txBox="1"/>
          <p:nvPr/>
        </p:nvSpPr>
        <p:spPr>
          <a:xfrm>
            <a:off x="636144" y="3736613"/>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Use parentheses to override or disambiguate order of operations</a:t>
            </a:r>
            <a:endParaRPr lang="en-SG" sz="2400" dirty="0"/>
          </a:p>
        </p:txBody>
      </p:sp>
      <p:grpSp>
        <p:nvGrpSpPr>
          <p:cNvPr id="12" name="Group 11"/>
          <p:cNvGrpSpPr/>
          <p:nvPr/>
        </p:nvGrpSpPr>
        <p:grpSpPr>
          <a:xfrm>
            <a:off x="925171" y="4831036"/>
            <a:ext cx="2743201" cy="951457"/>
            <a:chOff x="925171" y="4831038"/>
            <a:chExt cx="2743201" cy="951457"/>
          </a:xfrm>
        </p:grpSpPr>
        <p:sp>
          <p:nvSpPr>
            <p:cNvPr id="57" name="TextBox 56"/>
            <p:cNvSpPr txBox="1"/>
            <p:nvPr/>
          </p:nvSpPr>
          <p:spPr>
            <a:xfrm>
              <a:off x="1225210" y="4831038"/>
              <a:ext cx="2143125"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58" name="TextBox 57"/>
            <p:cNvSpPr txBox="1"/>
            <p:nvPr/>
          </p:nvSpPr>
          <p:spPr>
            <a:xfrm>
              <a:off x="925171" y="5320830"/>
              <a:ext cx="2743201" cy="461665"/>
            </a:xfrm>
            <a:prstGeom prst="rect">
              <a:avLst/>
            </a:prstGeom>
            <a:noFill/>
          </p:spPr>
          <p:txBody>
            <a:bodyPr wrap="square" rtlCol="0">
              <a:spAutoFit/>
            </a:bodyPr>
            <a:lstStyle/>
            <a:p>
              <a:pPr algn="ctr"/>
              <a:r>
                <a:rPr lang="en-SG" sz="2400" dirty="0"/>
                <a:t>Negation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p:txBody>
        </p:sp>
      </p:grpSp>
      <p:grpSp>
        <p:nvGrpSpPr>
          <p:cNvPr id="11" name="Group 10"/>
          <p:cNvGrpSpPr/>
          <p:nvPr/>
        </p:nvGrpSpPr>
        <p:grpSpPr>
          <a:xfrm>
            <a:off x="4745089" y="4831036"/>
            <a:ext cx="3752460" cy="923332"/>
            <a:chOff x="4745089" y="4831036"/>
            <a:chExt cx="3752460" cy="923332"/>
          </a:xfrm>
        </p:grpSpPr>
        <p:grpSp>
          <p:nvGrpSpPr>
            <p:cNvPr id="10" name="Group 9"/>
            <p:cNvGrpSpPr/>
            <p:nvPr/>
          </p:nvGrpSpPr>
          <p:grpSpPr>
            <a:xfrm>
              <a:off x="4745089" y="4831036"/>
              <a:ext cx="3752460" cy="523221"/>
              <a:chOff x="4745089" y="4831036"/>
              <a:chExt cx="3752460" cy="523221"/>
            </a:xfrm>
          </p:grpSpPr>
          <p:sp>
            <p:nvSpPr>
              <p:cNvPr id="59" name="TextBox 58"/>
              <p:cNvSpPr txBox="1"/>
              <p:nvPr/>
            </p:nvSpPr>
            <p:spPr>
              <a:xfrm>
                <a:off x="4745089" y="4831037"/>
                <a:ext cx="1835593"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endParaRPr lang="en-SG" sz="2800" i="1" dirty="0">
                  <a:solidFill>
                    <a:schemeClr val="bg1"/>
                  </a:solidFill>
                </a:endParaRPr>
              </a:p>
            </p:txBody>
          </p:sp>
          <p:sp>
            <p:nvSpPr>
              <p:cNvPr id="61" name="TextBox 60"/>
              <p:cNvSpPr txBox="1"/>
              <p:nvPr/>
            </p:nvSpPr>
            <p:spPr>
              <a:xfrm>
                <a:off x="6661956" y="4831036"/>
                <a:ext cx="1835593"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r>
                  <a:rPr lang="en-SG" sz="2800" dirty="0">
                    <a:solidFill>
                      <a:schemeClr val="bg1"/>
                    </a:solidFill>
                    <a:sym typeface="Symbol" panose="05050102010706020507" pitchFamily="18" charset="2"/>
                  </a:rPr>
                  <a:t>)</a:t>
                </a:r>
                <a:endParaRPr lang="en-SG" sz="2800" dirty="0">
                  <a:solidFill>
                    <a:schemeClr val="bg1"/>
                  </a:solidFill>
                </a:endParaRPr>
              </a:p>
            </p:txBody>
          </p:sp>
        </p:grpSp>
        <p:sp>
          <p:nvSpPr>
            <p:cNvPr id="62" name="TextBox 61"/>
            <p:cNvSpPr txBox="1"/>
            <p:nvPr/>
          </p:nvSpPr>
          <p:spPr>
            <a:xfrm>
              <a:off x="5549523" y="5292703"/>
              <a:ext cx="2143592" cy="461665"/>
            </a:xfrm>
            <a:prstGeom prst="rect">
              <a:avLst/>
            </a:prstGeom>
            <a:noFill/>
          </p:spPr>
          <p:txBody>
            <a:bodyPr wrap="square" rtlCol="0">
              <a:spAutoFit/>
            </a:bodyPr>
            <a:lstStyle/>
            <a:p>
              <a:pPr algn="ctr"/>
              <a:r>
                <a:rPr lang="en-SG" sz="2400" dirty="0"/>
                <a:t>Unambiguous</a:t>
              </a:r>
            </a:p>
          </p:txBody>
        </p:sp>
      </p:grpSp>
      <p:sp>
        <p:nvSpPr>
          <p:cNvPr id="29" name="Oval 2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505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 name="TextBox 1"/>
          <p:cNvSpPr txBox="1"/>
          <p:nvPr/>
        </p:nvSpPr>
        <p:spPr>
          <a:xfrm>
            <a:off x="636144" y="1229193"/>
            <a:ext cx="7563475" cy="3724096"/>
          </a:xfrm>
          <a:prstGeom prst="rect">
            <a:avLst/>
          </a:prstGeom>
          <a:noFill/>
        </p:spPr>
        <p:txBody>
          <a:bodyPr wrap="square" rtlCol="0">
            <a:spAutoFit/>
          </a:bodyPr>
          <a:lstStyle/>
          <a:p>
            <a:pPr marL="285750" indent="-285750">
              <a:buFont typeface="Wingdings" panose="05000000000000000000" pitchFamily="2" charset="2"/>
              <a:buChar char="§"/>
            </a:pPr>
            <a:r>
              <a:rPr lang="en-SG" sz="2800" dirty="0"/>
              <a:t>Given:</a:t>
            </a:r>
          </a:p>
          <a:p>
            <a:pPr marL="742950" lvl="1" indent="-285750">
              <a:buFont typeface="Wingdings" panose="05000000000000000000" pitchFamily="2" charset="2"/>
              <a:buChar char="§"/>
            </a:pPr>
            <a:r>
              <a:rPr lang="en-SG" sz="2400" i="1" dirty="0"/>
              <a:t>h</a:t>
            </a:r>
            <a:r>
              <a:rPr lang="en-SG" sz="2400" dirty="0"/>
              <a:t> = “It is hot”</a:t>
            </a:r>
          </a:p>
          <a:p>
            <a:pPr marL="742950" lvl="1" indent="-285750">
              <a:buFont typeface="Wingdings" panose="05000000000000000000" pitchFamily="2" charset="2"/>
              <a:buChar char="§"/>
            </a:pPr>
            <a:r>
              <a:rPr lang="en-SG" sz="2400" i="1" dirty="0">
                <a:sym typeface="Symbol" panose="05050102010706020507" pitchFamily="18" charset="2"/>
              </a:rPr>
              <a:t>s</a:t>
            </a:r>
            <a:r>
              <a:rPr lang="en-SG" sz="2400" dirty="0">
                <a:sym typeface="Symbol" panose="05050102010706020507" pitchFamily="18" charset="2"/>
              </a:rPr>
              <a:t> = “It is sunny”</a:t>
            </a:r>
          </a:p>
          <a:p>
            <a:pPr marL="285750" indent="-285750">
              <a:spcBef>
                <a:spcPts val="1200"/>
              </a:spcBef>
              <a:buFont typeface="Wingdings" panose="05000000000000000000" pitchFamily="2" charset="2"/>
              <a:buChar char="§"/>
            </a:pPr>
            <a:r>
              <a:rPr lang="en-SG" sz="2800" dirty="0">
                <a:sym typeface="Symbol" panose="05050102010706020507" pitchFamily="18" charset="2"/>
              </a:rPr>
              <a:t>Write logical statements for the following:</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“It is not hot but it is sunny.”</a:t>
            </a:r>
          </a:p>
          <a:p>
            <a:pPr marL="914400" lvl="1" indent="-457200">
              <a:spcBef>
                <a:spcPts val="3600"/>
              </a:spcBef>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“It is neither hot nor sunny.”</a:t>
            </a:r>
            <a:endParaRPr lang="en-SG" sz="2400" dirty="0"/>
          </a:p>
        </p:txBody>
      </p:sp>
      <p:sp>
        <p:nvSpPr>
          <p:cNvPr id="3" name="TextBox 2"/>
          <p:cNvSpPr txBox="1"/>
          <p:nvPr/>
        </p:nvSpPr>
        <p:spPr>
          <a:xfrm>
            <a:off x="2546923" y="3630555"/>
            <a:ext cx="178523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s</a:t>
            </a:r>
            <a:endParaRPr lang="en-SG" sz="2800" i="1" dirty="0">
              <a:solidFill>
                <a:schemeClr val="bg1"/>
              </a:solidFill>
            </a:endParaRPr>
          </a:p>
        </p:txBody>
      </p:sp>
      <p:sp>
        <p:nvSpPr>
          <p:cNvPr id="55" name="TextBox 54"/>
          <p:cNvSpPr txBox="1"/>
          <p:nvPr/>
        </p:nvSpPr>
        <p:spPr>
          <a:xfrm>
            <a:off x="5666516" y="5080689"/>
            <a:ext cx="214312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s</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7" name="TextBox 6"/>
          <p:cNvSpPr txBox="1"/>
          <p:nvPr/>
        </p:nvSpPr>
        <p:spPr>
          <a:xfrm>
            <a:off x="4680795" y="5080689"/>
            <a:ext cx="697277" cy="461665"/>
          </a:xfrm>
          <a:prstGeom prst="rect">
            <a:avLst/>
          </a:prstGeom>
          <a:noFill/>
        </p:spPr>
        <p:txBody>
          <a:bodyPr wrap="square" rtlCol="0">
            <a:spAutoFit/>
          </a:bodyPr>
          <a:lstStyle/>
          <a:p>
            <a:pPr algn="ctr"/>
            <a:r>
              <a:rPr lang="en-SG" sz="2400" dirty="0"/>
              <a:t>or</a:t>
            </a:r>
          </a:p>
        </p:txBody>
      </p:sp>
      <p:sp>
        <p:nvSpPr>
          <p:cNvPr id="22" name="TextBox 2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4" name="TextBox 23"/>
          <p:cNvSpPr txBox="1"/>
          <p:nvPr/>
        </p:nvSpPr>
        <p:spPr>
          <a:xfrm>
            <a:off x="2546923" y="5080689"/>
            <a:ext cx="178523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sym typeface="Symbol" panose="05050102010706020507" pitchFamily="18" charset="2"/>
              </a:rPr>
              <a:t>s</a:t>
            </a:r>
            <a:endParaRPr lang="en-SG" sz="2800" i="1" dirty="0">
              <a:solidFill>
                <a:schemeClr val="bg1"/>
              </a:solidFill>
            </a:endParaRPr>
          </a:p>
        </p:txBody>
      </p:sp>
      <p:sp>
        <p:nvSpPr>
          <p:cNvPr id="25" name="TextBox 24"/>
          <p:cNvSpPr txBox="1"/>
          <p:nvPr/>
        </p:nvSpPr>
        <p:spPr>
          <a:xfrm>
            <a:off x="5276304" y="5667244"/>
            <a:ext cx="2923081" cy="400110"/>
          </a:xfrm>
          <a:prstGeom prst="rect">
            <a:avLst/>
          </a:prstGeom>
          <a:noFill/>
        </p:spPr>
        <p:txBody>
          <a:bodyPr wrap="square" rtlCol="0">
            <a:spAutoFit/>
          </a:bodyPr>
          <a:lstStyle/>
          <a:p>
            <a:pPr algn="ctr"/>
            <a:r>
              <a:rPr lang="en-SG" sz="2000" dirty="0"/>
              <a:t>(we will discuss this later)</a:t>
            </a:r>
          </a:p>
        </p:txBody>
      </p:sp>
      <p:sp>
        <p:nvSpPr>
          <p:cNvPr id="26" name="Oval 2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789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dissolve">
                                      <p:cBhvr>
                                        <p:cTn id="21" dur="500"/>
                                        <p:tgtEl>
                                          <p:spTgt spid="5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5" grpId="0" animBg="1"/>
      <p:bldP spid="7" grpId="0"/>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 Form</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 name="TextBox 1"/>
          <p:cNvSpPr txBox="1"/>
          <p:nvPr/>
        </p:nvSpPr>
        <p:spPr>
          <a:xfrm>
            <a:off x="681115" y="1555141"/>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Examples:</a:t>
            </a:r>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2.1.3. Statement Form (Propositional Form)</a:t>
            </a:r>
            <a:endParaRPr lang="en-SG" sz="2000" dirty="0">
              <a:solidFill>
                <a:schemeClr val="bg1"/>
              </a:solidFill>
            </a:endParaRPr>
          </a:p>
        </p:txBody>
      </p:sp>
      <p:sp>
        <p:nvSpPr>
          <p:cNvPr id="10" name="TextBox 9"/>
          <p:cNvSpPr txBox="1"/>
          <p:nvPr/>
        </p:nvSpPr>
        <p:spPr>
          <a:xfrm>
            <a:off x="957966" y="2078361"/>
            <a:ext cx="1590362"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11" name="TextBox 10"/>
          <p:cNvSpPr txBox="1"/>
          <p:nvPr/>
        </p:nvSpPr>
        <p:spPr>
          <a:xfrm>
            <a:off x="2884903" y="2076797"/>
            <a:ext cx="315589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12" name="TextBox 11"/>
          <p:cNvSpPr txBox="1"/>
          <p:nvPr/>
        </p:nvSpPr>
        <p:spPr>
          <a:xfrm>
            <a:off x="6377376" y="2076797"/>
            <a:ext cx="2119313"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rPr>
              <a:t>r</a:t>
            </a:r>
            <a:endParaRPr lang="en-SG" sz="2800" dirty="0">
              <a:solidFill>
                <a:schemeClr val="bg1"/>
              </a:solidFill>
            </a:endParaRPr>
          </a:p>
        </p:txBody>
      </p:sp>
      <p:grpSp>
        <p:nvGrpSpPr>
          <p:cNvPr id="13" name="Group 12"/>
          <p:cNvGrpSpPr/>
          <p:nvPr/>
        </p:nvGrpSpPr>
        <p:grpSpPr>
          <a:xfrm>
            <a:off x="1068179" y="2955033"/>
            <a:ext cx="7176411" cy="2602588"/>
            <a:chOff x="993228" y="4598517"/>
            <a:chExt cx="7176411" cy="2602588"/>
          </a:xfrm>
        </p:grpSpPr>
        <p:sp>
          <p:nvSpPr>
            <p:cNvPr id="16" name="Rectangle 15"/>
            <p:cNvSpPr/>
            <p:nvPr/>
          </p:nvSpPr>
          <p:spPr>
            <a:xfrm>
              <a:off x="993228" y="4598517"/>
              <a:ext cx="7176411" cy="26025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1109373" y="4645644"/>
              <a:ext cx="6925353" cy="461665"/>
            </a:xfrm>
            <a:prstGeom prst="rect">
              <a:avLst/>
            </a:prstGeom>
            <a:noFill/>
          </p:spPr>
          <p:txBody>
            <a:bodyPr wrap="square" rtlCol="0">
              <a:spAutoFit/>
            </a:bodyPr>
            <a:lstStyle/>
            <a:p>
              <a:r>
                <a:rPr lang="en-SG" sz="2400" dirty="0">
                  <a:solidFill>
                    <a:schemeClr val="bg1"/>
                  </a:solidFill>
                </a:rPr>
                <a:t>Definition 2.1.5 (Statement Form/Propositional Form)</a:t>
              </a:r>
            </a:p>
          </p:txBody>
        </p:sp>
        <p:sp>
          <p:nvSpPr>
            <p:cNvPr id="20" name="TextBox 19"/>
            <p:cNvSpPr txBox="1"/>
            <p:nvPr/>
          </p:nvSpPr>
          <p:spPr>
            <a:xfrm>
              <a:off x="1109374" y="5193984"/>
              <a:ext cx="6925353" cy="1938992"/>
            </a:xfrm>
            <a:prstGeom prst="rect">
              <a:avLst/>
            </a:prstGeom>
            <a:noFill/>
          </p:spPr>
          <p:txBody>
            <a:bodyPr wrap="square" rtlCol="0">
              <a:spAutoFit/>
            </a:bodyPr>
            <a:lstStyle/>
            <a:p>
              <a:r>
                <a:rPr lang="en-SG" sz="2400" dirty="0"/>
                <a:t>A </a:t>
              </a:r>
              <a:r>
                <a:rPr lang="en-SG" sz="2400" b="1" dirty="0"/>
                <a:t>statement form</a:t>
              </a:r>
              <a:r>
                <a:rPr lang="en-SG" sz="2400" dirty="0"/>
                <a:t> (or </a:t>
              </a:r>
              <a:r>
                <a:rPr lang="en-SG" sz="2400" b="1" dirty="0"/>
                <a:t>propositional form</a:t>
              </a:r>
              <a:r>
                <a:rPr lang="en-SG" sz="2400" dirty="0"/>
                <a:t>) is an expression made up of </a:t>
              </a:r>
              <a:r>
                <a:rPr lang="en-SG" sz="2400" dirty="0">
                  <a:solidFill>
                    <a:srgbClr val="C00000"/>
                  </a:solidFill>
                </a:rPr>
                <a:t>statement variables </a:t>
              </a:r>
              <a:r>
                <a:rPr lang="en-SG" sz="2400" dirty="0"/>
                <a:t>and </a:t>
              </a:r>
              <a:r>
                <a:rPr lang="en-SG" sz="2400" dirty="0">
                  <a:solidFill>
                    <a:srgbClr val="C00000"/>
                  </a:solidFill>
                </a:rPr>
                <a:t>logical connectives</a:t>
              </a:r>
              <a:r>
                <a:rPr lang="en-SG" sz="2400" dirty="0"/>
                <a:t> that becomes a statement when actual statements are substituted for the component statement variables.</a:t>
              </a:r>
            </a:p>
          </p:txBody>
        </p:sp>
      </p:gr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831319"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046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the Truth of Compound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 name="TextBox 1"/>
          <p:cNvSpPr txBox="1"/>
          <p:nvPr/>
        </p:nvSpPr>
        <p:spPr>
          <a:xfrm>
            <a:off x="509667" y="1099407"/>
            <a:ext cx="7734924"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Construct the truth table for this statement form:</a:t>
            </a:r>
          </a:p>
        </p:txBody>
      </p:sp>
      <p:sp>
        <p:nvSpPr>
          <p:cNvPr id="10" name="TextBox 9"/>
          <p:cNvSpPr txBox="1"/>
          <p:nvPr/>
        </p:nvSpPr>
        <p:spPr>
          <a:xfrm>
            <a:off x="2503357" y="1636527"/>
            <a:ext cx="413728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95074347"/>
              </p:ext>
            </p:extLst>
          </p:nvPr>
        </p:nvGraphicFramePr>
        <p:xfrm>
          <a:off x="474755" y="2387356"/>
          <a:ext cx="8194488" cy="2405535"/>
        </p:xfrm>
        <a:graphic>
          <a:graphicData uri="http://schemas.openxmlformats.org/drawingml/2006/table">
            <a:tbl>
              <a:tblPr firstRow="1" bandRow="1">
                <a:tableStyleId>{5C22544A-7EE6-4342-B048-85BDC9FD1C3A}</a:tableStyleId>
              </a:tblPr>
              <a:tblGrid>
                <a:gridCol w="654438">
                  <a:extLst>
                    <a:ext uri="{9D8B030D-6E8A-4147-A177-3AD203B41FA5}">
                      <a16:colId xmlns:a16="http://schemas.microsoft.com/office/drawing/2014/main" val="20000"/>
                    </a:ext>
                  </a:extLst>
                </a:gridCol>
                <a:gridCol w="674557">
                  <a:extLst>
                    <a:ext uri="{9D8B030D-6E8A-4147-A177-3AD203B41FA5}">
                      <a16:colId xmlns:a16="http://schemas.microsoft.com/office/drawing/2014/main" val="20001"/>
                    </a:ext>
                  </a:extLst>
                </a:gridCol>
                <a:gridCol w="1169233">
                  <a:extLst>
                    <a:ext uri="{9D8B030D-6E8A-4147-A177-3AD203B41FA5}">
                      <a16:colId xmlns:a16="http://schemas.microsoft.com/office/drawing/2014/main" val="20002"/>
                    </a:ext>
                  </a:extLst>
                </a:gridCol>
                <a:gridCol w="1154243">
                  <a:extLst>
                    <a:ext uri="{9D8B030D-6E8A-4147-A177-3AD203B41FA5}">
                      <a16:colId xmlns:a16="http://schemas.microsoft.com/office/drawing/2014/main" val="20003"/>
                    </a:ext>
                  </a:extLst>
                </a:gridCol>
                <a:gridCol w="1424065">
                  <a:extLst>
                    <a:ext uri="{9D8B030D-6E8A-4147-A177-3AD203B41FA5}">
                      <a16:colId xmlns:a16="http://schemas.microsoft.com/office/drawing/2014/main" val="20004"/>
                    </a:ext>
                  </a:extLst>
                </a:gridCol>
                <a:gridCol w="3117952">
                  <a:extLst>
                    <a:ext uri="{9D8B030D-6E8A-4147-A177-3AD203B41FA5}">
                      <a16:colId xmlns:a16="http://schemas.microsoft.com/office/drawing/2014/main" val="20005"/>
                    </a:ext>
                  </a:extLst>
                </a:gridCol>
              </a:tblGrid>
              <a:tr h="481107">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i="0" dirty="0">
                          <a:sym typeface="Symbol" panose="05050102010706020507" pitchFamily="18" charset="2"/>
                        </a:rPr>
                        <a:t>)</a:t>
                      </a:r>
                      <a:r>
                        <a:rPr lang="en-SG" sz="2400" i="1" baseline="0" dirty="0">
                          <a:sym typeface="Symbol" panose="05050102010706020507" pitchFamily="18" charset="2"/>
                        </a:rPr>
                        <a:t> </a:t>
                      </a:r>
                      <a:r>
                        <a:rPr lang="en-SG" sz="2400" dirty="0">
                          <a:sym typeface="Symbol" panose="05050102010706020507" pitchFamily="18" charset="2"/>
                        </a:rPr>
                        <a:t> </a:t>
                      </a:r>
                      <a:r>
                        <a:rPr lang="en-SG" sz="240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a:t>
                      </a:r>
                    </a:p>
                  </a:txBody>
                  <a:tcPr/>
                </a:tc>
                <a:extLst>
                  <a:ext uri="{0D108BD9-81ED-4DB2-BD59-A6C34878D82A}">
                    <a16:rowId xmlns:a16="http://schemas.microsoft.com/office/drawing/2014/main" val="10000"/>
                  </a:ext>
                </a:extLst>
              </a:tr>
              <a:tr h="481107">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81107">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81107">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81107">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bl>
          </a:graphicData>
        </a:graphic>
      </p:graphicFrame>
      <p:sp>
        <p:nvSpPr>
          <p:cNvPr id="21" name="TextBox 2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7" name="TextBox 6"/>
          <p:cNvSpPr txBox="1"/>
          <p:nvPr/>
        </p:nvSpPr>
        <p:spPr>
          <a:xfrm>
            <a:off x="1933732" y="2861148"/>
            <a:ext cx="839449" cy="1915909"/>
          </a:xfrm>
          <a:prstGeom prst="rect">
            <a:avLst/>
          </a:prstGeom>
          <a:noFill/>
        </p:spPr>
        <p:txBody>
          <a:bodyPr wrap="square" rtlCol="0">
            <a:spAutoFit/>
          </a:bodyPr>
          <a:lstStyle/>
          <a:p>
            <a:pPr algn="ctr">
              <a:spcAft>
                <a:spcPts val="900"/>
              </a:spcAft>
            </a:pPr>
            <a:r>
              <a:rPr lang="en-SG" sz="2400" dirty="0">
                <a:solidFill>
                  <a:srgbClr val="0033CC"/>
                </a:solidFill>
              </a:rPr>
              <a:t>T</a:t>
            </a:r>
          </a:p>
          <a:p>
            <a:pPr algn="ctr">
              <a:spcAft>
                <a:spcPts val="900"/>
              </a:spcAft>
            </a:pPr>
            <a:r>
              <a:rPr lang="en-SG" sz="2400" dirty="0">
                <a:solidFill>
                  <a:srgbClr val="0033CC"/>
                </a:solidFill>
              </a:rPr>
              <a:t>T</a:t>
            </a:r>
          </a:p>
          <a:p>
            <a:pPr algn="ctr">
              <a:spcAft>
                <a:spcPts val="900"/>
              </a:spcAft>
            </a:pPr>
            <a:r>
              <a:rPr lang="en-SG" sz="2400" dirty="0">
                <a:solidFill>
                  <a:srgbClr val="0033CC"/>
                </a:solidFill>
              </a:rPr>
              <a:t>T</a:t>
            </a:r>
          </a:p>
          <a:p>
            <a:pPr algn="ctr">
              <a:spcAft>
                <a:spcPts val="900"/>
              </a:spcAft>
            </a:pPr>
            <a:r>
              <a:rPr lang="en-SG" sz="2400" dirty="0">
                <a:solidFill>
                  <a:srgbClr val="0033CC"/>
                </a:solidFill>
              </a:rPr>
              <a:t>F</a:t>
            </a:r>
          </a:p>
        </p:txBody>
      </p:sp>
      <p:sp>
        <p:nvSpPr>
          <p:cNvPr id="22" name="TextBox 21"/>
          <p:cNvSpPr txBox="1"/>
          <p:nvPr/>
        </p:nvSpPr>
        <p:spPr>
          <a:xfrm>
            <a:off x="3087975" y="2861148"/>
            <a:ext cx="839449" cy="1915909"/>
          </a:xfrm>
          <a:prstGeom prst="rect">
            <a:avLst/>
          </a:prstGeom>
          <a:noFill/>
        </p:spPr>
        <p:txBody>
          <a:bodyPr wrap="square" rtlCol="0">
            <a:spAutoFit/>
          </a:bodyPr>
          <a:lstStyle/>
          <a:p>
            <a:pPr algn="ctr">
              <a:spcAft>
                <a:spcPts val="900"/>
              </a:spcAft>
            </a:pPr>
            <a:r>
              <a:rPr lang="en-SG" sz="2400" dirty="0">
                <a:solidFill>
                  <a:schemeClr val="accent6">
                    <a:lumMod val="75000"/>
                  </a:schemeClr>
                </a:solidFill>
              </a:rPr>
              <a:t>T</a:t>
            </a:r>
          </a:p>
          <a:p>
            <a:pPr algn="ctr">
              <a:spcAft>
                <a:spcPts val="900"/>
              </a:spcAft>
            </a:pPr>
            <a:r>
              <a:rPr lang="en-SG" sz="2400" dirty="0">
                <a:solidFill>
                  <a:schemeClr val="accent6">
                    <a:lumMod val="75000"/>
                  </a:schemeClr>
                </a:solidFill>
              </a:rPr>
              <a:t>F</a:t>
            </a:r>
          </a:p>
          <a:p>
            <a:pPr algn="ctr">
              <a:spcAft>
                <a:spcPts val="900"/>
              </a:spcAft>
            </a:pPr>
            <a:r>
              <a:rPr lang="en-SG" sz="2400" dirty="0">
                <a:solidFill>
                  <a:schemeClr val="accent6">
                    <a:lumMod val="75000"/>
                  </a:schemeClr>
                </a:solidFill>
              </a:rPr>
              <a:t>F</a:t>
            </a:r>
          </a:p>
          <a:p>
            <a:pPr algn="ctr">
              <a:spcAft>
                <a:spcPts val="900"/>
              </a:spcAft>
            </a:pPr>
            <a:r>
              <a:rPr lang="en-SG" sz="2400" dirty="0">
                <a:solidFill>
                  <a:schemeClr val="accent6">
                    <a:lumMod val="75000"/>
                  </a:schemeClr>
                </a:solidFill>
              </a:rPr>
              <a:t>F</a:t>
            </a:r>
          </a:p>
        </p:txBody>
      </p:sp>
      <p:sp>
        <p:nvSpPr>
          <p:cNvPr id="23" name="TextBox 22"/>
          <p:cNvSpPr txBox="1"/>
          <p:nvPr/>
        </p:nvSpPr>
        <p:spPr>
          <a:xfrm>
            <a:off x="4377129" y="2861148"/>
            <a:ext cx="839449" cy="1915909"/>
          </a:xfrm>
          <a:prstGeom prst="rect">
            <a:avLst/>
          </a:prstGeom>
          <a:noFill/>
        </p:spPr>
        <p:txBody>
          <a:bodyPr wrap="square" rtlCol="0">
            <a:spAutoFit/>
          </a:bodyPr>
          <a:lstStyle/>
          <a:p>
            <a:pPr algn="ctr">
              <a:spcAft>
                <a:spcPts val="900"/>
              </a:spcAft>
            </a:pPr>
            <a:r>
              <a:rPr lang="en-SG" sz="2400" dirty="0">
                <a:solidFill>
                  <a:srgbClr val="FF0000"/>
                </a:solidFill>
              </a:rPr>
              <a:t>F</a:t>
            </a:r>
          </a:p>
          <a:p>
            <a:pPr algn="ctr">
              <a:spcAft>
                <a:spcPts val="900"/>
              </a:spcAft>
            </a:pPr>
            <a:r>
              <a:rPr lang="en-SG" sz="2400" dirty="0">
                <a:solidFill>
                  <a:srgbClr val="FF0000"/>
                </a:solidFill>
              </a:rPr>
              <a:t>T</a:t>
            </a:r>
          </a:p>
          <a:p>
            <a:pPr algn="ctr">
              <a:spcAft>
                <a:spcPts val="900"/>
              </a:spcAft>
            </a:pPr>
            <a:r>
              <a:rPr lang="en-SG" sz="2400" dirty="0">
                <a:solidFill>
                  <a:srgbClr val="FF0000"/>
                </a:solidFill>
              </a:rPr>
              <a:t>T</a:t>
            </a:r>
          </a:p>
          <a:p>
            <a:pPr algn="ctr">
              <a:spcAft>
                <a:spcPts val="900"/>
              </a:spcAft>
            </a:pPr>
            <a:r>
              <a:rPr lang="en-SG" sz="2400" dirty="0">
                <a:solidFill>
                  <a:srgbClr val="FF0000"/>
                </a:solidFill>
              </a:rPr>
              <a:t>T</a:t>
            </a:r>
          </a:p>
        </p:txBody>
      </p:sp>
      <p:sp>
        <p:nvSpPr>
          <p:cNvPr id="24" name="TextBox 23"/>
          <p:cNvSpPr txBox="1"/>
          <p:nvPr/>
        </p:nvSpPr>
        <p:spPr>
          <a:xfrm>
            <a:off x="6647201" y="2861148"/>
            <a:ext cx="839449" cy="1915909"/>
          </a:xfrm>
          <a:prstGeom prst="rect">
            <a:avLst/>
          </a:prstGeom>
          <a:noFill/>
        </p:spPr>
        <p:txBody>
          <a:bodyPr wrap="square" rtlCol="0">
            <a:spAutoFit/>
          </a:bodyPr>
          <a:lstStyle/>
          <a:p>
            <a:pPr algn="ctr">
              <a:spcAft>
                <a:spcPts val="900"/>
              </a:spcAft>
            </a:pPr>
            <a:r>
              <a:rPr lang="en-SG" sz="2400" b="1" dirty="0">
                <a:solidFill>
                  <a:srgbClr val="C00000"/>
                </a:solidFill>
              </a:rPr>
              <a:t>F</a:t>
            </a:r>
          </a:p>
          <a:p>
            <a:pPr algn="ctr">
              <a:spcAft>
                <a:spcPts val="900"/>
              </a:spcAft>
            </a:pPr>
            <a:r>
              <a:rPr lang="en-SG" sz="2400" b="1" dirty="0">
                <a:solidFill>
                  <a:srgbClr val="C00000"/>
                </a:solidFill>
              </a:rPr>
              <a:t>T</a:t>
            </a:r>
          </a:p>
          <a:p>
            <a:pPr algn="ctr">
              <a:spcAft>
                <a:spcPts val="900"/>
              </a:spcAft>
            </a:pPr>
            <a:r>
              <a:rPr lang="en-SG" sz="2400" b="1" dirty="0">
                <a:solidFill>
                  <a:srgbClr val="C00000"/>
                </a:solidFill>
              </a:rPr>
              <a:t>T</a:t>
            </a:r>
          </a:p>
          <a:p>
            <a:pPr algn="ctr">
              <a:spcAft>
                <a:spcPts val="900"/>
              </a:spcAft>
            </a:pPr>
            <a:r>
              <a:rPr lang="en-SG" sz="2400" b="1" dirty="0">
                <a:solidFill>
                  <a:srgbClr val="C00000"/>
                </a:solidFill>
              </a:rPr>
              <a:t>F</a:t>
            </a:r>
          </a:p>
        </p:txBody>
      </p:sp>
      <p:grpSp>
        <p:nvGrpSpPr>
          <p:cNvPr id="28" name="Group 27"/>
          <p:cNvGrpSpPr/>
          <p:nvPr/>
        </p:nvGrpSpPr>
        <p:grpSpPr>
          <a:xfrm>
            <a:off x="728900" y="5216577"/>
            <a:ext cx="8310168" cy="984885"/>
            <a:chOff x="728900" y="5216577"/>
            <a:chExt cx="8310168" cy="984885"/>
          </a:xfrm>
        </p:grpSpPr>
        <p:sp>
          <p:nvSpPr>
            <p:cNvPr id="25" name="TextBox 24"/>
            <p:cNvSpPr txBox="1"/>
            <p:nvPr/>
          </p:nvSpPr>
          <p:spPr>
            <a:xfrm>
              <a:off x="728900" y="5244324"/>
              <a:ext cx="2833140"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8" name="TextBox 7"/>
            <p:cNvSpPr txBox="1"/>
            <p:nvPr/>
          </p:nvSpPr>
          <p:spPr>
            <a:xfrm>
              <a:off x="3702569" y="5216577"/>
              <a:ext cx="5336499" cy="984885"/>
            </a:xfrm>
            <a:prstGeom prst="rect">
              <a:avLst/>
            </a:prstGeom>
            <a:noFill/>
          </p:spPr>
          <p:txBody>
            <a:bodyPr wrap="square" rtlCol="0">
              <a:spAutoFit/>
            </a:bodyPr>
            <a:lstStyle/>
            <a:p>
              <a:pPr>
                <a:spcAft>
                  <a:spcPts val="1200"/>
                </a:spcAft>
              </a:pPr>
              <a:r>
                <a:rPr lang="en-SG" sz="2400" dirty="0"/>
                <a:t>is also known as </a:t>
              </a:r>
              <a:r>
                <a:rPr lang="en-SG" sz="2400" dirty="0">
                  <a:solidFill>
                    <a:srgbClr val="C00000"/>
                  </a:solidFill>
                </a:rPr>
                <a:t>exclusive-or</a:t>
              </a:r>
              <a:r>
                <a:rPr lang="en-SG" sz="2400" dirty="0"/>
                <a:t> (why?)</a:t>
              </a:r>
            </a:p>
            <a:p>
              <a:pPr>
                <a:spcAft>
                  <a:spcPts val="1200"/>
                </a:spcAft>
              </a:pPr>
              <a:r>
                <a:rPr lang="en-SG" sz="2400" dirty="0"/>
                <a:t>Denoted as                      or                        .</a:t>
              </a:r>
            </a:p>
          </p:txBody>
        </p:sp>
        <p:sp>
          <p:nvSpPr>
            <p:cNvPr id="26" name="TextBox 25"/>
            <p:cNvSpPr txBox="1"/>
            <p:nvPr/>
          </p:nvSpPr>
          <p:spPr>
            <a:xfrm>
              <a:off x="5283097" y="5634960"/>
              <a:ext cx="1174853"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dirty="0">
                <a:solidFill>
                  <a:schemeClr val="bg1"/>
                </a:solidFill>
              </a:endParaRPr>
            </a:p>
          </p:txBody>
        </p:sp>
        <p:sp>
          <p:nvSpPr>
            <p:cNvPr id="27" name="TextBox 26"/>
            <p:cNvSpPr txBox="1"/>
            <p:nvPr/>
          </p:nvSpPr>
          <p:spPr>
            <a:xfrm>
              <a:off x="7066925" y="5634960"/>
              <a:ext cx="15004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XOR </a:t>
              </a:r>
              <a:r>
                <a:rPr lang="en-SG" sz="2800" i="1" dirty="0">
                  <a:solidFill>
                    <a:schemeClr val="bg1"/>
                  </a:solidFill>
                  <a:sym typeface="Symbol" panose="05050102010706020507" pitchFamily="18" charset="2"/>
                </a:rPr>
                <a:t>q</a:t>
              </a:r>
              <a:endParaRPr lang="en-SG" sz="2800" dirty="0">
                <a:solidFill>
                  <a:schemeClr val="bg1"/>
                </a:solidFill>
              </a:endParaRPr>
            </a:p>
          </p:txBody>
        </p:sp>
      </p:gr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714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2.1.4. Logical Equivalence</a:t>
            </a:r>
            <a:endParaRPr lang="en-SG" sz="2000" dirty="0">
              <a:solidFill>
                <a:schemeClr val="bg1"/>
              </a:solidFill>
            </a:endParaRPr>
          </a:p>
        </p:txBody>
      </p:sp>
      <p:sp>
        <p:nvSpPr>
          <p:cNvPr id="3" name="TextBox 2"/>
          <p:cNvSpPr txBox="1"/>
          <p:nvPr/>
        </p:nvSpPr>
        <p:spPr>
          <a:xfrm>
            <a:off x="554636" y="1842732"/>
            <a:ext cx="3912433" cy="461665"/>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(1) Dogs bark and cats meow.</a:t>
            </a:r>
          </a:p>
        </p:txBody>
      </p:sp>
      <p:sp>
        <p:nvSpPr>
          <p:cNvPr id="21" name="TextBox 20"/>
          <p:cNvSpPr txBox="1"/>
          <p:nvPr/>
        </p:nvSpPr>
        <p:spPr>
          <a:xfrm>
            <a:off x="4811843" y="1848188"/>
            <a:ext cx="4017364" cy="461665"/>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(2) Cats meow and dogs bark.</a:t>
            </a:r>
          </a:p>
        </p:txBody>
      </p:sp>
      <p:sp>
        <p:nvSpPr>
          <p:cNvPr id="7" name="TextBox 6"/>
          <p:cNvSpPr txBox="1"/>
          <p:nvPr/>
        </p:nvSpPr>
        <p:spPr>
          <a:xfrm>
            <a:off x="629587" y="2752031"/>
            <a:ext cx="7480092" cy="1277273"/>
          </a:xfrm>
          <a:prstGeom prst="rect">
            <a:avLst/>
          </a:prstGeom>
          <a:noFill/>
        </p:spPr>
        <p:txBody>
          <a:bodyPr wrap="square" rtlCol="0">
            <a:spAutoFit/>
          </a:bodyPr>
          <a:lstStyle/>
          <a:p>
            <a:pPr>
              <a:spcAft>
                <a:spcPts val="600"/>
              </a:spcAft>
            </a:pPr>
            <a:r>
              <a:rPr lang="en-SG" sz="2400" dirty="0"/>
              <a:t>If (1) is true, it follows that (2) must also be true.</a:t>
            </a:r>
          </a:p>
          <a:p>
            <a:pPr>
              <a:spcAft>
                <a:spcPts val="600"/>
              </a:spcAft>
            </a:pPr>
            <a:r>
              <a:rPr lang="en-SG" sz="2400" dirty="0"/>
              <a:t>On the other hand, if (1) is false, it follows that (2) must also be false.</a:t>
            </a:r>
          </a:p>
        </p:txBody>
      </p:sp>
      <p:sp>
        <p:nvSpPr>
          <p:cNvPr id="22" name="TextBox 21"/>
          <p:cNvSpPr txBox="1"/>
          <p:nvPr/>
        </p:nvSpPr>
        <p:spPr>
          <a:xfrm>
            <a:off x="1064302" y="4209872"/>
            <a:ext cx="7165298" cy="523220"/>
          </a:xfrm>
          <a:prstGeom prst="rect">
            <a:avLst/>
          </a:prstGeom>
          <a:noFill/>
        </p:spPr>
        <p:txBody>
          <a:bodyPr wrap="square" rtlCol="0">
            <a:spAutoFit/>
          </a:bodyPr>
          <a:lstStyle/>
          <a:p>
            <a:pPr>
              <a:spcAft>
                <a:spcPts val="600"/>
              </a:spcAft>
            </a:pPr>
            <a:r>
              <a:rPr lang="en-SG" sz="2800" dirty="0"/>
              <a:t>(1) and (2) are </a:t>
            </a:r>
            <a:r>
              <a:rPr lang="en-SG" sz="2800" dirty="0">
                <a:solidFill>
                  <a:srgbClr val="C00000"/>
                </a:solidFill>
              </a:rPr>
              <a:t>logically equivalent</a:t>
            </a:r>
            <a:r>
              <a:rPr lang="en-SG" sz="2800" dirty="0"/>
              <a:t> statements.</a:t>
            </a: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1455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grpSp>
        <p:nvGrpSpPr>
          <p:cNvPr id="13" name="Group 12"/>
          <p:cNvGrpSpPr/>
          <p:nvPr/>
        </p:nvGrpSpPr>
        <p:grpSpPr>
          <a:xfrm>
            <a:off x="739234" y="1141223"/>
            <a:ext cx="7665531" cy="2611403"/>
            <a:chOff x="504109" y="4598517"/>
            <a:chExt cx="7665531" cy="2611403"/>
          </a:xfrm>
        </p:grpSpPr>
        <p:sp>
          <p:nvSpPr>
            <p:cNvPr id="16" name="Rectangle 15"/>
            <p:cNvSpPr/>
            <p:nvPr/>
          </p:nvSpPr>
          <p:spPr>
            <a:xfrm>
              <a:off x="504110" y="4598517"/>
              <a:ext cx="7665530" cy="26025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2.1.6 (Logical Equivalence)</a:t>
              </a:r>
            </a:p>
          </p:txBody>
        </p:sp>
        <p:sp>
          <p:nvSpPr>
            <p:cNvPr id="20" name="TextBox 19"/>
            <p:cNvSpPr txBox="1"/>
            <p:nvPr/>
          </p:nvSpPr>
          <p:spPr>
            <a:xfrm>
              <a:off x="504110" y="5193984"/>
              <a:ext cx="7530618" cy="2015936"/>
            </a:xfrm>
            <a:prstGeom prst="rect">
              <a:avLst/>
            </a:prstGeom>
            <a:noFill/>
          </p:spPr>
          <p:txBody>
            <a:bodyPr wrap="square" rtlCol="0">
              <a:spAutoFit/>
            </a:bodyPr>
            <a:lstStyle/>
            <a:p>
              <a:pPr>
                <a:spcAft>
                  <a:spcPts val="600"/>
                </a:spcAft>
              </a:pPr>
              <a:r>
                <a:rPr lang="en-SG" sz="2400" dirty="0"/>
                <a:t>Two statement forms are called </a:t>
              </a:r>
              <a:r>
                <a:rPr lang="en-SG" sz="2400" b="1" dirty="0"/>
                <a:t>logically equivalent </a:t>
              </a:r>
              <a:r>
                <a:rPr lang="en-SG" sz="2400" dirty="0"/>
                <a:t>if, and only if, they have </a:t>
              </a:r>
              <a:r>
                <a:rPr lang="en-SG" sz="2400" dirty="0">
                  <a:solidFill>
                    <a:srgbClr val="C00000"/>
                  </a:solidFill>
                </a:rPr>
                <a:t>identical truth values </a:t>
              </a:r>
              <a:r>
                <a:rPr lang="en-SG" sz="2400" dirty="0"/>
                <a:t>for each possible substitution of statements for their statement variables.</a:t>
              </a:r>
            </a:p>
            <a:p>
              <a:pPr>
                <a:spcAft>
                  <a:spcPts val="600"/>
                </a:spcAft>
              </a:pPr>
              <a:r>
                <a:rPr lang="en-SG" sz="2400" dirty="0"/>
                <a:t>The logical equivalence of statement forms </a:t>
              </a:r>
              <a:r>
                <a:rPr lang="en-SG" sz="2400" i="1" dirty="0"/>
                <a:t>P</a:t>
              </a:r>
              <a:r>
                <a:rPr lang="en-SG" sz="2400" dirty="0"/>
                <a:t> and </a:t>
              </a:r>
              <a:r>
                <a:rPr lang="en-SG" sz="2400" i="1" dirty="0"/>
                <a:t>Q</a:t>
              </a:r>
              <a:r>
                <a:rPr lang="en-SG" sz="2400" dirty="0"/>
                <a:t> is denoted by </a:t>
              </a:r>
              <a:r>
                <a:rPr lang="en-SG" sz="2400" b="1" i="1" dirty="0">
                  <a:solidFill>
                    <a:srgbClr val="C00000"/>
                  </a:solidFill>
                </a:rPr>
                <a:t>P</a:t>
              </a:r>
              <a:r>
                <a:rPr lang="en-SG" sz="2400" b="1" dirty="0">
                  <a:solidFill>
                    <a:srgbClr val="C00000"/>
                  </a:solidFill>
                </a:rPr>
                <a:t> </a:t>
              </a:r>
              <a:r>
                <a:rPr lang="en-SG" sz="2400" b="1" dirty="0">
                  <a:solidFill>
                    <a:srgbClr val="C00000"/>
                  </a:solidFill>
                  <a:sym typeface="Symbol" panose="05050102010706020507" pitchFamily="18" charset="2"/>
                </a:rPr>
                <a:t></a:t>
              </a:r>
              <a:r>
                <a:rPr lang="en-SG" sz="2400" b="1" dirty="0">
                  <a:solidFill>
                    <a:srgbClr val="C00000"/>
                  </a:solidFill>
                </a:rPr>
                <a:t> </a:t>
              </a:r>
              <a:r>
                <a:rPr lang="en-SG" sz="2400" b="1" i="1" dirty="0">
                  <a:solidFill>
                    <a:srgbClr val="C00000"/>
                  </a:solidFill>
                </a:rPr>
                <a:t>Q</a:t>
              </a:r>
              <a:r>
                <a:rPr lang="en-SG" sz="2400" dirty="0"/>
                <a:t>.</a:t>
              </a:r>
            </a:p>
          </p:txBody>
        </p:sp>
      </p:grpSp>
      <p:sp>
        <p:nvSpPr>
          <p:cNvPr id="23" name="TextBox 22"/>
          <p:cNvSpPr txBox="1"/>
          <p:nvPr/>
        </p:nvSpPr>
        <p:spPr>
          <a:xfrm>
            <a:off x="379883" y="4056428"/>
            <a:ext cx="1958584"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Example:</a:t>
            </a:r>
          </a:p>
        </p:txBody>
      </p:sp>
      <p:graphicFrame>
        <p:nvGraphicFramePr>
          <p:cNvPr id="2" name="Table 1"/>
          <p:cNvGraphicFramePr>
            <a:graphicFrameLocks noGrp="1"/>
          </p:cNvGraphicFramePr>
          <p:nvPr>
            <p:extLst>
              <p:ext uri="{D42A27DB-BD31-4B8C-83A1-F6EECF244321}">
                <p14:modId xmlns:p14="http://schemas.microsoft.com/office/powerpoint/2010/main" val="1773997221"/>
              </p:ext>
            </p:extLst>
          </p:nvPr>
        </p:nvGraphicFramePr>
        <p:xfrm>
          <a:off x="2428407" y="4070351"/>
          <a:ext cx="3237875" cy="2286000"/>
        </p:xfrm>
        <a:graphic>
          <a:graphicData uri="http://schemas.openxmlformats.org/drawingml/2006/table">
            <a:tbl>
              <a:tblPr firstRow="1" bandRow="1">
                <a:tableStyleId>{5C22544A-7EE6-4342-B048-85BDC9FD1C3A}</a:tableStyleId>
              </a:tblPr>
              <a:tblGrid>
                <a:gridCol w="573987">
                  <a:extLst>
                    <a:ext uri="{9D8B030D-6E8A-4147-A177-3AD203B41FA5}">
                      <a16:colId xmlns:a16="http://schemas.microsoft.com/office/drawing/2014/main" val="20000"/>
                    </a:ext>
                  </a:extLst>
                </a:gridCol>
                <a:gridCol w="530699">
                  <a:extLst>
                    <a:ext uri="{9D8B030D-6E8A-4147-A177-3AD203B41FA5}">
                      <a16:colId xmlns:a16="http://schemas.microsoft.com/office/drawing/2014/main" val="20001"/>
                    </a:ext>
                  </a:extLst>
                </a:gridCol>
                <a:gridCol w="1009456">
                  <a:extLst>
                    <a:ext uri="{9D8B030D-6E8A-4147-A177-3AD203B41FA5}">
                      <a16:colId xmlns:a16="http://schemas.microsoft.com/office/drawing/2014/main" val="20002"/>
                    </a:ext>
                  </a:extLst>
                </a:gridCol>
                <a:gridCol w="1123733">
                  <a:extLst>
                    <a:ext uri="{9D8B030D-6E8A-4147-A177-3AD203B41FA5}">
                      <a16:colId xmlns:a16="http://schemas.microsoft.com/office/drawing/2014/main" val="20003"/>
                    </a:ext>
                  </a:extLst>
                </a:gridCol>
              </a:tblGrid>
              <a:tr h="370840">
                <a:tc>
                  <a:txBody>
                    <a:bodyPr/>
                    <a:lstStyle/>
                    <a:p>
                      <a:pPr algn="ctr"/>
                      <a:r>
                        <a:rPr lang="en-SG" sz="2400" i="1" dirty="0"/>
                        <a:t>a</a:t>
                      </a:r>
                    </a:p>
                  </a:txBody>
                  <a:tcPr/>
                </a:tc>
                <a:tc>
                  <a:txBody>
                    <a:bodyPr/>
                    <a:lstStyle/>
                    <a:p>
                      <a:pPr algn="ctr"/>
                      <a:r>
                        <a:rPr lang="en-SG" sz="2400" i="1" dirty="0"/>
                        <a:t>b</a:t>
                      </a:r>
                    </a:p>
                  </a:txBody>
                  <a:tcPr/>
                </a:tc>
                <a:tc>
                  <a:txBody>
                    <a:bodyPr/>
                    <a:lstStyle/>
                    <a:p>
                      <a:pPr algn="ctr"/>
                      <a:r>
                        <a:rPr lang="en-SG" sz="2400" i="1" dirty="0"/>
                        <a:t>a</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b</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endParaRPr lang="en-SG" sz="2400" i="1" dirty="0"/>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887351" y="4253740"/>
            <a:ext cx="2683240" cy="1938992"/>
          </a:xfrm>
          <a:prstGeom prst="rect">
            <a:avLst/>
          </a:prstGeom>
          <a:noFill/>
        </p:spPr>
        <p:txBody>
          <a:bodyPr wrap="square" rtlCol="0">
            <a:spAutoFit/>
          </a:bodyPr>
          <a:lstStyle/>
          <a:p>
            <a:r>
              <a:rPr lang="en-SG" sz="2400" i="1" dirty="0">
                <a:solidFill>
                  <a:srgbClr val="0033CC"/>
                </a:solidFill>
              </a:rPr>
              <a:t>a</a:t>
            </a:r>
            <a:r>
              <a:rPr lang="en-SG" sz="2400" dirty="0">
                <a:solidFill>
                  <a:srgbClr val="0033CC"/>
                </a:solidFill>
              </a:rPr>
              <a:t> </a:t>
            </a:r>
            <a:r>
              <a:rPr lang="en-SG" sz="2400" dirty="0">
                <a:solidFill>
                  <a:srgbClr val="0033CC"/>
                </a:solidFill>
                <a:sym typeface="Symbol" panose="05050102010706020507" pitchFamily="18" charset="2"/>
              </a:rPr>
              <a:t> </a:t>
            </a:r>
            <a:r>
              <a:rPr lang="en-SG" sz="2400" i="1" dirty="0">
                <a:solidFill>
                  <a:srgbClr val="0033CC"/>
                </a:solidFill>
                <a:sym typeface="Symbol" panose="05050102010706020507" pitchFamily="18" charset="2"/>
              </a:rPr>
              <a:t>b</a:t>
            </a:r>
            <a:r>
              <a:rPr lang="en-SG" sz="2400" dirty="0">
                <a:solidFill>
                  <a:srgbClr val="0033CC"/>
                </a:solidFill>
                <a:sym typeface="Symbol" panose="05050102010706020507" pitchFamily="18" charset="2"/>
              </a:rPr>
              <a:t> </a:t>
            </a:r>
            <a:r>
              <a:rPr lang="en-SG" sz="2400" dirty="0">
                <a:sym typeface="Symbol" panose="05050102010706020507" pitchFamily="18" charset="2"/>
              </a:rPr>
              <a:t>and </a:t>
            </a:r>
            <a:r>
              <a:rPr lang="en-SG" sz="2400" i="1" dirty="0">
                <a:solidFill>
                  <a:srgbClr val="0033CC"/>
                </a:solidFill>
              </a:rPr>
              <a:t>b</a:t>
            </a:r>
            <a:r>
              <a:rPr lang="en-SG" sz="2400" dirty="0">
                <a:solidFill>
                  <a:srgbClr val="0033CC"/>
                </a:solidFill>
              </a:rPr>
              <a:t> </a:t>
            </a:r>
            <a:r>
              <a:rPr lang="en-SG" sz="2400" dirty="0">
                <a:solidFill>
                  <a:srgbClr val="0033CC"/>
                </a:solidFill>
                <a:sym typeface="Symbol" panose="05050102010706020507" pitchFamily="18" charset="2"/>
              </a:rPr>
              <a:t> </a:t>
            </a:r>
            <a:r>
              <a:rPr lang="en-SG" sz="2400" i="1" dirty="0">
                <a:solidFill>
                  <a:srgbClr val="0033CC"/>
                </a:solidFill>
                <a:sym typeface="Symbol" panose="05050102010706020507" pitchFamily="18" charset="2"/>
              </a:rPr>
              <a:t>a</a:t>
            </a:r>
            <a:r>
              <a:rPr lang="en-SG" sz="2400" dirty="0">
                <a:solidFill>
                  <a:srgbClr val="0033CC"/>
                </a:solidFill>
                <a:sym typeface="Symbol" panose="05050102010706020507" pitchFamily="18" charset="2"/>
              </a:rPr>
              <a:t> </a:t>
            </a:r>
            <a:r>
              <a:rPr lang="en-SG" sz="2400" dirty="0">
                <a:sym typeface="Symbol" panose="05050102010706020507" pitchFamily="18" charset="2"/>
              </a:rPr>
              <a:t>always have the same truth values, hence they are logically equivalent.</a:t>
            </a:r>
            <a:endParaRPr lang="en-SG" sz="2400" dirty="0"/>
          </a:p>
        </p:txBody>
      </p:sp>
      <p:sp>
        <p:nvSpPr>
          <p:cNvPr id="10" name="Rounded Rectangle 9"/>
          <p:cNvSpPr/>
          <p:nvPr/>
        </p:nvSpPr>
        <p:spPr>
          <a:xfrm>
            <a:off x="3777521" y="4579648"/>
            <a:ext cx="569627" cy="177670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ounded Rectangle 23"/>
          <p:cNvSpPr/>
          <p:nvPr/>
        </p:nvSpPr>
        <p:spPr>
          <a:xfrm>
            <a:off x="4832436" y="4579648"/>
            <a:ext cx="569627" cy="177670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Oval 29"/>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922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1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Double Negative Property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1" name="TextBox 20"/>
          <p:cNvSpPr txBox="1"/>
          <p:nvPr/>
        </p:nvSpPr>
        <p:spPr>
          <a:xfrm>
            <a:off x="2503357" y="1636527"/>
            <a:ext cx="2833141"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endParaRPr lang="en-SG" sz="2800" i="1" dirty="0">
              <a:solidFill>
                <a:schemeClr val="bg1"/>
              </a:solidFill>
            </a:endParaRPr>
          </a:p>
        </p:txBody>
      </p:sp>
      <p:sp>
        <p:nvSpPr>
          <p:cNvPr id="24" name="TextBox 23"/>
          <p:cNvSpPr txBox="1"/>
          <p:nvPr/>
        </p:nvSpPr>
        <p:spPr>
          <a:xfrm>
            <a:off x="501233" y="1012042"/>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Double negation:</a:t>
            </a:r>
          </a:p>
        </p:txBody>
      </p:sp>
      <p:graphicFrame>
        <p:nvGraphicFramePr>
          <p:cNvPr id="25" name="Table 24"/>
          <p:cNvGraphicFramePr>
            <a:graphicFrameLocks noGrp="1"/>
          </p:cNvGraphicFramePr>
          <p:nvPr>
            <p:extLst>
              <p:ext uri="{D42A27DB-BD31-4B8C-83A1-F6EECF244321}">
                <p14:modId xmlns:p14="http://schemas.microsoft.com/office/powerpoint/2010/main" val="2932825311"/>
              </p:ext>
            </p:extLst>
          </p:nvPr>
        </p:nvGraphicFramePr>
        <p:xfrm>
          <a:off x="2503357" y="2631295"/>
          <a:ext cx="2833141" cy="13716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877632">
                  <a:extLst>
                    <a:ext uri="{9D8B030D-6E8A-4147-A177-3AD203B41FA5}">
                      <a16:colId xmlns:a16="http://schemas.microsoft.com/office/drawing/2014/main" val="20001"/>
                    </a:ext>
                  </a:extLst>
                </a:gridCol>
                <a:gridCol w="1176020">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0" dirty="0"/>
                        <a:t>~</a:t>
                      </a:r>
                      <a:r>
                        <a:rPr lang="en-SG" sz="2400" i="1" dirty="0"/>
                        <a:t>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i="0" dirty="0"/>
                        <a:t>)</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2"/>
                  </a:ext>
                </a:extLst>
              </a:tr>
            </a:tbl>
          </a:graphicData>
        </a:graphic>
      </p:graphicFrame>
      <p:sp>
        <p:nvSpPr>
          <p:cNvPr id="26" name="Rounded Rectangle 25"/>
          <p:cNvSpPr/>
          <p:nvPr/>
        </p:nvSpPr>
        <p:spPr>
          <a:xfrm>
            <a:off x="2608288" y="3057455"/>
            <a:ext cx="569627" cy="94491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ounded Rectangle 26"/>
          <p:cNvSpPr/>
          <p:nvPr/>
        </p:nvSpPr>
        <p:spPr>
          <a:xfrm>
            <a:off x="4437087" y="3057455"/>
            <a:ext cx="569627" cy="94491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6696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4" name="TextBox 23"/>
          <p:cNvSpPr txBox="1"/>
          <p:nvPr/>
        </p:nvSpPr>
        <p:spPr>
          <a:xfrm>
            <a:off x="501233" y="1012042"/>
            <a:ext cx="8014117" cy="2954655"/>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To show that statement forms </a:t>
            </a:r>
            <a:r>
              <a:rPr lang="en-SG" sz="2800" i="1" dirty="0"/>
              <a:t>P</a:t>
            </a:r>
            <a:r>
              <a:rPr lang="en-SG" sz="2800" dirty="0"/>
              <a:t> and </a:t>
            </a:r>
            <a:r>
              <a:rPr lang="en-SG" sz="2800" i="1" dirty="0"/>
              <a:t>Q</a:t>
            </a:r>
            <a:r>
              <a:rPr lang="en-SG" sz="2800" dirty="0"/>
              <a:t> are </a:t>
            </a:r>
            <a:r>
              <a:rPr lang="en-SG" sz="2800" dirty="0">
                <a:solidFill>
                  <a:srgbClr val="C00000"/>
                </a:solidFill>
              </a:rPr>
              <a:t>not </a:t>
            </a:r>
            <a:r>
              <a:rPr lang="en-SG" sz="2800" dirty="0"/>
              <a:t>logically equivalent, there are 2 ways:</a:t>
            </a:r>
          </a:p>
          <a:p>
            <a:pPr marL="742950" lvl="1" indent="-285750">
              <a:spcAft>
                <a:spcPts val="600"/>
              </a:spcAft>
              <a:buFont typeface="Wingdings" panose="05000000000000000000" pitchFamily="2" charset="2"/>
              <a:buChar char="§"/>
            </a:pPr>
            <a:r>
              <a:rPr lang="en-SG" sz="2400" dirty="0"/>
              <a:t>Truth table – find at least one row where their truth values differ.</a:t>
            </a:r>
          </a:p>
          <a:p>
            <a:pPr marL="742950" lvl="1" indent="-285750">
              <a:spcAft>
                <a:spcPts val="600"/>
              </a:spcAft>
              <a:buFont typeface="Wingdings" panose="05000000000000000000" pitchFamily="2" charset="2"/>
              <a:buChar char="§"/>
            </a:pPr>
            <a:r>
              <a:rPr lang="en-SG" sz="2400" dirty="0"/>
              <a:t>Find a </a:t>
            </a:r>
            <a:r>
              <a:rPr lang="en-SG" sz="2400" dirty="0">
                <a:solidFill>
                  <a:srgbClr val="0000FF"/>
                </a:solidFill>
              </a:rPr>
              <a:t>counter example </a:t>
            </a:r>
            <a:r>
              <a:rPr lang="en-SG" sz="2400" dirty="0"/>
              <a:t>– concrete statements for each of the two forms, one of which is true and the other of which is false.</a:t>
            </a:r>
          </a:p>
        </p:txBody>
      </p:sp>
      <p:sp>
        <p:nvSpPr>
          <p:cNvPr id="18" name="Oval 1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012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4" name="TextBox 23"/>
          <p:cNvSpPr txBox="1"/>
          <p:nvPr/>
        </p:nvSpPr>
        <p:spPr>
          <a:xfrm>
            <a:off x="501233" y="1012042"/>
            <a:ext cx="8014117" cy="95410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Show that the following 2 statement forms are not logically equivalent.</a:t>
            </a:r>
            <a:endParaRPr lang="en-SG" sz="2400" dirty="0"/>
          </a:p>
        </p:txBody>
      </p:sp>
      <p:sp>
        <p:nvSpPr>
          <p:cNvPr id="10" name="TextBox 9"/>
          <p:cNvSpPr txBox="1"/>
          <p:nvPr/>
        </p:nvSpPr>
        <p:spPr>
          <a:xfrm>
            <a:off x="2166878"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11" name="TextBox 10"/>
          <p:cNvSpPr txBox="1"/>
          <p:nvPr/>
        </p:nvSpPr>
        <p:spPr>
          <a:xfrm>
            <a:off x="5032947"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2" name="TextBox 11"/>
          <p:cNvSpPr txBox="1"/>
          <p:nvPr/>
        </p:nvSpPr>
        <p:spPr>
          <a:xfrm>
            <a:off x="501232" y="2937078"/>
            <a:ext cx="8014117" cy="523220"/>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Truth table method:</a:t>
            </a:r>
            <a:endParaRPr lang="en-SG" sz="2400" dirty="0"/>
          </a:p>
        </p:txBody>
      </p:sp>
      <p:graphicFrame>
        <p:nvGraphicFramePr>
          <p:cNvPr id="2" name="Table 1"/>
          <p:cNvGraphicFramePr>
            <a:graphicFrameLocks noGrp="1"/>
          </p:cNvGraphicFramePr>
          <p:nvPr>
            <p:extLst>
              <p:ext uri="{D42A27DB-BD31-4B8C-83A1-F6EECF244321}">
                <p14:modId xmlns:p14="http://schemas.microsoft.com/office/powerpoint/2010/main" val="4061222691"/>
              </p:ext>
            </p:extLst>
          </p:nvPr>
        </p:nvGraphicFramePr>
        <p:xfrm>
          <a:off x="1386976" y="3584368"/>
          <a:ext cx="6647754" cy="2286000"/>
        </p:xfrm>
        <a:graphic>
          <a:graphicData uri="http://schemas.openxmlformats.org/drawingml/2006/table">
            <a:tbl>
              <a:tblPr firstRow="1" bandRow="1">
                <a:tableStyleId>{5C22544A-7EE6-4342-B048-85BDC9FD1C3A}</a:tableStyleId>
              </a:tblPr>
              <a:tblGrid>
                <a:gridCol w="657597">
                  <a:extLst>
                    <a:ext uri="{9D8B030D-6E8A-4147-A177-3AD203B41FA5}">
                      <a16:colId xmlns:a16="http://schemas.microsoft.com/office/drawing/2014/main" val="20000"/>
                    </a:ext>
                  </a:extLst>
                </a:gridCol>
                <a:gridCol w="657597">
                  <a:extLst>
                    <a:ext uri="{9D8B030D-6E8A-4147-A177-3AD203B41FA5}">
                      <a16:colId xmlns:a16="http://schemas.microsoft.com/office/drawing/2014/main" val="20001"/>
                    </a:ext>
                  </a:extLst>
                </a:gridCol>
                <a:gridCol w="657597">
                  <a:extLst>
                    <a:ext uri="{9D8B030D-6E8A-4147-A177-3AD203B41FA5}">
                      <a16:colId xmlns:a16="http://schemas.microsoft.com/office/drawing/2014/main" val="20002"/>
                    </a:ext>
                  </a:extLst>
                </a:gridCol>
                <a:gridCol w="657597">
                  <a:extLst>
                    <a:ext uri="{9D8B030D-6E8A-4147-A177-3AD203B41FA5}">
                      <a16:colId xmlns:a16="http://schemas.microsoft.com/office/drawing/2014/main" val="20003"/>
                    </a:ext>
                  </a:extLst>
                </a:gridCol>
                <a:gridCol w="1229194">
                  <a:extLst>
                    <a:ext uri="{9D8B030D-6E8A-4147-A177-3AD203B41FA5}">
                      <a16:colId xmlns:a16="http://schemas.microsoft.com/office/drawing/2014/main" val="20004"/>
                    </a:ext>
                  </a:extLst>
                </a:gridCol>
                <a:gridCol w="1394086">
                  <a:extLst>
                    <a:ext uri="{9D8B030D-6E8A-4147-A177-3AD203B41FA5}">
                      <a16:colId xmlns:a16="http://schemas.microsoft.com/office/drawing/2014/main" val="20005"/>
                    </a:ext>
                  </a:extLst>
                </a:gridCol>
                <a:gridCol w="1394086">
                  <a:extLst>
                    <a:ext uri="{9D8B030D-6E8A-4147-A177-3AD203B41FA5}">
                      <a16:colId xmlns:a16="http://schemas.microsoft.com/office/drawing/2014/main" val="20006"/>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dirty="0"/>
                        <a:t>~</a:t>
                      </a:r>
                      <a:r>
                        <a:rPr lang="en-SG" sz="2400" i="1" dirty="0"/>
                        <a:t>p</a:t>
                      </a:r>
                    </a:p>
                  </a:txBody>
                  <a:tcPr/>
                </a:tc>
                <a:tc>
                  <a:txBody>
                    <a:bodyPr/>
                    <a:lstStyle/>
                    <a:p>
                      <a:pPr algn="ctr"/>
                      <a:r>
                        <a:rPr lang="en-SG" sz="2400" dirty="0"/>
                        <a:t>~</a:t>
                      </a: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baseline="0"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baseline="0" dirty="0">
                          <a:sym typeface="Symbol" panose="05050102010706020507" pitchFamily="18" charset="2"/>
                        </a:rPr>
                        <a:t>q</a:t>
                      </a:r>
                      <a:r>
                        <a:rPr lang="en-SG" sz="2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 </a:t>
                      </a:r>
                      <a:r>
                        <a:rPr lang="en-SG" sz="2400" dirty="0"/>
                        <a:t>~</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 name="Rounded Rectangle 2"/>
          <p:cNvSpPr/>
          <p:nvPr/>
        </p:nvSpPr>
        <p:spPr>
          <a:xfrm>
            <a:off x="5591331" y="4512040"/>
            <a:ext cx="2068643" cy="9144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473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693044357"/>
              </p:ext>
            </p:extLst>
          </p:nvPr>
        </p:nvGraphicFramePr>
        <p:xfrm>
          <a:off x="567523" y="998375"/>
          <a:ext cx="7979318" cy="520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5934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4" name="TextBox 23"/>
          <p:cNvSpPr txBox="1"/>
          <p:nvPr/>
        </p:nvSpPr>
        <p:spPr>
          <a:xfrm>
            <a:off x="501233" y="1012042"/>
            <a:ext cx="8014117" cy="95410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Show that the following 2 statement forms are not logically equivalent.</a:t>
            </a:r>
            <a:endParaRPr lang="en-SG" sz="2400" dirty="0"/>
          </a:p>
        </p:txBody>
      </p:sp>
      <p:sp>
        <p:nvSpPr>
          <p:cNvPr id="10" name="TextBox 9"/>
          <p:cNvSpPr txBox="1"/>
          <p:nvPr/>
        </p:nvSpPr>
        <p:spPr>
          <a:xfrm>
            <a:off x="2166878"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11" name="TextBox 10"/>
          <p:cNvSpPr txBox="1"/>
          <p:nvPr/>
        </p:nvSpPr>
        <p:spPr>
          <a:xfrm>
            <a:off x="5032947"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2" name="TextBox 11"/>
          <p:cNvSpPr txBox="1"/>
          <p:nvPr/>
        </p:nvSpPr>
        <p:spPr>
          <a:xfrm>
            <a:off x="501232" y="2937078"/>
            <a:ext cx="8014117" cy="523220"/>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Counter example method:</a:t>
            </a:r>
            <a:endParaRPr lang="en-SG" sz="2400" dirty="0"/>
          </a:p>
        </p:txBody>
      </p:sp>
      <p:sp>
        <p:nvSpPr>
          <p:cNvPr id="7" name="TextBox 6"/>
          <p:cNvSpPr txBox="1"/>
          <p:nvPr/>
        </p:nvSpPr>
        <p:spPr>
          <a:xfrm>
            <a:off x="1905074" y="3460298"/>
            <a:ext cx="4552876" cy="830997"/>
          </a:xfrm>
          <a:prstGeom prst="rect">
            <a:avLst/>
          </a:prstGeom>
          <a:noFill/>
        </p:spPr>
        <p:txBody>
          <a:bodyPr wrap="square" rtlCol="0">
            <a:spAutoFit/>
          </a:bodyPr>
          <a:lstStyle/>
          <a:p>
            <a:r>
              <a:rPr lang="en-SG" sz="2400" dirty="0"/>
              <a:t>Let </a:t>
            </a:r>
            <a:r>
              <a:rPr lang="en-SG" sz="2400" i="1" dirty="0"/>
              <a:t>p</a:t>
            </a:r>
            <a:r>
              <a:rPr lang="en-SG" sz="2400" dirty="0"/>
              <a:t> be the statement “0 &lt; 1” and </a:t>
            </a:r>
            <a:r>
              <a:rPr lang="en-SG" sz="2400" i="1" dirty="0"/>
              <a:t>q</a:t>
            </a:r>
            <a:r>
              <a:rPr lang="en-SG" sz="2400" dirty="0"/>
              <a:t> the statement “1 &lt; 0”.</a:t>
            </a:r>
          </a:p>
        </p:txBody>
      </p:sp>
      <p:grpSp>
        <p:nvGrpSpPr>
          <p:cNvPr id="16" name="Group 15"/>
          <p:cNvGrpSpPr/>
          <p:nvPr/>
        </p:nvGrpSpPr>
        <p:grpSpPr>
          <a:xfrm>
            <a:off x="829447" y="4399016"/>
            <a:ext cx="7040389" cy="830997"/>
            <a:chOff x="829447" y="4399016"/>
            <a:chExt cx="7040389" cy="830997"/>
          </a:xfrm>
        </p:grpSpPr>
        <p:sp>
          <p:nvSpPr>
            <p:cNvPr id="15" name="TextBox 14"/>
            <p:cNvSpPr txBox="1"/>
            <p:nvPr/>
          </p:nvSpPr>
          <p:spPr>
            <a:xfrm>
              <a:off x="829447" y="4501237"/>
              <a:ext cx="171631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8" name="TextBox 7"/>
            <p:cNvSpPr txBox="1"/>
            <p:nvPr/>
          </p:nvSpPr>
          <p:spPr>
            <a:xfrm>
              <a:off x="2908092" y="4399016"/>
              <a:ext cx="4961744" cy="830997"/>
            </a:xfrm>
            <a:prstGeom prst="rect">
              <a:avLst/>
            </a:prstGeom>
            <a:noFill/>
          </p:spPr>
          <p:txBody>
            <a:bodyPr wrap="square" rtlCol="0">
              <a:spAutoFit/>
            </a:bodyPr>
            <a:lstStyle/>
            <a:p>
              <a:r>
                <a:rPr lang="en-SG" sz="2400" dirty="0"/>
                <a:t>“Not the case that both 0&lt;1 and 1&lt;0” which is TRUE.</a:t>
              </a:r>
            </a:p>
          </p:txBody>
        </p:sp>
      </p:grpSp>
      <p:grpSp>
        <p:nvGrpSpPr>
          <p:cNvPr id="20" name="Group 19"/>
          <p:cNvGrpSpPr/>
          <p:nvPr/>
        </p:nvGrpSpPr>
        <p:grpSpPr>
          <a:xfrm>
            <a:off x="829447" y="5403157"/>
            <a:ext cx="7460113" cy="523220"/>
            <a:chOff x="829447" y="5403157"/>
            <a:chExt cx="7460113" cy="523220"/>
          </a:xfrm>
        </p:grpSpPr>
        <p:sp>
          <p:nvSpPr>
            <p:cNvPr id="17" name="TextBox 16"/>
            <p:cNvSpPr txBox="1"/>
            <p:nvPr/>
          </p:nvSpPr>
          <p:spPr>
            <a:xfrm>
              <a:off x="829447" y="5403157"/>
              <a:ext cx="171631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8" name="TextBox 17"/>
            <p:cNvSpPr txBox="1"/>
            <p:nvPr/>
          </p:nvSpPr>
          <p:spPr>
            <a:xfrm>
              <a:off x="2908091" y="5433935"/>
              <a:ext cx="5381469" cy="461665"/>
            </a:xfrm>
            <a:prstGeom prst="rect">
              <a:avLst/>
            </a:prstGeom>
            <a:noFill/>
          </p:spPr>
          <p:txBody>
            <a:bodyPr wrap="square" rtlCol="0">
              <a:spAutoFit/>
            </a:bodyPr>
            <a:lstStyle/>
            <a:p>
              <a:r>
                <a:rPr lang="en-SG" sz="2400" dirty="0"/>
                <a:t>“Not 0&lt;1” and “not 1&lt;0” which is FALSE.</a:t>
              </a:r>
            </a:p>
          </p:txBody>
        </p:sp>
      </p:grpSp>
      <p:sp>
        <p:nvSpPr>
          <p:cNvPr id="29" name="Oval 2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282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De Morgan’s Laws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1" name="TextBox 20"/>
          <p:cNvSpPr txBox="1"/>
          <p:nvPr/>
        </p:nvSpPr>
        <p:spPr>
          <a:xfrm>
            <a:off x="2623276" y="1589609"/>
            <a:ext cx="3552669"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24" name="TextBox 23"/>
          <p:cNvSpPr txBox="1"/>
          <p:nvPr/>
        </p:nvSpPr>
        <p:spPr>
          <a:xfrm>
            <a:off x="501233" y="1012042"/>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De Morgan’s Laws:</a:t>
            </a:r>
          </a:p>
        </p:txBody>
      </p:sp>
      <p:sp>
        <p:nvSpPr>
          <p:cNvPr id="13" name="TextBox 12"/>
          <p:cNvSpPr txBox="1"/>
          <p:nvPr/>
        </p:nvSpPr>
        <p:spPr>
          <a:xfrm>
            <a:off x="2623276" y="2348346"/>
            <a:ext cx="3552669"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15" name="TextBox 14"/>
          <p:cNvSpPr txBox="1"/>
          <p:nvPr/>
        </p:nvSpPr>
        <p:spPr>
          <a:xfrm>
            <a:off x="501233" y="3114585"/>
            <a:ext cx="7773338" cy="2092881"/>
          </a:xfrm>
          <a:prstGeom prst="rect">
            <a:avLst/>
          </a:prstGeom>
          <a:noFill/>
        </p:spPr>
        <p:txBody>
          <a:bodyPr wrap="square" rtlCol="0">
            <a:spAutoFit/>
          </a:bodyPr>
          <a:lstStyle/>
          <a:p>
            <a:pPr marL="285750" indent="-285750">
              <a:buFont typeface="Wingdings" panose="05000000000000000000" pitchFamily="2" charset="2"/>
              <a:buChar char="§"/>
            </a:pPr>
            <a:r>
              <a:rPr lang="en-SG" sz="2800" dirty="0"/>
              <a:t>Write negations for each of the following:</a:t>
            </a:r>
          </a:p>
          <a:p>
            <a:pPr marL="971550" lvl="1" indent="-514350">
              <a:buFont typeface="+mj-lt"/>
              <a:buAutoNum type="alphaLcPeriod"/>
            </a:pPr>
            <a:r>
              <a:rPr lang="en-SG" sz="2400" dirty="0"/>
              <a:t>John is 6 feet tall and he weighs at least 200 pounds.</a:t>
            </a:r>
          </a:p>
          <a:p>
            <a:pPr marL="971550" lvl="1" indent="-514350">
              <a:spcBef>
                <a:spcPts val="1800"/>
              </a:spcBef>
              <a:spcAft>
                <a:spcPts val="1800"/>
              </a:spcAft>
              <a:buFont typeface="+mj-lt"/>
              <a:buAutoNum type="alphaLcPeriod"/>
            </a:pPr>
            <a:endParaRPr lang="en-SG" sz="2400" dirty="0"/>
          </a:p>
          <a:p>
            <a:pPr marL="971550" lvl="1" indent="-514350">
              <a:buFont typeface="+mj-lt"/>
              <a:buAutoNum type="alphaLcPeriod"/>
            </a:pPr>
            <a:r>
              <a:rPr lang="en-SG" sz="2400" dirty="0"/>
              <a:t>The bus was late or Tom’s watch was slow.</a:t>
            </a:r>
          </a:p>
        </p:txBody>
      </p:sp>
      <p:sp>
        <p:nvSpPr>
          <p:cNvPr id="2" name="TextBox 1"/>
          <p:cNvSpPr txBox="1"/>
          <p:nvPr/>
        </p:nvSpPr>
        <p:spPr>
          <a:xfrm>
            <a:off x="1465894" y="3988018"/>
            <a:ext cx="7168439" cy="461665"/>
          </a:xfrm>
          <a:prstGeom prst="rect">
            <a:avLst/>
          </a:prstGeom>
          <a:solidFill>
            <a:schemeClr val="accent4">
              <a:lumMod val="40000"/>
              <a:lumOff val="60000"/>
            </a:schemeClr>
          </a:solidFill>
        </p:spPr>
        <p:txBody>
          <a:bodyPr wrap="square" rtlCol="0">
            <a:spAutoFit/>
          </a:bodyPr>
          <a:lstStyle/>
          <a:p>
            <a:r>
              <a:rPr lang="en-SG" sz="2400" dirty="0"/>
              <a:t>John is not 6 feet tall or he weighs less than 200 pounds.</a:t>
            </a:r>
          </a:p>
        </p:txBody>
      </p:sp>
      <p:sp>
        <p:nvSpPr>
          <p:cNvPr id="17" name="TextBox 16"/>
          <p:cNvSpPr txBox="1"/>
          <p:nvPr/>
        </p:nvSpPr>
        <p:spPr>
          <a:xfrm>
            <a:off x="1465893" y="5203243"/>
            <a:ext cx="7168439" cy="461665"/>
          </a:xfrm>
          <a:prstGeom prst="rect">
            <a:avLst/>
          </a:prstGeom>
          <a:solidFill>
            <a:schemeClr val="accent4">
              <a:lumMod val="40000"/>
              <a:lumOff val="60000"/>
            </a:schemeClr>
          </a:solidFill>
        </p:spPr>
        <p:txBody>
          <a:bodyPr wrap="square" rtlCol="0">
            <a:spAutoFit/>
          </a:bodyPr>
          <a:lstStyle/>
          <a:p>
            <a:r>
              <a:rPr lang="en-SG" sz="2400" dirty="0"/>
              <a:t>The bus was not late and Tom’s watch was not slow.</a:t>
            </a:r>
          </a:p>
        </p:txBody>
      </p:sp>
      <p:sp>
        <p:nvSpPr>
          <p:cNvPr id="3" name="TextBox 2"/>
          <p:cNvSpPr txBox="1"/>
          <p:nvPr/>
        </p:nvSpPr>
        <p:spPr>
          <a:xfrm>
            <a:off x="817913" y="5793872"/>
            <a:ext cx="464695" cy="461665"/>
          </a:xfrm>
          <a:prstGeom prst="rect">
            <a:avLst/>
          </a:prstGeom>
          <a:noFill/>
        </p:spPr>
        <p:txBody>
          <a:bodyPr wrap="square" rtlCol="0">
            <a:spAutoFit/>
          </a:bodyPr>
          <a:lstStyle/>
          <a:p>
            <a:r>
              <a:rPr lang="en-SG" sz="2400" i="1" dirty="0"/>
              <a:t>or</a:t>
            </a:r>
          </a:p>
        </p:txBody>
      </p:sp>
      <p:sp>
        <p:nvSpPr>
          <p:cNvPr id="20" name="TextBox 19"/>
          <p:cNvSpPr txBox="1"/>
          <p:nvPr/>
        </p:nvSpPr>
        <p:spPr>
          <a:xfrm>
            <a:off x="1465892" y="5793873"/>
            <a:ext cx="7168439" cy="461665"/>
          </a:xfrm>
          <a:prstGeom prst="rect">
            <a:avLst/>
          </a:prstGeom>
          <a:solidFill>
            <a:schemeClr val="accent4">
              <a:lumMod val="40000"/>
              <a:lumOff val="60000"/>
            </a:schemeClr>
          </a:solidFill>
        </p:spPr>
        <p:txBody>
          <a:bodyPr wrap="square" rtlCol="0">
            <a:spAutoFit/>
          </a:bodyPr>
          <a:lstStyle/>
          <a:p>
            <a:r>
              <a:rPr lang="en-SG" sz="2400" dirty="0"/>
              <a:t>Neither was the bus late nor was Tom’s watch slow.</a:t>
            </a:r>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9885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17" grpId="0" animBg="1"/>
      <p:bldP spid="3" grpId="0"/>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Tautologies and Contradictions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2.1.5. Tautologies and Contradictions</a:t>
            </a:r>
            <a:endParaRPr lang="en-SG" sz="2000" dirty="0">
              <a:solidFill>
                <a:schemeClr val="bg1"/>
              </a:solidFill>
            </a:endParaRPr>
          </a:p>
        </p:txBody>
      </p:sp>
      <p:grpSp>
        <p:nvGrpSpPr>
          <p:cNvPr id="13" name="Group 12"/>
          <p:cNvGrpSpPr/>
          <p:nvPr/>
        </p:nvGrpSpPr>
        <p:grpSpPr>
          <a:xfrm>
            <a:off x="849819" y="1608649"/>
            <a:ext cx="7665531" cy="2276535"/>
            <a:chOff x="504109" y="4598517"/>
            <a:chExt cx="7665531" cy="2276535"/>
          </a:xfrm>
        </p:grpSpPr>
        <p:sp>
          <p:nvSpPr>
            <p:cNvPr id="16" name="Rectangle 15"/>
            <p:cNvSpPr/>
            <p:nvPr/>
          </p:nvSpPr>
          <p:spPr>
            <a:xfrm>
              <a:off x="504110" y="4598517"/>
              <a:ext cx="7665530" cy="22765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2.1.7 (Tautology)</a:t>
              </a:r>
            </a:p>
          </p:txBody>
        </p:sp>
        <p:sp>
          <p:nvSpPr>
            <p:cNvPr id="20" name="TextBox 19"/>
            <p:cNvSpPr txBox="1"/>
            <p:nvPr/>
          </p:nvSpPr>
          <p:spPr>
            <a:xfrm>
              <a:off x="504110" y="5193984"/>
              <a:ext cx="7530618" cy="1569660"/>
            </a:xfrm>
            <a:prstGeom prst="rect">
              <a:avLst/>
            </a:prstGeom>
            <a:noFill/>
          </p:spPr>
          <p:txBody>
            <a:bodyPr wrap="square" rtlCol="0">
              <a:spAutoFit/>
            </a:bodyPr>
            <a:lstStyle/>
            <a:p>
              <a:pPr>
                <a:spcAft>
                  <a:spcPts val="600"/>
                </a:spcAft>
              </a:pPr>
              <a:r>
                <a:rPr lang="en-SG" sz="2400" dirty="0"/>
                <a:t>A </a:t>
              </a:r>
              <a:r>
                <a:rPr lang="en-SG" sz="2400" b="1" dirty="0"/>
                <a:t>tautology </a:t>
              </a:r>
              <a:r>
                <a:rPr lang="en-SG" sz="2400" dirty="0"/>
                <a:t>is a statement form that is </a:t>
              </a:r>
              <a:r>
                <a:rPr lang="en-SG" sz="2400" dirty="0">
                  <a:solidFill>
                    <a:srgbClr val="C00000"/>
                  </a:solidFill>
                </a:rPr>
                <a:t>always true </a:t>
              </a:r>
              <a:r>
                <a:rPr lang="en-SG" sz="2400" dirty="0"/>
                <a:t>regardless of the truth values of the individual statements substituted for its statement variables. A statement whose form is a tautology is a </a:t>
              </a:r>
              <a:r>
                <a:rPr lang="en-SG" sz="2400" b="1" dirty="0"/>
                <a:t>tautological statement</a:t>
              </a:r>
              <a:r>
                <a:rPr lang="en-SG" sz="2400" dirty="0"/>
                <a:t>.</a:t>
              </a:r>
            </a:p>
          </p:txBody>
        </p:sp>
      </p:grpSp>
      <p:grpSp>
        <p:nvGrpSpPr>
          <p:cNvPr id="23" name="Group 22"/>
          <p:cNvGrpSpPr/>
          <p:nvPr/>
        </p:nvGrpSpPr>
        <p:grpSpPr>
          <a:xfrm>
            <a:off x="849819" y="4145862"/>
            <a:ext cx="7665531" cy="2276535"/>
            <a:chOff x="504109" y="4598517"/>
            <a:chExt cx="7665531" cy="2276535"/>
          </a:xfrm>
        </p:grpSpPr>
        <p:sp>
          <p:nvSpPr>
            <p:cNvPr id="24" name="Rectangle 23"/>
            <p:cNvSpPr/>
            <p:nvPr/>
          </p:nvSpPr>
          <p:spPr>
            <a:xfrm>
              <a:off x="504110" y="4598517"/>
              <a:ext cx="7665530" cy="22765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2.1.8 (Contradiction)</a:t>
              </a:r>
            </a:p>
          </p:txBody>
        </p:sp>
        <p:sp>
          <p:nvSpPr>
            <p:cNvPr id="27" name="TextBox 26"/>
            <p:cNvSpPr txBox="1"/>
            <p:nvPr/>
          </p:nvSpPr>
          <p:spPr>
            <a:xfrm>
              <a:off x="504110" y="5193984"/>
              <a:ext cx="7530618" cy="1569660"/>
            </a:xfrm>
            <a:prstGeom prst="rect">
              <a:avLst/>
            </a:prstGeom>
            <a:noFill/>
          </p:spPr>
          <p:txBody>
            <a:bodyPr wrap="square" rtlCol="0">
              <a:spAutoFit/>
            </a:bodyPr>
            <a:lstStyle/>
            <a:p>
              <a:pPr>
                <a:spcAft>
                  <a:spcPts val="600"/>
                </a:spcAft>
              </a:pPr>
              <a:r>
                <a:rPr lang="en-SG" sz="2400" dirty="0"/>
                <a:t>A </a:t>
              </a:r>
              <a:r>
                <a:rPr lang="en-SG" sz="2400" b="1" dirty="0"/>
                <a:t>contradiction </a:t>
              </a:r>
              <a:r>
                <a:rPr lang="en-SG" sz="2400" dirty="0"/>
                <a:t>is a statement form that is </a:t>
              </a:r>
              <a:r>
                <a:rPr lang="en-SG" sz="2400" dirty="0">
                  <a:solidFill>
                    <a:srgbClr val="C00000"/>
                  </a:solidFill>
                </a:rPr>
                <a:t>always false </a:t>
              </a:r>
              <a:r>
                <a:rPr lang="en-SG" sz="2400" dirty="0"/>
                <a:t>regardless of the truth values of the individual statements substituted for its statement variables. A statement whose form is a contradiction is a </a:t>
              </a:r>
              <a:r>
                <a:rPr lang="en-SG" sz="2400" b="1" dirty="0"/>
                <a:t>contradictory statement</a:t>
              </a:r>
              <a:r>
                <a:rPr lang="en-SG" sz="2400" dirty="0"/>
                <a:t>.</a:t>
              </a:r>
            </a:p>
          </p:txBody>
        </p:sp>
      </p:grpSp>
      <p:sp>
        <p:nvSpPr>
          <p:cNvPr id="33" name="Oval 3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191841"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4365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Tautologies and Contradictions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1" name="TextBox 20"/>
          <p:cNvSpPr txBox="1"/>
          <p:nvPr/>
        </p:nvSpPr>
        <p:spPr>
          <a:xfrm>
            <a:off x="501233" y="1012042"/>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Logical equivalence involving tautologies and contradictions</a:t>
            </a:r>
          </a:p>
        </p:txBody>
      </p:sp>
      <p:sp>
        <p:nvSpPr>
          <p:cNvPr id="2" name="TextBox 1"/>
          <p:cNvSpPr txBox="1"/>
          <p:nvPr/>
        </p:nvSpPr>
        <p:spPr>
          <a:xfrm>
            <a:off x="379882" y="1981739"/>
            <a:ext cx="7879698" cy="461665"/>
          </a:xfrm>
          <a:prstGeom prst="rect">
            <a:avLst/>
          </a:prstGeom>
          <a:noFill/>
        </p:spPr>
        <p:txBody>
          <a:bodyPr wrap="square" rtlCol="0">
            <a:spAutoFit/>
          </a:bodyPr>
          <a:lstStyle/>
          <a:p>
            <a:r>
              <a:rPr lang="en-SG" sz="2400" dirty="0"/>
              <a:t>Example: If </a:t>
            </a:r>
            <a:r>
              <a:rPr lang="en-SG" sz="2400" b="1" dirty="0"/>
              <a:t>t</a:t>
            </a:r>
            <a:r>
              <a:rPr lang="en-SG" sz="2400" dirty="0"/>
              <a:t> is a tautology and </a:t>
            </a:r>
            <a:r>
              <a:rPr lang="en-SG" sz="2400" b="1" dirty="0"/>
              <a:t>c</a:t>
            </a:r>
            <a:r>
              <a:rPr lang="en-SG" sz="2400" dirty="0"/>
              <a:t> is a contradiction, show that: </a:t>
            </a:r>
          </a:p>
        </p:txBody>
      </p:sp>
      <p:sp>
        <p:nvSpPr>
          <p:cNvPr id="22" name="TextBox 21"/>
          <p:cNvSpPr txBox="1"/>
          <p:nvPr/>
        </p:nvSpPr>
        <p:spPr>
          <a:xfrm>
            <a:off x="1903748" y="2512194"/>
            <a:ext cx="2308489" cy="523220"/>
          </a:xfrm>
          <a:prstGeom prst="rect">
            <a:avLst/>
          </a:prstGeom>
          <a:solidFill>
            <a:srgbClr val="0033CC"/>
          </a:solidFill>
        </p:spPr>
        <p:txBody>
          <a:bodyPr wrap="square" rtlCol="0">
            <a:spAutoFit/>
          </a:bodyPr>
          <a:lstStyle/>
          <a:p>
            <a:pPr algn="ctr"/>
            <a:r>
              <a:rPr lang="en-SG" sz="2800" i="1" dirty="0">
                <a:solidFill>
                  <a:schemeClr val="bg1"/>
                </a:solidFill>
              </a:rPr>
              <a:t>p </a:t>
            </a:r>
            <a:r>
              <a:rPr lang="en-SG" sz="2800" dirty="0">
                <a:solidFill>
                  <a:schemeClr val="bg1"/>
                </a:solidFill>
                <a:sym typeface="Symbol" panose="05050102010706020507" pitchFamily="18" charset="2"/>
              </a:rPr>
              <a:t> </a:t>
            </a:r>
            <a:r>
              <a:rPr lang="en-SG" sz="2800" b="1" dirty="0">
                <a:solidFill>
                  <a:schemeClr val="bg1"/>
                </a:solidFill>
              </a:rPr>
              <a:t>t</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endParaRPr lang="en-SG" sz="2800" i="1" dirty="0">
              <a:solidFill>
                <a:schemeClr val="bg1"/>
              </a:solidFill>
            </a:endParaRPr>
          </a:p>
        </p:txBody>
      </p:sp>
      <p:sp>
        <p:nvSpPr>
          <p:cNvPr id="28" name="TextBox 27"/>
          <p:cNvSpPr txBox="1"/>
          <p:nvPr/>
        </p:nvSpPr>
        <p:spPr>
          <a:xfrm>
            <a:off x="4212237" y="2573748"/>
            <a:ext cx="944380" cy="461665"/>
          </a:xfrm>
          <a:prstGeom prst="rect">
            <a:avLst/>
          </a:prstGeom>
          <a:noFill/>
        </p:spPr>
        <p:txBody>
          <a:bodyPr wrap="square" rtlCol="0">
            <a:spAutoFit/>
          </a:bodyPr>
          <a:lstStyle/>
          <a:p>
            <a:pPr algn="ctr"/>
            <a:r>
              <a:rPr lang="en-SG" sz="2400" dirty="0"/>
              <a:t>and</a:t>
            </a:r>
          </a:p>
        </p:txBody>
      </p:sp>
      <p:sp>
        <p:nvSpPr>
          <p:cNvPr id="29" name="TextBox 28"/>
          <p:cNvSpPr txBox="1"/>
          <p:nvPr/>
        </p:nvSpPr>
        <p:spPr>
          <a:xfrm>
            <a:off x="5156617" y="2512194"/>
            <a:ext cx="2308489" cy="523220"/>
          </a:xfrm>
          <a:prstGeom prst="rect">
            <a:avLst/>
          </a:prstGeom>
          <a:solidFill>
            <a:srgbClr val="0033CC"/>
          </a:solidFill>
        </p:spPr>
        <p:txBody>
          <a:bodyPr wrap="square" rtlCol="0">
            <a:spAutoFit/>
          </a:bodyPr>
          <a:lstStyle/>
          <a:p>
            <a:pPr algn="ctr"/>
            <a:r>
              <a:rPr lang="en-SG" sz="2800" i="1" dirty="0">
                <a:solidFill>
                  <a:schemeClr val="bg1"/>
                </a:solidFill>
              </a:rPr>
              <a:t>p </a:t>
            </a:r>
            <a:r>
              <a:rPr lang="en-SG" sz="2800" dirty="0">
                <a:solidFill>
                  <a:schemeClr val="bg1"/>
                </a:solidFill>
                <a:sym typeface="Symbol" panose="05050102010706020507" pitchFamily="18" charset="2"/>
              </a:rPr>
              <a:t> </a:t>
            </a:r>
            <a:r>
              <a:rPr lang="en-SG" sz="2800" b="1" dirty="0">
                <a:solidFill>
                  <a:schemeClr val="bg1"/>
                </a:solidFill>
                <a:sym typeface="Symbol" panose="05050102010706020507" pitchFamily="18" charset="2"/>
              </a:rPr>
              <a:t>c</a:t>
            </a:r>
            <a:r>
              <a:rPr lang="en-SG" sz="2800" dirty="0">
                <a:solidFill>
                  <a:schemeClr val="bg1"/>
                </a:solidFill>
                <a:sym typeface="Symbol" panose="05050102010706020507" pitchFamily="18" charset="2"/>
              </a:rPr>
              <a:t>  </a:t>
            </a:r>
            <a:r>
              <a:rPr lang="en-SG" sz="2800" b="1" dirty="0">
                <a:solidFill>
                  <a:schemeClr val="bg1"/>
                </a:solidFill>
                <a:sym typeface="Symbol" panose="05050102010706020507" pitchFamily="18" charset="2"/>
              </a:rPr>
              <a:t>c</a:t>
            </a:r>
            <a:endParaRPr lang="en-SG" sz="28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68001928"/>
              </p:ext>
            </p:extLst>
          </p:nvPr>
        </p:nvGraphicFramePr>
        <p:xfrm>
          <a:off x="2128601" y="3461448"/>
          <a:ext cx="5058795" cy="1371600"/>
        </p:xfrm>
        <a:graphic>
          <a:graphicData uri="http://schemas.openxmlformats.org/drawingml/2006/table">
            <a:tbl>
              <a:tblPr firstRow="1" bandRow="1">
                <a:tableStyleId>{5C22544A-7EE6-4342-B048-85BDC9FD1C3A}</a:tableStyleId>
              </a:tblPr>
              <a:tblGrid>
                <a:gridCol w="665415">
                  <a:extLst>
                    <a:ext uri="{9D8B030D-6E8A-4147-A177-3AD203B41FA5}">
                      <a16:colId xmlns:a16="http://schemas.microsoft.com/office/drawing/2014/main" val="20000"/>
                    </a:ext>
                  </a:extLst>
                </a:gridCol>
                <a:gridCol w="665415">
                  <a:extLst>
                    <a:ext uri="{9D8B030D-6E8A-4147-A177-3AD203B41FA5}">
                      <a16:colId xmlns:a16="http://schemas.microsoft.com/office/drawing/2014/main" val="20001"/>
                    </a:ext>
                  </a:extLst>
                </a:gridCol>
                <a:gridCol w="665415">
                  <a:extLst>
                    <a:ext uri="{9D8B030D-6E8A-4147-A177-3AD203B41FA5}">
                      <a16:colId xmlns:a16="http://schemas.microsoft.com/office/drawing/2014/main" val="20002"/>
                    </a:ext>
                  </a:extLst>
                </a:gridCol>
                <a:gridCol w="1531275">
                  <a:extLst>
                    <a:ext uri="{9D8B030D-6E8A-4147-A177-3AD203B41FA5}">
                      <a16:colId xmlns:a16="http://schemas.microsoft.com/office/drawing/2014/main" val="20003"/>
                    </a:ext>
                  </a:extLst>
                </a:gridCol>
                <a:gridCol w="1531275">
                  <a:extLst>
                    <a:ext uri="{9D8B030D-6E8A-4147-A177-3AD203B41FA5}">
                      <a16:colId xmlns:a16="http://schemas.microsoft.com/office/drawing/2014/main" val="20004"/>
                    </a:ext>
                  </a:extLst>
                </a:gridCol>
              </a:tblGrid>
              <a:tr h="370840">
                <a:tc>
                  <a:txBody>
                    <a:bodyPr/>
                    <a:lstStyle/>
                    <a:p>
                      <a:pPr algn="ctr"/>
                      <a:r>
                        <a:rPr lang="en-SG" sz="2400" i="1" dirty="0"/>
                        <a:t>p</a:t>
                      </a:r>
                    </a:p>
                  </a:txBody>
                  <a:tcPr/>
                </a:tc>
                <a:tc>
                  <a:txBody>
                    <a:bodyPr/>
                    <a:lstStyle/>
                    <a:p>
                      <a:pPr algn="ctr"/>
                      <a:r>
                        <a:rPr lang="en-SG" sz="2400" dirty="0"/>
                        <a:t>t</a:t>
                      </a:r>
                    </a:p>
                  </a:txBody>
                  <a:tcPr/>
                </a:tc>
                <a:tc>
                  <a:txBody>
                    <a:bodyPr/>
                    <a:lstStyle/>
                    <a:p>
                      <a:pPr algn="ctr"/>
                      <a:r>
                        <a:rPr lang="en-SG" sz="2400" dirty="0"/>
                        <a:t>c</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t>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a:t>
                      </a:r>
                      <a:r>
                        <a:rPr lang="en-SG" sz="2400" dirty="0"/>
                        <a:t> c</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191841"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extBox 5"/>
          <p:cNvSpPr txBox="1"/>
          <p:nvPr/>
        </p:nvSpPr>
        <p:spPr>
          <a:xfrm>
            <a:off x="1644208" y="5035296"/>
            <a:ext cx="5721650" cy="1200329"/>
          </a:xfrm>
          <a:prstGeom prst="rect">
            <a:avLst/>
          </a:prstGeom>
          <a:solidFill>
            <a:schemeClr val="accent6">
              <a:lumMod val="20000"/>
              <a:lumOff val="80000"/>
            </a:schemeClr>
          </a:solidFill>
        </p:spPr>
        <p:txBody>
          <a:bodyPr wrap="square" rtlCol="0">
            <a:spAutoFit/>
          </a:bodyPr>
          <a:lstStyle/>
          <a:p>
            <a:r>
              <a:rPr lang="en-US" sz="2400" dirty="0"/>
              <a:t>As </a:t>
            </a:r>
            <a:r>
              <a:rPr lang="en-US" sz="2400" b="1" dirty="0"/>
              <a:t>t</a:t>
            </a:r>
            <a:r>
              <a:rPr lang="en-US" sz="2400" dirty="0"/>
              <a:t> and </a:t>
            </a:r>
            <a:r>
              <a:rPr lang="en-US" sz="2400" b="1" dirty="0"/>
              <a:t>c</a:t>
            </a:r>
            <a:r>
              <a:rPr lang="en-US" sz="2400" dirty="0"/>
              <a:t> (used in the textbook) are hard to distinguished from statement variables, we will use </a:t>
            </a:r>
            <a:r>
              <a:rPr lang="en-US" sz="2400" b="1" dirty="0"/>
              <a:t>true</a:t>
            </a:r>
            <a:r>
              <a:rPr lang="en-US" sz="2400" dirty="0"/>
              <a:t> and </a:t>
            </a:r>
            <a:r>
              <a:rPr lang="en-US" sz="2400" b="1" dirty="0"/>
              <a:t>false</a:t>
            </a:r>
            <a:r>
              <a:rPr lang="en-US" sz="2400" dirty="0"/>
              <a:t> instead.</a:t>
            </a:r>
          </a:p>
        </p:txBody>
      </p:sp>
    </p:spTree>
    <p:extLst>
      <p:ext uri="{BB962C8B-B14F-4D97-AF65-F5344CB8AC3E}">
        <p14:creationId xmlns:p14="http://schemas.microsoft.com/office/powerpoint/2010/main" val="22103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Logical Equivalences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2.1.6. Summary of Logical Equivalences</a:t>
            </a:r>
            <a:endParaRPr lang="en-SG" sz="2000" dirty="0">
              <a:solidFill>
                <a:schemeClr val="bg1"/>
              </a:solidFill>
            </a:endParaRPr>
          </a:p>
        </p:txBody>
      </p:sp>
      <p:sp>
        <p:nvSpPr>
          <p:cNvPr id="21" name="Rectangle 20"/>
          <p:cNvSpPr/>
          <p:nvPr/>
        </p:nvSpPr>
        <p:spPr>
          <a:xfrm>
            <a:off x="849820" y="1608649"/>
            <a:ext cx="7665529"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849819" y="1655776"/>
            <a:ext cx="7530617" cy="461665"/>
          </a:xfrm>
          <a:prstGeom prst="rect">
            <a:avLst/>
          </a:prstGeom>
          <a:noFill/>
        </p:spPr>
        <p:txBody>
          <a:bodyPr wrap="square" rtlCol="0">
            <a:spAutoFit/>
          </a:bodyPr>
          <a:lstStyle/>
          <a:p>
            <a:r>
              <a:rPr lang="en-SG" sz="2400" dirty="0">
                <a:solidFill>
                  <a:schemeClr val="bg1"/>
                </a:solidFill>
              </a:rPr>
              <a:t>Theorem 2.1.1 Logical Equivalences</a:t>
            </a:r>
          </a:p>
        </p:txBody>
      </p:sp>
      <p:sp>
        <p:nvSpPr>
          <p:cNvPr id="2" name="TextBox 1"/>
          <p:cNvSpPr txBox="1"/>
          <p:nvPr/>
        </p:nvSpPr>
        <p:spPr>
          <a:xfrm>
            <a:off x="849819" y="2235908"/>
            <a:ext cx="7665530" cy="830997"/>
          </a:xfrm>
          <a:prstGeom prst="rect">
            <a:avLst/>
          </a:prstGeom>
          <a:noFill/>
        </p:spPr>
        <p:txBody>
          <a:bodyPr wrap="square" rtlCol="0">
            <a:spAutoFit/>
          </a:bodyPr>
          <a:lstStyle/>
          <a:p>
            <a:r>
              <a:rPr lang="en-SG" sz="2400" dirty="0"/>
              <a:t>Given any statement variables </a:t>
            </a:r>
            <a:r>
              <a:rPr lang="en-SG" sz="2400" i="1" dirty="0"/>
              <a:t>p</a:t>
            </a:r>
            <a:r>
              <a:rPr lang="en-SG" sz="2400" dirty="0"/>
              <a:t>, </a:t>
            </a:r>
            <a:r>
              <a:rPr lang="en-SG" sz="2400" i="1" dirty="0"/>
              <a:t>q</a:t>
            </a:r>
            <a:r>
              <a:rPr lang="en-SG" sz="2400" dirty="0"/>
              <a:t> and </a:t>
            </a:r>
            <a:r>
              <a:rPr lang="en-SG" sz="2400" i="1" dirty="0"/>
              <a:t>r</a:t>
            </a:r>
            <a:r>
              <a:rPr lang="en-SG" sz="2400" dirty="0"/>
              <a:t>, a tautology </a:t>
            </a:r>
            <a:r>
              <a:rPr lang="en-SG" sz="2400" b="1" dirty="0"/>
              <a:t>true</a:t>
            </a:r>
            <a:r>
              <a:rPr lang="en-SG" sz="2400" dirty="0"/>
              <a:t> and a contradiction </a:t>
            </a:r>
            <a:r>
              <a:rPr lang="en-SG" sz="2400" b="1" dirty="0"/>
              <a:t>false</a:t>
            </a:r>
            <a:r>
              <a:rPr lang="en-SG" sz="2400" dirty="0"/>
              <a:t>:</a:t>
            </a:r>
          </a:p>
        </p:txBody>
      </p:sp>
      <p:graphicFrame>
        <p:nvGraphicFramePr>
          <p:cNvPr id="3" name="Table 2"/>
          <p:cNvGraphicFramePr>
            <a:graphicFrameLocks noGrp="1"/>
          </p:cNvGraphicFramePr>
          <p:nvPr>
            <p:extLst>
              <p:ext uri="{D42A27DB-BD31-4B8C-83A1-F6EECF244321}">
                <p14:modId xmlns:p14="http://schemas.microsoft.com/office/powerpoint/2010/main" val="597211910"/>
              </p:ext>
            </p:extLst>
          </p:nvPr>
        </p:nvGraphicFramePr>
        <p:xfrm>
          <a:off x="369739" y="3066905"/>
          <a:ext cx="8254454" cy="3234245"/>
        </p:xfrm>
        <a:graphic>
          <a:graphicData uri="http://schemas.openxmlformats.org/drawingml/2006/table">
            <a:tbl>
              <a:tblPr firstRow="1" bandRow="1">
                <a:tableStyleId>{5DA37D80-6434-44D0-A028-1B22A696006F}</a:tableStyleId>
              </a:tblPr>
              <a:tblGrid>
                <a:gridCol w="444578">
                  <a:extLst>
                    <a:ext uri="{9D8B030D-6E8A-4147-A177-3AD203B41FA5}">
                      <a16:colId xmlns:a16="http://schemas.microsoft.com/office/drawing/2014/main" val="20000"/>
                    </a:ext>
                  </a:extLst>
                </a:gridCol>
                <a:gridCol w="2338466">
                  <a:extLst>
                    <a:ext uri="{9D8B030D-6E8A-4147-A177-3AD203B41FA5}">
                      <a16:colId xmlns:a16="http://schemas.microsoft.com/office/drawing/2014/main" val="20001"/>
                    </a:ext>
                  </a:extLst>
                </a:gridCol>
                <a:gridCol w="2735705">
                  <a:extLst>
                    <a:ext uri="{9D8B030D-6E8A-4147-A177-3AD203B41FA5}">
                      <a16:colId xmlns:a16="http://schemas.microsoft.com/office/drawing/2014/main" val="20002"/>
                    </a:ext>
                  </a:extLst>
                </a:gridCol>
                <a:gridCol w="2735705">
                  <a:extLst>
                    <a:ext uri="{9D8B030D-6E8A-4147-A177-3AD203B41FA5}">
                      <a16:colId xmlns:a16="http://schemas.microsoft.com/office/drawing/2014/main" val="20003"/>
                    </a:ext>
                  </a:extLst>
                </a:gridCol>
              </a:tblGrid>
              <a:tr h="506641">
                <a:tc>
                  <a:txBody>
                    <a:bodyPr/>
                    <a:lstStyle/>
                    <a:p>
                      <a:pPr algn="ctr"/>
                      <a:r>
                        <a:rPr lang="en-SG" sz="2000" b="0" dirty="0"/>
                        <a:t>1</a:t>
                      </a:r>
                    </a:p>
                  </a:txBody>
                  <a:tcPr anchor="ctr">
                    <a:lnR w="12700" cap="flat" cmpd="sng" algn="ctr">
                      <a:solidFill>
                        <a:schemeClr val="accent4">
                          <a:lumMod val="60000"/>
                          <a:lumOff val="4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t>Commutative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06641">
                <a:tc>
                  <a:txBody>
                    <a:bodyPr/>
                    <a:lstStyle/>
                    <a:p>
                      <a:pPr algn="ctr"/>
                      <a:r>
                        <a:rPr lang="en-SG" sz="2000" dirty="0"/>
                        <a:t>2</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Associative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dirty="0">
                          <a:sym typeface="Symbol" panose="05050102010706020507" pitchFamily="18" charset="2"/>
                        </a:rPr>
                        <a:t>  </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endParaRPr lang="en-SG" sz="2000"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dirty="0">
                          <a:sym typeface="Symbol" panose="05050102010706020507" pitchFamily="18" charset="2"/>
                        </a:rPr>
                        <a:t>  </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endParaRPr lang="en-SG" sz="2000"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06641">
                <a:tc>
                  <a:txBody>
                    <a:bodyPr/>
                    <a:lstStyle/>
                    <a:p>
                      <a:pPr algn="ctr"/>
                      <a:r>
                        <a:rPr lang="en-SG" sz="2000" dirty="0"/>
                        <a:t>3</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Distributive</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br>
                        <a:rPr lang="en-SG" sz="2000" b="0" i="0" dirty="0">
                          <a:sym typeface="Symbol" panose="05050102010706020507" pitchFamily="18" charset="2"/>
                        </a:rPr>
                      </a:b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r</a:t>
                      </a:r>
                      <a:r>
                        <a:rPr lang="en-SG" sz="2000" dirty="0"/>
                        <a:t>)</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br>
                        <a:rPr lang="en-SG" sz="2000" b="0" i="0" dirty="0">
                          <a:sym typeface="Symbol" panose="05050102010706020507" pitchFamily="18" charset="2"/>
                        </a:rPr>
                      </a:b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r</a:t>
                      </a:r>
                      <a:r>
                        <a:rPr lang="en-SG" sz="2000" dirty="0"/>
                        <a:t>)</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06641">
                <a:tc>
                  <a:txBody>
                    <a:bodyPr/>
                    <a:lstStyle/>
                    <a:p>
                      <a:pPr algn="ctr"/>
                      <a:r>
                        <a:rPr lang="en-SG" sz="2000" dirty="0"/>
                        <a:t>4</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Identity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true</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false</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06641">
                <a:tc>
                  <a:txBody>
                    <a:bodyPr/>
                    <a:lstStyle/>
                    <a:p>
                      <a:pPr algn="ctr"/>
                      <a:r>
                        <a:rPr lang="en-SG" sz="2000" dirty="0"/>
                        <a:t>5</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Negation</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1" i="0" dirty="0">
                          <a:sym typeface="Symbol" panose="05050102010706020507" pitchFamily="18" charset="2"/>
                        </a:rPr>
                        <a:t>true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1" i="0" dirty="0">
                          <a:sym typeface="Symbol" panose="05050102010706020507" pitchFamily="18" charset="2"/>
                        </a:rPr>
                        <a:t>false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06641">
                <a:tc>
                  <a:txBody>
                    <a:bodyPr/>
                    <a:lstStyle/>
                    <a:p>
                      <a:pPr algn="ctr"/>
                      <a:r>
                        <a:rPr lang="en-SG" sz="2000" dirty="0"/>
                        <a:t>6</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r>
                        <a:rPr lang="en-SG" sz="2000" dirty="0"/>
                        <a:t>Double negative law</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r>
                        <a:rPr lang="en-SG" sz="2000" b="0" dirty="0">
                          <a:sym typeface="Symbol" panose="05050102010706020507" pitchFamily="18" charset="2"/>
                        </a:rPr>
                        <a:t>~(~</a:t>
                      </a:r>
                      <a:r>
                        <a:rPr lang="en-SG" sz="2000" b="0" i="1" dirty="0"/>
                        <a:t>p</a:t>
                      </a:r>
                      <a:r>
                        <a:rPr lang="en-SG" sz="2000" b="0" i="0" dirty="0"/>
                        <a:t>)</a:t>
                      </a:r>
                      <a:r>
                        <a:rPr lang="en-SG" sz="2000" b="0" i="1" dirty="0"/>
                        <a:t> </a:t>
                      </a:r>
                      <a:r>
                        <a:rPr lang="en-SG" sz="2000" b="0" dirty="0">
                          <a:sym typeface="Symbol" panose="05050102010706020507" pitchFamily="18" charset="2"/>
                        </a:rPr>
                        <a:t> </a:t>
                      </a:r>
                      <a:r>
                        <a:rPr lang="en-SG" sz="2000" b="0" i="1" dirty="0">
                          <a:sym typeface="Symbol" panose="05050102010706020507" pitchFamily="18" charset="2"/>
                        </a:rPr>
                        <a:t>p</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011295"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163695"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350307"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518258"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686209"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878780"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8045506" y="4414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3173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Logical Equivalences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2.1.6. Summary of Logical Equivalences</a:t>
            </a:r>
            <a:endParaRPr lang="en-SG" sz="2000" dirty="0">
              <a:solidFill>
                <a:schemeClr val="bg1"/>
              </a:solidFill>
            </a:endParaRPr>
          </a:p>
        </p:txBody>
      </p:sp>
      <p:sp>
        <p:nvSpPr>
          <p:cNvPr id="21" name="Rectangle 20"/>
          <p:cNvSpPr/>
          <p:nvPr/>
        </p:nvSpPr>
        <p:spPr>
          <a:xfrm>
            <a:off x="849820" y="1608649"/>
            <a:ext cx="7665529"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849819" y="1655776"/>
            <a:ext cx="7530617" cy="461665"/>
          </a:xfrm>
          <a:prstGeom prst="rect">
            <a:avLst/>
          </a:prstGeom>
          <a:noFill/>
        </p:spPr>
        <p:txBody>
          <a:bodyPr wrap="square" rtlCol="0">
            <a:spAutoFit/>
          </a:bodyPr>
          <a:lstStyle/>
          <a:p>
            <a:r>
              <a:rPr lang="en-SG" sz="2400" dirty="0">
                <a:solidFill>
                  <a:schemeClr val="bg1"/>
                </a:solidFill>
              </a:rPr>
              <a:t>Theorem 2.1.1 Logical Equivalences (continue)</a:t>
            </a:r>
          </a:p>
        </p:txBody>
      </p:sp>
      <p:sp>
        <p:nvSpPr>
          <p:cNvPr id="2" name="TextBox 1"/>
          <p:cNvSpPr txBox="1"/>
          <p:nvPr/>
        </p:nvSpPr>
        <p:spPr>
          <a:xfrm>
            <a:off x="849819" y="2235908"/>
            <a:ext cx="7665530" cy="830997"/>
          </a:xfrm>
          <a:prstGeom prst="rect">
            <a:avLst/>
          </a:prstGeom>
          <a:noFill/>
        </p:spPr>
        <p:txBody>
          <a:bodyPr wrap="square" rtlCol="0">
            <a:spAutoFit/>
          </a:bodyPr>
          <a:lstStyle/>
          <a:p>
            <a:r>
              <a:rPr lang="en-SG" sz="2400" dirty="0"/>
              <a:t>Given any statement variables </a:t>
            </a:r>
            <a:r>
              <a:rPr lang="en-SG" sz="2400" i="1" dirty="0"/>
              <a:t>p</a:t>
            </a:r>
            <a:r>
              <a:rPr lang="en-SG" sz="2400" dirty="0"/>
              <a:t>, </a:t>
            </a:r>
            <a:r>
              <a:rPr lang="en-SG" sz="2400" i="1" dirty="0"/>
              <a:t>q</a:t>
            </a:r>
            <a:r>
              <a:rPr lang="en-SG" sz="2400" dirty="0"/>
              <a:t> and </a:t>
            </a:r>
            <a:r>
              <a:rPr lang="en-SG" sz="2400" i="1" dirty="0"/>
              <a:t>r</a:t>
            </a:r>
            <a:r>
              <a:rPr lang="en-SG" sz="2400" dirty="0"/>
              <a:t>, a tautology </a:t>
            </a:r>
            <a:r>
              <a:rPr lang="en-SG" sz="2400" b="1" dirty="0"/>
              <a:t>true</a:t>
            </a:r>
            <a:r>
              <a:rPr lang="en-SG" sz="2400" dirty="0"/>
              <a:t> and a contradiction </a:t>
            </a:r>
            <a:r>
              <a:rPr lang="en-SG" sz="2400" b="1" dirty="0"/>
              <a:t>false</a:t>
            </a:r>
            <a:r>
              <a:rPr lang="en-SG" sz="2400" dirty="0"/>
              <a:t>:</a:t>
            </a:r>
            <a:endParaRPr lang="en-SG" sz="2400" b="1" dirty="0"/>
          </a:p>
        </p:txBody>
      </p:sp>
      <p:graphicFrame>
        <p:nvGraphicFramePr>
          <p:cNvPr id="3" name="Table 2"/>
          <p:cNvGraphicFramePr>
            <a:graphicFrameLocks noGrp="1"/>
          </p:cNvGraphicFramePr>
          <p:nvPr>
            <p:extLst>
              <p:ext uri="{D42A27DB-BD31-4B8C-83A1-F6EECF244321}">
                <p14:modId xmlns:p14="http://schemas.microsoft.com/office/powerpoint/2010/main" val="1675639361"/>
              </p:ext>
            </p:extLst>
          </p:nvPr>
        </p:nvGraphicFramePr>
        <p:xfrm>
          <a:off x="369739" y="3066905"/>
          <a:ext cx="8254454" cy="2922003"/>
        </p:xfrm>
        <a:graphic>
          <a:graphicData uri="http://schemas.openxmlformats.org/drawingml/2006/table">
            <a:tbl>
              <a:tblPr firstRow="1" bandRow="1">
                <a:tableStyleId>{5DA37D80-6434-44D0-A028-1B22A696006F}</a:tableStyleId>
              </a:tblPr>
              <a:tblGrid>
                <a:gridCol w="444578">
                  <a:extLst>
                    <a:ext uri="{9D8B030D-6E8A-4147-A177-3AD203B41FA5}">
                      <a16:colId xmlns:a16="http://schemas.microsoft.com/office/drawing/2014/main" val="20000"/>
                    </a:ext>
                  </a:extLst>
                </a:gridCol>
                <a:gridCol w="2338466">
                  <a:extLst>
                    <a:ext uri="{9D8B030D-6E8A-4147-A177-3AD203B41FA5}">
                      <a16:colId xmlns:a16="http://schemas.microsoft.com/office/drawing/2014/main" val="20001"/>
                    </a:ext>
                  </a:extLst>
                </a:gridCol>
                <a:gridCol w="2735705">
                  <a:extLst>
                    <a:ext uri="{9D8B030D-6E8A-4147-A177-3AD203B41FA5}">
                      <a16:colId xmlns:a16="http://schemas.microsoft.com/office/drawing/2014/main" val="20002"/>
                    </a:ext>
                  </a:extLst>
                </a:gridCol>
                <a:gridCol w="2735705">
                  <a:extLst>
                    <a:ext uri="{9D8B030D-6E8A-4147-A177-3AD203B41FA5}">
                      <a16:colId xmlns:a16="http://schemas.microsoft.com/office/drawing/2014/main" val="20003"/>
                    </a:ext>
                  </a:extLst>
                </a:gridCol>
              </a:tblGrid>
              <a:tr h="506641">
                <a:tc>
                  <a:txBody>
                    <a:bodyPr/>
                    <a:lstStyle/>
                    <a:p>
                      <a:pPr algn="ctr"/>
                      <a:r>
                        <a:rPr lang="en-SG" sz="2000" b="0" dirty="0"/>
                        <a:t>7</a:t>
                      </a:r>
                    </a:p>
                  </a:txBody>
                  <a:tcPr anchor="ctr">
                    <a:lnR w="12700" cap="flat" cmpd="sng" algn="ctr">
                      <a:solidFill>
                        <a:schemeClr val="accent4">
                          <a:lumMod val="60000"/>
                          <a:lumOff val="4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t>Idempotent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06641">
                <a:tc>
                  <a:txBody>
                    <a:bodyPr/>
                    <a:lstStyle/>
                    <a:p>
                      <a:pPr algn="ctr"/>
                      <a:r>
                        <a:rPr lang="en-SG" sz="2000" dirty="0"/>
                        <a:t>8</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Universal</a:t>
                      </a:r>
                      <a:r>
                        <a:rPr lang="en-SG" sz="2000" baseline="0" dirty="0"/>
                        <a:t> bound</a:t>
                      </a:r>
                      <a:r>
                        <a:rPr lang="en-SG" sz="2000" dirty="0"/>
                        <a:t>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true</a:t>
                      </a:r>
                      <a:r>
                        <a:rPr lang="en-SG" sz="2000" b="0" dirty="0">
                          <a:sym typeface="Symbol" panose="05050102010706020507" pitchFamily="18" charset="2"/>
                        </a:rPr>
                        <a:t>  </a:t>
                      </a:r>
                      <a:r>
                        <a:rPr lang="en-SG" sz="2000" b="1" i="0" dirty="0">
                          <a:sym typeface="Symbol" panose="05050102010706020507" pitchFamily="18" charset="2"/>
                        </a:rPr>
                        <a:t>true</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false</a:t>
                      </a:r>
                      <a:r>
                        <a:rPr lang="en-SG" sz="2000" b="0" dirty="0">
                          <a:sym typeface="Symbol" panose="05050102010706020507" pitchFamily="18" charset="2"/>
                        </a:rPr>
                        <a:t>  </a:t>
                      </a:r>
                      <a:r>
                        <a:rPr lang="en-SG" sz="2000" b="1" i="0" dirty="0">
                          <a:sym typeface="Symbol" panose="05050102010706020507" pitchFamily="18" charset="2"/>
                        </a:rPr>
                        <a:t>false</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06641">
                <a:tc>
                  <a:txBody>
                    <a:bodyPr/>
                    <a:lstStyle/>
                    <a:p>
                      <a:pPr algn="ctr"/>
                      <a:r>
                        <a:rPr lang="en-SG" sz="2000" dirty="0"/>
                        <a:t>9</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De Morgan’s </a:t>
                      </a:r>
                      <a:r>
                        <a:rPr lang="en-SG" sz="2000" baseline="0" dirty="0"/>
                        <a:t>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sym typeface="Symbol" panose="05050102010706020507" pitchFamily="18" charset="2"/>
                        </a:rPr>
                        <a:t>~(</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sym typeface="Symbol" panose="05050102010706020507" pitchFamily="18" charset="2"/>
                        </a:rPr>
                        <a:t>~(</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06641">
                <a:tc>
                  <a:txBody>
                    <a:bodyPr/>
                    <a:lstStyle/>
                    <a:p>
                      <a:pPr algn="ctr"/>
                      <a:r>
                        <a:rPr lang="en-SG" sz="2000" dirty="0"/>
                        <a:t>10</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Absorption</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06641">
                <a:tc>
                  <a:txBody>
                    <a:bodyPr/>
                    <a:lstStyle/>
                    <a:p>
                      <a:pPr algn="ctr"/>
                      <a:r>
                        <a:rPr lang="en-SG" sz="2000" dirty="0"/>
                        <a:t>11</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Negation</a:t>
                      </a:r>
                      <a:r>
                        <a:rPr lang="en-SG" sz="2000" baseline="0" dirty="0"/>
                        <a:t> of </a:t>
                      </a:r>
                      <a:r>
                        <a:rPr lang="en-SG" sz="2000" b="1" i="0" baseline="0" dirty="0"/>
                        <a:t>true</a:t>
                      </a:r>
                      <a:r>
                        <a:rPr lang="en-SG" sz="2000" baseline="0" dirty="0"/>
                        <a:t> and </a:t>
                      </a:r>
                      <a:r>
                        <a:rPr lang="en-SG" sz="2000" b="1" baseline="0" dirty="0"/>
                        <a:t>false</a:t>
                      </a:r>
                      <a:endParaRPr lang="en-SG" sz="2000" b="1"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dirty="0">
                          <a:sym typeface="Symbol" panose="05050102010706020507" pitchFamily="18" charset="2"/>
                        </a:rPr>
                        <a:t>~</a:t>
                      </a:r>
                      <a:r>
                        <a:rPr lang="en-SG" sz="2000" b="1" i="0" dirty="0">
                          <a:sym typeface="Symbol" panose="05050102010706020507" pitchFamily="18" charset="2"/>
                        </a:rPr>
                        <a:t>true</a:t>
                      </a:r>
                      <a:r>
                        <a:rPr lang="en-SG" sz="2000" b="0" dirty="0">
                          <a:sym typeface="Symbol" panose="05050102010706020507" pitchFamily="18" charset="2"/>
                        </a:rPr>
                        <a:t>  </a:t>
                      </a:r>
                      <a:r>
                        <a:rPr lang="en-SG" sz="2000" b="1" i="0" dirty="0">
                          <a:sym typeface="Symbol" panose="05050102010706020507" pitchFamily="18" charset="2"/>
                        </a:rPr>
                        <a:t>false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dirty="0" smtClean="0">
                          <a:sym typeface="Symbol" panose="05050102010706020507" pitchFamily="18" charset="2"/>
                        </a:rPr>
                        <a:t>~</a:t>
                      </a:r>
                      <a:r>
                        <a:rPr lang="en-SG" sz="2000" b="1" i="0" dirty="0" smtClean="0">
                          <a:sym typeface="Symbol" panose="05050102010706020507" pitchFamily="18" charset="2"/>
                        </a:rPr>
                        <a:t>false</a:t>
                      </a:r>
                      <a:r>
                        <a:rPr lang="en-SG" sz="2000" b="0" dirty="0" smtClean="0">
                          <a:sym typeface="Symbol" panose="05050102010706020507" pitchFamily="18" charset="2"/>
                        </a:rPr>
                        <a:t> </a:t>
                      </a:r>
                      <a:r>
                        <a:rPr lang="en-SG" sz="2000" b="0" dirty="0">
                          <a:sym typeface="Symbol" panose="05050102010706020507" pitchFamily="18" charset="2"/>
                        </a:rPr>
                        <a:t> </a:t>
                      </a:r>
                      <a:r>
                        <a:rPr lang="en-SG" sz="2000" b="1" i="0" dirty="0" smtClean="0">
                          <a:sym typeface="Symbol" panose="05050102010706020507" pitchFamily="18" charset="2"/>
                        </a:rPr>
                        <a:t>true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1830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Simplifying Statement Forms: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 name="TextBox 1"/>
          <p:cNvSpPr txBox="1"/>
          <p:nvPr/>
        </p:nvSpPr>
        <p:spPr>
          <a:xfrm>
            <a:off x="636143" y="1077863"/>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Use the laws in Theorem 2.1.1 to verify the following logical equivalence:</a:t>
            </a:r>
          </a:p>
        </p:txBody>
      </p:sp>
      <p:sp>
        <p:nvSpPr>
          <p:cNvPr id="3" name="TextBox 2"/>
          <p:cNvSpPr txBox="1"/>
          <p:nvPr/>
        </p:nvSpPr>
        <p:spPr>
          <a:xfrm>
            <a:off x="2519264" y="2138963"/>
            <a:ext cx="3592287"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22" name="TextBox 2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5" name="TextBox 14"/>
          <p:cNvSpPr txBox="1"/>
          <p:nvPr/>
        </p:nvSpPr>
        <p:spPr>
          <a:xfrm>
            <a:off x="140875" y="3016234"/>
            <a:ext cx="3682508"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endParaRPr lang="en-SG" sz="2800" dirty="0"/>
          </a:p>
        </p:txBody>
      </p:sp>
      <p:sp>
        <p:nvSpPr>
          <p:cNvPr id="16" name="TextBox 15"/>
          <p:cNvSpPr txBox="1"/>
          <p:nvPr/>
        </p:nvSpPr>
        <p:spPr>
          <a:xfrm>
            <a:off x="3414398" y="3016234"/>
            <a:ext cx="3385203"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17" name="TextBox 16"/>
          <p:cNvSpPr txBox="1"/>
          <p:nvPr/>
        </p:nvSpPr>
        <p:spPr>
          <a:xfrm>
            <a:off x="3087112" y="3593241"/>
            <a:ext cx="3193766"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8" name="TextBox 7"/>
          <p:cNvSpPr txBox="1"/>
          <p:nvPr/>
        </p:nvSpPr>
        <p:spPr>
          <a:xfrm>
            <a:off x="6707679" y="3077789"/>
            <a:ext cx="1678898" cy="400110"/>
          </a:xfrm>
          <a:prstGeom prst="rect">
            <a:avLst/>
          </a:prstGeom>
          <a:solidFill>
            <a:schemeClr val="accent4">
              <a:lumMod val="40000"/>
              <a:lumOff val="60000"/>
            </a:schemeClr>
          </a:solidFill>
        </p:spPr>
        <p:txBody>
          <a:bodyPr wrap="square" rtlCol="0">
            <a:spAutoFit/>
          </a:bodyPr>
          <a:lstStyle/>
          <a:p>
            <a:r>
              <a:rPr lang="en-SG" sz="2000" dirty="0"/>
              <a:t>De Morgan’s</a:t>
            </a:r>
          </a:p>
        </p:txBody>
      </p:sp>
      <p:sp>
        <p:nvSpPr>
          <p:cNvPr id="20" name="TextBox 19"/>
          <p:cNvSpPr txBox="1"/>
          <p:nvPr/>
        </p:nvSpPr>
        <p:spPr>
          <a:xfrm>
            <a:off x="6707679" y="3654796"/>
            <a:ext cx="1953718" cy="400110"/>
          </a:xfrm>
          <a:prstGeom prst="rect">
            <a:avLst/>
          </a:prstGeom>
          <a:solidFill>
            <a:schemeClr val="accent4">
              <a:lumMod val="40000"/>
              <a:lumOff val="60000"/>
            </a:schemeClr>
          </a:solidFill>
        </p:spPr>
        <p:txBody>
          <a:bodyPr wrap="square" rtlCol="0">
            <a:spAutoFit/>
          </a:bodyPr>
          <a:lstStyle/>
          <a:p>
            <a:r>
              <a:rPr lang="en-SG" sz="2000" dirty="0"/>
              <a:t>Double negative</a:t>
            </a:r>
          </a:p>
        </p:txBody>
      </p:sp>
      <p:sp>
        <p:nvSpPr>
          <p:cNvPr id="21" name="TextBox 20"/>
          <p:cNvSpPr txBox="1"/>
          <p:nvPr/>
        </p:nvSpPr>
        <p:spPr>
          <a:xfrm>
            <a:off x="2922220" y="4170520"/>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23" name="TextBox 22"/>
          <p:cNvSpPr txBox="1"/>
          <p:nvPr/>
        </p:nvSpPr>
        <p:spPr>
          <a:xfrm>
            <a:off x="6707679" y="4232075"/>
            <a:ext cx="1639861" cy="400110"/>
          </a:xfrm>
          <a:prstGeom prst="rect">
            <a:avLst/>
          </a:prstGeom>
          <a:solidFill>
            <a:schemeClr val="accent4">
              <a:lumMod val="40000"/>
              <a:lumOff val="60000"/>
            </a:schemeClr>
          </a:solidFill>
        </p:spPr>
        <p:txBody>
          <a:bodyPr wrap="square" rtlCol="0">
            <a:spAutoFit/>
          </a:bodyPr>
          <a:lstStyle/>
          <a:p>
            <a:r>
              <a:rPr lang="en-SG" sz="2000" dirty="0"/>
              <a:t>Distributive</a:t>
            </a:r>
          </a:p>
        </p:txBody>
      </p:sp>
      <p:sp>
        <p:nvSpPr>
          <p:cNvPr id="26" name="TextBox 25"/>
          <p:cNvSpPr txBox="1"/>
          <p:nvPr/>
        </p:nvSpPr>
        <p:spPr>
          <a:xfrm>
            <a:off x="2922220" y="4737792"/>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27" name="TextBox 26"/>
          <p:cNvSpPr txBox="1"/>
          <p:nvPr/>
        </p:nvSpPr>
        <p:spPr>
          <a:xfrm>
            <a:off x="6707679" y="4799347"/>
            <a:ext cx="1639861" cy="400110"/>
          </a:xfrm>
          <a:prstGeom prst="rect">
            <a:avLst/>
          </a:prstGeom>
          <a:solidFill>
            <a:schemeClr val="accent4">
              <a:lumMod val="40000"/>
              <a:lumOff val="60000"/>
            </a:schemeClr>
          </a:solidFill>
        </p:spPr>
        <p:txBody>
          <a:bodyPr wrap="square" rtlCol="0">
            <a:spAutoFit/>
          </a:bodyPr>
          <a:lstStyle/>
          <a:p>
            <a:r>
              <a:rPr lang="en-SG" sz="2000" dirty="0"/>
              <a:t>Commutative</a:t>
            </a:r>
          </a:p>
        </p:txBody>
      </p:sp>
      <p:sp>
        <p:nvSpPr>
          <p:cNvPr id="28" name="TextBox 27"/>
          <p:cNvSpPr txBox="1"/>
          <p:nvPr/>
        </p:nvSpPr>
        <p:spPr>
          <a:xfrm>
            <a:off x="2922220" y="5305268"/>
            <a:ext cx="2283764"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b="1" dirty="0">
                <a:sym typeface="Symbol" panose="05050102010706020507" pitchFamily="18" charset="2"/>
              </a:rPr>
              <a:t>false</a:t>
            </a:r>
            <a:endParaRPr lang="en-SG" sz="2800" b="1" dirty="0"/>
          </a:p>
        </p:txBody>
      </p:sp>
      <p:sp>
        <p:nvSpPr>
          <p:cNvPr id="29" name="TextBox 28"/>
          <p:cNvSpPr txBox="1"/>
          <p:nvPr/>
        </p:nvSpPr>
        <p:spPr>
          <a:xfrm>
            <a:off x="6707679" y="5366823"/>
            <a:ext cx="1639861" cy="400110"/>
          </a:xfrm>
          <a:prstGeom prst="rect">
            <a:avLst/>
          </a:prstGeom>
          <a:solidFill>
            <a:schemeClr val="accent4">
              <a:lumMod val="40000"/>
              <a:lumOff val="60000"/>
            </a:schemeClr>
          </a:solidFill>
        </p:spPr>
        <p:txBody>
          <a:bodyPr wrap="square" rtlCol="0">
            <a:spAutoFit/>
          </a:bodyPr>
          <a:lstStyle/>
          <a:p>
            <a:r>
              <a:rPr lang="en-SG" sz="2000" dirty="0"/>
              <a:t>Negation</a:t>
            </a:r>
          </a:p>
        </p:txBody>
      </p:sp>
      <p:sp>
        <p:nvSpPr>
          <p:cNvPr id="30" name="TextBox 29"/>
          <p:cNvSpPr txBox="1"/>
          <p:nvPr/>
        </p:nvSpPr>
        <p:spPr>
          <a:xfrm>
            <a:off x="2678159" y="5854544"/>
            <a:ext cx="1739721"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endParaRPr lang="en-SG" sz="2800" b="1" dirty="0"/>
          </a:p>
        </p:txBody>
      </p:sp>
      <p:sp>
        <p:nvSpPr>
          <p:cNvPr id="31" name="TextBox 30"/>
          <p:cNvSpPr txBox="1"/>
          <p:nvPr/>
        </p:nvSpPr>
        <p:spPr>
          <a:xfrm>
            <a:off x="6707678" y="5916099"/>
            <a:ext cx="1639861" cy="400110"/>
          </a:xfrm>
          <a:prstGeom prst="rect">
            <a:avLst/>
          </a:prstGeom>
          <a:solidFill>
            <a:schemeClr val="accent4">
              <a:lumMod val="40000"/>
              <a:lumOff val="60000"/>
            </a:schemeClr>
          </a:solidFill>
        </p:spPr>
        <p:txBody>
          <a:bodyPr wrap="square" rtlCol="0">
            <a:spAutoFit/>
          </a:bodyPr>
          <a:lstStyle/>
          <a:p>
            <a:r>
              <a:rPr lang="en-SG" sz="2000" dirty="0"/>
              <a:t>Identity</a:t>
            </a:r>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99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dissolve">
                                      <p:cBhvr>
                                        <p:cTn id="39" dur="500"/>
                                        <p:tgtEl>
                                          <p:spTgt spid="26"/>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dissolve">
                                      <p:cBhvr>
                                        <p:cTn id="48" dur="500"/>
                                        <p:tgtEl>
                                          <p:spTgt spid="28"/>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dissolve">
                                      <p:cBhvr>
                                        <p:cTn id="57" dur="500"/>
                                        <p:tgtEl>
                                          <p:spTgt spid="30"/>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8" grpId="0" animBg="1"/>
      <p:bldP spid="20" grpId="0" animBg="1"/>
      <p:bldP spid="21" grpId="0"/>
      <p:bldP spid="23" grpId="0" animBg="1"/>
      <p:bldP spid="26" grpId="0"/>
      <p:bldP spid="27" grpId="0" animBg="1"/>
      <p:bldP spid="28" grpId="0"/>
      <p:bldP spid="29" grpId="0" animBg="1"/>
      <p:bldP spid="30" grpId="0"/>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2.2 Conditional Statements</a:t>
            </a:r>
          </a:p>
        </p:txBody>
      </p:sp>
      <p:sp>
        <p:nvSpPr>
          <p:cNvPr id="34" name="Oval 33"/>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08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TextBox 14"/>
          <p:cNvSpPr txBox="1"/>
          <p:nvPr/>
        </p:nvSpPr>
        <p:spPr>
          <a:xfrm>
            <a:off x="379880" y="1673637"/>
            <a:ext cx="4058599" cy="830997"/>
          </a:xfrm>
          <a:prstGeom prst="rect">
            <a:avLst/>
          </a:prstGeom>
          <a:noFill/>
        </p:spPr>
        <p:txBody>
          <a:bodyPr wrap="square" rtlCol="0">
            <a:spAutoFit/>
          </a:bodyPr>
          <a:lstStyle/>
          <a:p>
            <a:r>
              <a:rPr lang="en-SG" sz="2400" dirty="0"/>
              <a:t>If </a:t>
            </a:r>
            <a:r>
              <a:rPr lang="en-SG" sz="2400" dirty="0">
                <a:solidFill>
                  <a:srgbClr val="000099"/>
                </a:solidFill>
              </a:rPr>
              <a:t>Jane is a math major </a:t>
            </a:r>
            <a:r>
              <a:rPr lang="en-SG" sz="2400" dirty="0"/>
              <a:t>or </a:t>
            </a:r>
            <a:r>
              <a:rPr lang="en-SG" sz="2400" dirty="0">
                <a:solidFill>
                  <a:srgbClr val="000099"/>
                </a:solidFill>
              </a:rPr>
              <a:t>Jane </a:t>
            </a:r>
          </a:p>
          <a:p>
            <a:r>
              <a:rPr lang="en-SG" sz="2400" dirty="0">
                <a:solidFill>
                  <a:srgbClr val="000099"/>
                </a:solidFill>
              </a:rPr>
              <a:t>   is a computer science major</a:t>
            </a:r>
            <a:r>
              <a:rPr lang="en-SG" sz="2400" dirty="0"/>
              <a:t>, </a:t>
            </a:r>
          </a:p>
        </p:txBody>
      </p:sp>
      <p:sp>
        <p:nvSpPr>
          <p:cNvPr id="17" name="TextBox 16"/>
          <p:cNvSpPr txBox="1"/>
          <p:nvPr/>
        </p:nvSpPr>
        <p:spPr>
          <a:xfrm>
            <a:off x="476756" y="3048347"/>
            <a:ext cx="3294082" cy="461665"/>
          </a:xfrm>
          <a:prstGeom prst="rect">
            <a:avLst/>
          </a:prstGeom>
          <a:noFill/>
        </p:spPr>
        <p:txBody>
          <a:bodyPr wrap="square" rtlCol="0">
            <a:spAutoFit/>
          </a:bodyPr>
          <a:lstStyle/>
          <a:p>
            <a:r>
              <a:rPr lang="en-SG" sz="2400" dirty="0"/>
              <a:t>If </a:t>
            </a:r>
            <a:r>
              <a:rPr lang="en-SG" sz="2400" dirty="0">
                <a:solidFill>
                  <a:schemeClr val="accent2">
                    <a:lumMod val="50000"/>
                  </a:schemeClr>
                </a:solidFill>
              </a:rPr>
              <a:t>4,686 is divisible by 6</a:t>
            </a:r>
            <a:r>
              <a:rPr lang="en-SG" sz="2400" dirty="0"/>
              <a:t>, </a:t>
            </a:r>
          </a:p>
        </p:txBody>
      </p:sp>
      <p:sp>
        <p:nvSpPr>
          <p:cNvPr id="18" name="TextBox 17"/>
          <p:cNvSpPr txBox="1"/>
          <p:nvPr/>
        </p:nvSpPr>
        <p:spPr>
          <a:xfrm>
            <a:off x="4839695" y="1858302"/>
            <a:ext cx="3906199" cy="461665"/>
          </a:xfrm>
          <a:prstGeom prst="rect">
            <a:avLst/>
          </a:prstGeom>
          <a:noFill/>
        </p:spPr>
        <p:txBody>
          <a:bodyPr wrap="square" rtlCol="0">
            <a:spAutoFit/>
          </a:bodyPr>
          <a:lstStyle/>
          <a:p>
            <a:r>
              <a:rPr lang="en-SG" sz="2400" dirty="0"/>
              <a:t>then </a:t>
            </a:r>
            <a:r>
              <a:rPr lang="en-SG" sz="2400" dirty="0">
                <a:solidFill>
                  <a:srgbClr val="000099"/>
                </a:solidFill>
              </a:rPr>
              <a:t>Jane will take MA1101R</a:t>
            </a:r>
            <a:r>
              <a:rPr lang="en-SG" sz="2400" dirty="0"/>
              <a:t>.</a:t>
            </a:r>
          </a:p>
        </p:txBody>
      </p:sp>
      <p:sp>
        <p:nvSpPr>
          <p:cNvPr id="20" name="TextBox 19"/>
          <p:cNvSpPr txBox="1"/>
          <p:nvPr/>
        </p:nvSpPr>
        <p:spPr>
          <a:xfrm>
            <a:off x="4839695" y="3048345"/>
            <a:ext cx="3698408" cy="461665"/>
          </a:xfrm>
          <a:prstGeom prst="rect">
            <a:avLst/>
          </a:prstGeom>
          <a:noFill/>
        </p:spPr>
        <p:txBody>
          <a:bodyPr wrap="square" rtlCol="0">
            <a:spAutoFit/>
          </a:bodyPr>
          <a:lstStyle/>
          <a:p>
            <a:r>
              <a:rPr lang="en-SG" sz="2400" dirty="0"/>
              <a:t>then </a:t>
            </a:r>
            <a:r>
              <a:rPr lang="en-SG" sz="2400" dirty="0">
                <a:solidFill>
                  <a:schemeClr val="accent2">
                    <a:lumMod val="50000"/>
                  </a:schemeClr>
                </a:solidFill>
              </a:rPr>
              <a:t>4,686 is divisible by 3</a:t>
            </a:r>
            <a:r>
              <a:rPr lang="en-SG" sz="2400" dirty="0"/>
              <a:t>.</a:t>
            </a:r>
          </a:p>
        </p:txBody>
      </p:sp>
      <p:sp>
        <p:nvSpPr>
          <p:cNvPr id="3" name="Rectangle 2"/>
          <p:cNvSpPr/>
          <p:nvPr/>
        </p:nvSpPr>
        <p:spPr>
          <a:xfrm>
            <a:off x="663368" y="1753024"/>
            <a:ext cx="3775111" cy="751610"/>
          </a:xfrm>
          <a:prstGeom prst="rect">
            <a:avLst/>
          </a:prstGeom>
          <a:solidFill>
            <a:schemeClr val="accent4">
              <a:lumMod val="60000"/>
              <a:lumOff val="4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796890" y="3048345"/>
            <a:ext cx="2758074" cy="461667"/>
          </a:xfrm>
          <a:prstGeom prst="rect">
            <a:avLst/>
          </a:prstGeom>
          <a:solidFill>
            <a:schemeClr val="accent4">
              <a:lumMod val="60000"/>
              <a:lumOff val="4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542372" y="2504634"/>
            <a:ext cx="1733613" cy="461665"/>
          </a:xfrm>
          <a:prstGeom prst="rect">
            <a:avLst/>
          </a:prstGeom>
          <a:noFill/>
        </p:spPr>
        <p:txBody>
          <a:bodyPr wrap="square" rtlCol="0">
            <a:spAutoFit/>
          </a:bodyPr>
          <a:lstStyle/>
          <a:p>
            <a:pPr algn="ctr"/>
            <a:r>
              <a:rPr lang="en-US" sz="2400" i="1" dirty="0">
                <a:solidFill>
                  <a:srgbClr val="C00000"/>
                </a:solidFill>
              </a:rPr>
              <a:t>hypothesis</a:t>
            </a:r>
          </a:p>
        </p:txBody>
      </p:sp>
      <p:sp>
        <p:nvSpPr>
          <p:cNvPr id="24" name="Rectangle 23"/>
          <p:cNvSpPr/>
          <p:nvPr/>
        </p:nvSpPr>
        <p:spPr>
          <a:xfrm>
            <a:off x="5546389" y="1844802"/>
            <a:ext cx="3199506" cy="475165"/>
          </a:xfrm>
          <a:prstGeom prst="rect">
            <a:avLst/>
          </a:prstGeom>
          <a:solidFill>
            <a:schemeClr val="accent5">
              <a:lumMod val="40000"/>
              <a:lumOff val="6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546388" y="3034845"/>
            <a:ext cx="2832502" cy="475165"/>
          </a:xfrm>
          <a:prstGeom prst="rect">
            <a:avLst/>
          </a:prstGeom>
          <a:solidFill>
            <a:schemeClr val="accent5">
              <a:lumMod val="40000"/>
              <a:lumOff val="6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5925987" y="2526701"/>
            <a:ext cx="1733613" cy="461665"/>
          </a:xfrm>
          <a:prstGeom prst="rect">
            <a:avLst/>
          </a:prstGeom>
          <a:noFill/>
        </p:spPr>
        <p:txBody>
          <a:bodyPr wrap="square" rtlCol="0">
            <a:spAutoFit/>
          </a:bodyPr>
          <a:lstStyle/>
          <a:p>
            <a:pPr algn="ctr"/>
            <a:r>
              <a:rPr lang="en-US" sz="2400" i="1" dirty="0">
                <a:solidFill>
                  <a:srgbClr val="C00000"/>
                </a:solidFill>
              </a:rPr>
              <a:t>conclusion</a:t>
            </a:r>
          </a:p>
        </p:txBody>
      </p:sp>
      <p:sp>
        <p:nvSpPr>
          <p:cNvPr id="27" name="TextBox 26"/>
          <p:cNvSpPr txBox="1"/>
          <p:nvPr/>
        </p:nvSpPr>
        <p:spPr>
          <a:xfrm>
            <a:off x="1842624" y="4475790"/>
            <a:ext cx="2087236" cy="523220"/>
          </a:xfrm>
          <a:prstGeom prst="rect">
            <a:avLst/>
          </a:prstGeom>
          <a:solidFill>
            <a:srgbClr val="0033CC"/>
          </a:solidFill>
        </p:spPr>
        <p:txBody>
          <a:bodyPr wrap="square" rtlCol="0">
            <a:spAutoFit/>
          </a:bodyPr>
          <a:lstStyle/>
          <a:p>
            <a:pPr algn="ctr"/>
            <a:r>
              <a:rPr lang="en-SG" sz="2800" dirty="0">
                <a:solidFill>
                  <a:schemeClr val="bg1"/>
                </a:solidFill>
              </a:rPr>
              <a:t>If </a:t>
            </a:r>
            <a:r>
              <a:rPr lang="en-SG" sz="2800" i="1" dirty="0">
                <a:solidFill>
                  <a:schemeClr val="bg1"/>
                </a:solidFill>
              </a:rPr>
              <a:t>p</a:t>
            </a:r>
            <a:r>
              <a:rPr lang="en-SG" sz="2800" dirty="0">
                <a:solidFill>
                  <a:schemeClr val="bg1"/>
                </a:solidFill>
                <a:sym typeface="Symbol" panose="05050102010706020507" pitchFamily="18" charset="2"/>
              </a:rPr>
              <a:t>, then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28" name="TextBox 27"/>
          <p:cNvSpPr txBox="1"/>
          <p:nvPr/>
        </p:nvSpPr>
        <p:spPr>
          <a:xfrm>
            <a:off x="4601663" y="4475790"/>
            <a:ext cx="2087236"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7" name="TextBox 6"/>
          <p:cNvSpPr txBox="1"/>
          <p:nvPr/>
        </p:nvSpPr>
        <p:spPr>
          <a:xfrm>
            <a:off x="2368754" y="3862096"/>
            <a:ext cx="3769568" cy="523220"/>
          </a:xfrm>
          <a:prstGeom prst="rect">
            <a:avLst/>
          </a:prstGeom>
          <a:noFill/>
        </p:spPr>
        <p:txBody>
          <a:bodyPr wrap="square" rtlCol="0">
            <a:spAutoFit/>
          </a:bodyPr>
          <a:lstStyle/>
          <a:p>
            <a:pPr algn="ctr"/>
            <a:r>
              <a:rPr lang="en-US" sz="2800" dirty="0"/>
              <a:t>Conditional statement</a:t>
            </a:r>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2.2.1. Conditional Statements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465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6" grpId="0"/>
      <p:bldP spid="24" grpId="0" animBg="1"/>
      <p:bldP spid="25" grpId="0" animBg="1"/>
      <p:bldP spid="26" grpId="0"/>
      <p:bldP spid="27" grpId="0" animBg="1"/>
      <p:bldP spid="28"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1090037" y="1744285"/>
            <a:ext cx="1715381" cy="1169551"/>
            <a:chOff x="596641" y="1738369"/>
            <a:chExt cx="1715381" cy="1169551"/>
          </a:xfrm>
        </p:grpSpPr>
        <p:sp>
          <p:nvSpPr>
            <p:cNvPr id="46" name="TextBox 4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47" name="TextBox 46"/>
            <p:cNvSpPr txBox="1"/>
            <p:nvPr/>
          </p:nvSpPr>
          <p:spPr>
            <a:xfrm>
              <a:off x="596641" y="2507810"/>
              <a:ext cx="1715381" cy="400110"/>
            </a:xfrm>
            <a:prstGeom prst="rect">
              <a:avLst/>
            </a:prstGeom>
            <a:noFill/>
          </p:spPr>
          <p:txBody>
            <a:bodyPr wrap="square" rtlCol="0">
              <a:spAutoFit/>
            </a:bodyPr>
            <a:lstStyle/>
            <a:p>
              <a:pPr algn="ctr"/>
              <a:r>
                <a:rPr lang="en-SG" sz="2000" i="1" dirty="0"/>
                <a:t>if-then/implies</a:t>
              </a:r>
            </a:p>
          </p:txBody>
        </p:sp>
      </p:grpSp>
      <p:sp>
        <p:nvSpPr>
          <p:cNvPr id="48" name="TextBox 47"/>
          <p:cNvSpPr txBox="1"/>
          <p:nvPr/>
        </p:nvSpPr>
        <p:spPr>
          <a:xfrm>
            <a:off x="289114" y="986624"/>
            <a:ext cx="3908131" cy="523220"/>
          </a:xfrm>
          <a:prstGeom prst="rect">
            <a:avLst/>
          </a:prstGeom>
          <a:noFill/>
        </p:spPr>
        <p:txBody>
          <a:bodyPr wrap="square" rtlCol="0">
            <a:spAutoFit/>
          </a:bodyPr>
          <a:lstStyle/>
          <a:p>
            <a:r>
              <a:rPr lang="en-SG" sz="2800" dirty="0"/>
              <a:t>Logical connective:</a:t>
            </a:r>
          </a:p>
        </p:txBody>
      </p:sp>
      <p:sp>
        <p:nvSpPr>
          <p:cNvPr id="49" name="TextBox 48"/>
          <p:cNvSpPr txBox="1"/>
          <p:nvPr/>
        </p:nvSpPr>
        <p:spPr>
          <a:xfrm>
            <a:off x="4078130" y="1083958"/>
            <a:ext cx="2379134" cy="523220"/>
          </a:xfrm>
          <a:prstGeom prst="rect">
            <a:avLst/>
          </a:prstGeom>
          <a:noFill/>
        </p:spPr>
        <p:txBody>
          <a:bodyPr wrap="square" rtlCol="0">
            <a:spAutoFit/>
          </a:bodyPr>
          <a:lstStyle/>
          <a:p>
            <a:r>
              <a:rPr lang="en-SG" sz="2800" dirty="0"/>
              <a:t>Truth values:</a:t>
            </a:r>
          </a:p>
        </p:txBody>
      </p:sp>
      <p:graphicFrame>
        <p:nvGraphicFramePr>
          <p:cNvPr id="50" name="Table 49"/>
          <p:cNvGraphicFramePr>
            <a:graphicFrameLocks noGrp="1"/>
          </p:cNvGraphicFramePr>
          <p:nvPr>
            <p:extLst>
              <p:ext uri="{D42A27DB-BD31-4B8C-83A1-F6EECF244321}">
                <p14:modId xmlns:p14="http://schemas.microsoft.com/office/powerpoint/2010/main" val="463372166"/>
              </p:ext>
            </p:extLst>
          </p:nvPr>
        </p:nvGraphicFramePr>
        <p:xfrm>
          <a:off x="6330945" y="1139402"/>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grpSp>
        <p:nvGrpSpPr>
          <p:cNvPr id="51" name="Group 50"/>
          <p:cNvGrpSpPr/>
          <p:nvPr/>
        </p:nvGrpSpPr>
        <p:grpSpPr>
          <a:xfrm>
            <a:off x="876703" y="3528701"/>
            <a:ext cx="7427542" cy="2688349"/>
            <a:chOff x="825278" y="4598517"/>
            <a:chExt cx="7427542" cy="2688349"/>
          </a:xfrm>
        </p:grpSpPr>
        <p:sp>
          <p:nvSpPr>
            <p:cNvPr id="52" name="Rectangle 51"/>
            <p:cNvSpPr/>
            <p:nvPr/>
          </p:nvSpPr>
          <p:spPr>
            <a:xfrm>
              <a:off x="825278" y="4598518"/>
              <a:ext cx="7427542" cy="26883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870661" y="4645644"/>
              <a:ext cx="4474545" cy="461665"/>
            </a:xfrm>
            <a:prstGeom prst="rect">
              <a:avLst/>
            </a:prstGeom>
            <a:noFill/>
          </p:spPr>
          <p:txBody>
            <a:bodyPr wrap="square" rtlCol="0">
              <a:spAutoFit/>
            </a:bodyPr>
            <a:lstStyle/>
            <a:p>
              <a:r>
                <a:rPr lang="en-SG" sz="2400" dirty="0">
                  <a:solidFill>
                    <a:schemeClr val="bg1"/>
                  </a:solidFill>
                </a:rPr>
                <a:t>Definition 2.2.1 (Conditional)</a:t>
              </a:r>
            </a:p>
          </p:txBody>
        </p:sp>
        <p:sp>
          <p:nvSpPr>
            <p:cNvPr id="55" name="TextBox 54"/>
            <p:cNvSpPr txBox="1"/>
            <p:nvPr/>
          </p:nvSpPr>
          <p:spPr>
            <a:xfrm>
              <a:off x="870660" y="5193984"/>
              <a:ext cx="7382159" cy="2092881"/>
            </a:xfrm>
            <a:prstGeom prst="rect">
              <a:avLst/>
            </a:prstGeom>
            <a:noFill/>
          </p:spPr>
          <p:txBody>
            <a:bodyPr wrap="square" rtlCol="0">
              <a:spAutoFit/>
            </a:bodyPr>
            <a:lstStyle/>
            <a:p>
              <a:pPr>
                <a:spcAft>
                  <a:spcPts val="600"/>
                </a:spcAft>
              </a:pPr>
              <a:r>
                <a:rPr lang="en-SG" sz="2400" dirty="0"/>
                <a:t>If </a:t>
              </a:r>
              <a:r>
                <a:rPr lang="en-SG" sz="2400" i="1" dirty="0"/>
                <a:t>p</a:t>
              </a:r>
              <a:r>
                <a:rPr lang="en-SG" sz="2400" dirty="0"/>
                <a:t> and </a:t>
              </a:r>
              <a:r>
                <a:rPr lang="en-SG" sz="2400" i="1" dirty="0"/>
                <a:t>q</a:t>
              </a:r>
              <a:r>
                <a:rPr lang="en-SG" sz="2400" dirty="0"/>
                <a:t> are statement variables, the </a:t>
              </a:r>
              <a:r>
                <a:rPr lang="en-SG" sz="2400" b="1" dirty="0"/>
                <a:t>conditional</a:t>
              </a:r>
              <a:r>
                <a:rPr lang="en-SG" sz="2400" dirty="0"/>
                <a:t> of </a:t>
              </a:r>
              <a:r>
                <a:rPr lang="en-SG" sz="2400" i="1" dirty="0"/>
                <a:t>q</a:t>
              </a:r>
              <a:r>
                <a:rPr lang="en-SG" sz="2400" dirty="0"/>
                <a:t> by </a:t>
              </a:r>
              <a:r>
                <a:rPr lang="en-SG" sz="2400" i="1" dirty="0"/>
                <a:t>p</a:t>
              </a:r>
              <a:r>
                <a:rPr lang="en-SG" sz="2400" dirty="0"/>
                <a:t> is “if </a:t>
              </a:r>
              <a:r>
                <a:rPr lang="en-SG" sz="2400" i="1" dirty="0"/>
                <a:t>p</a:t>
              </a:r>
              <a:r>
                <a:rPr lang="en-SG" sz="2400" dirty="0"/>
                <a:t> then </a:t>
              </a:r>
              <a:r>
                <a:rPr lang="en-SG" sz="2400" i="1" dirty="0"/>
                <a:t>q</a:t>
              </a:r>
              <a:r>
                <a:rPr lang="en-SG" sz="2400" dirty="0"/>
                <a:t>” or “</a:t>
              </a:r>
              <a:r>
                <a:rPr lang="en-SG" sz="2400" i="1" dirty="0"/>
                <a:t>p</a:t>
              </a:r>
              <a:r>
                <a:rPr lang="en-SG" sz="2400" dirty="0"/>
                <a:t> implies </a:t>
              </a:r>
              <a:r>
                <a:rPr lang="en-SG" sz="2400" i="1" dirty="0"/>
                <a:t>q</a:t>
              </a:r>
              <a:r>
                <a:rPr lang="en-SG" sz="2400" dirty="0"/>
                <a:t>”, denoted </a:t>
              </a:r>
              <a:r>
                <a:rPr lang="en-SG" sz="2400" i="1" dirty="0"/>
                <a:t>p</a:t>
              </a:r>
              <a:r>
                <a:rPr lang="en-SG" sz="2400" dirty="0"/>
                <a:t> </a:t>
              </a:r>
              <a:r>
                <a:rPr lang="en-SG" sz="2400" dirty="0">
                  <a:sym typeface="Symbol"/>
                </a:rPr>
                <a:t></a:t>
              </a:r>
              <a:r>
                <a:rPr lang="en-SG" sz="2400" dirty="0">
                  <a:sym typeface="Symbol" panose="05050102010706020507" pitchFamily="18" charset="2"/>
                </a:rPr>
                <a:t> </a:t>
              </a:r>
              <a:r>
                <a:rPr lang="en-SG" sz="2400" i="1" dirty="0"/>
                <a:t>q</a:t>
              </a:r>
              <a:r>
                <a:rPr lang="en-SG" sz="2400" dirty="0"/>
                <a:t>.</a:t>
              </a:r>
            </a:p>
            <a:p>
              <a:pPr>
                <a:spcAft>
                  <a:spcPts val="600"/>
                </a:spcAft>
              </a:pPr>
              <a:r>
                <a:rPr lang="en-SG" sz="2400" dirty="0"/>
                <a:t>It is false when </a:t>
              </a:r>
              <a:r>
                <a:rPr lang="en-SG" sz="2400" i="1" dirty="0"/>
                <a:t>p</a:t>
              </a:r>
              <a:r>
                <a:rPr lang="en-SG" sz="2400" dirty="0"/>
                <a:t> is true and </a:t>
              </a:r>
              <a:r>
                <a:rPr lang="en-SG" sz="2400" i="1" dirty="0"/>
                <a:t>q</a:t>
              </a:r>
              <a:r>
                <a:rPr lang="en-SG" sz="2400" dirty="0"/>
                <a:t> is false; otherwise it is true.</a:t>
              </a:r>
            </a:p>
            <a:p>
              <a:pPr>
                <a:spcAft>
                  <a:spcPts val="600"/>
                </a:spcAft>
              </a:pPr>
              <a:r>
                <a:rPr lang="en-SG" sz="2400" dirty="0"/>
                <a:t>We called </a:t>
              </a:r>
              <a:r>
                <a:rPr lang="en-SG" sz="2400" i="1" dirty="0"/>
                <a:t>p</a:t>
              </a:r>
              <a:r>
                <a:rPr lang="en-SG" sz="2400" dirty="0"/>
                <a:t> the </a:t>
              </a:r>
              <a:r>
                <a:rPr lang="en-SG" sz="2400" dirty="0">
                  <a:solidFill>
                    <a:srgbClr val="C00000"/>
                  </a:solidFill>
                </a:rPr>
                <a:t>hypothesis</a:t>
              </a:r>
              <a:r>
                <a:rPr lang="en-SG" sz="2400" dirty="0"/>
                <a:t> (or </a:t>
              </a:r>
              <a:r>
                <a:rPr lang="en-SG" sz="2400" dirty="0">
                  <a:solidFill>
                    <a:srgbClr val="C00000"/>
                  </a:solidFill>
                </a:rPr>
                <a:t>antecedent</a:t>
              </a:r>
              <a:r>
                <a:rPr lang="en-SG" sz="2400" dirty="0"/>
                <a:t>) of the conditional and </a:t>
              </a:r>
              <a:r>
                <a:rPr lang="en-SG" sz="2400" i="1" dirty="0"/>
                <a:t>q</a:t>
              </a:r>
              <a:r>
                <a:rPr lang="en-SG" sz="2400" dirty="0"/>
                <a:t> the </a:t>
              </a:r>
              <a:r>
                <a:rPr lang="en-SG" sz="2400" dirty="0">
                  <a:solidFill>
                    <a:srgbClr val="C00000"/>
                  </a:solidFill>
                </a:rPr>
                <a:t>conclusion</a:t>
              </a:r>
              <a:r>
                <a:rPr lang="en-SG" sz="2400" dirty="0"/>
                <a:t> (or </a:t>
              </a:r>
              <a:r>
                <a:rPr lang="en-SG" sz="2400" dirty="0">
                  <a:solidFill>
                    <a:srgbClr val="C00000"/>
                  </a:solidFill>
                </a:rPr>
                <a:t>consequent</a:t>
              </a:r>
              <a:r>
                <a:rPr lang="en-SG" sz="2400" dirty="0"/>
                <a:t>).</a:t>
              </a:r>
            </a:p>
          </p:txBody>
        </p:sp>
      </p:grpSp>
      <p:sp>
        <p:nvSpPr>
          <p:cNvPr id="32" name="Oval 3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6629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sp>
        <p:nvSpPr>
          <p:cNvPr id="2" name="TextBox 1"/>
          <p:cNvSpPr txBox="1"/>
          <p:nvPr/>
        </p:nvSpPr>
        <p:spPr>
          <a:xfrm>
            <a:off x="324355" y="895739"/>
            <a:ext cx="8530395" cy="461665"/>
          </a:xfrm>
          <a:prstGeom prst="rect">
            <a:avLst/>
          </a:prstGeom>
          <a:noFill/>
        </p:spPr>
        <p:txBody>
          <a:bodyPr wrap="square" rtlCol="0">
            <a:spAutoFit/>
          </a:bodyPr>
          <a:lstStyle/>
          <a:p>
            <a:r>
              <a:rPr lang="en-US" sz="2400" dirty="0">
                <a:solidFill>
                  <a:srgbClr val="C00000"/>
                </a:solidFill>
              </a:rPr>
              <a:t>At the end of this lecture, you should be able to solve this puzzle:</a:t>
            </a:r>
          </a:p>
        </p:txBody>
      </p:sp>
      <p:sp>
        <p:nvSpPr>
          <p:cNvPr id="38" name="TextBox 37"/>
          <p:cNvSpPr txBox="1"/>
          <p:nvPr/>
        </p:nvSpPr>
        <p:spPr>
          <a:xfrm>
            <a:off x="369739" y="1551023"/>
            <a:ext cx="8485012" cy="4047262"/>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You are about to leave for school in the morning and discover that you don’t have your glasses. You know the following statements are true:</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kitchen, then my glasses are on the kitchen table.</a:t>
            </a:r>
          </a:p>
          <a:p>
            <a:pPr marL="971550" lvl="1" indent="-514350">
              <a:spcAft>
                <a:spcPts val="600"/>
              </a:spcAft>
              <a:buClr>
                <a:schemeClr val="tx1"/>
              </a:buClr>
              <a:buFont typeface="+mj-lt"/>
              <a:buAutoNum type="alphaLcPeriod"/>
            </a:pPr>
            <a:r>
              <a:rPr lang="en-US" sz="2000" dirty="0">
                <a:solidFill>
                  <a:srgbClr val="006600"/>
                </a:solidFill>
              </a:rPr>
              <a:t>If my glasses are on the kitchen table, then I saw them at breakfast.</a:t>
            </a:r>
          </a:p>
          <a:p>
            <a:pPr marL="971550" lvl="1" indent="-514350">
              <a:spcAft>
                <a:spcPts val="600"/>
              </a:spcAft>
              <a:buClr>
                <a:schemeClr val="tx1"/>
              </a:buClr>
              <a:buFont typeface="+mj-lt"/>
              <a:buAutoNum type="alphaLcPeriod"/>
            </a:pPr>
            <a:r>
              <a:rPr lang="en-US" sz="2000" dirty="0">
                <a:solidFill>
                  <a:srgbClr val="0000FF"/>
                </a:solidFill>
              </a:rPr>
              <a:t>I did not see my glasses at breakfast.</a:t>
            </a:r>
          </a:p>
          <a:p>
            <a:pPr marL="971550" lvl="1" indent="-514350">
              <a:spcAft>
                <a:spcPts val="600"/>
              </a:spcAft>
              <a:buClr>
                <a:schemeClr val="tx1"/>
              </a:buClr>
              <a:buFont typeface="+mj-lt"/>
              <a:buAutoNum type="alphaLcPeriod"/>
            </a:pPr>
            <a:r>
              <a:rPr lang="en-US" sz="2000" dirty="0">
                <a:solidFill>
                  <a:srgbClr val="006600"/>
                </a:solidFill>
              </a:rPr>
              <a:t>I was reading the newspaper in the living room or I was reading the newspaper in the kitchen.</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living room then my glasses are on the coffee table.</a:t>
            </a:r>
          </a:p>
        </p:txBody>
      </p:sp>
      <p:sp>
        <p:nvSpPr>
          <p:cNvPr id="39" name="TextBox 38"/>
          <p:cNvSpPr txBox="1"/>
          <p:nvPr/>
        </p:nvSpPr>
        <p:spPr>
          <a:xfrm>
            <a:off x="2230699" y="5730026"/>
            <a:ext cx="3886551" cy="461665"/>
          </a:xfrm>
          <a:prstGeom prst="rect">
            <a:avLst/>
          </a:prstGeom>
          <a:solidFill>
            <a:schemeClr val="accent4">
              <a:lumMod val="40000"/>
              <a:lumOff val="60000"/>
            </a:schemeClr>
          </a:solidFill>
        </p:spPr>
        <p:txBody>
          <a:bodyPr wrap="square" rtlCol="0">
            <a:spAutoFit/>
          </a:bodyPr>
          <a:lstStyle/>
          <a:p>
            <a:pPr algn="ctr"/>
            <a:r>
              <a:rPr lang="en-US" sz="2400" dirty="0"/>
              <a:t>So, where are your glasses?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8" y="5486318"/>
            <a:ext cx="1776637" cy="949083"/>
          </a:xfrm>
          <a:prstGeom prst="rect">
            <a:avLst/>
          </a:prstGeom>
        </p:spPr>
      </p:pic>
    </p:spTree>
    <p:extLst>
      <p:ext uri="{BB962C8B-B14F-4D97-AF65-F5344CB8AC3E}">
        <p14:creationId xmlns:p14="http://schemas.microsoft.com/office/powerpoint/2010/main" val="368291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TextBox 31"/>
          <p:cNvSpPr txBox="1"/>
          <p:nvPr/>
        </p:nvSpPr>
        <p:spPr>
          <a:xfrm>
            <a:off x="437621" y="1079903"/>
            <a:ext cx="6597662" cy="3293209"/>
          </a:xfrm>
          <a:prstGeom prst="rect">
            <a:avLst/>
          </a:prstGeom>
          <a:noFill/>
        </p:spPr>
        <p:txBody>
          <a:bodyPr wrap="square" rtlCol="0">
            <a:spAutoFit/>
          </a:bodyPr>
          <a:lstStyle/>
          <a:p>
            <a:pPr marL="285750" indent="-285750">
              <a:buFont typeface="Wingdings" panose="05000000000000000000" pitchFamily="2" charset="2"/>
              <a:buChar char="§"/>
            </a:pPr>
            <a:r>
              <a:rPr lang="en-SG" sz="2800" dirty="0"/>
              <a:t>A conditional statement that is true by virtue of the fact that its hypothesis is false is often called </a:t>
            </a:r>
            <a:r>
              <a:rPr lang="en-SG" sz="2800" dirty="0">
                <a:solidFill>
                  <a:srgbClr val="C00000"/>
                </a:solidFill>
              </a:rPr>
              <a:t>vacuously true </a:t>
            </a:r>
            <a:r>
              <a:rPr lang="en-SG" sz="2800" dirty="0"/>
              <a:t>or </a:t>
            </a:r>
            <a:r>
              <a:rPr lang="en-SG" sz="2800" dirty="0">
                <a:solidFill>
                  <a:srgbClr val="C00000"/>
                </a:solidFill>
              </a:rPr>
              <a:t>true by default</a:t>
            </a:r>
            <a:r>
              <a:rPr lang="en-SG" sz="2800" dirty="0"/>
              <a:t>.</a:t>
            </a:r>
          </a:p>
          <a:p>
            <a:pPr marL="742950" lvl="1" indent="-285750">
              <a:buFont typeface="Wingdings" panose="05000000000000000000" pitchFamily="2" charset="2"/>
              <a:buChar char="§"/>
            </a:pPr>
            <a:r>
              <a:rPr lang="en-SG" sz="2400" dirty="0"/>
              <a:t>“If you show up for work Monday morning, then you will get the job” is vacuously true if you do NOT show up for work Monday morning.</a:t>
            </a:r>
          </a:p>
        </p:txBody>
      </p:sp>
      <p:graphicFrame>
        <p:nvGraphicFramePr>
          <p:cNvPr id="56" name="Table 55"/>
          <p:cNvGraphicFramePr>
            <a:graphicFrameLocks noGrp="1"/>
          </p:cNvGraphicFramePr>
          <p:nvPr>
            <p:extLst>
              <p:ext uri="{D42A27DB-BD31-4B8C-83A1-F6EECF244321}">
                <p14:modId xmlns:p14="http://schemas.microsoft.com/office/powerpoint/2010/main" val="27991505"/>
              </p:ext>
            </p:extLst>
          </p:nvPr>
        </p:nvGraphicFramePr>
        <p:xfrm>
          <a:off x="7193997" y="1223378"/>
          <a:ext cx="1670180" cy="1676400"/>
        </p:xfrm>
        <a:graphic>
          <a:graphicData uri="http://schemas.openxmlformats.org/drawingml/2006/table">
            <a:tbl>
              <a:tblPr firstRow="1" bandRow="1">
                <a:tableStyleId>{5C22544A-7EE6-4342-B048-85BDC9FD1C3A}</a:tableStyleId>
              </a:tblPr>
              <a:tblGrid>
                <a:gridCol w="410969">
                  <a:extLst>
                    <a:ext uri="{9D8B030D-6E8A-4147-A177-3AD203B41FA5}">
                      <a16:colId xmlns:a16="http://schemas.microsoft.com/office/drawing/2014/main" val="20000"/>
                    </a:ext>
                  </a:extLst>
                </a:gridCol>
                <a:gridCol w="436130">
                  <a:extLst>
                    <a:ext uri="{9D8B030D-6E8A-4147-A177-3AD203B41FA5}">
                      <a16:colId xmlns:a16="http://schemas.microsoft.com/office/drawing/2014/main" val="20001"/>
                    </a:ext>
                  </a:extLst>
                </a:gridCol>
                <a:gridCol w="823081">
                  <a:extLst>
                    <a:ext uri="{9D8B030D-6E8A-4147-A177-3AD203B41FA5}">
                      <a16:colId xmlns:a16="http://schemas.microsoft.com/office/drawing/2014/main" val="20002"/>
                    </a:ext>
                  </a:extLst>
                </a:gridCol>
              </a:tblGrid>
              <a:tr h="317027">
                <a:tc>
                  <a:txBody>
                    <a:bodyPr/>
                    <a:lstStyle/>
                    <a:p>
                      <a:pPr algn="ctr"/>
                      <a:r>
                        <a:rPr lang="en-SG" sz="1600" i="1" dirty="0"/>
                        <a:t>p</a:t>
                      </a:r>
                    </a:p>
                  </a:txBody>
                  <a:tcPr/>
                </a:tc>
                <a:tc>
                  <a:txBody>
                    <a:bodyPr/>
                    <a:lstStyle/>
                    <a:p>
                      <a:pPr algn="ctr"/>
                      <a:r>
                        <a:rPr lang="en-SG" sz="1600" i="1" dirty="0"/>
                        <a:t>q</a:t>
                      </a:r>
                    </a:p>
                  </a:txBody>
                  <a:tcPr/>
                </a:tc>
                <a:tc>
                  <a:txBody>
                    <a:bodyPr/>
                    <a:lstStyle/>
                    <a:p>
                      <a:pPr algn="ctr"/>
                      <a:r>
                        <a:rPr lang="en-SG" sz="1600" i="1" dirty="0"/>
                        <a:t>p</a:t>
                      </a:r>
                      <a:r>
                        <a:rPr lang="en-SG" sz="1600" dirty="0"/>
                        <a:t> </a:t>
                      </a:r>
                      <a:r>
                        <a:rPr lang="en-SG" sz="1600" dirty="0">
                          <a:sym typeface="Symbol"/>
                        </a:rPr>
                        <a:t> </a:t>
                      </a:r>
                      <a:r>
                        <a:rPr lang="en-SG" sz="1600" i="1" dirty="0"/>
                        <a:t>q</a:t>
                      </a:r>
                    </a:p>
                  </a:txBody>
                  <a:tcPr/>
                </a:tc>
                <a:extLst>
                  <a:ext uri="{0D108BD9-81ED-4DB2-BD59-A6C34878D82A}">
                    <a16:rowId xmlns:a16="http://schemas.microsoft.com/office/drawing/2014/main" val="10000"/>
                  </a:ext>
                </a:extLst>
              </a:tr>
              <a:tr h="317027">
                <a:tc>
                  <a:txBody>
                    <a:bodyPr/>
                    <a:lstStyle/>
                    <a:p>
                      <a:pPr algn="ctr"/>
                      <a:r>
                        <a:rPr lang="en-SG" sz="1600" dirty="0"/>
                        <a:t>T</a:t>
                      </a:r>
                    </a:p>
                  </a:txBody>
                  <a:tcPr/>
                </a:tc>
                <a:tc>
                  <a:txBody>
                    <a:bodyPr/>
                    <a:lstStyle/>
                    <a:p>
                      <a:pPr algn="ctr"/>
                      <a:r>
                        <a:rPr lang="en-SG" sz="1600" dirty="0"/>
                        <a:t>T</a:t>
                      </a:r>
                    </a:p>
                  </a:txBody>
                  <a:tcPr/>
                </a:tc>
                <a:tc>
                  <a:txBody>
                    <a:bodyPr/>
                    <a:lstStyle/>
                    <a:p>
                      <a:pPr algn="ctr"/>
                      <a:r>
                        <a:rPr lang="en-SG" sz="1600" dirty="0"/>
                        <a:t>T</a:t>
                      </a:r>
                    </a:p>
                  </a:txBody>
                  <a:tcPr/>
                </a:tc>
                <a:extLst>
                  <a:ext uri="{0D108BD9-81ED-4DB2-BD59-A6C34878D82A}">
                    <a16:rowId xmlns:a16="http://schemas.microsoft.com/office/drawing/2014/main" val="10001"/>
                  </a:ext>
                </a:extLst>
              </a:tr>
              <a:tr h="317027">
                <a:tc>
                  <a:txBody>
                    <a:bodyPr/>
                    <a:lstStyle/>
                    <a:p>
                      <a:pPr algn="ctr"/>
                      <a:r>
                        <a:rPr lang="en-SG" sz="1600" dirty="0"/>
                        <a:t>T</a:t>
                      </a:r>
                    </a:p>
                  </a:txBody>
                  <a:tcPr/>
                </a:tc>
                <a:tc>
                  <a:txBody>
                    <a:bodyPr/>
                    <a:lstStyle/>
                    <a:p>
                      <a:pPr algn="ctr"/>
                      <a:r>
                        <a:rPr lang="en-SG" sz="1600" dirty="0"/>
                        <a:t>F</a:t>
                      </a:r>
                    </a:p>
                  </a:txBody>
                  <a:tcPr/>
                </a:tc>
                <a:tc>
                  <a:txBody>
                    <a:bodyPr/>
                    <a:lstStyle/>
                    <a:p>
                      <a:pPr algn="ctr"/>
                      <a:r>
                        <a:rPr lang="en-SG" sz="1600" dirty="0"/>
                        <a:t>F</a:t>
                      </a:r>
                    </a:p>
                  </a:txBody>
                  <a:tcPr/>
                </a:tc>
                <a:extLst>
                  <a:ext uri="{0D108BD9-81ED-4DB2-BD59-A6C34878D82A}">
                    <a16:rowId xmlns:a16="http://schemas.microsoft.com/office/drawing/2014/main" val="10002"/>
                  </a:ext>
                </a:extLst>
              </a:tr>
              <a:tr h="317027">
                <a:tc>
                  <a:txBody>
                    <a:bodyPr/>
                    <a:lstStyle/>
                    <a:p>
                      <a:pPr algn="ctr"/>
                      <a:r>
                        <a:rPr lang="en-SG" sz="1600" dirty="0"/>
                        <a:t>F</a:t>
                      </a:r>
                    </a:p>
                  </a:txBody>
                  <a:tcPr/>
                </a:tc>
                <a:tc>
                  <a:txBody>
                    <a:bodyPr/>
                    <a:lstStyle/>
                    <a:p>
                      <a:pPr algn="ctr"/>
                      <a:r>
                        <a:rPr lang="en-SG" sz="1600" dirty="0"/>
                        <a:t>T</a:t>
                      </a:r>
                    </a:p>
                  </a:txBody>
                  <a:tcPr/>
                </a:tc>
                <a:tc>
                  <a:txBody>
                    <a:bodyPr/>
                    <a:lstStyle/>
                    <a:p>
                      <a:pPr algn="ctr"/>
                      <a:r>
                        <a:rPr lang="en-SG" sz="1600" dirty="0"/>
                        <a:t>T</a:t>
                      </a:r>
                    </a:p>
                  </a:txBody>
                  <a:tcPr/>
                </a:tc>
                <a:extLst>
                  <a:ext uri="{0D108BD9-81ED-4DB2-BD59-A6C34878D82A}">
                    <a16:rowId xmlns:a16="http://schemas.microsoft.com/office/drawing/2014/main" val="10003"/>
                  </a:ext>
                </a:extLst>
              </a:tr>
              <a:tr h="317027">
                <a:tc>
                  <a:txBody>
                    <a:bodyPr/>
                    <a:lstStyle/>
                    <a:p>
                      <a:pPr algn="ctr"/>
                      <a:r>
                        <a:rPr lang="en-SG" sz="1600" dirty="0"/>
                        <a:t>F</a:t>
                      </a:r>
                    </a:p>
                  </a:txBody>
                  <a:tcPr/>
                </a:tc>
                <a:tc>
                  <a:txBody>
                    <a:bodyPr/>
                    <a:lstStyle/>
                    <a:p>
                      <a:pPr algn="ctr"/>
                      <a:r>
                        <a:rPr lang="en-SG" sz="1600" dirty="0"/>
                        <a:t>F</a:t>
                      </a:r>
                    </a:p>
                  </a:txBody>
                  <a:tcPr/>
                </a:tc>
                <a:tc>
                  <a:txBody>
                    <a:bodyPr/>
                    <a:lstStyle/>
                    <a:p>
                      <a:pPr algn="ctr"/>
                      <a:r>
                        <a:rPr lang="en-SG" sz="1600" dirty="0"/>
                        <a:t>T</a:t>
                      </a:r>
                    </a:p>
                  </a:txBody>
                  <a:tcPr/>
                </a:tc>
                <a:extLst>
                  <a:ext uri="{0D108BD9-81ED-4DB2-BD59-A6C34878D82A}">
                    <a16:rowId xmlns:a16="http://schemas.microsoft.com/office/drawing/2014/main" val="10004"/>
                  </a:ext>
                </a:extLst>
              </a:tr>
            </a:tbl>
          </a:graphicData>
        </a:graphic>
      </p:graphicFrame>
      <p:sp>
        <p:nvSpPr>
          <p:cNvPr id="57" name="TextBox 56"/>
          <p:cNvSpPr txBox="1"/>
          <p:nvPr/>
        </p:nvSpPr>
        <p:spPr>
          <a:xfrm>
            <a:off x="437621" y="4526009"/>
            <a:ext cx="8155873" cy="1384995"/>
          </a:xfrm>
          <a:prstGeom prst="rect">
            <a:avLst/>
          </a:prstGeom>
          <a:noFill/>
        </p:spPr>
        <p:txBody>
          <a:bodyPr wrap="square" rtlCol="0">
            <a:spAutoFit/>
          </a:bodyPr>
          <a:lstStyle/>
          <a:p>
            <a:pPr marL="285750" indent="-285750">
              <a:buFont typeface="Wingdings" panose="05000000000000000000" pitchFamily="2" charset="2"/>
              <a:buChar char="§"/>
            </a:pPr>
            <a:r>
              <a:rPr lang="en-SG" sz="2800" dirty="0"/>
              <a:t>In general, when the “if” part of an if-then statement is false, the statement as a whole is said to be true, regardless of whether the conclusion is true or false.</a:t>
            </a:r>
          </a:p>
        </p:txBody>
      </p:sp>
      <p:sp>
        <p:nvSpPr>
          <p:cNvPr id="23" name="Oval 2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34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#1</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TextBox 56"/>
          <p:cNvSpPr txBox="1"/>
          <p:nvPr/>
        </p:nvSpPr>
        <p:spPr>
          <a:xfrm>
            <a:off x="624511" y="3194433"/>
            <a:ext cx="8155873"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Strange as it may seem, the statement as a whole is true!</a:t>
            </a:r>
          </a:p>
        </p:txBody>
      </p:sp>
      <p:sp>
        <p:nvSpPr>
          <p:cNvPr id="23" name="TextBox 22"/>
          <p:cNvSpPr txBox="1"/>
          <p:nvPr/>
        </p:nvSpPr>
        <p:spPr>
          <a:xfrm>
            <a:off x="754134" y="986624"/>
            <a:ext cx="7761215" cy="954107"/>
          </a:xfrm>
          <a:prstGeom prst="rect">
            <a:avLst/>
          </a:prstGeom>
          <a:solidFill>
            <a:schemeClr val="accent4">
              <a:lumMod val="20000"/>
              <a:lumOff val="80000"/>
            </a:schemeClr>
          </a:solidFill>
        </p:spPr>
        <p:txBody>
          <a:bodyPr wrap="square" rtlCol="0">
            <a:spAutoFit/>
          </a:bodyPr>
          <a:lstStyle/>
          <a:p>
            <a:r>
              <a:rPr lang="en-SG" sz="2800" dirty="0"/>
              <a:t>Example #1: </a:t>
            </a:r>
          </a:p>
          <a:p>
            <a:r>
              <a:rPr lang="en-SG" sz="2800" dirty="0"/>
              <a:t>A Conditional Statement with a False Hypothesis</a:t>
            </a:r>
          </a:p>
        </p:txBody>
      </p:sp>
      <p:sp>
        <p:nvSpPr>
          <p:cNvPr id="24" name="TextBox 23"/>
          <p:cNvSpPr txBox="1"/>
          <p:nvPr/>
        </p:nvSpPr>
        <p:spPr>
          <a:xfrm>
            <a:off x="2311608" y="2290277"/>
            <a:ext cx="3906267" cy="523220"/>
          </a:xfrm>
          <a:prstGeom prst="rect">
            <a:avLst/>
          </a:prstGeom>
          <a:solidFill>
            <a:srgbClr val="0033CC"/>
          </a:solidFill>
        </p:spPr>
        <p:txBody>
          <a:bodyPr wrap="square" rtlCol="0">
            <a:spAutoFit/>
          </a:bodyPr>
          <a:lstStyle/>
          <a:p>
            <a:pPr algn="ctr"/>
            <a:r>
              <a:rPr lang="en-SG" sz="2800" dirty="0">
                <a:solidFill>
                  <a:schemeClr val="bg1"/>
                </a:solidFill>
              </a:rPr>
              <a:t>If 0 = 1</a:t>
            </a:r>
            <a:r>
              <a:rPr lang="en-SG" sz="2800" dirty="0">
                <a:solidFill>
                  <a:schemeClr val="bg1"/>
                </a:solidFill>
                <a:sym typeface="Symbol" panose="05050102010706020507" pitchFamily="18" charset="2"/>
              </a:rPr>
              <a:t>, then 1 = 2 </a:t>
            </a:r>
            <a:endParaRPr lang="en-SG" sz="2800" dirty="0">
              <a:solidFill>
                <a:schemeClr val="bg1"/>
              </a:solidFill>
            </a:endParaRPr>
          </a:p>
        </p:txBody>
      </p:sp>
      <p:sp>
        <p:nvSpPr>
          <p:cNvPr id="25" name="Oval 2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163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Order of Operations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5" name="Group 24"/>
          <p:cNvGrpSpPr/>
          <p:nvPr/>
        </p:nvGrpSpPr>
        <p:grpSpPr>
          <a:xfrm>
            <a:off x="1705287" y="2180242"/>
            <a:ext cx="877311" cy="1203279"/>
            <a:chOff x="974360" y="1738369"/>
            <a:chExt cx="877311" cy="1203279"/>
          </a:xfrm>
        </p:grpSpPr>
        <p:sp>
          <p:nvSpPr>
            <p:cNvPr id="26" name="TextBox 2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27" name="TextBox 26"/>
            <p:cNvSpPr txBox="1"/>
            <p:nvPr/>
          </p:nvSpPr>
          <p:spPr>
            <a:xfrm>
              <a:off x="974360" y="2418428"/>
              <a:ext cx="877311" cy="523220"/>
            </a:xfrm>
            <a:prstGeom prst="rect">
              <a:avLst/>
            </a:prstGeom>
            <a:noFill/>
          </p:spPr>
          <p:txBody>
            <a:bodyPr wrap="square" rtlCol="0">
              <a:spAutoFit/>
            </a:bodyPr>
            <a:lstStyle/>
            <a:p>
              <a:pPr algn="ctr"/>
              <a:r>
                <a:rPr lang="en-SG" sz="2800" i="1" dirty="0"/>
                <a:t>not</a:t>
              </a:r>
            </a:p>
          </p:txBody>
        </p:sp>
      </p:grpSp>
      <p:grpSp>
        <p:nvGrpSpPr>
          <p:cNvPr id="28" name="Group 27"/>
          <p:cNvGrpSpPr/>
          <p:nvPr/>
        </p:nvGrpSpPr>
        <p:grpSpPr>
          <a:xfrm>
            <a:off x="3257699" y="2180242"/>
            <a:ext cx="884007" cy="1203279"/>
            <a:chOff x="4010667" y="1738369"/>
            <a:chExt cx="884007" cy="1203279"/>
          </a:xfrm>
        </p:grpSpPr>
        <p:sp>
          <p:nvSpPr>
            <p:cNvPr id="29" name="TextBox 28"/>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32" name="TextBox 31"/>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33" name="Group 32"/>
          <p:cNvGrpSpPr/>
          <p:nvPr/>
        </p:nvGrpSpPr>
        <p:grpSpPr>
          <a:xfrm>
            <a:off x="4537511" y="2180242"/>
            <a:ext cx="877311" cy="1203279"/>
            <a:chOff x="6895474" y="1738369"/>
            <a:chExt cx="877311" cy="1203279"/>
          </a:xfrm>
        </p:grpSpPr>
        <p:sp>
          <p:nvSpPr>
            <p:cNvPr id="46" name="TextBox 45"/>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7" name="TextBox 46"/>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48" name="TextBox 47"/>
          <p:cNvSpPr txBox="1"/>
          <p:nvPr/>
        </p:nvSpPr>
        <p:spPr>
          <a:xfrm>
            <a:off x="311227" y="1337204"/>
            <a:ext cx="3908131" cy="523220"/>
          </a:xfrm>
          <a:prstGeom prst="rect">
            <a:avLst/>
          </a:prstGeom>
          <a:noFill/>
        </p:spPr>
        <p:txBody>
          <a:bodyPr wrap="square" rtlCol="0">
            <a:spAutoFit/>
          </a:bodyPr>
          <a:lstStyle/>
          <a:p>
            <a:r>
              <a:rPr lang="en-SG" sz="2800" dirty="0"/>
              <a:t>Order of operations:</a:t>
            </a:r>
          </a:p>
        </p:txBody>
      </p:sp>
      <p:grpSp>
        <p:nvGrpSpPr>
          <p:cNvPr id="49" name="Group 48"/>
          <p:cNvGrpSpPr/>
          <p:nvPr/>
        </p:nvGrpSpPr>
        <p:grpSpPr>
          <a:xfrm>
            <a:off x="6033709" y="2180242"/>
            <a:ext cx="1715381" cy="1149817"/>
            <a:chOff x="596641" y="1738369"/>
            <a:chExt cx="1715381" cy="1149817"/>
          </a:xfrm>
        </p:grpSpPr>
        <p:sp>
          <p:nvSpPr>
            <p:cNvPr id="50" name="TextBox 49"/>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51" name="TextBox 50"/>
            <p:cNvSpPr txBox="1"/>
            <p:nvPr/>
          </p:nvSpPr>
          <p:spPr>
            <a:xfrm>
              <a:off x="596641" y="2488076"/>
              <a:ext cx="1715381" cy="400110"/>
            </a:xfrm>
            <a:prstGeom prst="rect">
              <a:avLst/>
            </a:prstGeom>
            <a:noFill/>
          </p:spPr>
          <p:txBody>
            <a:bodyPr wrap="square" rtlCol="0">
              <a:spAutoFit/>
            </a:bodyPr>
            <a:lstStyle/>
            <a:p>
              <a:pPr algn="ctr"/>
              <a:r>
                <a:rPr lang="en-SG" sz="2000" i="1" dirty="0"/>
                <a:t>if-then/implies</a:t>
              </a:r>
            </a:p>
          </p:txBody>
        </p:sp>
      </p:grpSp>
      <p:grpSp>
        <p:nvGrpSpPr>
          <p:cNvPr id="7" name="Group 6"/>
          <p:cNvGrpSpPr/>
          <p:nvPr/>
        </p:nvGrpSpPr>
        <p:grpSpPr>
          <a:xfrm>
            <a:off x="170267" y="3311049"/>
            <a:ext cx="2749881" cy="1802171"/>
            <a:chOff x="170267" y="3311049"/>
            <a:chExt cx="2749881" cy="1802171"/>
          </a:xfrm>
        </p:grpSpPr>
        <p:sp>
          <p:nvSpPr>
            <p:cNvPr id="52" name="TextBox 51"/>
            <p:cNvSpPr txBox="1"/>
            <p:nvPr/>
          </p:nvSpPr>
          <p:spPr>
            <a:xfrm>
              <a:off x="170267" y="4590000"/>
              <a:ext cx="2749881" cy="523220"/>
            </a:xfrm>
            <a:prstGeom prst="rect">
              <a:avLst/>
            </a:prstGeom>
            <a:noFill/>
          </p:spPr>
          <p:txBody>
            <a:bodyPr wrap="square" rtlCol="0">
              <a:spAutoFit/>
            </a:bodyPr>
            <a:lstStyle/>
            <a:p>
              <a:pPr algn="ctr"/>
              <a:r>
                <a:rPr lang="en-SG" sz="2800" dirty="0">
                  <a:sym typeface="Symbol" panose="05050102010706020507" pitchFamily="18" charset="2"/>
                </a:rPr>
                <a:t>Performed first</a:t>
              </a:r>
              <a:endParaRPr lang="en-SG" sz="2800" dirty="0"/>
            </a:p>
          </p:txBody>
        </p:sp>
        <p:cxnSp>
          <p:nvCxnSpPr>
            <p:cNvPr id="3" name="Straight Arrow Connector 2"/>
            <p:cNvCxnSpPr>
              <a:stCxn id="52" idx="0"/>
            </p:cNvCxnSpPr>
            <p:nvPr/>
          </p:nvCxnSpPr>
          <p:spPr>
            <a:xfrm flipV="1">
              <a:off x="1545208" y="3311049"/>
              <a:ext cx="514377" cy="1278951"/>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012368" y="3328513"/>
            <a:ext cx="2749881" cy="957058"/>
            <a:chOff x="3012368" y="3328513"/>
            <a:chExt cx="2749881" cy="957058"/>
          </a:xfrm>
        </p:grpSpPr>
        <p:sp>
          <p:nvSpPr>
            <p:cNvPr id="53" name="TextBox 52"/>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6" name="Left Brace 5"/>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grpSp>
        <p:nvGrpSpPr>
          <p:cNvPr id="9" name="Group 8"/>
          <p:cNvGrpSpPr/>
          <p:nvPr/>
        </p:nvGrpSpPr>
        <p:grpSpPr>
          <a:xfrm>
            <a:off x="5913798" y="3328514"/>
            <a:ext cx="2749881" cy="1784706"/>
            <a:chOff x="5913798" y="3328514"/>
            <a:chExt cx="2749881" cy="1784706"/>
          </a:xfrm>
        </p:grpSpPr>
        <p:sp>
          <p:nvSpPr>
            <p:cNvPr id="54" name="TextBox 53"/>
            <p:cNvSpPr txBox="1"/>
            <p:nvPr/>
          </p:nvSpPr>
          <p:spPr>
            <a:xfrm>
              <a:off x="5913798" y="4590000"/>
              <a:ext cx="2749881" cy="523220"/>
            </a:xfrm>
            <a:prstGeom prst="rect">
              <a:avLst/>
            </a:prstGeom>
            <a:noFill/>
          </p:spPr>
          <p:txBody>
            <a:bodyPr wrap="square" rtlCol="0">
              <a:spAutoFit/>
            </a:bodyPr>
            <a:lstStyle/>
            <a:p>
              <a:pPr algn="ctr"/>
              <a:r>
                <a:rPr lang="en-SG" sz="2800" dirty="0">
                  <a:sym typeface="Symbol" panose="05050102010706020507" pitchFamily="18" charset="2"/>
                </a:rPr>
                <a:t>Performed last</a:t>
              </a:r>
              <a:endParaRPr lang="en-SG" sz="2800" dirty="0"/>
            </a:p>
          </p:txBody>
        </p:sp>
        <p:cxnSp>
          <p:nvCxnSpPr>
            <p:cNvPr id="55" name="Straight Arrow Connector 54"/>
            <p:cNvCxnSpPr/>
            <p:nvPr/>
          </p:nvCxnSpPr>
          <p:spPr>
            <a:xfrm flipH="1" flipV="1">
              <a:off x="6845932" y="3328514"/>
              <a:ext cx="514377" cy="1278951"/>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208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#2</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p:cNvSpPr txBox="1"/>
          <p:nvPr/>
        </p:nvSpPr>
        <p:spPr>
          <a:xfrm>
            <a:off x="754134" y="986624"/>
            <a:ext cx="6636017" cy="523220"/>
          </a:xfrm>
          <a:prstGeom prst="rect">
            <a:avLst/>
          </a:prstGeom>
          <a:solidFill>
            <a:schemeClr val="accent4">
              <a:lumMod val="20000"/>
              <a:lumOff val="80000"/>
            </a:schemeClr>
          </a:solidFill>
        </p:spPr>
        <p:txBody>
          <a:bodyPr wrap="square" rtlCol="0">
            <a:spAutoFit/>
          </a:bodyPr>
          <a:lstStyle/>
          <a:p>
            <a:r>
              <a:rPr lang="en-SG" sz="2800" dirty="0"/>
              <a:t>Example #2: Truth Table for </a:t>
            </a:r>
            <a:r>
              <a:rPr lang="en-SG" sz="2800" i="1" dirty="0"/>
              <a:t>p</a:t>
            </a:r>
            <a:r>
              <a:rPr lang="en-SG" sz="2800" dirty="0"/>
              <a:t> </a:t>
            </a:r>
            <a:r>
              <a:rPr lang="en-SG" sz="2800" dirty="0">
                <a:sym typeface="Symbol" panose="05050102010706020507" pitchFamily="18" charset="2"/>
              </a:rPr>
              <a:t></a:t>
            </a:r>
            <a:r>
              <a:rPr lang="en-SG" sz="2800" dirty="0"/>
              <a:t> ~</a:t>
            </a:r>
            <a:r>
              <a:rPr lang="en-SG" sz="2800" i="1" dirty="0"/>
              <a:t>q </a:t>
            </a:r>
            <a:r>
              <a:rPr lang="en-SG" sz="2800" dirty="0">
                <a:sym typeface="Symbol" panose="05050102010706020507" pitchFamily="18" charset="2"/>
              </a:rPr>
              <a:t></a:t>
            </a:r>
            <a:r>
              <a:rPr lang="en-SG" sz="2800" dirty="0"/>
              <a:t> ~</a:t>
            </a:r>
            <a:r>
              <a:rPr lang="en-SG" sz="2800" i="1" dirty="0"/>
              <a:t>p</a:t>
            </a:r>
          </a:p>
        </p:txBody>
      </p:sp>
      <p:sp>
        <p:nvSpPr>
          <p:cNvPr id="24" name="TextBox 23"/>
          <p:cNvSpPr txBox="1"/>
          <p:nvPr/>
        </p:nvSpPr>
        <p:spPr>
          <a:xfrm>
            <a:off x="1191842" y="2090529"/>
            <a:ext cx="26431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25" name="TextBox 24"/>
          <p:cNvSpPr txBox="1"/>
          <p:nvPr/>
        </p:nvSpPr>
        <p:spPr>
          <a:xfrm>
            <a:off x="4702448" y="2081567"/>
            <a:ext cx="285336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a:t>
            </a:r>
            <a:r>
              <a:rPr lang="en-SG" sz="2800" i="1"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r>
              <a:rPr lang="en-SG" sz="2800" dirty="0">
                <a:solidFill>
                  <a:schemeClr val="bg1"/>
                </a:solidFill>
              </a:rPr>
              <a:t>)</a:t>
            </a:r>
          </a:p>
        </p:txBody>
      </p:sp>
      <p:sp>
        <p:nvSpPr>
          <p:cNvPr id="2" name="TextBox 1"/>
          <p:cNvSpPr txBox="1"/>
          <p:nvPr/>
        </p:nvSpPr>
        <p:spPr>
          <a:xfrm>
            <a:off x="3875723" y="2048458"/>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aphicFrame>
        <p:nvGraphicFramePr>
          <p:cNvPr id="3" name="Table 2"/>
          <p:cNvGraphicFramePr>
            <a:graphicFrameLocks noGrp="1"/>
          </p:cNvGraphicFramePr>
          <p:nvPr>
            <p:extLst>
              <p:ext uri="{D42A27DB-BD31-4B8C-83A1-F6EECF244321}">
                <p14:modId xmlns:p14="http://schemas.microsoft.com/office/powerpoint/2010/main" val="863373874"/>
              </p:ext>
            </p:extLst>
          </p:nvPr>
        </p:nvGraphicFramePr>
        <p:xfrm>
          <a:off x="659568" y="3342050"/>
          <a:ext cx="7330190" cy="2286000"/>
        </p:xfrm>
        <a:graphic>
          <a:graphicData uri="http://schemas.openxmlformats.org/drawingml/2006/table">
            <a:tbl>
              <a:tblPr firstRow="1" bandRow="1">
                <a:tableStyleId>{5C22544A-7EE6-4342-B048-85BDC9FD1C3A}</a:tableStyleId>
              </a:tblPr>
              <a:tblGrid>
                <a:gridCol w="786983">
                  <a:extLst>
                    <a:ext uri="{9D8B030D-6E8A-4147-A177-3AD203B41FA5}">
                      <a16:colId xmlns:a16="http://schemas.microsoft.com/office/drawing/2014/main" val="20000"/>
                    </a:ext>
                  </a:extLst>
                </a:gridCol>
                <a:gridCol w="786983">
                  <a:extLst>
                    <a:ext uri="{9D8B030D-6E8A-4147-A177-3AD203B41FA5}">
                      <a16:colId xmlns:a16="http://schemas.microsoft.com/office/drawing/2014/main" val="20001"/>
                    </a:ext>
                  </a:extLst>
                </a:gridCol>
                <a:gridCol w="1109273">
                  <a:extLst>
                    <a:ext uri="{9D8B030D-6E8A-4147-A177-3AD203B41FA5}">
                      <a16:colId xmlns:a16="http://schemas.microsoft.com/office/drawing/2014/main" val="20002"/>
                    </a:ext>
                  </a:extLst>
                </a:gridCol>
                <a:gridCol w="1019331">
                  <a:extLst>
                    <a:ext uri="{9D8B030D-6E8A-4147-A177-3AD203B41FA5}">
                      <a16:colId xmlns:a16="http://schemas.microsoft.com/office/drawing/2014/main" val="20003"/>
                    </a:ext>
                  </a:extLst>
                </a:gridCol>
                <a:gridCol w="1547515">
                  <a:extLst>
                    <a:ext uri="{9D8B030D-6E8A-4147-A177-3AD203B41FA5}">
                      <a16:colId xmlns:a16="http://schemas.microsoft.com/office/drawing/2014/main" val="20004"/>
                    </a:ext>
                  </a:extLst>
                </a:gridCol>
                <a:gridCol w="2080105">
                  <a:extLst>
                    <a:ext uri="{9D8B030D-6E8A-4147-A177-3AD203B41FA5}">
                      <a16:colId xmlns:a16="http://schemas.microsoft.com/office/drawing/2014/main" val="20005"/>
                    </a:ext>
                  </a:extLst>
                </a:gridCol>
              </a:tblGrid>
              <a:tr h="45720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dirty="0"/>
                        <a:t>~</a:t>
                      </a:r>
                      <a:r>
                        <a:rPr lang="en-SG" sz="2400" i="1" dirty="0"/>
                        <a:t>p</a:t>
                      </a:r>
                    </a:p>
                  </a:txBody>
                  <a:tcPr/>
                </a:tc>
                <a:tc>
                  <a:txBody>
                    <a:bodyPr/>
                    <a:lstStyle/>
                    <a:p>
                      <a:pPr algn="ctr"/>
                      <a:r>
                        <a:rPr lang="en-SG" sz="2400" dirty="0"/>
                        <a:t>~</a:t>
                      </a: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 </a:t>
                      </a:r>
                      <a:r>
                        <a:rPr lang="en-SG" sz="2400" i="0" dirty="0">
                          <a:sym typeface="Symbol" panose="05050102010706020507" pitchFamily="18" charset="2"/>
                        </a:rPr>
                        <a:t></a:t>
                      </a:r>
                      <a:r>
                        <a:rPr lang="en-SG" sz="2400" i="1" dirty="0">
                          <a:sym typeface="Symbol" panose="05050102010706020507" pitchFamily="18" charset="2"/>
                        </a:rPr>
                        <a:t> </a:t>
                      </a:r>
                      <a:r>
                        <a:rPr lang="en-SG" sz="2400" dirty="0"/>
                        <a:t>~</a:t>
                      </a:r>
                      <a:r>
                        <a:rPr lang="en-SG" sz="2400" i="1" dirty="0"/>
                        <a:t>p</a:t>
                      </a:r>
                    </a:p>
                  </a:txBody>
                  <a:tcPr/>
                </a:tc>
                <a:extLst>
                  <a:ext uri="{0D108BD9-81ED-4DB2-BD59-A6C34878D82A}">
                    <a16:rowId xmlns:a16="http://schemas.microsoft.com/office/drawing/2014/main" val="10000"/>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bl>
          </a:graphicData>
        </a:graphic>
      </p:graphicFrame>
      <p:sp>
        <p:nvSpPr>
          <p:cNvPr id="26" name="TextBox 25"/>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6" name="TextBox 5"/>
          <p:cNvSpPr txBox="1"/>
          <p:nvPr/>
        </p:nvSpPr>
        <p:spPr>
          <a:xfrm>
            <a:off x="2611658" y="3822492"/>
            <a:ext cx="494675" cy="1800493"/>
          </a:xfrm>
          <a:prstGeom prst="rect">
            <a:avLst/>
          </a:prstGeom>
          <a:noFill/>
        </p:spPr>
        <p:txBody>
          <a:bodyPr wrap="square" rtlCol="0">
            <a:spAutoFit/>
          </a:bodyPr>
          <a:lstStyle/>
          <a:p>
            <a:pPr algn="ctr">
              <a:spcAft>
                <a:spcPts val="600"/>
              </a:spcAft>
            </a:pPr>
            <a:r>
              <a:rPr lang="en-SG" sz="2400" b="1" dirty="0">
                <a:solidFill>
                  <a:schemeClr val="accent5">
                    <a:lumMod val="75000"/>
                  </a:schemeClr>
                </a:solidFill>
              </a:rPr>
              <a:t>F</a:t>
            </a:r>
          </a:p>
          <a:p>
            <a:pPr algn="ctr">
              <a:spcAft>
                <a:spcPts val="600"/>
              </a:spcAft>
            </a:pPr>
            <a:r>
              <a:rPr lang="en-SG" sz="2400" b="1" dirty="0">
                <a:solidFill>
                  <a:schemeClr val="accent5">
                    <a:lumMod val="75000"/>
                  </a:schemeClr>
                </a:solidFill>
              </a:rPr>
              <a:t>F</a:t>
            </a:r>
          </a:p>
          <a:p>
            <a:pPr algn="ctr">
              <a:spcAft>
                <a:spcPts val="600"/>
              </a:spcAft>
            </a:pPr>
            <a:r>
              <a:rPr lang="en-SG" sz="2400" b="1" dirty="0">
                <a:solidFill>
                  <a:schemeClr val="accent5">
                    <a:lumMod val="75000"/>
                  </a:schemeClr>
                </a:solidFill>
              </a:rPr>
              <a:t>T</a:t>
            </a:r>
          </a:p>
          <a:p>
            <a:pPr algn="ctr">
              <a:spcAft>
                <a:spcPts val="600"/>
              </a:spcAft>
            </a:pPr>
            <a:r>
              <a:rPr lang="en-SG" sz="2400" b="1" dirty="0">
                <a:solidFill>
                  <a:schemeClr val="accent5">
                    <a:lumMod val="75000"/>
                  </a:schemeClr>
                </a:solidFill>
              </a:rPr>
              <a:t>T</a:t>
            </a:r>
          </a:p>
        </p:txBody>
      </p:sp>
      <p:sp>
        <p:nvSpPr>
          <p:cNvPr id="28" name="TextBox 27"/>
          <p:cNvSpPr txBox="1"/>
          <p:nvPr/>
        </p:nvSpPr>
        <p:spPr>
          <a:xfrm>
            <a:off x="3678392" y="3822492"/>
            <a:ext cx="494675" cy="1800493"/>
          </a:xfrm>
          <a:prstGeom prst="rect">
            <a:avLst/>
          </a:prstGeom>
          <a:noFill/>
        </p:spPr>
        <p:txBody>
          <a:bodyPr wrap="square" rtlCol="0">
            <a:spAutoFit/>
          </a:bodyPr>
          <a:lstStyle/>
          <a:p>
            <a:pPr algn="ctr">
              <a:spcAft>
                <a:spcPts val="600"/>
              </a:spcAft>
            </a:pPr>
            <a:r>
              <a:rPr lang="en-SG" sz="2400" b="1" dirty="0">
                <a:solidFill>
                  <a:schemeClr val="accent4">
                    <a:lumMod val="75000"/>
                  </a:schemeClr>
                </a:solidFill>
              </a:rPr>
              <a:t>F</a:t>
            </a:r>
          </a:p>
          <a:p>
            <a:pPr algn="ctr">
              <a:spcAft>
                <a:spcPts val="600"/>
              </a:spcAft>
            </a:pPr>
            <a:r>
              <a:rPr lang="en-SG" sz="2400" b="1" dirty="0">
                <a:solidFill>
                  <a:schemeClr val="accent4">
                    <a:lumMod val="75000"/>
                  </a:schemeClr>
                </a:solidFill>
              </a:rPr>
              <a:t>T</a:t>
            </a:r>
          </a:p>
          <a:p>
            <a:pPr algn="ctr">
              <a:spcAft>
                <a:spcPts val="600"/>
              </a:spcAft>
            </a:pPr>
            <a:r>
              <a:rPr lang="en-SG" sz="2400" b="1" dirty="0">
                <a:solidFill>
                  <a:schemeClr val="accent4">
                    <a:lumMod val="75000"/>
                  </a:schemeClr>
                </a:solidFill>
              </a:rPr>
              <a:t>F</a:t>
            </a:r>
          </a:p>
          <a:p>
            <a:pPr algn="ctr">
              <a:spcAft>
                <a:spcPts val="600"/>
              </a:spcAft>
            </a:pPr>
            <a:r>
              <a:rPr lang="en-SG" sz="2400" b="1" dirty="0">
                <a:solidFill>
                  <a:schemeClr val="accent4">
                    <a:lumMod val="75000"/>
                  </a:schemeClr>
                </a:solidFill>
              </a:rPr>
              <a:t>T</a:t>
            </a:r>
          </a:p>
        </p:txBody>
      </p:sp>
      <p:sp>
        <p:nvSpPr>
          <p:cNvPr id="29" name="TextBox 28"/>
          <p:cNvSpPr txBox="1"/>
          <p:nvPr/>
        </p:nvSpPr>
        <p:spPr>
          <a:xfrm>
            <a:off x="4869174" y="3822491"/>
            <a:ext cx="494675" cy="1800493"/>
          </a:xfrm>
          <a:prstGeom prst="rect">
            <a:avLst/>
          </a:prstGeom>
          <a:noFill/>
        </p:spPr>
        <p:txBody>
          <a:bodyPr wrap="square" rtlCol="0">
            <a:spAutoFit/>
          </a:bodyPr>
          <a:lstStyle/>
          <a:p>
            <a:pPr algn="ctr">
              <a:spcAft>
                <a:spcPts val="600"/>
              </a:spcAft>
            </a:pPr>
            <a:r>
              <a:rPr lang="en-SG" sz="2400" b="1" dirty="0">
                <a:solidFill>
                  <a:schemeClr val="accent6">
                    <a:lumMod val="75000"/>
                  </a:schemeClr>
                </a:solidFill>
              </a:rPr>
              <a:t>T</a:t>
            </a:r>
          </a:p>
          <a:p>
            <a:pPr algn="ctr">
              <a:spcAft>
                <a:spcPts val="600"/>
              </a:spcAft>
            </a:pPr>
            <a:r>
              <a:rPr lang="en-SG" sz="2400" b="1" dirty="0">
                <a:solidFill>
                  <a:schemeClr val="accent6">
                    <a:lumMod val="75000"/>
                  </a:schemeClr>
                </a:solidFill>
              </a:rPr>
              <a:t>T</a:t>
            </a:r>
          </a:p>
          <a:p>
            <a:pPr algn="ctr">
              <a:spcAft>
                <a:spcPts val="600"/>
              </a:spcAft>
            </a:pPr>
            <a:r>
              <a:rPr lang="en-SG" sz="2400" b="1" dirty="0">
                <a:solidFill>
                  <a:schemeClr val="accent6">
                    <a:lumMod val="75000"/>
                  </a:schemeClr>
                </a:solidFill>
              </a:rPr>
              <a:t>F</a:t>
            </a:r>
          </a:p>
          <a:p>
            <a:pPr algn="ctr">
              <a:spcAft>
                <a:spcPts val="600"/>
              </a:spcAft>
            </a:pPr>
            <a:r>
              <a:rPr lang="en-SG" sz="2400" b="1" dirty="0">
                <a:solidFill>
                  <a:schemeClr val="accent6">
                    <a:lumMod val="75000"/>
                  </a:schemeClr>
                </a:solidFill>
              </a:rPr>
              <a:t>T</a:t>
            </a:r>
          </a:p>
        </p:txBody>
      </p:sp>
      <p:sp>
        <p:nvSpPr>
          <p:cNvPr id="7" name="TextBox 6"/>
          <p:cNvSpPr txBox="1"/>
          <p:nvPr/>
        </p:nvSpPr>
        <p:spPr>
          <a:xfrm>
            <a:off x="6507967" y="3822491"/>
            <a:ext cx="554636" cy="461665"/>
          </a:xfrm>
          <a:prstGeom prst="rect">
            <a:avLst/>
          </a:prstGeom>
          <a:noFill/>
        </p:spPr>
        <p:txBody>
          <a:bodyPr wrap="square" rtlCol="0">
            <a:spAutoFit/>
          </a:bodyPr>
          <a:lstStyle/>
          <a:p>
            <a:pPr algn="ctr"/>
            <a:r>
              <a:rPr lang="en-SG" sz="2400" b="1" dirty="0">
                <a:solidFill>
                  <a:srgbClr val="FF0000"/>
                </a:solidFill>
              </a:rPr>
              <a:t>F</a:t>
            </a:r>
          </a:p>
        </p:txBody>
      </p:sp>
      <p:sp>
        <p:nvSpPr>
          <p:cNvPr id="32" name="TextBox 31"/>
          <p:cNvSpPr txBox="1"/>
          <p:nvPr/>
        </p:nvSpPr>
        <p:spPr>
          <a:xfrm>
            <a:off x="6507967" y="4274141"/>
            <a:ext cx="554636" cy="461665"/>
          </a:xfrm>
          <a:prstGeom prst="rect">
            <a:avLst/>
          </a:prstGeom>
          <a:noFill/>
        </p:spPr>
        <p:txBody>
          <a:bodyPr wrap="square" rtlCol="0">
            <a:spAutoFit/>
          </a:bodyPr>
          <a:lstStyle/>
          <a:p>
            <a:pPr algn="ctr"/>
            <a:r>
              <a:rPr lang="en-SG" sz="2400" b="1" dirty="0">
                <a:solidFill>
                  <a:srgbClr val="FF0000"/>
                </a:solidFill>
              </a:rPr>
              <a:t>F</a:t>
            </a:r>
          </a:p>
        </p:txBody>
      </p:sp>
      <p:sp>
        <p:nvSpPr>
          <p:cNvPr id="33" name="TextBox 32"/>
          <p:cNvSpPr txBox="1"/>
          <p:nvPr/>
        </p:nvSpPr>
        <p:spPr>
          <a:xfrm>
            <a:off x="6507967" y="4737956"/>
            <a:ext cx="554636" cy="461665"/>
          </a:xfrm>
          <a:prstGeom prst="rect">
            <a:avLst/>
          </a:prstGeom>
          <a:noFill/>
        </p:spPr>
        <p:txBody>
          <a:bodyPr wrap="square" rtlCol="0">
            <a:spAutoFit/>
          </a:bodyPr>
          <a:lstStyle/>
          <a:p>
            <a:pPr algn="ctr"/>
            <a:r>
              <a:rPr lang="en-SG" sz="2400" b="1" dirty="0">
                <a:solidFill>
                  <a:srgbClr val="FF0000"/>
                </a:solidFill>
              </a:rPr>
              <a:t>T</a:t>
            </a:r>
          </a:p>
        </p:txBody>
      </p:sp>
      <p:sp>
        <p:nvSpPr>
          <p:cNvPr id="46" name="TextBox 45"/>
          <p:cNvSpPr txBox="1"/>
          <p:nvPr/>
        </p:nvSpPr>
        <p:spPr>
          <a:xfrm>
            <a:off x="6507967" y="5161319"/>
            <a:ext cx="554636" cy="461665"/>
          </a:xfrm>
          <a:prstGeom prst="rect">
            <a:avLst/>
          </a:prstGeom>
          <a:noFill/>
        </p:spPr>
        <p:txBody>
          <a:bodyPr wrap="square" rtlCol="0">
            <a:spAutoFit/>
          </a:bodyPr>
          <a:lstStyle/>
          <a:p>
            <a:pPr algn="ctr"/>
            <a:r>
              <a:rPr lang="en-SG" sz="2400" b="1" dirty="0">
                <a:solidFill>
                  <a:srgbClr val="FF0000"/>
                </a:solidFill>
              </a:rPr>
              <a:t>T</a:t>
            </a:r>
          </a:p>
        </p:txBody>
      </p:sp>
      <p:sp>
        <p:nvSpPr>
          <p:cNvPr id="8" name="TextBox 7"/>
          <p:cNvSpPr txBox="1"/>
          <p:nvPr/>
        </p:nvSpPr>
        <p:spPr>
          <a:xfrm>
            <a:off x="4341926" y="2903824"/>
            <a:ext cx="1549208" cy="461665"/>
          </a:xfrm>
          <a:prstGeom prst="rect">
            <a:avLst/>
          </a:prstGeom>
          <a:noFill/>
        </p:spPr>
        <p:txBody>
          <a:bodyPr wrap="square" rtlCol="0">
            <a:spAutoFit/>
          </a:bodyPr>
          <a:lstStyle/>
          <a:p>
            <a:pPr algn="ctr"/>
            <a:r>
              <a:rPr lang="en-SG" sz="2400" i="1" dirty="0"/>
              <a:t>hypothesis</a:t>
            </a:r>
          </a:p>
        </p:txBody>
      </p:sp>
      <p:sp>
        <p:nvSpPr>
          <p:cNvPr id="9" name="Rectangle 8"/>
          <p:cNvSpPr/>
          <p:nvPr/>
        </p:nvSpPr>
        <p:spPr>
          <a:xfrm>
            <a:off x="2112316" y="2903824"/>
            <a:ext cx="1493358" cy="461665"/>
          </a:xfrm>
          <a:prstGeom prst="rect">
            <a:avLst/>
          </a:prstGeom>
        </p:spPr>
        <p:txBody>
          <a:bodyPr wrap="none">
            <a:spAutoFit/>
          </a:bodyPr>
          <a:lstStyle/>
          <a:p>
            <a:pPr algn="ctr"/>
            <a:r>
              <a:rPr lang="en-SG" sz="2400" i="1" dirty="0"/>
              <a:t>conclusion</a:t>
            </a:r>
          </a:p>
        </p:txBody>
      </p:sp>
      <p:sp>
        <p:nvSpPr>
          <p:cNvPr id="47" name="Oval 4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164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7" grpId="0"/>
      <p:bldP spid="32" grpId="0"/>
      <p:bldP spid="33" grpId="0"/>
      <p:bldP spid="4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#3</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p:cNvSpPr txBox="1"/>
          <p:nvPr/>
        </p:nvSpPr>
        <p:spPr>
          <a:xfrm>
            <a:off x="225661" y="1003351"/>
            <a:ext cx="4039081" cy="523220"/>
          </a:xfrm>
          <a:prstGeom prst="rect">
            <a:avLst/>
          </a:prstGeom>
          <a:solidFill>
            <a:schemeClr val="accent4">
              <a:lumMod val="20000"/>
              <a:lumOff val="80000"/>
            </a:schemeClr>
          </a:solidFill>
        </p:spPr>
        <p:txBody>
          <a:bodyPr wrap="square" rtlCol="0">
            <a:spAutoFit/>
          </a:bodyPr>
          <a:lstStyle/>
          <a:p>
            <a:r>
              <a:rPr lang="en-SG" sz="2800" dirty="0"/>
              <a:t>Example #3: Show that</a:t>
            </a:r>
            <a:endParaRPr lang="en-SG" sz="2800" i="1" dirty="0"/>
          </a:p>
        </p:txBody>
      </p:sp>
      <p:sp>
        <p:nvSpPr>
          <p:cNvPr id="24" name="TextBox 23"/>
          <p:cNvSpPr txBox="1"/>
          <p:nvPr/>
        </p:nvSpPr>
        <p:spPr>
          <a:xfrm>
            <a:off x="1520660" y="1619005"/>
            <a:ext cx="26431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p>
        </p:txBody>
      </p:sp>
      <p:sp>
        <p:nvSpPr>
          <p:cNvPr id="25" name="TextBox 24"/>
          <p:cNvSpPr txBox="1"/>
          <p:nvPr/>
        </p:nvSpPr>
        <p:spPr>
          <a:xfrm>
            <a:off x="5031266" y="1610043"/>
            <a:ext cx="285336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r>
              <a:rPr lang="en-SG" sz="2800" dirty="0">
                <a:solidFill>
                  <a:schemeClr val="bg1"/>
                </a:solidFill>
              </a:rPr>
              <a:t>)</a:t>
            </a:r>
          </a:p>
        </p:txBody>
      </p:sp>
      <p:sp>
        <p:nvSpPr>
          <p:cNvPr id="2" name="TextBox 1"/>
          <p:cNvSpPr txBox="1"/>
          <p:nvPr/>
        </p:nvSpPr>
        <p:spPr>
          <a:xfrm>
            <a:off x="4204541" y="1576934"/>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aphicFrame>
        <p:nvGraphicFramePr>
          <p:cNvPr id="3" name="Table 2"/>
          <p:cNvGraphicFramePr>
            <a:graphicFrameLocks noGrp="1"/>
          </p:cNvGraphicFramePr>
          <p:nvPr>
            <p:extLst>
              <p:ext uri="{D42A27DB-BD31-4B8C-83A1-F6EECF244321}">
                <p14:modId xmlns:p14="http://schemas.microsoft.com/office/powerpoint/2010/main" val="2631310414"/>
              </p:ext>
            </p:extLst>
          </p:nvPr>
        </p:nvGraphicFramePr>
        <p:xfrm>
          <a:off x="247093" y="2234659"/>
          <a:ext cx="8642075" cy="4114800"/>
        </p:xfrm>
        <a:graphic>
          <a:graphicData uri="http://schemas.openxmlformats.org/drawingml/2006/table">
            <a:tbl>
              <a:tblPr firstRow="1" bandRow="1">
                <a:tableStyleId>{5C22544A-7EE6-4342-B048-85BDC9FD1C3A}</a:tableStyleId>
              </a:tblPr>
              <a:tblGrid>
                <a:gridCol w="538776">
                  <a:extLst>
                    <a:ext uri="{9D8B030D-6E8A-4147-A177-3AD203B41FA5}">
                      <a16:colId xmlns:a16="http://schemas.microsoft.com/office/drawing/2014/main" val="20000"/>
                    </a:ext>
                  </a:extLst>
                </a:gridCol>
                <a:gridCol w="538776">
                  <a:extLst>
                    <a:ext uri="{9D8B030D-6E8A-4147-A177-3AD203B41FA5}">
                      <a16:colId xmlns:a16="http://schemas.microsoft.com/office/drawing/2014/main" val="20001"/>
                    </a:ext>
                  </a:extLst>
                </a:gridCol>
                <a:gridCol w="538776">
                  <a:extLst>
                    <a:ext uri="{9D8B030D-6E8A-4147-A177-3AD203B41FA5}">
                      <a16:colId xmlns:a16="http://schemas.microsoft.com/office/drawing/2014/main" val="20002"/>
                    </a:ext>
                  </a:extLst>
                </a:gridCol>
                <a:gridCol w="950245">
                  <a:extLst>
                    <a:ext uri="{9D8B030D-6E8A-4147-A177-3AD203B41FA5}">
                      <a16:colId xmlns:a16="http://schemas.microsoft.com/office/drawing/2014/main" val="20003"/>
                    </a:ext>
                  </a:extLst>
                </a:gridCol>
                <a:gridCol w="950245">
                  <a:extLst>
                    <a:ext uri="{9D8B030D-6E8A-4147-A177-3AD203B41FA5}">
                      <a16:colId xmlns:a16="http://schemas.microsoft.com/office/drawing/2014/main" val="20004"/>
                    </a:ext>
                  </a:extLst>
                </a:gridCol>
                <a:gridCol w="950245">
                  <a:extLst>
                    <a:ext uri="{9D8B030D-6E8A-4147-A177-3AD203B41FA5}">
                      <a16:colId xmlns:a16="http://schemas.microsoft.com/office/drawing/2014/main" val="20005"/>
                    </a:ext>
                  </a:extLst>
                </a:gridCol>
                <a:gridCol w="1581713">
                  <a:extLst>
                    <a:ext uri="{9D8B030D-6E8A-4147-A177-3AD203B41FA5}">
                      <a16:colId xmlns:a16="http://schemas.microsoft.com/office/drawing/2014/main" val="20006"/>
                    </a:ext>
                  </a:extLst>
                </a:gridCol>
                <a:gridCol w="2593299">
                  <a:extLst>
                    <a:ext uri="{9D8B030D-6E8A-4147-A177-3AD203B41FA5}">
                      <a16:colId xmlns:a16="http://schemas.microsoft.com/office/drawing/2014/main" val="20007"/>
                    </a:ext>
                  </a:extLst>
                </a:gridCol>
              </a:tblGrid>
              <a:tr h="45720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r</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r>
                        <a:rPr lang="en-SG" sz="2400" i="0" dirty="0">
                          <a:sym typeface="Symbol" panose="05050102010706020507" pitchFamily="18" charset="2"/>
                        </a:rPr>
                        <a:t>)</a:t>
                      </a:r>
                      <a:r>
                        <a:rPr lang="en-SG" sz="2400" dirty="0"/>
                        <a:t> </a:t>
                      </a:r>
                      <a:r>
                        <a:rPr lang="en-SG" sz="2400" dirty="0">
                          <a:sym typeface="Symbol" panose="05050102010706020507" pitchFamily="18" charset="2"/>
                        </a:rPr>
                        <a:t> (</a:t>
                      </a:r>
                      <a:r>
                        <a:rPr lang="en-SG" sz="2400" i="1" dirty="0"/>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r>
                        <a:rPr lang="en-SG" sz="2400" i="0" dirty="0">
                          <a:sym typeface="Symbol" panose="05050102010706020507" pitchFamily="18" charset="2"/>
                        </a:rPr>
                        <a:t>)</a:t>
                      </a:r>
                      <a:endParaRPr lang="en-SG" sz="2400" i="0" dirty="0"/>
                    </a:p>
                  </a:txBody>
                  <a:tcPr/>
                </a:tc>
                <a:extLst>
                  <a:ext uri="{0D108BD9-81ED-4DB2-BD59-A6C34878D82A}">
                    <a16:rowId xmlns:a16="http://schemas.microsoft.com/office/drawing/2014/main" val="10000"/>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5"/>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6"/>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7"/>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8"/>
                  </a:ext>
                </a:extLst>
              </a:tr>
            </a:tbl>
          </a:graphicData>
        </a:graphic>
      </p:graphicFrame>
      <p:sp>
        <p:nvSpPr>
          <p:cNvPr id="26" name="TextBox 25"/>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6" name="TextBox 5"/>
          <p:cNvSpPr txBox="1"/>
          <p:nvPr/>
        </p:nvSpPr>
        <p:spPr>
          <a:xfrm>
            <a:off x="2156881" y="2680986"/>
            <a:ext cx="494675" cy="3675365"/>
          </a:xfrm>
          <a:prstGeom prst="rect">
            <a:avLst/>
          </a:prstGeom>
          <a:noFill/>
        </p:spPr>
        <p:txBody>
          <a:bodyPr wrap="square" rtlCol="0">
            <a:spAutoFit/>
          </a:bodyPr>
          <a:lstStyle/>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F</a:t>
            </a:r>
          </a:p>
          <a:p>
            <a:pPr algn="ctr">
              <a:spcAft>
                <a:spcPts val="650"/>
              </a:spcAft>
            </a:pPr>
            <a:r>
              <a:rPr lang="en-SG" sz="2400" b="1" dirty="0">
                <a:solidFill>
                  <a:schemeClr val="accent5">
                    <a:lumMod val="75000"/>
                  </a:schemeClr>
                </a:solidFill>
              </a:rPr>
              <a:t>F</a:t>
            </a:r>
          </a:p>
        </p:txBody>
      </p:sp>
      <p:sp>
        <p:nvSpPr>
          <p:cNvPr id="28" name="TextBox 27"/>
          <p:cNvSpPr txBox="1"/>
          <p:nvPr/>
        </p:nvSpPr>
        <p:spPr>
          <a:xfrm>
            <a:off x="2988663" y="2689877"/>
            <a:ext cx="494675" cy="3675365"/>
          </a:xfrm>
          <a:prstGeom prst="rect">
            <a:avLst/>
          </a:prstGeom>
          <a:noFill/>
        </p:spPr>
        <p:txBody>
          <a:bodyPr wrap="square" rtlCol="0">
            <a:spAutoFit/>
          </a:bodyPr>
          <a:lstStyle/>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F</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F</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p:txBody>
      </p:sp>
      <p:sp>
        <p:nvSpPr>
          <p:cNvPr id="29" name="TextBox 28"/>
          <p:cNvSpPr txBox="1"/>
          <p:nvPr/>
        </p:nvSpPr>
        <p:spPr>
          <a:xfrm>
            <a:off x="3925730" y="2689877"/>
            <a:ext cx="494675" cy="3675365"/>
          </a:xfrm>
          <a:prstGeom prst="rect">
            <a:avLst/>
          </a:prstGeom>
          <a:noFill/>
        </p:spPr>
        <p:txBody>
          <a:bodyPr wrap="square" rtlCol="0">
            <a:spAutoFit/>
          </a:bodyPr>
          <a:lstStyle/>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F</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F</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p:txBody>
      </p:sp>
      <p:sp>
        <p:nvSpPr>
          <p:cNvPr id="47" name="TextBox 46"/>
          <p:cNvSpPr txBox="1"/>
          <p:nvPr/>
        </p:nvSpPr>
        <p:spPr>
          <a:xfrm>
            <a:off x="5273545" y="2680985"/>
            <a:ext cx="494675" cy="3675365"/>
          </a:xfrm>
          <a:prstGeom prst="rect">
            <a:avLst/>
          </a:prstGeom>
          <a:noFill/>
        </p:spPr>
        <p:txBody>
          <a:bodyPr wrap="square" rtlCol="0">
            <a:spAutoFit/>
          </a:bodyPr>
          <a:lstStyle/>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T</a:t>
            </a:r>
          </a:p>
        </p:txBody>
      </p:sp>
      <p:sp>
        <p:nvSpPr>
          <p:cNvPr id="48" name="TextBox 47"/>
          <p:cNvSpPr txBox="1"/>
          <p:nvPr/>
        </p:nvSpPr>
        <p:spPr>
          <a:xfrm>
            <a:off x="7311090" y="2680984"/>
            <a:ext cx="494675" cy="3675365"/>
          </a:xfrm>
          <a:prstGeom prst="rect">
            <a:avLst/>
          </a:prstGeom>
          <a:noFill/>
        </p:spPr>
        <p:txBody>
          <a:bodyPr wrap="square" rtlCol="0">
            <a:spAutoFit/>
          </a:bodyPr>
          <a:lstStyle/>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T</a:t>
            </a:r>
          </a:p>
        </p:txBody>
      </p:sp>
      <p:sp>
        <p:nvSpPr>
          <p:cNvPr id="32" name="Oval 3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85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Representation of If-Then as Or</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2.2.2. Representation of If-Then as Or</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356611" y="1679143"/>
            <a:ext cx="8158739" cy="523220"/>
          </a:xfrm>
          <a:prstGeom prst="rect">
            <a:avLst/>
          </a:prstGeom>
          <a:noFill/>
        </p:spPr>
        <p:txBody>
          <a:bodyPr wrap="square" rtlCol="0">
            <a:spAutoFit/>
          </a:bodyPr>
          <a:lstStyle/>
          <a:p>
            <a:r>
              <a:rPr lang="en-SG" sz="2800" dirty="0"/>
              <a:t>Rewrite the following statement in </a:t>
            </a:r>
            <a:r>
              <a:rPr lang="en-SG" sz="2800" i="1" dirty="0"/>
              <a:t>if-then</a:t>
            </a:r>
            <a:r>
              <a:rPr lang="en-SG" sz="2800" dirty="0"/>
              <a:t> form:</a:t>
            </a:r>
          </a:p>
        </p:txBody>
      </p:sp>
      <p:sp>
        <p:nvSpPr>
          <p:cNvPr id="36" name="TextBox 35"/>
          <p:cNvSpPr txBox="1"/>
          <p:nvPr/>
        </p:nvSpPr>
        <p:spPr>
          <a:xfrm>
            <a:off x="831319" y="2333892"/>
            <a:ext cx="7393999" cy="523220"/>
          </a:xfrm>
          <a:prstGeom prst="rect">
            <a:avLst/>
          </a:prstGeom>
          <a:solidFill>
            <a:schemeClr val="accent4">
              <a:lumMod val="40000"/>
              <a:lumOff val="60000"/>
            </a:schemeClr>
          </a:solidFill>
        </p:spPr>
        <p:txBody>
          <a:bodyPr wrap="square" rtlCol="0">
            <a:spAutoFit/>
          </a:bodyPr>
          <a:lstStyle/>
          <a:p>
            <a:r>
              <a:rPr lang="en-SG" sz="2800" dirty="0"/>
              <a:t>Either you get to work on time or you are fired.</a:t>
            </a:r>
          </a:p>
        </p:txBody>
      </p:sp>
      <p:sp>
        <p:nvSpPr>
          <p:cNvPr id="37" name="TextBox 36"/>
          <p:cNvSpPr txBox="1"/>
          <p:nvPr/>
        </p:nvSpPr>
        <p:spPr>
          <a:xfrm>
            <a:off x="415123" y="3325249"/>
            <a:ext cx="5965320" cy="954107"/>
          </a:xfrm>
          <a:prstGeom prst="rect">
            <a:avLst/>
          </a:prstGeom>
          <a:noFill/>
        </p:spPr>
        <p:txBody>
          <a:bodyPr wrap="square" rtlCol="0">
            <a:spAutoFit/>
          </a:bodyPr>
          <a:lstStyle/>
          <a:p>
            <a:r>
              <a:rPr lang="en-SG" sz="2800" dirty="0"/>
              <a:t>Let ~</a:t>
            </a:r>
            <a:r>
              <a:rPr lang="en-SG" sz="2800" i="1" dirty="0"/>
              <a:t>p</a:t>
            </a:r>
            <a:r>
              <a:rPr lang="en-SG" sz="2800" dirty="0"/>
              <a:t> be “You get to work on time”</a:t>
            </a:r>
          </a:p>
          <a:p>
            <a:r>
              <a:rPr lang="en-SG" sz="2800" dirty="0"/>
              <a:t>and </a:t>
            </a:r>
            <a:r>
              <a:rPr lang="en-SG" sz="2800" i="1" dirty="0"/>
              <a:t>q</a:t>
            </a:r>
            <a:r>
              <a:rPr lang="en-SG" sz="2800" dirty="0"/>
              <a:t> be “You are fired”.</a:t>
            </a:r>
          </a:p>
        </p:txBody>
      </p:sp>
      <p:sp>
        <p:nvSpPr>
          <p:cNvPr id="38" name="TextBox 37"/>
          <p:cNvSpPr txBox="1"/>
          <p:nvPr/>
        </p:nvSpPr>
        <p:spPr>
          <a:xfrm>
            <a:off x="6258517" y="3541299"/>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39" name="TextBox 38"/>
          <p:cNvSpPr txBox="1"/>
          <p:nvPr/>
        </p:nvSpPr>
        <p:spPr>
          <a:xfrm>
            <a:off x="415122" y="4440323"/>
            <a:ext cx="6750175" cy="523220"/>
          </a:xfrm>
          <a:prstGeom prst="rect">
            <a:avLst/>
          </a:prstGeom>
          <a:noFill/>
        </p:spPr>
        <p:txBody>
          <a:bodyPr wrap="square" rtlCol="0">
            <a:spAutoFit/>
          </a:bodyPr>
          <a:lstStyle/>
          <a:p>
            <a:r>
              <a:rPr lang="en-SG" sz="2800" dirty="0"/>
              <a:t>Also, </a:t>
            </a:r>
            <a:r>
              <a:rPr lang="en-SG" sz="2800" i="1" dirty="0"/>
              <a:t>p</a:t>
            </a:r>
            <a:r>
              <a:rPr lang="en-SG" sz="2800" dirty="0"/>
              <a:t> is “You do not get to work on time”. </a:t>
            </a:r>
          </a:p>
        </p:txBody>
      </p:sp>
      <p:sp>
        <p:nvSpPr>
          <p:cNvPr id="40" name="TextBox 39"/>
          <p:cNvSpPr txBox="1"/>
          <p:nvPr/>
        </p:nvSpPr>
        <p:spPr>
          <a:xfrm>
            <a:off x="812877" y="5025866"/>
            <a:ext cx="7393999" cy="523220"/>
          </a:xfrm>
          <a:prstGeom prst="rect">
            <a:avLst/>
          </a:prstGeom>
          <a:solidFill>
            <a:schemeClr val="accent4">
              <a:lumMod val="40000"/>
              <a:lumOff val="60000"/>
            </a:schemeClr>
          </a:solidFill>
        </p:spPr>
        <p:txBody>
          <a:bodyPr wrap="square" rtlCol="0">
            <a:spAutoFit/>
          </a:bodyPr>
          <a:lstStyle/>
          <a:p>
            <a:r>
              <a:rPr lang="en-SG" sz="2800" dirty="0"/>
              <a:t>If you do not get to work on time, you are fired.</a:t>
            </a:r>
          </a:p>
        </p:txBody>
      </p:sp>
      <p:sp>
        <p:nvSpPr>
          <p:cNvPr id="41" name="TextBox 40"/>
          <p:cNvSpPr txBox="1"/>
          <p:nvPr/>
        </p:nvSpPr>
        <p:spPr>
          <a:xfrm>
            <a:off x="3135968" y="569110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Oval 4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412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dissolve">
                                      <p:cBhvr>
                                        <p:cTn id="21" dur="500"/>
                                        <p:tgtEl>
                                          <p:spTgt spid="4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dissolv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p:bldP spid="40" grpId="0" animBg="1"/>
      <p:bldP spid="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Representation of If-Then as Or</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6258517" y="3541299"/>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1" name="TextBox 40"/>
          <p:cNvSpPr txBox="1"/>
          <p:nvPr/>
        </p:nvSpPr>
        <p:spPr>
          <a:xfrm>
            <a:off x="3135968" y="569110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22" name="Table 21"/>
          <p:cNvGraphicFramePr>
            <a:graphicFrameLocks noGrp="1"/>
          </p:cNvGraphicFramePr>
          <p:nvPr>
            <p:extLst>
              <p:ext uri="{D42A27DB-BD31-4B8C-83A1-F6EECF244321}">
                <p14:modId xmlns:p14="http://schemas.microsoft.com/office/powerpoint/2010/main" val="2710067679"/>
              </p:ext>
            </p:extLst>
          </p:nvPr>
        </p:nvGraphicFramePr>
        <p:xfrm>
          <a:off x="1449334" y="239829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673063857"/>
              </p:ext>
            </p:extLst>
          </p:nvPr>
        </p:nvGraphicFramePr>
        <p:xfrm>
          <a:off x="6176883" y="239829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2964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1.85185E-6 L 0.00052 -0.34468 " pathEditMode="relative" rAng="0" ptsTypes="AA">
                                      <p:cBhvr>
                                        <p:cTn id="6" dur="2000" fill="hold"/>
                                        <p:tgtEl>
                                          <p:spTgt spid="38"/>
                                        </p:tgtEl>
                                        <p:attrNameLst>
                                          <p:attrName>ppt_x</p:attrName>
                                          <p:attrName>ppt_y</p:attrName>
                                        </p:attrNameLst>
                                      </p:cBhvr>
                                      <p:rCtr x="17" y="-17245"/>
                                    </p:animMotion>
                                  </p:childTnLst>
                                </p:cTn>
                              </p:par>
                              <p:par>
                                <p:cTn id="7" presetID="42" presetClass="path" presetSubtype="0" accel="50000" decel="50000" fill="hold" grpId="0" nodeType="withEffect">
                                  <p:stCondLst>
                                    <p:cond delay="0"/>
                                  </p:stCondLst>
                                  <p:childTnLst>
                                    <p:animMotion origin="layout" path="M -3.61111E-6 4.44444E-6 L -0.17118 -0.66922 " pathEditMode="relative" rAng="0" ptsTypes="AA">
                                      <p:cBhvr>
                                        <p:cTn id="8" dur="2000" fill="hold"/>
                                        <p:tgtEl>
                                          <p:spTgt spid="41"/>
                                        </p:tgtEl>
                                        <p:attrNameLst>
                                          <p:attrName>ppt_x</p:attrName>
                                          <p:attrName>ppt_y</p:attrName>
                                        </p:attrNameLst>
                                      </p:cBhvr>
                                      <p:rCtr x="-8559" y="-3347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 of a Conditional Statement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2.2.3. Negation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356611" y="1679143"/>
            <a:ext cx="8158739" cy="523220"/>
          </a:xfrm>
          <a:prstGeom prst="rect">
            <a:avLst/>
          </a:prstGeom>
          <a:noFill/>
        </p:spPr>
        <p:txBody>
          <a:bodyPr wrap="square" rtlCol="0">
            <a:spAutoFit/>
          </a:bodyPr>
          <a:lstStyle/>
          <a:p>
            <a:r>
              <a:rPr lang="en-SG" sz="2800" dirty="0"/>
              <a:t>In previous slide, we have shown</a:t>
            </a:r>
          </a:p>
        </p:txBody>
      </p:sp>
      <p:grpSp>
        <p:nvGrpSpPr>
          <p:cNvPr id="2" name="Group 1"/>
          <p:cNvGrpSpPr/>
          <p:nvPr/>
        </p:nvGrpSpPr>
        <p:grpSpPr>
          <a:xfrm>
            <a:off x="1795367" y="2301107"/>
            <a:ext cx="4757215" cy="590106"/>
            <a:chOff x="2278740" y="2301107"/>
            <a:chExt cx="4757215" cy="590106"/>
          </a:xfrm>
        </p:grpSpPr>
        <p:sp>
          <p:nvSpPr>
            <p:cNvPr id="38" name="TextBox 37"/>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1" name="TextBox 40"/>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TextBox 41"/>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3" name="TextBox 42"/>
          <p:cNvSpPr txBox="1"/>
          <p:nvPr/>
        </p:nvSpPr>
        <p:spPr>
          <a:xfrm>
            <a:off x="831319" y="3599763"/>
            <a:ext cx="7697159" cy="523220"/>
          </a:xfrm>
          <a:prstGeom prst="rect">
            <a:avLst/>
          </a:prstGeom>
          <a:noFill/>
        </p:spPr>
        <p:txBody>
          <a:bodyPr wrap="square" rtlCol="0">
            <a:spAutoFit/>
          </a:bodyPr>
          <a:lstStyle/>
          <a:p>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v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 </a:t>
            </a:r>
            <a:endParaRPr lang="en-SG" sz="2800" dirty="0"/>
          </a:p>
        </p:txBody>
      </p:sp>
      <p:grpSp>
        <p:nvGrpSpPr>
          <p:cNvPr id="3" name="Group 2"/>
          <p:cNvGrpSpPr/>
          <p:nvPr/>
        </p:nvGrpSpPr>
        <p:grpSpPr>
          <a:xfrm>
            <a:off x="1795367" y="4403901"/>
            <a:ext cx="4757215" cy="590106"/>
            <a:chOff x="2278740" y="4403901"/>
            <a:chExt cx="4757215" cy="590106"/>
          </a:xfrm>
        </p:grpSpPr>
        <p:sp>
          <p:nvSpPr>
            <p:cNvPr id="44" name="TextBox 43"/>
            <p:cNvSpPr txBox="1"/>
            <p:nvPr/>
          </p:nvSpPr>
          <p:spPr>
            <a:xfrm>
              <a:off x="4959941" y="4470787"/>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5" name="TextBox 44"/>
            <p:cNvSpPr txBox="1"/>
            <p:nvPr/>
          </p:nvSpPr>
          <p:spPr>
            <a:xfrm>
              <a:off x="2278740" y="4447022"/>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a:t>
              </a:r>
            </a:p>
          </p:txBody>
        </p:sp>
        <p:sp>
          <p:nvSpPr>
            <p:cNvPr id="46" name="TextBox 45"/>
            <p:cNvSpPr txBox="1"/>
            <p:nvPr/>
          </p:nvSpPr>
          <p:spPr>
            <a:xfrm>
              <a:off x="4244911" y="4403901"/>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extBox 5"/>
          <p:cNvSpPr txBox="1"/>
          <p:nvPr/>
        </p:nvSpPr>
        <p:spPr>
          <a:xfrm>
            <a:off x="6729347" y="2406302"/>
            <a:ext cx="2084832" cy="461665"/>
          </a:xfrm>
          <a:prstGeom prst="rect">
            <a:avLst/>
          </a:prstGeom>
          <a:solidFill>
            <a:schemeClr val="accent4">
              <a:lumMod val="40000"/>
              <a:lumOff val="60000"/>
            </a:schemeClr>
          </a:solidFill>
        </p:spPr>
        <p:txBody>
          <a:bodyPr wrap="square" rtlCol="0">
            <a:spAutoFit/>
          </a:bodyPr>
          <a:lstStyle/>
          <a:p>
            <a:r>
              <a:rPr lang="en-US" sz="2400" dirty="0"/>
              <a:t>Implication law</a:t>
            </a:r>
          </a:p>
        </p:txBody>
      </p:sp>
    </p:spTree>
    <p:extLst>
      <p:ext uri="{BB962C8B-B14F-4D97-AF65-F5344CB8AC3E}">
        <p14:creationId xmlns:p14="http://schemas.microsoft.com/office/powerpoint/2010/main" val="28935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 of a Conditional Statement: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023395"/>
            <a:ext cx="8269019" cy="2400657"/>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negation for each of the following statements:</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my car is in the repair shop, then I cannot get to class.</a:t>
            </a:r>
          </a:p>
          <a:p>
            <a:pPr marL="914400" lvl="1" indent="-457200">
              <a:spcBef>
                <a:spcPts val="3600"/>
              </a:spcBef>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Sara lives in Athens, then she lives in Greece.</a:t>
            </a:r>
            <a:endParaRPr lang="en-SG" sz="2400" dirty="0"/>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9" name="TextBox 38"/>
          <p:cNvSpPr txBox="1"/>
          <p:nvPr/>
        </p:nvSpPr>
        <p:spPr>
          <a:xfrm>
            <a:off x="1339456" y="2112526"/>
            <a:ext cx="7168439" cy="461665"/>
          </a:xfrm>
          <a:prstGeom prst="rect">
            <a:avLst/>
          </a:prstGeom>
          <a:solidFill>
            <a:schemeClr val="accent4">
              <a:lumMod val="40000"/>
              <a:lumOff val="60000"/>
            </a:schemeClr>
          </a:solidFill>
        </p:spPr>
        <p:txBody>
          <a:bodyPr wrap="square" rtlCol="0">
            <a:spAutoFit/>
          </a:bodyPr>
          <a:lstStyle/>
          <a:p>
            <a:r>
              <a:rPr lang="en-SG" sz="2400" dirty="0"/>
              <a:t>My car is in the repair shop and I can get to class.</a:t>
            </a:r>
          </a:p>
        </p:txBody>
      </p:sp>
      <p:sp>
        <p:nvSpPr>
          <p:cNvPr id="40" name="TextBox 39"/>
          <p:cNvSpPr txBox="1"/>
          <p:nvPr/>
        </p:nvSpPr>
        <p:spPr>
          <a:xfrm>
            <a:off x="1339455" y="3478325"/>
            <a:ext cx="7168439" cy="461665"/>
          </a:xfrm>
          <a:prstGeom prst="rect">
            <a:avLst/>
          </a:prstGeom>
          <a:solidFill>
            <a:schemeClr val="accent4">
              <a:lumMod val="40000"/>
              <a:lumOff val="60000"/>
            </a:schemeClr>
          </a:solidFill>
        </p:spPr>
        <p:txBody>
          <a:bodyPr wrap="square" rtlCol="0">
            <a:spAutoFit/>
          </a:bodyPr>
          <a:lstStyle/>
          <a:p>
            <a:r>
              <a:rPr lang="en-SG" sz="2400" dirty="0"/>
              <a:t>Sara lives in Athens and she does not live in Greece.</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537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Contrapositive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2.2.4. Contrapositive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p:cNvGrpSpPr/>
          <p:nvPr/>
        </p:nvGrpSpPr>
        <p:grpSpPr>
          <a:xfrm>
            <a:off x="796106" y="1616865"/>
            <a:ext cx="7427542" cy="2825769"/>
            <a:chOff x="825278" y="4598517"/>
            <a:chExt cx="7427542" cy="2688349"/>
          </a:xfrm>
        </p:grpSpPr>
        <p:sp>
          <p:nvSpPr>
            <p:cNvPr id="37" name="Rectangle 36"/>
            <p:cNvSpPr/>
            <p:nvPr/>
          </p:nvSpPr>
          <p:spPr>
            <a:xfrm>
              <a:off x="825278" y="4598518"/>
              <a:ext cx="7427542" cy="26883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70661" y="4645644"/>
              <a:ext cx="4474545" cy="461665"/>
            </a:xfrm>
            <a:prstGeom prst="rect">
              <a:avLst/>
            </a:prstGeom>
            <a:noFill/>
          </p:spPr>
          <p:txBody>
            <a:bodyPr wrap="square" rtlCol="0">
              <a:spAutoFit/>
            </a:bodyPr>
            <a:lstStyle/>
            <a:p>
              <a:r>
                <a:rPr lang="en-SG" sz="2400" dirty="0">
                  <a:solidFill>
                    <a:schemeClr val="bg1"/>
                  </a:solidFill>
                </a:rPr>
                <a:t>Definition 2.2.2 (Contrapositive)</a:t>
              </a:r>
            </a:p>
          </p:txBody>
        </p:sp>
        <p:sp>
          <p:nvSpPr>
            <p:cNvPr id="47" name="TextBox 46"/>
            <p:cNvSpPr txBox="1"/>
            <p:nvPr/>
          </p:nvSpPr>
          <p:spPr>
            <a:xfrm>
              <a:off x="870660" y="5193984"/>
              <a:ext cx="7382159" cy="2030431"/>
            </a:xfrm>
            <a:prstGeom prst="rect">
              <a:avLst/>
            </a:prstGeom>
            <a:noFill/>
          </p:spPr>
          <p:txBody>
            <a:bodyPr wrap="square" rtlCol="0">
              <a:spAutoFit/>
            </a:bodyPr>
            <a:lstStyle/>
            <a:p>
              <a:r>
                <a:rPr lang="en-SG" sz="2400" dirty="0"/>
                <a:t>The </a:t>
              </a:r>
              <a:r>
                <a:rPr lang="en-SG" sz="2400" b="1" dirty="0"/>
                <a:t>contrapositive</a:t>
              </a:r>
              <a:r>
                <a:rPr lang="en-SG" sz="2400" dirty="0"/>
                <a:t> of a conditional statement of the form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q</a:t>
              </a:r>
              <a:r>
                <a:rPr lang="en-SG" sz="2400" dirty="0"/>
                <a:t> then ~</a:t>
              </a:r>
              <a:r>
                <a:rPr lang="en-SG" sz="2400" i="1" dirty="0"/>
                <a:t>p</a:t>
              </a:r>
              <a:r>
                <a:rPr lang="en-SG" sz="2400" dirty="0"/>
                <a:t>”</a:t>
              </a:r>
            </a:p>
            <a:p>
              <a:pPr>
                <a:spcAft>
                  <a:spcPts val="600"/>
                </a:spcAft>
              </a:pPr>
              <a:r>
                <a:rPr lang="en-SG" sz="2400" dirty="0"/>
                <a:t>Symbolically, </a:t>
              </a:r>
            </a:p>
            <a:p>
              <a:pPr>
                <a:spcAft>
                  <a:spcPts val="600"/>
                </a:spcAft>
                <a:tabLst>
                  <a:tab pos="360363" algn="l"/>
                </a:tabLst>
              </a:pPr>
              <a:r>
                <a:rPr lang="en-SG" sz="2400" dirty="0"/>
                <a:t>	The contrapositive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q</a:t>
              </a:r>
              <a:r>
                <a:rPr lang="en-SG" sz="2400" dirty="0">
                  <a:sym typeface="Symbol" panose="05050102010706020507" pitchFamily="18" charset="2"/>
                </a:rPr>
                <a:t>  ~</a:t>
              </a:r>
              <a:r>
                <a:rPr lang="en-SG" sz="2400" i="1" dirty="0">
                  <a:sym typeface="Symbol" panose="05050102010706020507" pitchFamily="18" charset="2"/>
                </a:rPr>
                <a:t>p</a:t>
              </a:r>
              <a:r>
                <a:rPr lang="en-SG" sz="2400" dirty="0">
                  <a:sym typeface="Symbol" panose="05050102010706020507" pitchFamily="18" charset="2"/>
                </a:rPr>
                <a:t>.</a:t>
              </a:r>
              <a:endParaRPr lang="en-SG" sz="2400" dirty="0"/>
            </a:p>
          </p:txBody>
        </p:sp>
      </p:grpSp>
      <p:grpSp>
        <p:nvGrpSpPr>
          <p:cNvPr id="7" name="Group 6"/>
          <p:cNvGrpSpPr/>
          <p:nvPr/>
        </p:nvGrpSpPr>
        <p:grpSpPr>
          <a:xfrm>
            <a:off x="2176652" y="4747633"/>
            <a:ext cx="4897250" cy="1113326"/>
            <a:chOff x="2176652" y="4747633"/>
            <a:chExt cx="4897250" cy="1113326"/>
          </a:xfrm>
        </p:grpSpPr>
        <p:grpSp>
          <p:nvGrpSpPr>
            <p:cNvPr id="2" name="Group 1"/>
            <p:cNvGrpSpPr/>
            <p:nvPr/>
          </p:nvGrpSpPr>
          <p:grpSpPr>
            <a:xfrm>
              <a:off x="2176652" y="4747633"/>
              <a:ext cx="4757215" cy="590106"/>
              <a:chOff x="2278740" y="2301107"/>
              <a:chExt cx="4757215" cy="590106"/>
            </a:xfrm>
          </p:grpSpPr>
          <p:sp>
            <p:nvSpPr>
              <p:cNvPr id="38" name="TextBox 37"/>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1" name="TextBox 40"/>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TextBox 41"/>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6" name="TextBox 5"/>
            <p:cNvSpPr txBox="1"/>
            <p:nvPr/>
          </p:nvSpPr>
          <p:spPr>
            <a:xfrm>
              <a:off x="4717817" y="5337739"/>
              <a:ext cx="2356085" cy="523220"/>
            </a:xfrm>
            <a:prstGeom prst="rect">
              <a:avLst/>
            </a:prstGeom>
            <a:noFill/>
          </p:spPr>
          <p:txBody>
            <a:bodyPr wrap="square" rtlCol="0">
              <a:spAutoFit/>
            </a:bodyPr>
            <a:lstStyle/>
            <a:p>
              <a:pPr algn="ctr"/>
              <a:r>
                <a:rPr lang="en-SG" sz="2800" i="1" dirty="0"/>
                <a:t>contrapositive</a:t>
              </a:r>
            </a:p>
          </p:txBody>
        </p:sp>
      </p:gr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0007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sp>
        <p:nvSpPr>
          <p:cNvPr id="2" name="TextBox 1"/>
          <p:cNvSpPr txBox="1"/>
          <p:nvPr/>
        </p:nvSpPr>
        <p:spPr>
          <a:xfrm>
            <a:off x="324355" y="895739"/>
            <a:ext cx="8530395" cy="461665"/>
          </a:xfrm>
          <a:prstGeom prst="rect">
            <a:avLst/>
          </a:prstGeom>
          <a:noFill/>
        </p:spPr>
        <p:txBody>
          <a:bodyPr wrap="square" rtlCol="0">
            <a:spAutoFit/>
          </a:bodyPr>
          <a:lstStyle/>
          <a:p>
            <a:r>
              <a:rPr lang="en-US" sz="2400" dirty="0">
                <a:solidFill>
                  <a:srgbClr val="C00000"/>
                </a:solidFill>
              </a:rPr>
              <a:t>Another puzzle!</a:t>
            </a:r>
          </a:p>
        </p:txBody>
      </p:sp>
      <p:sp>
        <p:nvSpPr>
          <p:cNvPr id="3" name="TextBox 2">
            <a:extLst>
              <a:ext uri="{FF2B5EF4-FFF2-40B4-BE49-F238E27FC236}">
                <a16:creationId xmlns:a16="http://schemas.microsoft.com/office/drawing/2014/main" id="{8D4BDB62-61BA-4886-BC18-ECE38B2EA205}"/>
              </a:ext>
            </a:extLst>
          </p:cNvPr>
          <p:cNvSpPr txBox="1"/>
          <p:nvPr/>
        </p:nvSpPr>
        <p:spPr>
          <a:xfrm>
            <a:off x="324355" y="1486676"/>
            <a:ext cx="5355756" cy="1200329"/>
          </a:xfrm>
          <a:prstGeom prst="rect">
            <a:avLst/>
          </a:prstGeom>
          <a:noFill/>
        </p:spPr>
        <p:txBody>
          <a:bodyPr wrap="square" rtlCol="0">
            <a:spAutoFit/>
          </a:bodyPr>
          <a:lstStyle/>
          <a:p>
            <a:r>
              <a:rPr lang="en-SG" sz="2400" dirty="0"/>
              <a:t>Mr Alton is looking at Ms Betty, </a:t>
            </a:r>
            <a:br>
              <a:rPr lang="en-SG" sz="2400" dirty="0"/>
            </a:br>
            <a:r>
              <a:rPr lang="en-SG" sz="2400" dirty="0"/>
              <a:t>but Ms Betty is looking at Mr Carl.</a:t>
            </a:r>
          </a:p>
          <a:p>
            <a:r>
              <a:rPr lang="en-SG" sz="2400" dirty="0"/>
              <a:t>Mr Alton is married, but Mr Carl is not.</a:t>
            </a:r>
          </a:p>
        </p:txBody>
      </p:sp>
      <p:pic>
        <p:nvPicPr>
          <p:cNvPr id="7" name="Picture 6">
            <a:extLst>
              <a:ext uri="{FF2B5EF4-FFF2-40B4-BE49-F238E27FC236}">
                <a16:creationId xmlns:a16="http://schemas.microsoft.com/office/drawing/2014/main" id="{E74E653F-5A98-411F-A45A-9DE44B026F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91" b="6564"/>
          <a:stretch/>
        </p:blipFill>
        <p:spPr>
          <a:xfrm>
            <a:off x="5392026" y="622693"/>
            <a:ext cx="3462724" cy="2028648"/>
          </a:xfrm>
          <a:prstGeom prst="rect">
            <a:avLst/>
          </a:prstGeom>
        </p:spPr>
      </p:pic>
      <p:sp>
        <p:nvSpPr>
          <p:cNvPr id="41" name="TextBox 40">
            <a:extLst>
              <a:ext uri="{FF2B5EF4-FFF2-40B4-BE49-F238E27FC236}">
                <a16:creationId xmlns:a16="http://schemas.microsoft.com/office/drawing/2014/main" id="{1FDE40ED-7A91-411D-AC61-E05D641C4675}"/>
              </a:ext>
            </a:extLst>
          </p:cNvPr>
          <p:cNvSpPr txBox="1"/>
          <p:nvPr/>
        </p:nvSpPr>
        <p:spPr>
          <a:xfrm>
            <a:off x="324355" y="2774041"/>
            <a:ext cx="8082819" cy="523220"/>
          </a:xfrm>
          <a:prstGeom prst="rect">
            <a:avLst/>
          </a:prstGeom>
          <a:noFill/>
        </p:spPr>
        <p:txBody>
          <a:bodyPr wrap="square" rtlCol="0">
            <a:spAutoFit/>
          </a:bodyPr>
          <a:lstStyle/>
          <a:p>
            <a:r>
              <a:rPr lang="en-SG" sz="2800" dirty="0">
                <a:solidFill>
                  <a:srgbClr val="0033CC"/>
                </a:solidFill>
              </a:rPr>
              <a:t>Is a married person looking at an unmarried person?</a:t>
            </a:r>
          </a:p>
        </p:txBody>
      </p:sp>
      <p:sp>
        <p:nvSpPr>
          <p:cNvPr id="42" name="TextBox 41">
            <a:extLst>
              <a:ext uri="{FF2B5EF4-FFF2-40B4-BE49-F238E27FC236}">
                <a16:creationId xmlns:a16="http://schemas.microsoft.com/office/drawing/2014/main" id="{4BC3573B-3F5D-4E73-9E41-438D7CAA36FA}"/>
              </a:ext>
            </a:extLst>
          </p:cNvPr>
          <p:cNvSpPr txBox="1"/>
          <p:nvPr/>
        </p:nvSpPr>
        <p:spPr>
          <a:xfrm>
            <a:off x="685691" y="3315095"/>
            <a:ext cx="3680863" cy="1200329"/>
          </a:xfrm>
          <a:prstGeom prst="rect">
            <a:avLst/>
          </a:prstGeom>
          <a:noFill/>
        </p:spPr>
        <p:txBody>
          <a:bodyPr wrap="square" rtlCol="0">
            <a:spAutoFit/>
          </a:bodyPr>
          <a:lstStyle/>
          <a:p>
            <a:pPr marL="457200" indent="-457200">
              <a:buAutoNum type="alphaUcPeriod"/>
            </a:pPr>
            <a:r>
              <a:rPr lang="en-SG" sz="2400" dirty="0"/>
              <a:t>Yes.</a:t>
            </a:r>
          </a:p>
          <a:p>
            <a:pPr marL="457200" indent="-457200">
              <a:buAutoNum type="alphaUcPeriod"/>
            </a:pPr>
            <a:r>
              <a:rPr lang="en-SG" sz="2400" dirty="0"/>
              <a:t>No.</a:t>
            </a:r>
          </a:p>
          <a:p>
            <a:pPr marL="457200" indent="-457200">
              <a:buAutoNum type="alphaUcPeriod"/>
            </a:pPr>
            <a:r>
              <a:rPr lang="en-SG" sz="2400" dirty="0"/>
              <a:t>Cannot be determined.</a:t>
            </a:r>
          </a:p>
        </p:txBody>
      </p:sp>
      <p:sp>
        <p:nvSpPr>
          <p:cNvPr id="8" name="Rectangle 7">
            <a:extLst>
              <a:ext uri="{FF2B5EF4-FFF2-40B4-BE49-F238E27FC236}">
                <a16:creationId xmlns:a16="http://schemas.microsoft.com/office/drawing/2014/main" id="{DA099883-71C2-4877-A767-BDA31A96C3C3}"/>
              </a:ext>
            </a:extLst>
          </p:cNvPr>
          <p:cNvSpPr/>
          <p:nvPr/>
        </p:nvSpPr>
        <p:spPr>
          <a:xfrm>
            <a:off x="199868" y="5727475"/>
            <a:ext cx="7948213" cy="1015663"/>
          </a:xfrm>
          <a:prstGeom prst="rect">
            <a:avLst/>
          </a:prstGeom>
          <a:ln>
            <a:solidFill>
              <a:schemeClr val="tx1"/>
            </a:solidFill>
          </a:ln>
        </p:spPr>
        <p:txBody>
          <a:bodyPr wrap="square">
            <a:spAutoFit/>
          </a:bodyPr>
          <a:lstStyle/>
          <a:p>
            <a:r>
              <a:rPr lang="en-SG" sz="2400" dirty="0"/>
              <a:t>Touted as the logic question that almost everyone gets wrong.</a:t>
            </a:r>
          </a:p>
          <a:p>
            <a:r>
              <a:rPr lang="en-SG" dirty="0">
                <a:hlinkClick r:id="rId4"/>
              </a:rPr>
              <a:t>https://www.theguardian.com/science/2016/mar/28/did-you-solve-it-the-logic-question-almost-everyone-gets-wrong</a:t>
            </a:r>
            <a:r>
              <a:rPr lang="en-SG" dirty="0"/>
              <a:t> </a:t>
            </a:r>
          </a:p>
        </p:txBody>
      </p:sp>
      <p:sp>
        <p:nvSpPr>
          <p:cNvPr id="44" name="Rectangle 43">
            <a:extLst>
              <a:ext uri="{FF2B5EF4-FFF2-40B4-BE49-F238E27FC236}">
                <a16:creationId xmlns:a16="http://schemas.microsoft.com/office/drawing/2014/main" id="{C434FB3D-8C69-4829-BD67-F5A8973150FE}"/>
              </a:ext>
            </a:extLst>
          </p:cNvPr>
          <p:cNvSpPr/>
          <p:nvPr/>
        </p:nvSpPr>
        <p:spPr>
          <a:xfrm>
            <a:off x="361933" y="4790399"/>
            <a:ext cx="2767347" cy="830997"/>
          </a:xfrm>
          <a:prstGeom prst="rect">
            <a:avLst/>
          </a:prstGeom>
          <a:ln>
            <a:noFill/>
          </a:ln>
        </p:spPr>
        <p:txBody>
          <a:bodyPr wrap="square">
            <a:spAutoFit/>
          </a:bodyPr>
          <a:lstStyle/>
          <a:p>
            <a:r>
              <a:rPr lang="en-SG" sz="2400" dirty="0" err="1"/>
              <a:t>Socractive</a:t>
            </a:r>
            <a:r>
              <a:rPr lang="en-SG" sz="2400" dirty="0"/>
              <a:t> app: </a:t>
            </a:r>
          </a:p>
          <a:p>
            <a:r>
              <a:rPr lang="en-SG" sz="2400" dirty="0"/>
              <a:t>Room </a:t>
            </a:r>
            <a:r>
              <a:rPr lang="en-SG" sz="2400" dirty="0">
                <a:solidFill>
                  <a:srgbClr val="FF0000"/>
                </a:solidFill>
              </a:rPr>
              <a:t>P7PS9AB27</a:t>
            </a:r>
            <a:endParaRPr lang="en-SG" dirty="0">
              <a:solidFill>
                <a:srgbClr val="FF0000"/>
              </a:solidFill>
            </a:endParaRPr>
          </a:p>
        </p:txBody>
      </p:sp>
      <p:graphicFrame>
        <p:nvGraphicFramePr>
          <p:cNvPr id="45" name="Chart 44">
            <a:extLst>
              <a:ext uri="{FF2B5EF4-FFF2-40B4-BE49-F238E27FC236}">
                <a16:creationId xmlns:a16="http://schemas.microsoft.com/office/drawing/2014/main" id="{3B604D5F-A2F0-4AE0-BFEF-EF6760B450A4}"/>
              </a:ext>
            </a:extLst>
          </p:cNvPr>
          <p:cNvGraphicFramePr>
            <a:graphicFrameLocks/>
          </p:cNvGraphicFramePr>
          <p:nvPr>
            <p:extLst>
              <p:ext uri="{D42A27DB-BD31-4B8C-83A1-F6EECF244321}">
                <p14:modId xmlns:p14="http://schemas.microsoft.com/office/powerpoint/2010/main" val="3977084388"/>
              </p:ext>
            </p:extLst>
          </p:nvPr>
        </p:nvGraphicFramePr>
        <p:xfrm>
          <a:off x="3738880" y="3002833"/>
          <a:ext cx="5323839" cy="292981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0545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 calcmode="lin" valueType="num">
                                      <p:cBhvr additive="base">
                                        <p:cTn id="12" dur="500"/>
                                        <p:tgtEl>
                                          <p:spTgt spid="41">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1">
                                            <p:txEl>
                                              <p:pRg st="0" end="0"/>
                                            </p:txEl>
                                          </p:spTgt>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p:bldP spid="44" grpId="0"/>
      <p:bldGraphic spid="4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Contrapositive: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3" name="TextBox 42"/>
          <p:cNvSpPr txBox="1"/>
          <p:nvPr/>
        </p:nvSpPr>
        <p:spPr>
          <a:xfrm>
            <a:off x="466134" y="1023395"/>
            <a:ext cx="8269019" cy="3354765"/>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each of the following statements in its equivalent contrapositive form:</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Howard can swim across the lake, then Howard can swim to the island.</a:t>
            </a:r>
          </a:p>
          <a:p>
            <a:pPr marL="914400" lvl="1" indent="-457200">
              <a:spcBef>
                <a:spcPts val="3600"/>
              </a:spcBef>
              <a:spcAft>
                <a:spcPts val="1200"/>
              </a:spcAft>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today is Easter, then tomorrow is Monday.</a:t>
            </a:r>
            <a:endParaRPr lang="en-SG" sz="2400" dirty="0"/>
          </a:p>
        </p:txBody>
      </p:sp>
      <p:sp>
        <p:nvSpPr>
          <p:cNvPr id="44" name="TextBox 43"/>
          <p:cNvSpPr txBox="1"/>
          <p:nvPr/>
        </p:nvSpPr>
        <p:spPr>
          <a:xfrm>
            <a:off x="1449334" y="2877909"/>
            <a:ext cx="7168439" cy="830997"/>
          </a:xfrm>
          <a:prstGeom prst="rect">
            <a:avLst/>
          </a:prstGeom>
          <a:solidFill>
            <a:schemeClr val="accent4">
              <a:lumMod val="40000"/>
              <a:lumOff val="60000"/>
            </a:schemeClr>
          </a:solidFill>
        </p:spPr>
        <p:txBody>
          <a:bodyPr wrap="square" rtlCol="0">
            <a:spAutoFit/>
          </a:bodyPr>
          <a:lstStyle/>
          <a:p>
            <a:r>
              <a:rPr lang="en-SG" sz="2400" dirty="0"/>
              <a:t>If Howard cannot swim to the island, then Howard cannot swim across the lake.</a:t>
            </a:r>
          </a:p>
        </p:txBody>
      </p:sp>
      <p:sp>
        <p:nvSpPr>
          <p:cNvPr id="45" name="TextBox 44"/>
          <p:cNvSpPr txBox="1"/>
          <p:nvPr/>
        </p:nvSpPr>
        <p:spPr>
          <a:xfrm>
            <a:off x="1449334" y="4321776"/>
            <a:ext cx="7168439" cy="461665"/>
          </a:xfrm>
          <a:prstGeom prst="rect">
            <a:avLst/>
          </a:prstGeom>
          <a:solidFill>
            <a:schemeClr val="accent4">
              <a:lumMod val="40000"/>
              <a:lumOff val="60000"/>
            </a:schemeClr>
          </a:solidFill>
        </p:spPr>
        <p:txBody>
          <a:bodyPr wrap="square" rtlCol="0">
            <a:spAutoFit/>
          </a:bodyPr>
          <a:lstStyle/>
          <a:p>
            <a:r>
              <a:rPr lang="en-SG" sz="2400" dirty="0"/>
              <a:t>If tomorrow is not Monday, then today is not Easter.</a:t>
            </a: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246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2.2.5. Converse and Inverse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p:cNvGrpSpPr/>
          <p:nvPr/>
        </p:nvGrpSpPr>
        <p:grpSpPr>
          <a:xfrm>
            <a:off x="796106" y="1616864"/>
            <a:ext cx="7427542" cy="2297015"/>
            <a:chOff x="825278" y="4598517"/>
            <a:chExt cx="7427542" cy="2102975"/>
          </a:xfrm>
        </p:grpSpPr>
        <p:sp>
          <p:nvSpPr>
            <p:cNvPr id="37" name="Rectangle 36"/>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2.2.3 (Converse)</a:t>
              </a:r>
            </a:p>
          </p:txBody>
        </p:sp>
        <p:sp>
          <p:nvSpPr>
            <p:cNvPr id="47" name="TextBox 46"/>
            <p:cNvSpPr txBox="1"/>
            <p:nvPr/>
          </p:nvSpPr>
          <p:spPr>
            <a:xfrm>
              <a:off x="870660" y="5193984"/>
              <a:ext cx="7382159" cy="1507508"/>
            </a:xfrm>
            <a:prstGeom prst="rect">
              <a:avLst/>
            </a:prstGeom>
            <a:noFill/>
          </p:spPr>
          <p:txBody>
            <a:bodyPr wrap="square" rtlCol="0">
              <a:spAutoFit/>
            </a:bodyPr>
            <a:lstStyle/>
            <a:p>
              <a:r>
                <a:rPr lang="en-SG" sz="2400" dirty="0"/>
                <a:t>The </a:t>
              </a:r>
              <a:r>
                <a:rPr lang="en-SG" sz="2400" b="1" dirty="0"/>
                <a:t>converse</a:t>
              </a:r>
              <a:r>
                <a:rPr lang="en-SG" sz="2400" dirty="0"/>
                <a:t> of a conditional statement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q</a:t>
              </a:r>
              <a:r>
                <a:rPr lang="en-SG" sz="2400" dirty="0"/>
                <a:t> then </a:t>
              </a:r>
              <a:r>
                <a:rPr lang="en-SG" sz="2400" i="1" dirty="0"/>
                <a:t>p</a:t>
              </a:r>
              <a:r>
                <a:rPr lang="en-SG" sz="2400" dirty="0"/>
                <a:t>”</a:t>
              </a:r>
            </a:p>
            <a:p>
              <a:r>
                <a:rPr lang="en-SG" sz="2400" dirty="0"/>
                <a:t>Symbolically, </a:t>
              </a:r>
            </a:p>
            <a:p>
              <a:pPr>
                <a:spcAft>
                  <a:spcPts val="600"/>
                </a:spcAft>
                <a:tabLst>
                  <a:tab pos="360363" algn="l"/>
                </a:tabLst>
              </a:pPr>
              <a:r>
                <a:rPr lang="en-SG" sz="2400" dirty="0"/>
                <a:t>	The converse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q</a:t>
              </a:r>
              <a:r>
                <a:rPr lang="en-SG" sz="2400" dirty="0">
                  <a:sym typeface="Symbol" panose="05050102010706020507" pitchFamily="18" charset="2"/>
                </a:rPr>
                <a:t>  </a:t>
              </a:r>
              <a:r>
                <a:rPr lang="en-SG" sz="2400" i="1" dirty="0">
                  <a:sym typeface="Symbol" panose="05050102010706020507" pitchFamily="18" charset="2"/>
                </a:rPr>
                <a:t>p</a:t>
              </a:r>
              <a:r>
                <a:rPr lang="en-SG" sz="2400" dirty="0">
                  <a:sym typeface="Symbol" panose="05050102010706020507" pitchFamily="18" charset="2"/>
                </a:rPr>
                <a:t>.</a:t>
              </a:r>
              <a:endParaRPr lang="en-SG" sz="2400" dirty="0"/>
            </a:p>
          </p:txBody>
        </p:sp>
      </p:grpSp>
      <p:grpSp>
        <p:nvGrpSpPr>
          <p:cNvPr id="49" name="Group 48"/>
          <p:cNvGrpSpPr/>
          <p:nvPr/>
        </p:nvGrpSpPr>
        <p:grpSpPr>
          <a:xfrm>
            <a:off x="796106" y="4059336"/>
            <a:ext cx="7427542" cy="2297015"/>
            <a:chOff x="825278" y="4598517"/>
            <a:chExt cx="7427542" cy="2102975"/>
          </a:xfrm>
        </p:grpSpPr>
        <p:sp>
          <p:nvSpPr>
            <p:cNvPr id="50" name="Rectangle 49"/>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2.2.4 (Inverse)</a:t>
              </a:r>
            </a:p>
          </p:txBody>
        </p:sp>
        <p:sp>
          <p:nvSpPr>
            <p:cNvPr id="53" name="TextBox 52"/>
            <p:cNvSpPr txBox="1"/>
            <p:nvPr/>
          </p:nvSpPr>
          <p:spPr>
            <a:xfrm>
              <a:off x="870660" y="5193984"/>
              <a:ext cx="7382159" cy="1507508"/>
            </a:xfrm>
            <a:prstGeom prst="rect">
              <a:avLst/>
            </a:prstGeom>
            <a:noFill/>
          </p:spPr>
          <p:txBody>
            <a:bodyPr wrap="square" rtlCol="0">
              <a:spAutoFit/>
            </a:bodyPr>
            <a:lstStyle/>
            <a:p>
              <a:r>
                <a:rPr lang="en-SG" sz="2400" dirty="0"/>
                <a:t>The </a:t>
              </a:r>
              <a:r>
                <a:rPr lang="en-SG" sz="2400" b="1" dirty="0"/>
                <a:t>inverse</a:t>
              </a:r>
              <a:r>
                <a:rPr lang="en-SG" sz="2400" dirty="0"/>
                <a:t> of a conditional statement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p</a:t>
              </a:r>
              <a:r>
                <a:rPr lang="en-SG" sz="2400" dirty="0"/>
                <a:t> then ~</a:t>
              </a:r>
              <a:r>
                <a:rPr lang="en-SG" sz="2400" i="1" dirty="0"/>
                <a:t>q</a:t>
              </a:r>
              <a:r>
                <a:rPr lang="en-SG" sz="2400" dirty="0"/>
                <a:t>”</a:t>
              </a:r>
            </a:p>
            <a:p>
              <a:r>
                <a:rPr lang="en-SG" sz="2400" dirty="0"/>
                <a:t>Symbolically, </a:t>
              </a:r>
            </a:p>
            <a:p>
              <a:pPr>
                <a:spcAft>
                  <a:spcPts val="600"/>
                </a:spcAft>
                <a:tabLst>
                  <a:tab pos="360363" algn="l"/>
                </a:tabLst>
              </a:pPr>
              <a:r>
                <a:rPr lang="en-SG" sz="2400" dirty="0"/>
                <a:t>	The inverse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p</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endParaRPr lang="en-SG" sz="2400" dirty="0"/>
            </a:p>
          </p:txBody>
        </p:sp>
      </p:gr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07654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2131269" y="2586050"/>
            <a:ext cx="4757216" cy="1113326"/>
            <a:chOff x="2131269" y="2586050"/>
            <a:chExt cx="4757216" cy="1113326"/>
          </a:xfrm>
        </p:grpSpPr>
        <p:grpSp>
          <p:nvGrpSpPr>
            <p:cNvPr id="38" name="Group 37"/>
            <p:cNvGrpSpPr/>
            <p:nvPr/>
          </p:nvGrpSpPr>
          <p:grpSpPr>
            <a:xfrm>
              <a:off x="2131269" y="2586050"/>
              <a:ext cx="4757215" cy="590106"/>
              <a:chOff x="2278740" y="2301107"/>
              <a:chExt cx="4757215" cy="590106"/>
            </a:xfrm>
          </p:grpSpPr>
          <p:sp>
            <p:nvSpPr>
              <p:cNvPr id="42" name="TextBox 41"/>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3" name="TextBox 42"/>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4" name="TextBox 43"/>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1" name="TextBox 40"/>
            <p:cNvSpPr txBox="1"/>
            <p:nvPr/>
          </p:nvSpPr>
          <p:spPr>
            <a:xfrm>
              <a:off x="4812471" y="3176156"/>
              <a:ext cx="2076014" cy="523220"/>
            </a:xfrm>
            <a:prstGeom prst="rect">
              <a:avLst/>
            </a:prstGeom>
            <a:noFill/>
          </p:spPr>
          <p:txBody>
            <a:bodyPr wrap="square" rtlCol="0">
              <a:spAutoFit/>
            </a:bodyPr>
            <a:lstStyle/>
            <a:p>
              <a:pPr algn="ctr"/>
              <a:r>
                <a:rPr lang="en-SG" sz="2800" i="1" dirty="0"/>
                <a:t>inverse</a:t>
              </a:r>
            </a:p>
          </p:txBody>
        </p:sp>
        <p:sp>
          <p:nvSpPr>
            <p:cNvPr id="45" name="TextBox 44"/>
            <p:cNvSpPr txBox="1"/>
            <p:nvPr/>
          </p:nvSpPr>
          <p:spPr>
            <a:xfrm>
              <a:off x="2131269" y="3176156"/>
              <a:ext cx="2067340" cy="523220"/>
            </a:xfrm>
            <a:prstGeom prst="rect">
              <a:avLst/>
            </a:prstGeom>
            <a:noFill/>
          </p:spPr>
          <p:txBody>
            <a:bodyPr wrap="square" rtlCol="0">
              <a:spAutoFit/>
            </a:bodyPr>
            <a:lstStyle/>
            <a:p>
              <a:pPr algn="ctr"/>
              <a:r>
                <a:rPr lang="en-SG" sz="2800" i="1" dirty="0"/>
                <a:t>converse</a:t>
              </a:r>
            </a:p>
          </p:txBody>
        </p:sp>
      </p:grpSp>
      <p:sp>
        <p:nvSpPr>
          <p:cNvPr id="2" name="TextBox 1"/>
          <p:cNvSpPr txBox="1"/>
          <p:nvPr/>
        </p:nvSpPr>
        <p:spPr>
          <a:xfrm>
            <a:off x="307673" y="983487"/>
            <a:ext cx="3409438" cy="461665"/>
          </a:xfrm>
          <a:prstGeom prst="rect">
            <a:avLst/>
          </a:prstGeom>
          <a:noFill/>
        </p:spPr>
        <p:txBody>
          <a:bodyPr wrap="square" rtlCol="0">
            <a:spAutoFit/>
          </a:bodyPr>
          <a:lstStyle/>
          <a:p>
            <a:r>
              <a:rPr lang="en-SG" sz="2400" dirty="0"/>
              <a:t>Conditional statement:</a:t>
            </a:r>
          </a:p>
        </p:txBody>
      </p:sp>
      <p:sp>
        <p:nvSpPr>
          <p:cNvPr id="46" name="TextBox 45"/>
          <p:cNvSpPr txBox="1"/>
          <p:nvPr/>
        </p:nvSpPr>
        <p:spPr>
          <a:xfrm>
            <a:off x="3452416" y="1054939"/>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03747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6" name="TextBox 35"/>
          <p:cNvSpPr txBox="1"/>
          <p:nvPr/>
        </p:nvSpPr>
        <p:spPr>
          <a:xfrm>
            <a:off x="466134" y="1023395"/>
            <a:ext cx="8269019" cy="4278094"/>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the converse and inverse of the following statements:</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Howard can swim across the lake, then Howard can swim to the island.</a:t>
            </a:r>
          </a:p>
          <a:p>
            <a:pPr marL="914400" lvl="1" indent="-457200">
              <a:spcBef>
                <a:spcPts val="6000"/>
              </a:spcBef>
              <a:spcAft>
                <a:spcPts val="6000"/>
              </a:spcAft>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today is Easter, then tomorrow is Monday.</a:t>
            </a:r>
            <a:endParaRPr lang="en-SG" sz="2400" dirty="0"/>
          </a:p>
        </p:txBody>
      </p:sp>
      <p:sp>
        <p:nvSpPr>
          <p:cNvPr id="37" name="TextBox 36"/>
          <p:cNvSpPr txBox="1"/>
          <p:nvPr/>
        </p:nvSpPr>
        <p:spPr>
          <a:xfrm>
            <a:off x="2145198" y="2877909"/>
            <a:ext cx="6767899" cy="830997"/>
          </a:xfrm>
          <a:prstGeom prst="rect">
            <a:avLst/>
          </a:prstGeom>
          <a:solidFill>
            <a:schemeClr val="accent4">
              <a:lumMod val="40000"/>
              <a:lumOff val="60000"/>
            </a:schemeClr>
          </a:solidFill>
        </p:spPr>
        <p:txBody>
          <a:bodyPr wrap="square" rtlCol="0">
            <a:spAutoFit/>
          </a:bodyPr>
          <a:lstStyle/>
          <a:p>
            <a:r>
              <a:rPr lang="en-SG" sz="2400" dirty="0"/>
              <a:t>If Howard can swim to the island, then Howard can swim across the lake.</a:t>
            </a:r>
          </a:p>
        </p:txBody>
      </p:sp>
      <p:sp>
        <p:nvSpPr>
          <p:cNvPr id="39" name="TextBox 38"/>
          <p:cNvSpPr txBox="1"/>
          <p:nvPr/>
        </p:nvSpPr>
        <p:spPr>
          <a:xfrm>
            <a:off x="2145197" y="3793977"/>
            <a:ext cx="6767899" cy="830997"/>
          </a:xfrm>
          <a:prstGeom prst="rect">
            <a:avLst/>
          </a:prstGeom>
          <a:solidFill>
            <a:schemeClr val="accent4">
              <a:lumMod val="40000"/>
              <a:lumOff val="60000"/>
            </a:schemeClr>
          </a:solidFill>
        </p:spPr>
        <p:txBody>
          <a:bodyPr wrap="square" rtlCol="0">
            <a:spAutoFit/>
          </a:bodyPr>
          <a:lstStyle/>
          <a:p>
            <a:r>
              <a:rPr lang="en-SG" sz="2400" dirty="0"/>
              <a:t>If Howard cannot swim across the lake, then Howard cannot swim to the island.</a:t>
            </a:r>
          </a:p>
        </p:txBody>
      </p:sp>
      <p:sp>
        <p:nvSpPr>
          <p:cNvPr id="3" name="TextBox 2"/>
          <p:cNvSpPr txBox="1"/>
          <p:nvPr/>
        </p:nvSpPr>
        <p:spPr>
          <a:xfrm>
            <a:off x="644078" y="2964886"/>
            <a:ext cx="1501120" cy="461665"/>
          </a:xfrm>
          <a:prstGeom prst="rect">
            <a:avLst/>
          </a:prstGeom>
          <a:noFill/>
        </p:spPr>
        <p:txBody>
          <a:bodyPr wrap="square" rtlCol="0">
            <a:spAutoFit/>
          </a:bodyPr>
          <a:lstStyle/>
          <a:p>
            <a:r>
              <a:rPr lang="en-SG" sz="2400" i="1" dirty="0">
                <a:solidFill>
                  <a:srgbClr val="0000FF"/>
                </a:solidFill>
              </a:rPr>
              <a:t>Converse:</a:t>
            </a:r>
          </a:p>
        </p:txBody>
      </p:sp>
      <p:sp>
        <p:nvSpPr>
          <p:cNvPr id="40" name="TextBox 39"/>
          <p:cNvSpPr txBox="1"/>
          <p:nvPr/>
        </p:nvSpPr>
        <p:spPr>
          <a:xfrm>
            <a:off x="644078" y="3941182"/>
            <a:ext cx="1501120" cy="461665"/>
          </a:xfrm>
          <a:prstGeom prst="rect">
            <a:avLst/>
          </a:prstGeom>
          <a:noFill/>
        </p:spPr>
        <p:txBody>
          <a:bodyPr wrap="square" rtlCol="0">
            <a:spAutoFit/>
          </a:bodyPr>
          <a:lstStyle/>
          <a:p>
            <a:r>
              <a:rPr lang="en-SG" sz="2400" i="1" dirty="0">
                <a:solidFill>
                  <a:srgbClr val="0000FF"/>
                </a:solidFill>
              </a:rPr>
              <a:t>Inverse:</a:t>
            </a:r>
          </a:p>
        </p:txBody>
      </p:sp>
      <p:sp>
        <p:nvSpPr>
          <p:cNvPr id="47" name="TextBox 46"/>
          <p:cNvSpPr txBox="1"/>
          <p:nvPr/>
        </p:nvSpPr>
        <p:spPr>
          <a:xfrm>
            <a:off x="644078" y="5287764"/>
            <a:ext cx="1501120" cy="461665"/>
          </a:xfrm>
          <a:prstGeom prst="rect">
            <a:avLst/>
          </a:prstGeom>
          <a:noFill/>
        </p:spPr>
        <p:txBody>
          <a:bodyPr wrap="square" rtlCol="0">
            <a:spAutoFit/>
          </a:bodyPr>
          <a:lstStyle/>
          <a:p>
            <a:r>
              <a:rPr lang="en-SG" sz="2400" i="1" dirty="0">
                <a:solidFill>
                  <a:srgbClr val="0000FF"/>
                </a:solidFill>
              </a:rPr>
              <a:t>Converse:</a:t>
            </a:r>
          </a:p>
        </p:txBody>
      </p:sp>
      <p:sp>
        <p:nvSpPr>
          <p:cNvPr id="48" name="TextBox 47"/>
          <p:cNvSpPr txBox="1"/>
          <p:nvPr/>
        </p:nvSpPr>
        <p:spPr>
          <a:xfrm>
            <a:off x="644078" y="5809615"/>
            <a:ext cx="1501120" cy="461665"/>
          </a:xfrm>
          <a:prstGeom prst="rect">
            <a:avLst/>
          </a:prstGeom>
          <a:noFill/>
        </p:spPr>
        <p:txBody>
          <a:bodyPr wrap="square" rtlCol="0">
            <a:spAutoFit/>
          </a:bodyPr>
          <a:lstStyle/>
          <a:p>
            <a:r>
              <a:rPr lang="en-SG" sz="2400" i="1" dirty="0">
                <a:solidFill>
                  <a:srgbClr val="0000FF"/>
                </a:solidFill>
              </a:rPr>
              <a:t>Inverse:</a:t>
            </a:r>
          </a:p>
        </p:txBody>
      </p:sp>
      <p:sp>
        <p:nvSpPr>
          <p:cNvPr id="49" name="TextBox 48"/>
          <p:cNvSpPr txBox="1"/>
          <p:nvPr/>
        </p:nvSpPr>
        <p:spPr>
          <a:xfrm>
            <a:off x="2145199" y="5308932"/>
            <a:ext cx="6803930" cy="461665"/>
          </a:xfrm>
          <a:prstGeom prst="rect">
            <a:avLst/>
          </a:prstGeom>
          <a:solidFill>
            <a:schemeClr val="accent4">
              <a:lumMod val="40000"/>
              <a:lumOff val="60000"/>
            </a:schemeClr>
          </a:solidFill>
        </p:spPr>
        <p:txBody>
          <a:bodyPr wrap="square" rtlCol="0">
            <a:spAutoFit/>
          </a:bodyPr>
          <a:lstStyle/>
          <a:p>
            <a:r>
              <a:rPr lang="en-SG" sz="2400" dirty="0"/>
              <a:t>If tomorrow is Monday, then today is Easter.</a:t>
            </a:r>
          </a:p>
        </p:txBody>
      </p:sp>
      <p:sp>
        <p:nvSpPr>
          <p:cNvPr id="50" name="TextBox 49"/>
          <p:cNvSpPr txBox="1"/>
          <p:nvPr/>
        </p:nvSpPr>
        <p:spPr>
          <a:xfrm>
            <a:off x="2145198" y="5874221"/>
            <a:ext cx="6803930" cy="461665"/>
          </a:xfrm>
          <a:prstGeom prst="rect">
            <a:avLst/>
          </a:prstGeom>
          <a:solidFill>
            <a:schemeClr val="accent4">
              <a:lumMod val="40000"/>
              <a:lumOff val="60000"/>
            </a:schemeClr>
          </a:solidFill>
        </p:spPr>
        <p:txBody>
          <a:bodyPr wrap="square" rtlCol="0">
            <a:spAutoFit/>
          </a:bodyPr>
          <a:lstStyle/>
          <a:p>
            <a:r>
              <a:rPr lang="en-SG" sz="2400" dirty="0"/>
              <a:t>If today is not Easter, then tomorrow is not Monday.</a:t>
            </a:r>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1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9" grpId="0" animBg="1"/>
      <p:bldP spid="5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 and its Contrapositive, 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6" name="Group 45"/>
          <p:cNvGrpSpPr/>
          <p:nvPr/>
        </p:nvGrpSpPr>
        <p:grpSpPr>
          <a:xfrm>
            <a:off x="2379360" y="3074239"/>
            <a:ext cx="4757216" cy="1113326"/>
            <a:chOff x="2131269" y="2586050"/>
            <a:chExt cx="4757216" cy="1113326"/>
          </a:xfrm>
        </p:grpSpPr>
        <p:grpSp>
          <p:nvGrpSpPr>
            <p:cNvPr id="51" name="Group 50"/>
            <p:cNvGrpSpPr/>
            <p:nvPr/>
          </p:nvGrpSpPr>
          <p:grpSpPr>
            <a:xfrm>
              <a:off x="4097440" y="2586050"/>
              <a:ext cx="2791044" cy="590106"/>
              <a:chOff x="4244911" y="2301107"/>
              <a:chExt cx="2791044" cy="590106"/>
            </a:xfrm>
          </p:grpSpPr>
          <p:sp>
            <p:nvSpPr>
              <p:cNvPr id="54" name="TextBox 53"/>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56" name="TextBox 55"/>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52" name="TextBox 51"/>
            <p:cNvSpPr txBox="1"/>
            <p:nvPr/>
          </p:nvSpPr>
          <p:spPr>
            <a:xfrm>
              <a:off x="4812471" y="3176156"/>
              <a:ext cx="2076014" cy="523220"/>
            </a:xfrm>
            <a:prstGeom prst="rect">
              <a:avLst/>
            </a:prstGeom>
            <a:noFill/>
          </p:spPr>
          <p:txBody>
            <a:bodyPr wrap="square" rtlCol="0">
              <a:spAutoFit/>
            </a:bodyPr>
            <a:lstStyle/>
            <a:p>
              <a:pPr algn="ctr"/>
              <a:r>
                <a:rPr lang="en-SG" sz="2800" i="1" dirty="0"/>
                <a:t>inverse</a:t>
              </a:r>
            </a:p>
          </p:txBody>
        </p:sp>
        <p:sp>
          <p:nvSpPr>
            <p:cNvPr id="53" name="TextBox 52"/>
            <p:cNvSpPr txBox="1"/>
            <p:nvPr/>
          </p:nvSpPr>
          <p:spPr>
            <a:xfrm>
              <a:off x="2131269" y="3176156"/>
              <a:ext cx="2067340" cy="523220"/>
            </a:xfrm>
            <a:prstGeom prst="rect">
              <a:avLst/>
            </a:prstGeom>
            <a:noFill/>
          </p:spPr>
          <p:txBody>
            <a:bodyPr wrap="square" rtlCol="0">
              <a:spAutoFit/>
            </a:bodyPr>
            <a:lstStyle/>
            <a:p>
              <a:pPr algn="ctr"/>
              <a:r>
                <a:rPr lang="en-SG" sz="2800" i="1" dirty="0"/>
                <a:t>converse</a:t>
              </a:r>
            </a:p>
          </p:txBody>
        </p:sp>
      </p:grpSp>
      <p:grpSp>
        <p:nvGrpSpPr>
          <p:cNvPr id="2" name="Group 1"/>
          <p:cNvGrpSpPr/>
          <p:nvPr/>
        </p:nvGrpSpPr>
        <p:grpSpPr>
          <a:xfrm>
            <a:off x="2324699" y="1129358"/>
            <a:ext cx="4972661" cy="1539421"/>
            <a:chOff x="2076608" y="1472724"/>
            <a:chExt cx="4972661" cy="1539421"/>
          </a:xfrm>
        </p:grpSpPr>
        <p:grpSp>
          <p:nvGrpSpPr>
            <p:cNvPr id="41" name="Group 40"/>
            <p:cNvGrpSpPr/>
            <p:nvPr/>
          </p:nvGrpSpPr>
          <p:grpSpPr>
            <a:xfrm>
              <a:off x="2152019" y="1472724"/>
              <a:ext cx="4757215" cy="590106"/>
              <a:chOff x="2278740" y="2301107"/>
              <a:chExt cx="4757215" cy="590106"/>
            </a:xfrm>
          </p:grpSpPr>
          <p:sp>
            <p:nvSpPr>
              <p:cNvPr id="43" name="TextBox 42"/>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4" name="TextBox 43"/>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5" name="TextBox 44"/>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2" name="TextBox 41"/>
            <p:cNvSpPr txBox="1"/>
            <p:nvPr/>
          </p:nvSpPr>
          <p:spPr>
            <a:xfrm>
              <a:off x="4693184" y="2062830"/>
              <a:ext cx="2356085" cy="523220"/>
            </a:xfrm>
            <a:prstGeom prst="rect">
              <a:avLst/>
            </a:prstGeom>
            <a:noFill/>
          </p:spPr>
          <p:txBody>
            <a:bodyPr wrap="square" rtlCol="0">
              <a:spAutoFit/>
            </a:bodyPr>
            <a:lstStyle/>
            <a:p>
              <a:pPr algn="ctr"/>
              <a:r>
                <a:rPr lang="en-SG" sz="2800" i="1" dirty="0"/>
                <a:t>contrapositive</a:t>
              </a:r>
            </a:p>
          </p:txBody>
        </p:sp>
        <p:sp>
          <p:nvSpPr>
            <p:cNvPr id="57" name="TextBox 56"/>
            <p:cNvSpPr txBox="1"/>
            <p:nvPr/>
          </p:nvSpPr>
          <p:spPr>
            <a:xfrm>
              <a:off x="2076608" y="2058038"/>
              <a:ext cx="2356085" cy="954107"/>
            </a:xfrm>
            <a:prstGeom prst="rect">
              <a:avLst/>
            </a:prstGeom>
            <a:noFill/>
          </p:spPr>
          <p:txBody>
            <a:bodyPr wrap="square" rtlCol="0">
              <a:spAutoFit/>
            </a:bodyPr>
            <a:lstStyle/>
            <a:p>
              <a:pPr algn="ctr"/>
              <a:r>
                <a:rPr lang="en-SG" sz="2800" i="1" dirty="0"/>
                <a:t>conditional statement</a:t>
              </a:r>
            </a:p>
          </p:txBody>
        </p:sp>
      </p:grpSp>
      <p:sp>
        <p:nvSpPr>
          <p:cNvPr id="59" name="TextBox 58"/>
          <p:cNvSpPr txBox="1"/>
          <p:nvPr/>
        </p:nvSpPr>
        <p:spPr>
          <a:xfrm>
            <a:off x="2379360" y="3117360"/>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grpSp>
        <p:nvGrpSpPr>
          <p:cNvPr id="21" name="Group 20"/>
          <p:cNvGrpSpPr/>
          <p:nvPr/>
        </p:nvGrpSpPr>
        <p:grpSpPr>
          <a:xfrm>
            <a:off x="438115" y="4710785"/>
            <a:ext cx="6793695" cy="828681"/>
            <a:chOff x="708751" y="4811843"/>
            <a:chExt cx="6793695" cy="828681"/>
          </a:xfrm>
        </p:grpSpPr>
        <p:sp>
          <p:nvSpPr>
            <p:cNvPr id="6" name="TextBox 5"/>
            <p:cNvSpPr txBox="1"/>
            <p:nvPr/>
          </p:nvSpPr>
          <p:spPr>
            <a:xfrm>
              <a:off x="708751" y="4811843"/>
              <a:ext cx="1959498" cy="523220"/>
            </a:xfrm>
            <a:prstGeom prst="rect">
              <a:avLst/>
            </a:prstGeom>
            <a:noFill/>
          </p:spPr>
          <p:txBody>
            <a:bodyPr wrap="square" rtlCol="0">
              <a:spAutoFit/>
            </a:bodyPr>
            <a:lstStyle/>
            <a:p>
              <a:r>
                <a:rPr lang="en-SG" sz="2800" dirty="0"/>
                <a:t>Note that:</a:t>
              </a:r>
            </a:p>
          </p:txBody>
        </p:sp>
        <p:grpSp>
          <p:nvGrpSpPr>
            <p:cNvPr id="17" name="Group 16"/>
            <p:cNvGrpSpPr/>
            <p:nvPr/>
          </p:nvGrpSpPr>
          <p:grpSpPr>
            <a:xfrm>
              <a:off x="2617170" y="5117304"/>
              <a:ext cx="4885276" cy="523220"/>
              <a:chOff x="2617170" y="5117304"/>
              <a:chExt cx="4885276" cy="523220"/>
            </a:xfrm>
          </p:grpSpPr>
          <p:sp>
            <p:nvSpPr>
              <p:cNvPr id="58" name="TextBox 57"/>
              <p:cNvSpPr txBox="1"/>
              <p:nvPr/>
            </p:nvSpPr>
            <p:spPr>
              <a:xfrm>
                <a:off x="2617170" y="5117304"/>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60" name="TextBox 59"/>
              <p:cNvSpPr txBox="1"/>
              <p:nvPr/>
            </p:nvSpPr>
            <p:spPr>
              <a:xfrm>
                <a:off x="5426432" y="5117304"/>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grpSp>
            <p:nvGrpSpPr>
              <p:cNvPr id="16" name="Group 15"/>
              <p:cNvGrpSpPr/>
              <p:nvPr/>
            </p:nvGrpSpPr>
            <p:grpSpPr>
              <a:xfrm>
                <a:off x="4640466" y="5117304"/>
                <a:ext cx="785966" cy="523220"/>
                <a:chOff x="4640466" y="5117304"/>
                <a:chExt cx="785966" cy="523220"/>
              </a:xfrm>
            </p:grpSpPr>
            <p:sp>
              <p:nvSpPr>
                <p:cNvPr id="61" name="TextBox 60"/>
                <p:cNvSpPr txBox="1"/>
                <p:nvPr/>
              </p:nvSpPr>
              <p:spPr>
                <a:xfrm>
                  <a:off x="4640466" y="5117304"/>
                  <a:ext cx="785966" cy="523220"/>
                </a:xfrm>
                <a:prstGeom prst="rect">
                  <a:avLst/>
                </a:prstGeom>
                <a:noFill/>
              </p:spPr>
              <p:txBody>
                <a:bodyPr wrap="square" rtlCol="0">
                  <a:spAutoFit/>
                </a:bodyPr>
                <a:lstStyle/>
                <a:p>
                  <a:pPr algn="ctr"/>
                  <a:r>
                    <a:rPr lang="en-SG" sz="2800" b="1" dirty="0">
                      <a:solidFill>
                        <a:srgbClr val="FF0000"/>
                      </a:solidFill>
                      <a:sym typeface="Symbol" panose="05050102010706020507" pitchFamily="18" charset="2"/>
                    </a:rPr>
                    <a:t></a:t>
                  </a:r>
                  <a:endParaRPr lang="en-SG" sz="2800" b="1" dirty="0">
                    <a:solidFill>
                      <a:srgbClr val="FF0000"/>
                    </a:solidFill>
                  </a:endParaRPr>
                </a:p>
              </p:txBody>
            </p:sp>
            <p:cxnSp>
              <p:nvCxnSpPr>
                <p:cNvPr id="8" name="Straight Connector 7"/>
                <p:cNvCxnSpPr/>
                <p:nvPr/>
              </p:nvCxnSpPr>
              <p:spPr>
                <a:xfrm flipH="1">
                  <a:off x="4959943" y="5291528"/>
                  <a:ext cx="121723" cy="2098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47" name="Oval 4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8875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2.2.6. Only If and the Biconditional</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9" name="Group 48"/>
          <p:cNvGrpSpPr/>
          <p:nvPr/>
        </p:nvGrpSpPr>
        <p:grpSpPr>
          <a:xfrm>
            <a:off x="886873" y="3946768"/>
            <a:ext cx="7427542" cy="2297015"/>
            <a:chOff x="825278" y="4598517"/>
            <a:chExt cx="7427542" cy="2102975"/>
          </a:xfrm>
        </p:grpSpPr>
        <p:sp>
          <p:nvSpPr>
            <p:cNvPr id="50" name="Rectangle 49"/>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2.2.5 (Only If)</a:t>
              </a:r>
            </a:p>
          </p:txBody>
        </p:sp>
        <p:sp>
          <p:nvSpPr>
            <p:cNvPr id="53" name="TextBox 52"/>
            <p:cNvSpPr txBox="1"/>
            <p:nvPr/>
          </p:nvSpPr>
          <p:spPr>
            <a:xfrm>
              <a:off x="870660" y="5193984"/>
              <a:ext cx="7382159" cy="1507508"/>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statements,</a:t>
              </a:r>
            </a:p>
            <a:p>
              <a:pPr>
                <a:spcAft>
                  <a:spcPts val="600"/>
                </a:spcAft>
                <a:tabLst>
                  <a:tab pos="539750" algn="l"/>
                  <a:tab pos="1978025" algn="l"/>
                  <a:tab pos="3492500" algn="l"/>
                </a:tabLst>
              </a:pPr>
              <a:r>
                <a:rPr lang="en-SG" sz="2400" dirty="0"/>
                <a:t>	“</a:t>
              </a:r>
              <a:r>
                <a:rPr lang="en-SG" sz="2400" i="1" dirty="0"/>
                <a:t>p</a:t>
              </a:r>
              <a:r>
                <a:rPr lang="en-SG" sz="2400" dirty="0"/>
                <a:t> only if </a:t>
              </a:r>
              <a:r>
                <a:rPr lang="en-SG" sz="2400" i="1" dirty="0"/>
                <a:t>q</a:t>
              </a:r>
              <a:r>
                <a:rPr lang="en-SG" sz="2400" dirty="0"/>
                <a:t>”    means	“if not </a:t>
              </a:r>
              <a:r>
                <a:rPr lang="en-SG" sz="2400" i="1" dirty="0"/>
                <a:t>q</a:t>
              </a:r>
              <a:r>
                <a:rPr lang="en-SG" sz="2400" dirty="0"/>
                <a:t> then not </a:t>
              </a:r>
              <a:r>
                <a:rPr lang="en-SG" sz="2400" i="1" dirty="0"/>
                <a:t>p</a:t>
              </a:r>
              <a:r>
                <a:rPr lang="en-SG" sz="2400" dirty="0"/>
                <a:t>”</a:t>
              </a:r>
            </a:p>
            <a:p>
              <a:r>
                <a:rPr lang="en-SG" sz="2400" dirty="0"/>
                <a:t>Or, equivalently, </a:t>
              </a:r>
            </a:p>
            <a:p>
              <a:pPr>
                <a:spcAft>
                  <a:spcPts val="600"/>
                </a:spcAft>
                <a:tabLst>
                  <a:tab pos="360363" algn="l"/>
                  <a:tab pos="3492500" algn="l"/>
                </a:tabLst>
              </a:pPr>
              <a:r>
                <a:rPr lang="en-SG" sz="2400" dirty="0"/>
                <a:t>		“if </a:t>
              </a:r>
              <a:r>
                <a:rPr lang="en-SG" sz="2400" i="1" dirty="0"/>
                <a:t>p</a:t>
              </a:r>
              <a:r>
                <a:rPr lang="en-SG" sz="2400" dirty="0"/>
                <a:t> then </a:t>
              </a:r>
              <a:r>
                <a:rPr lang="en-SG" sz="2400" i="1" dirty="0">
                  <a:sym typeface="Symbol" panose="05050102010706020507" pitchFamily="18" charset="2"/>
                </a:rPr>
                <a:t>q</a:t>
              </a:r>
              <a:r>
                <a:rPr lang="en-SG" sz="2400" dirty="0">
                  <a:sym typeface="Symbol" panose="05050102010706020507" pitchFamily="18" charset="2"/>
                </a:rPr>
                <a:t>”</a:t>
              </a:r>
              <a:endParaRPr lang="en-SG" sz="2400" dirty="0"/>
            </a:p>
          </p:txBody>
        </p:sp>
      </p:grpSp>
      <p:sp>
        <p:nvSpPr>
          <p:cNvPr id="35" name="TextBox 34"/>
          <p:cNvSpPr txBox="1"/>
          <p:nvPr/>
        </p:nvSpPr>
        <p:spPr>
          <a:xfrm>
            <a:off x="522139" y="1510488"/>
            <a:ext cx="8269019" cy="232371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To say “</a:t>
            </a:r>
            <a:r>
              <a:rPr lang="en-SG" sz="2800" i="1" dirty="0">
                <a:sym typeface="Symbol" panose="05050102010706020507" pitchFamily="18" charset="2"/>
              </a:rPr>
              <a:t>p</a:t>
            </a:r>
            <a:r>
              <a:rPr lang="en-SG" sz="2800" dirty="0">
                <a:sym typeface="Symbol" panose="05050102010706020507" pitchFamily="18" charset="2"/>
              </a:rPr>
              <a:t> </a:t>
            </a:r>
            <a:r>
              <a:rPr lang="en-SG" sz="2800" dirty="0">
                <a:solidFill>
                  <a:srgbClr val="C00000"/>
                </a:solidFill>
                <a:sym typeface="Symbol" panose="05050102010706020507" pitchFamily="18" charset="2"/>
              </a:rPr>
              <a:t>only if </a:t>
            </a:r>
            <a:r>
              <a:rPr lang="en-SG" sz="2800" i="1" dirty="0">
                <a:sym typeface="Symbol" panose="05050102010706020507" pitchFamily="18" charset="2"/>
              </a:rPr>
              <a:t>q</a:t>
            </a:r>
            <a:r>
              <a:rPr lang="en-SG" sz="2800" dirty="0">
                <a:sym typeface="Symbol" panose="05050102010706020507" pitchFamily="18" charset="2"/>
              </a:rPr>
              <a:t>” means that </a:t>
            </a:r>
            <a:r>
              <a:rPr lang="en-SG" sz="2800" i="1" dirty="0">
                <a:sym typeface="Symbol" panose="05050102010706020507" pitchFamily="18" charset="2"/>
              </a:rPr>
              <a:t>p</a:t>
            </a:r>
            <a:r>
              <a:rPr lang="en-SG" sz="2800" dirty="0">
                <a:sym typeface="Symbol" panose="05050102010706020507" pitchFamily="18" charset="2"/>
              </a:rPr>
              <a:t> can take place only if </a:t>
            </a:r>
            <a:r>
              <a:rPr lang="en-SG" sz="2800" i="1" dirty="0">
                <a:sym typeface="Symbol" panose="05050102010706020507" pitchFamily="18" charset="2"/>
              </a:rPr>
              <a:t>q</a:t>
            </a:r>
            <a:r>
              <a:rPr lang="en-SG" sz="2800" dirty="0">
                <a:sym typeface="Symbol" panose="05050102010706020507" pitchFamily="18" charset="2"/>
              </a:rPr>
              <a:t> takes place also. That is, if </a:t>
            </a:r>
            <a:r>
              <a:rPr lang="en-SG" sz="2800" i="1" dirty="0">
                <a:sym typeface="Symbol" panose="05050102010706020507" pitchFamily="18" charset="2"/>
              </a:rPr>
              <a:t>q</a:t>
            </a:r>
            <a:r>
              <a:rPr lang="en-SG" sz="2800" dirty="0">
                <a:sym typeface="Symbol" panose="05050102010706020507" pitchFamily="18" charset="2"/>
              </a:rPr>
              <a:t> does not take place, then </a:t>
            </a:r>
            <a:r>
              <a:rPr lang="en-SG" sz="2800" i="1" dirty="0">
                <a:sym typeface="Symbol" panose="05050102010706020507" pitchFamily="18" charset="2"/>
              </a:rPr>
              <a:t>p</a:t>
            </a:r>
            <a:r>
              <a:rPr lang="en-SG" sz="2800" dirty="0">
                <a:sym typeface="Symbol" panose="05050102010706020507" pitchFamily="18" charset="2"/>
              </a:rPr>
              <a:t> cannot take place.</a:t>
            </a:r>
          </a:p>
          <a:p>
            <a:pPr marL="285750" indent="-285750">
              <a:spcBef>
                <a:spcPts val="600"/>
              </a:spcBef>
              <a:buFont typeface="Wingdings" panose="05000000000000000000" pitchFamily="2" charset="2"/>
              <a:buChar char="§"/>
            </a:pPr>
            <a:r>
              <a:rPr lang="en-SG" sz="2800" dirty="0">
                <a:sym typeface="Symbol" panose="05050102010706020507" pitchFamily="18" charset="2"/>
              </a:rPr>
              <a:t>Another way to say this is that if </a:t>
            </a:r>
            <a:r>
              <a:rPr lang="en-SG" sz="2800" i="1" dirty="0">
                <a:sym typeface="Symbol" panose="05050102010706020507" pitchFamily="18" charset="2"/>
              </a:rPr>
              <a:t>p</a:t>
            </a:r>
            <a:r>
              <a:rPr lang="en-SG" sz="2800" dirty="0">
                <a:sym typeface="Symbol" panose="05050102010706020507" pitchFamily="18" charset="2"/>
              </a:rPr>
              <a:t> occurs, then </a:t>
            </a:r>
            <a:r>
              <a:rPr lang="en-SG" sz="2800" i="1" dirty="0">
                <a:sym typeface="Symbol" panose="05050102010706020507" pitchFamily="18" charset="2"/>
              </a:rPr>
              <a:t>q</a:t>
            </a:r>
            <a:r>
              <a:rPr lang="en-SG" sz="2800" dirty="0">
                <a:sym typeface="Symbol" panose="05050102010706020507" pitchFamily="18" charset="2"/>
              </a:rPr>
              <a:t> must also occur (using contrapositive).</a:t>
            </a:r>
            <a:endParaRPr lang="en-SG" sz="2400" dirty="0">
              <a:sym typeface="Symbol" panose="05050102010706020507" pitchFamily="18" charset="2"/>
            </a:endParaRP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971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023395"/>
            <a:ext cx="8269019" cy="1846659"/>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Rewrite the following statement in </a:t>
            </a:r>
            <a:r>
              <a:rPr lang="en-SG" sz="2800" i="1" dirty="0">
                <a:sym typeface="Symbol" panose="05050102010706020507" pitchFamily="18" charset="2"/>
              </a:rPr>
              <a:t>if-then</a:t>
            </a:r>
            <a:r>
              <a:rPr lang="en-SG" sz="2800" dirty="0">
                <a:sym typeface="Symbol" panose="05050102010706020507" pitchFamily="18" charset="2"/>
              </a:rPr>
              <a:t> form in two ways, one of which is the contrapositive of the other.</a:t>
            </a:r>
            <a:endParaRPr lang="en-SG" sz="2400" dirty="0">
              <a:sym typeface="Symbol" panose="05050102010706020507" pitchFamily="18" charset="2"/>
            </a:endParaRPr>
          </a:p>
          <a:p>
            <a:pPr lvl="1">
              <a:spcBef>
                <a:spcPts val="1200"/>
              </a:spcBef>
            </a:pPr>
            <a:r>
              <a:rPr lang="en-SG" sz="2400" dirty="0">
                <a:sym typeface="Symbol" panose="05050102010706020507" pitchFamily="18" charset="2"/>
              </a:rPr>
              <a:t>John will break the world’s record only if he runs the mile in under four minutes.</a:t>
            </a:r>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TextBox 37"/>
          <p:cNvSpPr txBox="1"/>
          <p:nvPr/>
        </p:nvSpPr>
        <p:spPr>
          <a:xfrm>
            <a:off x="2145198" y="3155293"/>
            <a:ext cx="6767899" cy="830997"/>
          </a:xfrm>
          <a:prstGeom prst="rect">
            <a:avLst/>
          </a:prstGeom>
          <a:solidFill>
            <a:schemeClr val="accent4">
              <a:lumMod val="40000"/>
              <a:lumOff val="60000"/>
            </a:schemeClr>
          </a:solidFill>
        </p:spPr>
        <p:txBody>
          <a:bodyPr wrap="square" rtlCol="0">
            <a:spAutoFit/>
          </a:bodyPr>
          <a:lstStyle/>
          <a:p>
            <a:r>
              <a:rPr lang="en-SG" sz="2400" dirty="0"/>
              <a:t>If John does not run the mile in under four minutes, then John will not break the world’s record.</a:t>
            </a:r>
          </a:p>
        </p:txBody>
      </p:sp>
      <p:sp>
        <p:nvSpPr>
          <p:cNvPr id="39" name="TextBox 38"/>
          <p:cNvSpPr txBox="1"/>
          <p:nvPr/>
        </p:nvSpPr>
        <p:spPr>
          <a:xfrm>
            <a:off x="644078" y="3242270"/>
            <a:ext cx="1501120" cy="461665"/>
          </a:xfrm>
          <a:prstGeom prst="rect">
            <a:avLst/>
          </a:prstGeom>
          <a:noFill/>
        </p:spPr>
        <p:txBody>
          <a:bodyPr wrap="square" rtlCol="0">
            <a:spAutoFit/>
          </a:bodyPr>
          <a:lstStyle/>
          <a:p>
            <a:r>
              <a:rPr lang="en-SG" sz="2400" i="1" dirty="0">
                <a:solidFill>
                  <a:srgbClr val="0000FF"/>
                </a:solidFill>
              </a:rPr>
              <a:t>Version 1:</a:t>
            </a:r>
          </a:p>
        </p:txBody>
      </p:sp>
      <p:sp>
        <p:nvSpPr>
          <p:cNvPr id="40" name="TextBox 39"/>
          <p:cNvSpPr txBox="1"/>
          <p:nvPr/>
        </p:nvSpPr>
        <p:spPr>
          <a:xfrm>
            <a:off x="2164488" y="4340323"/>
            <a:ext cx="6767899" cy="830997"/>
          </a:xfrm>
          <a:prstGeom prst="rect">
            <a:avLst/>
          </a:prstGeom>
          <a:solidFill>
            <a:schemeClr val="accent4">
              <a:lumMod val="40000"/>
              <a:lumOff val="60000"/>
            </a:schemeClr>
          </a:solidFill>
        </p:spPr>
        <p:txBody>
          <a:bodyPr wrap="square" rtlCol="0">
            <a:spAutoFit/>
          </a:bodyPr>
          <a:lstStyle/>
          <a:p>
            <a:r>
              <a:rPr lang="en-SG" sz="2400" dirty="0"/>
              <a:t>If John breaks the world’s record, then John will have run the mile in under four minutes.</a:t>
            </a:r>
          </a:p>
        </p:txBody>
      </p:sp>
      <p:sp>
        <p:nvSpPr>
          <p:cNvPr id="41" name="TextBox 40"/>
          <p:cNvSpPr txBox="1"/>
          <p:nvPr/>
        </p:nvSpPr>
        <p:spPr>
          <a:xfrm>
            <a:off x="663368" y="4427300"/>
            <a:ext cx="1501120" cy="461665"/>
          </a:xfrm>
          <a:prstGeom prst="rect">
            <a:avLst/>
          </a:prstGeom>
          <a:noFill/>
        </p:spPr>
        <p:txBody>
          <a:bodyPr wrap="square" rtlCol="0">
            <a:spAutoFit/>
          </a:bodyPr>
          <a:lstStyle/>
          <a:p>
            <a:r>
              <a:rPr lang="en-SG" sz="2400" i="1" dirty="0">
                <a:solidFill>
                  <a:srgbClr val="0000FF"/>
                </a:solidFill>
              </a:rPr>
              <a:t>Version 2:</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273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886873" y="1098237"/>
            <a:ext cx="7427542" cy="2799205"/>
            <a:chOff x="886873" y="1293109"/>
            <a:chExt cx="7427542" cy="2799205"/>
          </a:xfrm>
        </p:grpSpPr>
        <p:sp>
          <p:nvSpPr>
            <p:cNvPr id="42" name="Rectangle 41"/>
            <p:cNvSpPr/>
            <p:nvPr/>
          </p:nvSpPr>
          <p:spPr>
            <a:xfrm>
              <a:off x="886873" y="1293109"/>
              <a:ext cx="7427542" cy="279920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886873" y="1293109"/>
              <a:ext cx="7427542" cy="625968"/>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932256" y="1344585"/>
              <a:ext cx="4474545" cy="479740"/>
            </a:xfrm>
            <a:prstGeom prst="rect">
              <a:avLst/>
            </a:prstGeom>
            <a:noFill/>
          </p:spPr>
          <p:txBody>
            <a:bodyPr wrap="square" rtlCol="0">
              <a:spAutoFit/>
            </a:bodyPr>
            <a:lstStyle/>
            <a:p>
              <a:r>
                <a:rPr lang="en-SG" sz="2400" dirty="0">
                  <a:solidFill>
                    <a:schemeClr val="bg1"/>
                  </a:solidFill>
                </a:rPr>
                <a:t>Definition 2.2.6 (Biconditional)</a:t>
              </a:r>
            </a:p>
          </p:txBody>
        </p:sp>
        <p:sp>
          <p:nvSpPr>
            <p:cNvPr id="45" name="TextBox 44"/>
            <p:cNvSpPr txBox="1"/>
            <p:nvPr/>
          </p:nvSpPr>
          <p:spPr>
            <a:xfrm>
              <a:off x="932256" y="1987333"/>
              <a:ext cx="7382159" cy="2092880"/>
            </a:xfrm>
            <a:prstGeom prst="rect">
              <a:avLst/>
            </a:prstGeom>
            <a:noFill/>
          </p:spPr>
          <p:txBody>
            <a:bodyPr wrap="square" rtlCol="0">
              <a:spAutoFit/>
            </a:bodyPr>
            <a:lstStyle/>
            <a:p>
              <a:pPr>
                <a:spcAft>
                  <a:spcPts val="600"/>
                </a:spcAft>
              </a:pPr>
              <a:r>
                <a:rPr lang="en-SG" sz="2400" dirty="0"/>
                <a:t>Given statement variables </a:t>
              </a:r>
              <a:r>
                <a:rPr lang="en-SG" sz="2400" i="1" dirty="0"/>
                <a:t>p</a:t>
              </a:r>
              <a:r>
                <a:rPr lang="en-SG" sz="2400" dirty="0"/>
                <a:t> and </a:t>
              </a:r>
              <a:r>
                <a:rPr lang="en-SG" sz="2400" i="1" dirty="0"/>
                <a:t>q</a:t>
              </a:r>
              <a:r>
                <a:rPr lang="en-SG" sz="2400" dirty="0"/>
                <a:t>, the </a:t>
              </a:r>
              <a:r>
                <a:rPr lang="en-SG" sz="2400" b="1" dirty="0"/>
                <a:t>biconditional </a:t>
              </a:r>
              <a:r>
                <a:rPr lang="en-SG" sz="2400" dirty="0"/>
                <a:t>of </a:t>
              </a:r>
              <a:r>
                <a:rPr lang="en-SG" sz="2400" i="1" dirty="0"/>
                <a:t>p</a:t>
              </a:r>
              <a:r>
                <a:rPr lang="en-SG" sz="2400" dirty="0"/>
                <a:t> and </a:t>
              </a:r>
              <a:r>
                <a:rPr lang="en-SG" sz="2400" i="1" dirty="0"/>
                <a:t>q</a:t>
              </a:r>
              <a:r>
                <a:rPr lang="en-SG" sz="2400" dirty="0"/>
                <a:t> is “</a:t>
              </a:r>
              <a:r>
                <a:rPr lang="en-SG" sz="2400" i="1" dirty="0"/>
                <a:t>p</a:t>
              </a:r>
              <a:r>
                <a:rPr lang="en-SG" sz="2400" dirty="0"/>
                <a:t> if, and only if, </a:t>
              </a:r>
              <a:r>
                <a:rPr lang="en-SG" sz="2400" i="1" dirty="0"/>
                <a:t>q</a:t>
              </a:r>
              <a:r>
                <a:rPr lang="en-SG" sz="2400" dirty="0"/>
                <a:t>” and is denoted </a:t>
              </a:r>
              <a:r>
                <a:rPr lang="en-SG" sz="2400" i="1" dirty="0"/>
                <a:t>p </a:t>
              </a:r>
              <a:r>
                <a:rPr lang="en-SG" sz="2400" dirty="0">
                  <a:sym typeface="Symbol" panose="05050102010706020507" pitchFamily="18" charset="2"/>
                </a:rPr>
                <a:t></a:t>
              </a:r>
              <a:r>
                <a:rPr lang="en-SG" sz="2400" dirty="0"/>
                <a:t> </a:t>
              </a:r>
              <a:r>
                <a:rPr lang="en-SG" sz="2400" i="1" dirty="0"/>
                <a:t>q</a:t>
              </a:r>
              <a:r>
                <a:rPr lang="en-SG" sz="2400" dirty="0"/>
                <a:t>.</a:t>
              </a:r>
            </a:p>
            <a:p>
              <a:pPr>
                <a:spcAft>
                  <a:spcPts val="600"/>
                </a:spcAft>
              </a:pPr>
              <a:r>
                <a:rPr lang="en-SG" sz="2400" dirty="0"/>
                <a:t>It is true if both </a:t>
              </a:r>
              <a:r>
                <a:rPr lang="en-SG" sz="2400" i="1" dirty="0"/>
                <a:t>p</a:t>
              </a:r>
              <a:r>
                <a:rPr lang="en-SG" sz="2400" dirty="0"/>
                <a:t> and </a:t>
              </a:r>
              <a:r>
                <a:rPr lang="en-SG" sz="2400" i="1" dirty="0"/>
                <a:t>q</a:t>
              </a:r>
              <a:r>
                <a:rPr lang="en-SG" sz="2400" dirty="0"/>
                <a:t> have the same truth values and is false if </a:t>
              </a:r>
              <a:r>
                <a:rPr lang="en-SG" sz="2400" i="1" dirty="0"/>
                <a:t>p</a:t>
              </a:r>
              <a:r>
                <a:rPr lang="en-SG" sz="2400" dirty="0"/>
                <a:t> and q have opposite truth values. </a:t>
              </a:r>
            </a:p>
            <a:p>
              <a:pPr>
                <a:spcAft>
                  <a:spcPts val="600"/>
                </a:spcAft>
              </a:pPr>
              <a:r>
                <a:rPr lang="en-SG" sz="2400" dirty="0"/>
                <a:t>The words </a:t>
              </a:r>
              <a:r>
                <a:rPr lang="en-SG" sz="2400" i="1" dirty="0"/>
                <a:t>if and only if </a:t>
              </a:r>
              <a:r>
                <a:rPr lang="en-SG" sz="2400" dirty="0"/>
                <a:t>are sometimes abbreviated </a:t>
              </a:r>
              <a:r>
                <a:rPr lang="en-SG" sz="2400" i="1" dirty="0"/>
                <a:t>iff</a:t>
              </a:r>
              <a:r>
                <a:rPr lang="en-SG" sz="2400" dirty="0"/>
                <a:t>.</a:t>
              </a:r>
            </a:p>
          </p:txBody>
        </p:sp>
      </p:grpSp>
      <p:sp>
        <p:nvSpPr>
          <p:cNvPr id="46" name="TextBox 45"/>
          <p:cNvSpPr txBox="1"/>
          <p:nvPr/>
        </p:nvSpPr>
        <p:spPr>
          <a:xfrm>
            <a:off x="1282608" y="4298791"/>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47" name="Table 46"/>
          <p:cNvGraphicFramePr>
            <a:graphicFrameLocks noGrp="1"/>
          </p:cNvGraphicFramePr>
          <p:nvPr>
            <p:extLst>
              <p:ext uri="{D42A27DB-BD31-4B8C-83A1-F6EECF244321}">
                <p14:modId xmlns:p14="http://schemas.microsoft.com/office/powerpoint/2010/main" val="1589301369"/>
              </p:ext>
            </p:extLst>
          </p:nvPr>
        </p:nvGraphicFramePr>
        <p:xfrm>
          <a:off x="4197200" y="424208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239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1239937" y="1120876"/>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47" name="Table 46"/>
          <p:cNvGraphicFramePr>
            <a:graphicFrameLocks noGrp="1"/>
          </p:cNvGraphicFramePr>
          <p:nvPr>
            <p:extLst>
              <p:ext uri="{D42A27DB-BD31-4B8C-83A1-F6EECF244321}">
                <p14:modId xmlns:p14="http://schemas.microsoft.com/office/powerpoint/2010/main" val="3776482223"/>
              </p:ext>
            </p:extLst>
          </p:nvPr>
        </p:nvGraphicFramePr>
        <p:xfrm>
          <a:off x="891074" y="2099855"/>
          <a:ext cx="7419140" cy="2286000"/>
        </p:xfrm>
        <a:graphic>
          <a:graphicData uri="http://schemas.openxmlformats.org/drawingml/2006/table">
            <a:tbl>
              <a:tblPr firstRow="1" bandRow="1">
                <a:tableStyleId>{5C22544A-7EE6-4342-B048-85BDC9FD1C3A}</a:tableStyleId>
              </a:tblPr>
              <a:tblGrid>
                <a:gridCol w="579241">
                  <a:extLst>
                    <a:ext uri="{9D8B030D-6E8A-4147-A177-3AD203B41FA5}">
                      <a16:colId xmlns:a16="http://schemas.microsoft.com/office/drawing/2014/main" val="20000"/>
                    </a:ext>
                  </a:extLst>
                </a:gridCol>
                <a:gridCol w="579241">
                  <a:extLst>
                    <a:ext uri="{9D8B030D-6E8A-4147-A177-3AD203B41FA5}">
                      <a16:colId xmlns:a16="http://schemas.microsoft.com/office/drawing/2014/main" val="20001"/>
                    </a:ext>
                  </a:extLst>
                </a:gridCol>
                <a:gridCol w="1022983">
                  <a:extLst>
                    <a:ext uri="{9D8B030D-6E8A-4147-A177-3AD203B41FA5}">
                      <a16:colId xmlns:a16="http://schemas.microsoft.com/office/drawing/2014/main" val="20002"/>
                    </a:ext>
                  </a:extLst>
                </a:gridCol>
                <a:gridCol w="995704">
                  <a:extLst>
                    <a:ext uri="{9D8B030D-6E8A-4147-A177-3AD203B41FA5}">
                      <a16:colId xmlns:a16="http://schemas.microsoft.com/office/drawing/2014/main" val="20003"/>
                    </a:ext>
                  </a:extLst>
                </a:gridCol>
                <a:gridCol w="1336699">
                  <a:extLst>
                    <a:ext uri="{9D8B030D-6E8A-4147-A177-3AD203B41FA5}">
                      <a16:colId xmlns:a16="http://schemas.microsoft.com/office/drawing/2014/main" val="20004"/>
                    </a:ext>
                  </a:extLst>
                </a:gridCol>
                <a:gridCol w="2905272">
                  <a:extLst>
                    <a:ext uri="{9D8B030D-6E8A-4147-A177-3AD203B41FA5}">
                      <a16:colId xmlns:a16="http://schemas.microsoft.com/office/drawing/2014/main" val="20005"/>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 </a:t>
                      </a:r>
                      <a:r>
                        <a:rPr lang="en-SG" sz="2400" i="0" dirty="0">
                          <a:sym typeface="Symbol" panose="05050102010706020507" pitchFamily="18" charset="2"/>
                        </a:rPr>
                        <a:t> </a:t>
                      </a:r>
                      <a:r>
                        <a:rPr lang="en-SG" sz="2400" i="1" dirty="0">
                          <a:sym typeface="Symbol" panose="05050102010706020507" pitchFamily="18" charset="2"/>
                        </a:rPr>
                        <a:t>q</a:t>
                      </a:r>
                      <a:endParaRPr lang="en-SG" sz="2400" i="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q </a:t>
                      </a:r>
                      <a:r>
                        <a:rPr lang="en-SG" sz="2400" i="0" dirty="0">
                          <a:sym typeface="Symbol" panose="05050102010706020507" pitchFamily="18" charset="2"/>
                        </a:rPr>
                        <a:t> </a:t>
                      </a:r>
                      <a:r>
                        <a:rPr lang="en-SG" sz="2400" i="1" dirty="0">
                          <a:sym typeface="Symbol" panose="05050102010706020507" pitchFamily="18" charset="2"/>
                        </a:rPr>
                        <a:t>p</a:t>
                      </a:r>
                      <a:endParaRPr lang="en-SG" sz="2400" i="1" dirty="0"/>
                    </a:p>
                  </a:txBody>
                  <a:tcPr anchor="ct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bg1"/>
                          </a:solidFill>
                        </a:rPr>
                        <a:t>(</a:t>
                      </a:r>
                      <a:r>
                        <a:rPr lang="en-SG" sz="2400" i="1" dirty="0">
                          <a:solidFill>
                            <a:schemeClr val="bg1"/>
                          </a:solidFill>
                        </a:rPr>
                        <a:t>p</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i="1" dirty="0">
                          <a:solidFill>
                            <a:schemeClr val="bg1"/>
                          </a:solidFill>
                        </a:rPr>
                        <a:t>q</a:t>
                      </a:r>
                      <a:r>
                        <a:rPr lang="en-SG" sz="2400" dirty="0">
                          <a:solidFill>
                            <a:schemeClr val="bg1"/>
                          </a:solidFill>
                        </a:rPr>
                        <a:t>) </a:t>
                      </a:r>
                      <a:r>
                        <a:rPr lang="en-SG" sz="2400" dirty="0">
                          <a:solidFill>
                            <a:schemeClr val="bg1"/>
                          </a:solidFill>
                          <a:sym typeface="Symbol" panose="05050102010706020507" pitchFamily="18" charset="2"/>
                        </a:rPr>
                        <a:t> </a:t>
                      </a:r>
                      <a:r>
                        <a:rPr lang="en-SG" sz="2400" dirty="0">
                          <a:solidFill>
                            <a:schemeClr val="bg1"/>
                          </a:solidFill>
                        </a:rPr>
                        <a:t>(</a:t>
                      </a:r>
                      <a:r>
                        <a:rPr lang="en-SG" sz="2400" i="1" dirty="0">
                          <a:solidFill>
                            <a:schemeClr val="bg1"/>
                          </a:solidFill>
                        </a:rPr>
                        <a:t>q</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i="1" dirty="0">
                          <a:solidFill>
                            <a:schemeClr val="bg1"/>
                          </a:solidFill>
                        </a:rPr>
                        <a:t>p</a:t>
                      </a:r>
                      <a:r>
                        <a:rPr lang="en-SG" sz="2400" dirty="0">
                          <a:solidFill>
                            <a:schemeClr val="bg1"/>
                          </a:solidFill>
                        </a:rPr>
                        <a:t>) </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nchor="ctr"/>
                </a:tc>
                <a:tc>
                  <a:txBody>
                    <a:bodyPr/>
                    <a:lstStyle/>
                    <a:p>
                      <a:pPr algn="ctr"/>
                      <a:r>
                        <a:rPr lang="en-SG" sz="2400" dirty="0"/>
                        <a:t>T</a:t>
                      </a:r>
                    </a:p>
                  </a:txBody>
                  <a:tcPr anchor="ctr"/>
                </a:tc>
                <a:tc>
                  <a:txBody>
                    <a:bodyPr/>
                    <a:lstStyle/>
                    <a:p>
                      <a:pPr algn="ctr"/>
                      <a:r>
                        <a:rPr lang="en-SG" sz="2400" dirty="0"/>
                        <a:t>F</a:t>
                      </a:r>
                    </a:p>
                  </a:txBody>
                  <a:tcPr anchor="ct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nchor="ctr"/>
                </a:tc>
                <a:tc>
                  <a:txBody>
                    <a:bodyPr/>
                    <a:lstStyle/>
                    <a:p>
                      <a:pPr algn="ctr"/>
                      <a:r>
                        <a:rPr lang="en-SG" sz="2400" dirty="0"/>
                        <a:t>F</a:t>
                      </a:r>
                    </a:p>
                  </a:txBody>
                  <a:tcPr anchor="ctr"/>
                </a:tc>
                <a:tc>
                  <a:txBody>
                    <a:bodyPr/>
                    <a:lstStyle/>
                    <a:p>
                      <a:pPr algn="ctr"/>
                      <a:r>
                        <a:rPr lang="en-SG" sz="2400" dirty="0"/>
                        <a:t>F</a:t>
                      </a:r>
                    </a:p>
                  </a:txBody>
                  <a:tcPr anchor="ct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5" name="TextBox 34"/>
          <p:cNvSpPr txBox="1"/>
          <p:nvPr/>
        </p:nvSpPr>
        <p:spPr>
          <a:xfrm>
            <a:off x="4032746" y="1120876"/>
            <a:ext cx="334241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r>
              <a:rPr lang="en-SG" sz="2800" dirty="0">
                <a:solidFill>
                  <a:schemeClr val="bg1"/>
                </a:solidFill>
              </a:rPr>
              <a:t>) </a:t>
            </a:r>
          </a:p>
        </p:txBody>
      </p:sp>
      <p:sp>
        <p:nvSpPr>
          <p:cNvPr id="36" name="TextBox 35"/>
          <p:cNvSpPr txBox="1"/>
          <p:nvPr/>
        </p:nvSpPr>
        <p:spPr>
          <a:xfrm>
            <a:off x="3246780" y="1120876"/>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67025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1015739" y="2123635"/>
            <a:ext cx="877311" cy="1203279"/>
            <a:chOff x="974360" y="1738369"/>
            <a:chExt cx="877311" cy="1203279"/>
          </a:xfrm>
        </p:grpSpPr>
        <p:sp>
          <p:nvSpPr>
            <p:cNvPr id="36" name="TextBox 3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37" name="TextBox 36"/>
            <p:cNvSpPr txBox="1"/>
            <p:nvPr/>
          </p:nvSpPr>
          <p:spPr>
            <a:xfrm>
              <a:off x="974360" y="2418428"/>
              <a:ext cx="877311" cy="523220"/>
            </a:xfrm>
            <a:prstGeom prst="rect">
              <a:avLst/>
            </a:prstGeom>
            <a:noFill/>
          </p:spPr>
          <p:txBody>
            <a:bodyPr wrap="square" rtlCol="0">
              <a:spAutoFit/>
            </a:bodyPr>
            <a:lstStyle/>
            <a:p>
              <a:pPr algn="ctr"/>
              <a:r>
                <a:rPr lang="en-SG" sz="2800" i="1" dirty="0"/>
                <a:t>not</a:t>
              </a:r>
            </a:p>
          </p:txBody>
        </p:sp>
      </p:grpSp>
      <p:grpSp>
        <p:nvGrpSpPr>
          <p:cNvPr id="38" name="Group 37"/>
          <p:cNvGrpSpPr/>
          <p:nvPr/>
        </p:nvGrpSpPr>
        <p:grpSpPr>
          <a:xfrm>
            <a:off x="2568151" y="2123635"/>
            <a:ext cx="884007" cy="1203279"/>
            <a:chOff x="4010667" y="1738369"/>
            <a:chExt cx="884007" cy="1203279"/>
          </a:xfrm>
        </p:grpSpPr>
        <p:sp>
          <p:nvSpPr>
            <p:cNvPr id="39" name="TextBox 38"/>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0" name="TextBox 39"/>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41" name="Group 40"/>
          <p:cNvGrpSpPr/>
          <p:nvPr/>
        </p:nvGrpSpPr>
        <p:grpSpPr>
          <a:xfrm>
            <a:off x="3847963" y="2123635"/>
            <a:ext cx="877311" cy="1203279"/>
            <a:chOff x="6895474" y="1738369"/>
            <a:chExt cx="877311" cy="1203279"/>
          </a:xfrm>
        </p:grpSpPr>
        <p:sp>
          <p:nvSpPr>
            <p:cNvPr id="48" name="TextBox 47"/>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9" name="TextBox 48"/>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50" name="TextBox 49"/>
          <p:cNvSpPr txBox="1"/>
          <p:nvPr/>
        </p:nvSpPr>
        <p:spPr>
          <a:xfrm>
            <a:off x="311227" y="1337204"/>
            <a:ext cx="3908131" cy="523220"/>
          </a:xfrm>
          <a:prstGeom prst="rect">
            <a:avLst/>
          </a:prstGeom>
          <a:noFill/>
        </p:spPr>
        <p:txBody>
          <a:bodyPr wrap="square" rtlCol="0">
            <a:spAutoFit/>
          </a:bodyPr>
          <a:lstStyle/>
          <a:p>
            <a:r>
              <a:rPr lang="en-SG" sz="2800" dirty="0"/>
              <a:t>Order of operations:</a:t>
            </a:r>
          </a:p>
        </p:txBody>
      </p:sp>
      <p:grpSp>
        <p:nvGrpSpPr>
          <p:cNvPr id="51" name="Group 50"/>
          <p:cNvGrpSpPr/>
          <p:nvPr/>
        </p:nvGrpSpPr>
        <p:grpSpPr>
          <a:xfrm>
            <a:off x="5344161" y="2123635"/>
            <a:ext cx="1715381" cy="1149817"/>
            <a:chOff x="596641" y="1738369"/>
            <a:chExt cx="1715381" cy="1149817"/>
          </a:xfrm>
        </p:grpSpPr>
        <p:sp>
          <p:nvSpPr>
            <p:cNvPr id="52" name="TextBox 51"/>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53" name="TextBox 52"/>
            <p:cNvSpPr txBox="1"/>
            <p:nvPr/>
          </p:nvSpPr>
          <p:spPr>
            <a:xfrm>
              <a:off x="596641" y="2488076"/>
              <a:ext cx="1715381" cy="400110"/>
            </a:xfrm>
            <a:prstGeom prst="rect">
              <a:avLst/>
            </a:prstGeom>
            <a:noFill/>
          </p:spPr>
          <p:txBody>
            <a:bodyPr wrap="square" rtlCol="0">
              <a:spAutoFit/>
            </a:bodyPr>
            <a:lstStyle/>
            <a:p>
              <a:pPr algn="ctr"/>
              <a:r>
                <a:rPr lang="en-SG" sz="2000" i="1" dirty="0"/>
                <a:t>if-then/implies</a:t>
              </a:r>
            </a:p>
          </p:txBody>
        </p:sp>
      </p:grpSp>
      <p:grpSp>
        <p:nvGrpSpPr>
          <p:cNvPr id="54" name="Group 53"/>
          <p:cNvGrpSpPr/>
          <p:nvPr/>
        </p:nvGrpSpPr>
        <p:grpSpPr>
          <a:xfrm>
            <a:off x="110928" y="3311050"/>
            <a:ext cx="2749881" cy="1745563"/>
            <a:chOff x="763941" y="3311050"/>
            <a:chExt cx="2749881" cy="1745563"/>
          </a:xfrm>
        </p:grpSpPr>
        <p:sp>
          <p:nvSpPr>
            <p:cNvPr id="55" name="TextBox 54"/>
            <p:cNvSpPr txBox="1"/>
            <p:nvPr/>
          </p:nvSpPr>
          <p:spPr>
            <a:xfrm>
              <a:off x="763941" y="4533393"/>
              <a:ext cx="2749881" cy="523220"/>
            </a:xfrm>
            <a:prstGeom prst="rect">
              <a:avLst/>
            </a:prstGeom>
            <a:noFill/>
          </p:spPr>
          <p:txBody>
            <a:bodyPr wrap="square" rtlCol="0">
              <a:spAutoFit/>
            </a:bodyPr>
            <a:lstStyle/>
            <a:p>
              <a:pPr algn="ctr"/>
              <a:r>
                <a:rPr lang="en-SG" sz="2800" dirty="0">
                  <a:sym typeface="Symbol" panose="05050102010706020507" pitchFamily="18" charset="2"/>
                </a:rPr>
                <a:t>Performed first</a:t>
              </a:r>
              <a:endParaRPr lang="en-SG" sz="2800" dirty="0"/>
            </a:p>
          </p:txBody>
        </p:sp>
        <p:cxnSp>
          <p:nvCxnSpPr>
            <p:cNvPr id="56" name="Straight Arrow Connector 55"/>
            <p:cNvCxnSpPr/>
            <p:nvPr/>
          </p:nvCxnSpPr>
          <p:spPr>
            <a:xfrm flipH="1" flipV="1">
              <a:off x="2059585" y="3311050"/>
              <a:ext cx="8124" cy="127895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322820" y="3271906"/>
            <a:ext cx="2749881" cy="957058"/>
            <a:chOff x="3012368" y="3328513"/>
            <a:chExt cx="2749881" cy="957058"/>
          </a:xfrm>
        </p:grpSpPr>
        <p:sp>
          <p:nvSpPr>
            <p:cNvPr id="58" name="TextBox 57"/>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59" name="Left Brace 58"/>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grpSp>
        <p:nvGrpSpPr>
          <p:cNvPr id="60" name="Group 59"/>
          <p:cNvGrpSpPr/>
          <p:nvPr/>
        </p:nvGrpSpPr>
        <p:grpSpPr>
          <a:xfrm>
            <a:off x="5636354" y="4474054"/>
            <a:ext cx="2749881" cy="1381033"/>
            <a:chOff x="5913797" y="3363054"/>
            <a:chExt cx="2749881" cy="1381033"/>
          </a:xfrm>
        </p:grpSpPr>
        <p:sp>
          <p:nvSpPr>
            <p:cNvPr id="61" name="TextBox 60"/>
            <p:cNvSpPr txBox="1"/>
            <p:nvPr/>
          </p:nvSpPr>
          <p:spPr>
            <a:xfrm>
              <a:off x="5913797" y="4220867"/>
              <a:ext cx="2749881" cy="523220"/>
            </a:xfrm>
            <a:prstGeom prst="rect">
              <a:avLst/>
            </a:prstGeom>
            <a:noFill/>
          </p:spPr>
          <p:txBody>
            <a:bodyPr wrap="square" rtlCol="0">
              <a:spAutoFit/>
            </a:bodyPr>
            <a:lstStyle/>
            <a:p>
              <a:pPr algn="ctr"/>
              <a:r>
                <a:rPr lang="en-SG" sz="2800" dirty="0">
                  <a:sym typeface="Symbol" panose="05050102010706020507" pitchFamily="18" charset="2"/>
                </a:rPr>
                <a:t>Performed last</a:t>
              </a:r>
              <a:endParaRPr lang="en-SG" sz="2800" dirty="0"/>
            </a:p>
          </p:txBody>
        </p:sp>
        <p:cxnSp>
          <p:nvCxnSpPr>
            <p:cNvPr id="62" name="Straight Arrow Connector 61"/>
            <p:cNvCxnSpPr/>
            <p:nvPr/>
          </p:nvCxnSpPr>
          <p:spPr>
            <a:xfrm flipV="1">
              <a:off x="7288738" y="3363054"/>
              <a:ext cx="0" cy="872279"/>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7014074" y="2116402"/>
            <a:ext cx="1715381" cy="1149817"/>
            <a:chOff x="596641" y="1738369"/>
            <a:chExt cx="1715381" cy="1149817"/>
          </a:xfrm>
        </p:grpSpPr>
        <p:sp>
          <p:nvSpPr>
            <p:cNvPr id="65" name="TextBox 64"/>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66" name="TextBox 65"/>
            <p:cNvSpPr txBox="1"/>
            <p:nvPr/>
          </p:nvSpPr>
          <p:spPr>
            <a:xfrm>
              <a:off x="596641" y="2488076"/>
              <a:ext cx="1715381" cy="400110"/>
            </a:xfrm>
            <a:prstGeom prst="rect">
              <a:avLst/>
            </a:prstGeom>
            <a:noFill/>
          </p:spPr>
          <p:txBody>
            <a:bodyPr wrap="square" rtlCol="0">
              <a:spAutoFit/>
            </a:bodyPr>
            <a:lstStyle/>
            <a:p>
              <a:pPr algn="ctr"/>
              <a:r>
                <a:rPr lang="en-SG" sz="2000" i="1" dirty="0"/>
                <a:t>if and only if</a:t>
              </a:r>
            </a:p>
          </p:txBody>
        </p:sp>
      </p:grpSp>
      <p:grpSp>
        <p:nvGrpSpPr>
          <p:cNvPr id="68" name="Group 67"/>
          <p:cNvGrpSpPr/>
          <p:nvPr/>
        </p:nvGrpSpPr>
        <p:grpSpPr>
          <a:xfrm>
            <a:off x="5684601" y="3337992"/>
            <a:ext cx="2749881" cy="957058"/>
            <a:chOff x="3012368" y="3328513"/>
            <a:chExt cx="2749881" cy="957058"/>
          </a:xfrm>
        </p:grpSpPr>
        <p:sp>
          <p:nvSpPr>
            <p:cNvPr id="69" name="TextBox 68"/>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70" name="Left Brace 69"/>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sp>
        <p:nvSpPr>
          <p:cNvPr id="63" name="Oval 6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8823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dissolve">
                                      <p:cBhvr>
                                        <p:cTn id="17" dur="500"/>
                                        <p:tgtEl>
                                          <p:spTgt spid="68"/>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dissolv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2.1 Logical Form and Logical Equivalence</a:t>
            </a:r>
          </a:p>
        </p:txBody>
      </p:sp>
      <p:sp>
        <p:nvSpPr>
          <p:cNvPr id="36" name="Oval 35"/>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Biconditional :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023395"/>
            <a:ext cx="8269019" cy="1846659"/>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Rewrite the following statement as a conjunction of two if-then statements.</a:t>
            </a:r>
            <a:endParaRPr lang="en-SG" sz="2400" dirty="0">
              <a:sym typeface="Symbol" panose="05050102010706020507" pitchFamily="18" charset="2"/>
            </a:endParaRPr>
          </a:p>
          <a:p>
            <a:pPr lvl="1">
              <a:spcBef>
                <a:spcPts val="1200"/>
              </a:spcBef>
            </a:pPr>
            <a:r>
              <a:rPr lang="en-SG" sz="2400" dirty="0">
                <a:sym typeface="Symbol" panose="05050102010706020507" pitchFamily="18" charset="2"/>
              </a:rPr>
              <a:t>This computer program is correct if, and only if, it produces correct answers for all possible sets of input data.</a:t>
            </a:r>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TextBox 37"/>
          <p:cNvSpPr txBox="1"/>
          <p:nvPr/>
        </p:nvSpPr>
        <p:spPr>
          <a:xfrm>
            <a:off x="1048743" y="3201460"/>
            <a:ext cx="6767899" cy="1569660"/>
          </a:xfrm>
          <a:prstGeom prst="rect">
            <a:avLst/>
          </a:prstGeom>
          <a:solidFill>
            <a:schemeClr val="accent4">
              <a:lumMod val="40000"/>
              <a:lumOff val="60000"/>
            </a:schemeClr>
          </a:solidFill>
        </p:spPr>
        <p:txBody>
          <a:bodyPr wrap="square" rtlCol="0">
            <a:spAutoFit/>
          </a:bodyPr>
          <a:lstStyle/>
          <a:p>
            <a:r>
              <a:rPr lang="en-SG" sz="2400" dirty="0"/>
              <a:t>If this computer program is correct, then it produces correct answers for all possible sets of input data, and if this program produces the correct answers for all possible sets of input data, then it is correct. </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8525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2.2.7. Necessary and Sufficient Conditions</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415123" y="1571258"/>
            <a:ext cx="8376035" cy="2485735"/>
            <a:chOff x="415123" y="1571258"/>
            <a:chExt cx="8376035" cy="2485735"/>
          </a:xfrm>
        </p:grpSpPr>
        <p:sp>
          <p:nvSpPr>
            <p:cNvPr id="50" name="Rectangle 49"/>
            <p:cNvSpPr/>
            <p:nvPr/>
          </p:nvSpPr>
          <p:spPr>
            <a:xfrm>
              <a:off x="415123" y="1571259"/>
              <a:ext cx="8376035" cy="2485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415123" y="1571258"/>
              <a:ext cx="8376035" cy="625969"/>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466301" y="1622733"/>
              <a:ext cx="8195402" cy="461665"/>
            </a:xfrm>
            <a:prstGeom prst="rect">
              <a:avLst/>
            </a:prstGeom>
            <a:noFill/>
          </p:spPr>
          <p:txBody>
            <a:bodyPr wrap="square" rtlCol="0">
              <a:spAutoFit/>
            </a:bodyPr>
            <a:lstStyle/>
            <a:p>
              <a:r>
                <a:rPr lang="en-SG" sz="2400" dirty="0">
                  <a:solidFill>
                    <a:schemeClr val="bg1"/>
                  </a:solidFill>
                </a:rPr>
                <a:t>Definition 2.2.7 (Necessary and Sufficient Conditions)</a:t>
              </a:r>
            </a:p>
          </p:txBody>
        </p:sp>
        <p:sp>
          <p:nvSpPr>
            <p:cNvPr id="53" name="TextBox 52"/>
            <p:cNvSpPr txBox="1"/>
            <p:nvPr/>
          </p:nvSpPr>
          <p:spPr>
            <a:xfrm>
              <a:off x="466300" y="2221668"/>
              <a:ext cx="8324857" cy="1723549"/>
            </a:xfrm>
            <a:prstGeom prst="rect">
              <a:avLst/>
            </a:prstGeom>
            <a:noFill/>
          </p:spPr>
          <p:txBody>
            <a:bodyPr wrap="square" rtlCol="0">
              <a:spAutoFit/>
            </a:bodyPr>
            <a:lstStyle/>
            <a:p>
              <a:pPr>
                <a:spcAft>
                  <a:spcPts val="600"/>
                </a:spcAft>
              </a:pPr>
              <a:r>
                <a:rPr lang="en-SG" sz="2400" dirty="0"/>
                <a:t>If </a:t>
              </a:r>
              <a:r>
                <a:rPr lang="en-SG" sz="2400" i="1" dirty="0"/>
                <a:t>r</a:t>
              </a:r>
              <a:r>
                <a:rPr lang="en-SG" sz="2400" dirty="0"/>
                <a:t> and </a:t>
              </a:r>
              <a:r>
                <a:rPr lang="en-SG" sz="2400" i="1" dirty="0"/>
                <a:t>s</a:t>
              </a:r>
              <a:r>
                <a:rPr lang="en-SG" sz="2400" dirty="0"/>
                <a:t> are statements,</a:t>
              </a:r>
            </a:p>
            <a:p>
              <a:pPr>
                <a:spcAft>
                  <a:spcPts val="600"/>
                </a:spcAft>
                <a:tabLst>
                  <a:tab pos="360363" algn="l"/>
                  <a:tab pos="1978025" algn="l"/>
                  <a:tab pos="3492500" algn="l"/>
                  <a:tab pos="4481513" algn="l"/>
                  <a:tab pos="5561013" algn="l"/>
                </a:tabLst>
              </a:pPr>
              <a:r>
                <a:rPr lang="en-SG" sz="2400" dirty="0"/>
                <a:t>	“</a:t>
              </a:r>
              <a:r>
                <a:rPr lang="en-SG" sz="2400" i="1" dirty="0"/>
                <a:t>r</a:t>
              </a:r>
              <a:r>
                <a:rPr lang="en-SG" sz="2400" dirty="0"/>
                <a:t> is a sufficient condition for </a:t>
              </a:r>
              <a:r>
                <a:rPr lang="en-SG" sz="2400" i="1" dirty="0"/>
                <a:t>s</a:t>
              </a:r>
              <a:r>
                <a:rPr lang="en-SG" sz="2400" dirty="0"/>
                <a:t>”  	means	“if </a:t>
              </a:r>
              <a:r>
                <a:rPr lang="en-SG" sz="2400" i="1" dirty="0"/>
                <a:t>r</a:t>
              </a:r>
              <a:r>
                <a:rPr lang="en-SG" sz="2400" dirty="0"/>
                <a:t> then </a:t>
              </a:r>
              <a:r>
                <a:rPr lang="en-SG" sz="2400" i="1" dirty="0"/>
                <a:t>s</a:t>
              </a:r>
              <a:r>
                <a:rPr lang="en-SG" sz="2400" dirty="0"/>
                <a:t>”</a:t>
              </a:r>
            </a:p>
            <a:p>
              <a:pPr>
                <a:tabLst>
                  <a:tab pos="360363" algn="l"/>
                  <a:tab pos="1978025" algn="l"/>
                  <a:tab pos="3492500" algn="l"/>
                  <a:tab pos="4481513" algn="l"/>
                  <a:tab pos="5561013" algn="l"/>
                </a:tabLst>
              </a:pPr>
              <a:r>
                <a:rPr lang="en-SG" sz="2400" dirty="0"/>
                <a:t>	“</a:t>
              </a:r>
              <a:r>
                <a:rPr lang="en-SG" sz="2400" i="1" dirty="0"/>
                <a:t>r</a:t>
              </a:r>
              <a:r>
                <a:rPr lang="en-SG" sz="2400" dirty="0"/>
                <a:t> is a necessary condition for </a:t>
              </a:r>
              <a:r>
                <a:rPr lang="en-SG" sz="2400" i="1" dirty="0"/>
                <a:t>s</a:t>
              </a:r>
              <a:r>
                <a:rPr lang="en-SG" sz="2400" dirty="0"/>
                <a:t>” 	means	“if not </a:t>
              </a:r>
              <a:r>
                <a:rPr lang="en-SG" sz="2400" i="1" dirty="0"/>
                <a:t>r</a:t>
              </a:r>
              <a:r>
                <a:rPr lang="en-SG" sz="2400" dirty="0"/>
                <a:t> then not </a:t>
              </a:r>
              <a:r>
                <a:rPr lang="en-SG" sz="2400" i="1" dirty="0"/>
                <a:t>s</a:t>
              </a:r>
              <a:r>
                <a:rPr lang="en-SG" sz="2400" dirty="0"/>
                <a:t>”</a:t>
              </a:r>
            </a:p>
            <a:p>
              <a:pPr>
                <a:spcAft>
                  <a:spcPts val="600"/>
                </a:spcAft>
                <a:tabLst>
                  <a:tab pos="360363" algn="l"/>
                  <a:tab pos="1978025" algn="l"/>
                  <a:tab pos="3492500" algn="l"/>
                  <a:tab pos="4481513" algn="l"/>
                  <a:tab pos="5561013" algn="l"/>
                </a:tabLst>
              </a:pPr>
              <a:r>
                <a:rPr lang="en-SG" sz="2400" dirty="0"/>
                <a:t>					or “if </a:t>
              </a:r>
              <a:r>
                <a:rPr lang="en-SG" sz="2400" i="1" dirty="0"/>
                <a:t>s</a:t>
              </a:r>
              <a:r>
                <a:rPr lang="en-SG" sz="2400" dirty="0"/>
                <a:t> then </a:t>
              </a:r>
              <a:r>
                <a:rPr lang="en-SG" sz="2400" i="1" dirty="0"/>
                <a:t>r</a:t>
              </a:r>
              <a:r>
                <a:rPr lang="en-SG" sz="2400" dirty="0"/>
                <a:t>”</a:t>
              </a:r>
            </a:p>
          </p:txBody>
        </p:sp>
      </p:grpSp>
      <p:sp>
        <p:nvSpPr>
          <p:cNvPr id="35" name="TextBox 34"/>
          <p:cNvSpPr txBox="1"/>
          <p:nvPr/>
        </p:nvSpPr>
        <p:spPr>
          <a:xfrm>
            <a:off x="522139" y="4404495"/>
            <a:ext cx="8269019" cy="1384995"/>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In other words, to say “</a:t>
            </a:r>
            <a:r>
              <a:rPr lang="en-SG" sz="2800" i="1" dirty="0">
                <a:sym typeface="Symbol" panose="05050102010706020507" pitchFamily="18" charset="2"/>
              </a:rPr>
              <a:t>r</a:t>
            </a:r>
            <a:r>
              <a:rPr lang="en-SG" sz="2800" dirty="0">
                <a:sym typeface="Symbol" panose="05050102010706020507" pitchFamily="18" charset="2"/>
              </a:rPr>
              <a:t> is a sufficient condition for </a:t>
            </a:r>
            <a:r>
              <a:rPr lang="en-SG" sz="2800" i="1" dirty="0">
                <a:sym typeface="Symbol" panose="05050102010706020507" pitchFamily="18" charset="2"/>
              </a:rPr>
              <a:t>s</a:t>
            </a:r>
            <a:r>
              <a:rPr lang="en-SG" sz="2800" dirty="0">
                <a:sym typeface="Symbol" panose="05050102010706020507" pitchFamily="18" charset="2"/>
              </a:rPr>
              <a:t>” means that the occurrence of </a:t>
            </a:r>
            <a:r>
              <a:rPr lang="en-SG" sz="2800" i="1" dirty="0">
                <a:sym typeface="Symbol" panose="05050102010706020507" pitchFamily="18" charset="2"/>
              </a:rPr>
              <a:t>r</a:t>
            </a:r>
            <a:r>
              <a:rPr lang="en-SG" sz="2800" dirty="0">
                <a:sym typeface="Symbol" panose="05050102010706020507" pitchFamily="18" charset="2"/>
              </a:rPr>
              <a:t> is </a:t>
            </a:r>
            <a:r>
              <a:rPr lang="en-SG" sz="2800" i="1" dirty="0">
                <a:sym typeface="Symbol" panose="05050102010706020507" pitchFamily="18" charset="2"/>
              </a:rPr>
              <a:t>sufficient</a:t>
            </a:r>
            <a:r>
              <a:rPr lang="en-SG" sz="2800" dirty="0">
                <a:sym typeface="Symbol" panose="05050102010706020507" pitchFamily="18" charset="2"/>
              </a:rPr>
              <a:t> to guarantee the occurrence of </a:t>
            </a:r>
            <a:r>
              <a:rPr lang="en-SG" sz="2800" i="1" dirty="0">
                <a:sym typeface="Symbol" panose="05050102010706020507" pitchFamily="18" charset="2"/>
              </a:rPr>
              <a:t>s</a:t>
            </a:r>
            <a:r>
              <a:rPr lang="en-SG" sz="2800" dirty="0">
                <a:sym typeface="Symbol" panose="05050102010706020507" pitchFamily="18" charset="2"/>
              </a:rPr>
              <a:t>.</a:t>
            </a: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93372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522139" y="1034120"/>
            <a:ext cx="8269019" cy="2754600"/>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On the other hand, to say “</a:t>
            </a:r>
            <a:r>
              <a:rPr lang="en-SG" sz="2800" i="1" dirty="0">
                <a:sym typeface="Symbol" panose="05050102010706020507" pitchFamily="18" charset="2"/>
              </a:rPr>
              <a:t>r</a:t>
            </a:r>
            <a:r>
              <a:rPr lang="en-SG" sz="2800" dirty="0">
                <a:sym typeface="Symbol" panose="05050102010706020507" pitchFamily="18" charset="2"/>
              </a:rPr>
              <a:t> is a necessary condition for </a:t>
            </a:r>
            <a:r>
              <a:rPr lang="en-SG" sz="2800" i="1" dirty="0">
                <a:sym typeface="Symbol" panose="05050102010706020507" pitchFamily="18" charset="2"/>
              </a:rPr>
              <a:t>s</a:t>
            </a:r>
            <a:r>
              <a:rPr lang="en-SG" sz="2800" dirty="0">
                <a:sym typeface="Symbol" panose="05050102010706020507" pitchFamily="18" charset="2"/>
              </a:rPr>
              <a:t>” means that if </a:t>
            </a:r>
            <a:r>
              <a:rPr lang="en-SG" sz="2800" i="1" dirty="0">
                <a:sym typeface="Symbol" panose="05050102010706020507" pitchFamily="18" charset="2"/>
              </a:rPr>
              <a:t>r</a:t>
            </a:r>
            <a:r>
              <a:rPr lang="en-SG" sz="2800" dirty="0">
                <a:sym typeface="Symbol" panose="05050102010706020507" pitchFamily="18" charset="2"/>
              </a:rPr>
              <a:t> does not occur, then </a:t>
            </a:r>
            <a:r>
              <a:rPr lang="en-SG" sz="2800" i="1" dirty="0">
                <a:sym typeface="Symbol" panose="05050102010706020507" pitchFamily="18" charset="2"/>
              </a:rPr>
              <a:t>s</a:t>
            </a:r>
            <a:r>
              <a:rPr lang="en-SG" sz="2800" dirty="0">
                <a:sym typeface="Symbol" panose="05050102010706020507" pitchFamily="18" charset="2"/>
              </a:rPr>
              <a:t> cannot occur either: The occurrence of </a:t>
            </a:r>
            <a:r>
              <a:rPr lang="en-SG" sz="2800" i="1" dirty="0">
                <a:sym typeface="Symbol" panose="05050102010706020507" pitchFamily="18" charset="2"/>
              </a:rPr>
              <a:t>r</a:t>
            </a:r>
            <a:r>
              <a:rPr lang="en-SG" sz="2800" dirty="0">
                <a:sym typeface="Symbol" panose="05050102010706020507" pitchFamily="18" charset="2"/>
              </a:rPr>
              <a:t> is necessary to obtain the occurrence of </a:t>
            </a:r>
            <a:r>
              <a:rPr lang="en-SG" sz="2800" i="1" dirty="0">
                <a:sym typeface="Symbol" panose="05050102010706020507" pitchFamily="18" charset="2"/>
              </a:rPr>
              <a:t>s</a:t>
            </a:r>
            <a:r>
              <a:rPr lang="en-SG" sz="2800" dirty="0">
                <a:sym typeface="Symbol" panose="05050102010706020507" pitchFamily="18" charset="2"/>
              </a:rPr>
              <a:t>.</a:t>
            </a:r>
          </a:p>
          <a:p>
            <a:pPr marL="285750" indent="-285750">
              <a:spcBef>
                <a:spcPts val="600"/>
              </a:spcBef>
              <a:buFont typeface="Wingdings" panose="05000000000000000000" pitchFamily="2" charset="2"/>
              <a:buChar char="§"/>
            </a:pPr>
            <a:r>
              <a:rPr lang="en-SG" sz="2800" dirty="0">
                <a:sym typeface="Symbol" panose="05050102010706020507" pitchFamily="18" charset="2"/>
              </a:rPr>
              <a:t>Note that due to the equivalence between a statement and its contrapositive:</a:t>
            </a:r>
          </a:p>
        </p:txBody>
      </p:sp>
      <p:sp>
        <p:nvSpPr>
          <p:cNvPr id="3" name="TextBox 2"/>
          <p:cNvSpPr txBox="1"/>
          <p:nvPr/>
        </p:nvSpPr>
        <p:spPr>
          <a:xfrm>
            <a:off x="663368" y="3788720"/>
            <a:ext cx="7671163" cy="461665"/>
          </a:xfrm>
          <a:prstGeom prst="rect">
            <a:avLst/>
          </a:prstGeom>
          <a:solidFill>
            <a:schemeClr val="accent4">
              <a:lumMod val="40000"/>
              <a:lumOff val="60000"/>
            </a:schemeClr>
          </a:solidFill>
        </p:spPr>
        <p:txBody>
          <a:bodyPr wrap="square" rtlCol="0">
            <a:spAutoFit/>
          </a:bodyPr>
          <a:lstStyle/>
          <a:p>
            <a:pPr>
              <a:tabLst>
                <a:tab pos="4122738" algn="l"/>
                <a:tab pos="5830888" algn="l"/>
              </a:tabLst>
            </a:pPr>
            <a:r>
              <a:rPr lang="en-SG" sz="2400" i="1" dirty="0"/>
              <a:t>r</a:t>
            </a:r>
            <a:r>
              <a:rPr lang="en-SG" sz="2400" dirty="0"/>
              <a:t> is a necessary condition for </a:t>
            </a:r>
            <a:r>
              <a:rPr lang="en-SG" sz="2400" i="1" dirty="0"/>
              <a:t>s</a:t>
            </a:r>
            <a:r>
              <a:rPr lang="en-SG" sz="2400" dirty="0"/>
              <a:t>	</a:t>
            </a:r>
            <a:r>
              <a:rPr lang="en-SG" sz="2400" dirty="0">
                <a:solidFill>
                  <a:srgbClr val="0000FF"/>
                </a:solidFill>
              </a:rPr>
              <a:t>also means</a:t>
            </a:r>
            <a:r>
              <a:rPr lang="en-SG" sz="2400" dirty="0"/>
              <a:t>	“if </a:t>
            </a:r>
            <a:r>
              <a:rPr lang="en-SG" sz="2400" i="1" dirty="0"/>
              <a:t>s</a:t>
            </a:r>
            <a:r>
              <a:rPr lang="en-SG" sz="2400" dirty="0"/>
              <a:t> then </a:t>
            </a:r>
            <a:r>
              <a:rPr lang="en-SG" sz="2400" i="1" dirty="0"/>
              <a:t>r</a:t>
            </a:r>
            <a:r>
              <a:rPr lang="en-SG" sz="2400" dirty="0"/>
              <a:t>”. </a:t>
            </a:r>
          </a:p>
        </p:txBody>
      </p:sp>
      <p:sp>
        <p:nvSpPr>
          <p:cNvPr id="36" name="TextBox 35"/>
          <p:cNvSpPr txBox="1"/>
          <p:nvPr/>
        </p:nvSpPr>
        <p:spPr>
          <a:xfrm>
            <a:off x="522139" y="4549315"/>
            <a:ext cx="8269019" cy="523220"/>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Consequently,</a:t>
            </a:r>
          </a:p>
        </p:txBody>
      </p:sp>
      <p:sp>
        <p:nvSpPr>
          <p:cNvPr id="37" name="TextBox 36"/>
          <p:cNvSpPr txBox="1"/>
          <p:nvPr/>
        </p:nvSpPr>
        <p:spPr>
          <a:xfrm>
            <a:off x="1449334" y="5140632"/>
            <a:ext cx="6105709" cy="830997"/>
          </a:xfrm>
          <a:prstGeom prst="rect">
            <a:avLst/>
          </a:prstGeom>
          <a:solidFill>
            <a:schemeClr val="accent4">
              <a:lumMod val="40000"/>
              <a:lumOff val="60000"/>
            </a:schemeClr>
          </a:solidFill>
        </p:spPr>
        <p:txBody>
          <a:bodyPr wrap="square" rtlCol="0">
            <a:spAutoFit/>
          </a:bodyPr>
          <a:lstStyle/>
          <a:p>
            <a:pPr>
              <a:tabLst>
                <a:tab pos="4122738" algn="l"/>
                <a:tab pos="5830888" algn="l"/>
              </a:tabLst>
            </a:pPr>
            <a:r>
              <a:rPr lang="en-SG" sz="2400" i="1" dirty="0"/>
              <a:t>r</a:t>
            </a:r>
            <a:r>
              <a:rPr lang="en-SG" sz="2400" dirty="0"/>
              <a:t> is a necessary and sufficient condition for </a:t>
            </a:r>
            <a:r>
              <a:rPr lang="en-SG" sz="2400" i="1" dirty="0"/>
              <a:t>s</a:t>
            </a:r>
            <a:r>
              <a:rPr lang="en-SG" sz="2400" dirty="0"/>
              <a:t>	</a:t>
            </a:r>
          </a:p>
          <a:p>
            <a:pPr>
              <a:tabLst>
                <a:tab pos="4122738" algn="l"/>
                <a:tab pos="5830888" algn="l"/>
              </a:tabLst>
            </a:pPr>
            <a:r>
              <a:rPr lang="en-SG" sz="2400" dirty="0">
                <a:solidFill>
                  <a:srgbClr val="0000FF"/>
                </a:solidFill>
              </a:rPr>
              <a:t>means</a:t>
            </a:r>
            <a:r>
              <a:rPr lang="en-SG" sz="2400" dirty="0"/>
              <a:t> “</a:t>
            </a:r>
            <a:r>
              <a:rPr lang="en-SG" sz="2400" i="1" dirty="0"/>
              <a:t>r</a:t>
            </a:r>
            <a:r>
              <a:rPr lang="en-SG" sz="2400" dirty="0"/>
              <a:t>, if and only if, </a:t>
            </a:r>
            <a:r>
              <a:rPr lang="en-SG" sz="2400" i="1" dirty="0"/>
              <a:t>s</a:t>
            </a:r>
            <a:r>
              <a:rPr lang="en-SG" sz="2400" dirty="0"/>
              <a:t>”. </a:t>
            </a:r>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5688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2.3 Valid and Invalid Arguments</a:t>
            </a:r>
          </a:p>
        </p:txBody>
      </p:sp>
      <p:sp>
        <p:nvSpPr>
          <p:cNvPr id="34" name="Oval 33"/>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6086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TextBox 14"/>
          <p:cNvSpPr txBox="1"/>
          <p:nvPr/>
        </p:nvSpPr>
        <p:spPr>
          <a:xfrm>
            <a:off x="473985" y="2737097"/>
            <a:ext cx="5758442" cy="1354217"/>
          </a:xfrm>
          <a:prstGeom prst="rect">
            <a:avLst/>
          </a:prstGeom>
          <a:noFill/>
          <a:ln>
            <a:solidFill>
              <a:schemeClr val="tx1"/>
            </a:solidFill>
          </a:ln>
        </p:spPr>
        <p:txBody>
          <a:bodyPr wrap="square" rtlCol="0">
            <a:spAutoFit/>
          </a:bodyPr>
          <a:lstStyle/>
          <a:p>
            <a:pPr>
              <a:spcAft>
                <a:spcPts val="600"/>
              </a:spcAft>
            </a:pPr>
            <a:r>
              <a:rPr lang="en-SG" sz="2400" dirty="0"/>
              <a:t>If Socrates is a man, then Socrates is mortal.</a:t>
            </a:r>
          </a:p>
          <a:p>
            <a:pPr>
              <a:spcAft>
                <a:spcPts val="600"/>
              </a:spcAft>
            </a:pPr>
            <a:r>
              <a:rPr lang="en-SG" sz="2400" dirty="0"/>
              <a:t>Socrates is a man.</a:t>
            </a:r>
          </a:p>
          <a:p>
            <a:pPr>
              <a:spcAft>
                <a:spcPts val="600"/>
              </a:spcAft>
            </a:pPr>
            <a:r>
              <a:rPr lang="en-SG" sz="2400" dirty="0">
                <a:sym typeface="Symbol"/>
              </a:rPr>
              <a:t> </a:t>
            </a:r>
            <a:r>
              <a:rPr lang="en-SG" sz="2400" dirty="0"/>
              <a:t>Socrates is mortal.</a:t>
            </a:r>
          </a:p>
        </p:txBody>
      </p:sp>
      <p:sp>
        <p:nvSpPr>
          <p:cNvPr id="7" name="TextBox 6"/>
          <p:cNvSpPr txBox="1"/>
          <p:nvPr/>
        </p:nvSpPr>
        <p:spPr>
          <a:xfrm>
            <a:off x="802432" y="4369320"/>
            <a:ext cx="6923948" cy="1815882"/>
          </a:xfrm>
          <a:prstGeom prst="rect">
            <a:avLst/>
          </a:prstGeom>
          <a:solidFill>
            <a:schemeClr val="accent4">
              <a:lumMod val="20000"/>
              <a:lumOff val="80000"/>
            </a:schemeClr>
          </a:solidFill>
        </p:spPr>
        <p:txBody>
          <a:bodyPr wrap="square" rtlCol="0">
            <a:spAutoFit/>
          </a:bodyPr>
          <a:lstStyle/>
          <a:p>
            <a:r>
              <a:rPr lang="en-US" sz="2800" dirty="0"/>
              <a:t>An argument form is called </a:t>
            </a:r>
            <a:r>
              <a:rPr lang="en-US" sz="2800" dirty="0">
                <a:solidFill>
                  <a:srgbClr val="C00000"/>
                </a:solidFill>
              </a:rPr>
              <a:t>valid</a:t>
            </a:r>
            <a:r>
              <a:rPr lang="en-US" sz="2800" dirty="0"/>
              <a:t> if, and only if, whenever statements are substituted that make all the premises true, the conclusion is also true.</a:t>
            </a:r>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2.3.1. Valid and Invalid Arguments</a:t>
            </a:r>
            <a:endParaRPr lang="en-SG" sz="2000" dirty="0">
              <a:solidFill>
                <a:schemeClr val="bg1"/>
              </a:solidFill>
            </a:endParaRPr>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6336674" y="2193086"/>
            <a:ext cx="2009831" cy="1920656"/>
            <a:chOff x="6336674" y="2193086"/>
            <a:chExt cx="2009831" cy="1920656"/>
          </a:xfrm>
        </p:grpSpPr>
        <p:sp>
          <p:nvSpPr>
            <p:cNvPr id="26" name="TextBox 25"/>
            <p:cNvSpPr txBox="1"/>
            <p:nvPr/>
          </p:nvSpPr>
          <p:spPr>
            <a:xfrm>
              <a:off x="6336674" y="2193086"/>
              <a:ext cx="2009831" cy="461665"/>
            </a:xfrm>
            <a:prstGeom prst="rect">
              <a:avLst/>
            </a:prstGeom>
            <a:noFill/>
          </p:spPr>
          <p:txBody>
            <a:bodyPr wrap="square" rtlCol="0">
              <a:spAutoFit/>
            </a:bodyPr>
            <a:lstStyle/>
            <a:p>
              <a:pPr algn="ctr"/>
              <a:r>
                <a:rPr lang="en-US" sz="2400" i="1" dirty="0">
                  <a:solidFill>
                    <a:srgbClr val="C00000"/>
                  </a:solidFill>
                </a:rPr>
                <a:t>Abstract form</a:t>
              </a:r>
            </a:p>
          </p:txBody>
        </p:sp>
        <p:sp>
          <p:nvSpPr>
            <p:cNvPr id="27" name="TextBox 26"/>
            <p:cNvSpPr txBox="1"/>
            <p:nvPr/>
          </p:nvSpPr>
          <p:spPr>
            <a:xfrm>
              <a:off x="6393095" y="2630260"/>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then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28" name="TextBox 27"/>
            <p:cNvSpPr txBox="1"/>
            <p:nvPr/>
          </p:nvSpPr>
          <p:spPr>
            <a:xfrm>
              <a:off x="6393095" y="3652077"/>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3" name="TextBox 52"/>
            <p:cNvSpPr txBox="1"/>
            <p:nvPr/>
          </p:nvSpPr>
          <p:spPr>
            <a:xfrm>
              <a:off x="6396377" y="3133029"/>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 </a:t>
              </a:r>
              <a:endParaRPr lang="en-SG" sz="2400" dirty="0">
                <a:solidFill>
                  <a:schemeClr val="bg1"/>
                </a:solidFill>
              </a:endParaRPr>
            </a:p>
          </p:txBody>
        </p:sp>
      </p:grpSp>
      <p:sp>
        <p:nvSpPr>
          <p:cNvPr id="2" name="TextBox 1"/>
          <p:cNvSpPr txBox="1"/>
          <p:nvPr/>
        </p:nvSpPr>
        <p:spPr>
          <a:xfrm>
            <a:off x="369739" y="1551023"/>
            <a:ext cx="5775029" cy="954107"/>
          </a:xfrm>
          <a:prstGeom prst="rect">
            <a:avLst/>
          </a:prstGeom>
          <a:noFill/>
        </p:spPr>
        <p:txBody>
          <a:bodyPr wrap="square" rtlCol="0">
            <a:spAutoFit/>
          </a:bodyPr>
          <a:lstStyle/>
          <a:p>
            <a:r>
              <a:rPr lang="en-US" sz="2800" dirty="0">
                <a:solidFill>
                  <a:srgbClr val="C00000"/>
                </a:solidFill>
              </a:rPr>
              <a:t>Argument: </a:t>
            </a:r>
            <a:r>
              <a:rPr lang="en-US" sz="2800" dirty="0"/>
              <a:t>a sequence of statements ending in a conclusion.</a:t>
            </a:r>
          </a:p>
        </p:txBody>
      </p:sp>
    </p:spTree>
    <p:extLst>
      <p:ext uri="{BB962C8B-B14F-4D97-AF65-F5344CB8AC3E}">
        <p14:creationId xmlns:p14="http://schemas.microsoft.com/office/powerpoint/2010/main" val="59502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415123" y="1155144"/>
            <a:ext cx="8376035" cy="3281900"/>
            <a:chOff x="415123" y="1155144"/>
            <a:chExt cx="8376035" cy="3281900"/>
          </a:xfrm>
        </p:grpSpPr>
        <p:sp>
          <p:nvSpPr>
            <p:cNvPr id="55" name="Rectangle 54"/>
            <p:cNvSpPr/>
            <p:nvPr/>
          </p:nvSpPr>
          <p:spPr>
            <a:xfrm>
              <a:off x="415123" y="1155145"/>
              <a:ext cx="8376035" cy="328189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Rectangle 55"/>
            <p:cNvSpPr/>
            <p:nvPr/>
          </p:nvSpPr>
          <p:spPr>
            <a:xfrm>
              <a:off x="415123" y="1155144"/>
              <a:ext cx="8376035" cy="625969"/>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466301" y="1206619"/>
              <a:ext cx="8195402" cy="461665"/>
            </a:xfrm>
            <a:prstGeom prst="rect">
              <a:avLst/>
            </a:prstGeom>
            <a:noFill/>
          </p:spPr>
          <p:txBody>
            <a:bodyPr wrap="square" rtlCol="0">
              <a:spAutoFit/>
            </a:bodyPr>
            <a:lstStyle/>
            <a:p>
              <a:r>
                <a:rPr lang="en-SG" sz="2400" dirty="0">
                  <a:solidFill>
                    <a:schemeClr val="bg1"/>
                  </a:solidFill>
                </a:rPr>
                <a:t>Definition 2.3.1 (Argument)</a:t>
              </a:r>
            </a:p>
          </p:txBody>
        </p:sp>
        <p:sp>
          <p:nvSpPr>
            <p:cNvPr id="58" name="TextBox 57"/>
            <p:cNvSpPr txBox="1"/>
            <p:nvPr/>
          </p:nvSpPr>
          <p:spPr>
            <a:xfrm>
              <a:off x="466300" y="1805554"/>
              <a:ext cx="8324857" cy="2631490"/>
            </a:xfrm>
            <a:prstGeom prst="rect">
              <a:avLst/>
            </a:prstGeom>
            <a:noFill/>
          </p:spPr>
          <p:txBody>
            <a:bodyPr wrap="square" rtlCol="0">
              <a:spAutoFit/>
            </a:bodyPr>
            <a:lstStyle/>
            <a:p>
              <a:pPr>
                <a:spcAft>
                  <a:spcPts val="600"/>
                </a:spcAft>
              </a:pPr>
              <a:r>
                <a:rPr lang="en-SG" sz="2000" dirty="0"/>
                <a:t>An </a:t>
              </a:r>
              <a:r>
                <a:rPr lang="en-SG" sz="2000" b="1" dirty="0"/>
                <a:t>argument</a:t>
              </a:r>
              <a:r>
                <a:rPr lang="en-SG" sz="2000" dirty="0"/>
                <a:t> (</a:t>
              </a:r>
              <a:r>
                <a:rPr lang="en-SG" sz="2000" b="1" dirty="0"/>
                <a:t>argument form</a:t>
              </a:r>
              <a:r>
                <a:rPr lang="en-SG" sz="2000" dirty="0"/>
                <a:t>) is a sequence of statements (statement forms). All statements in an argument (argument form), except for the final one, are called </a:t>
              </a:r>
              <a:r>
                <a:rPr lang="en-SG" sz="2000" b="1" dirty="0"/>
                <a:t>premises</a:t>
              </a:r>
              <a:r>
                <a:rPr lang="en-SG" sz="2000" dirty="0"/>
                <a:t> (or </a:t>
              </a:r>
              <a:r>
                <a:rPr lang="en-SG" sz="2000" b="1" dirty="0"/>
                <a:t>assumptions</a:t>
              </a:r>
              <a:r>
                <a:rPr lang="en-SG" sz="2000" dirty="0"/>
                <a:t> or </a:t>
              </a:r>
              <a:r>
                <a:rPr lang="en-SG" sz="2000" b="1" dirty="0"/>
                <a:t>hypothesis</a:t>
              </a:r>
              <a:r>
                <a:rPr lang="en-SG" sz="2000" dirty="0"/>
                <a:t>). The final statement (statement form) is called the </a:t>
              </a:r>
              <a:r>
                <a:rPr lang="en-SG" sz="2000" b="1" dirty="0"/>
                <a:t>conclusion</a:t>
              </a:r>
              <a:r>
                <a:rPr lang="en-SG" sz="2000" dirty="0"/>
                <a:t>. The symbol </a:t>
              </a:r>
              <a:r>
                <a:rPr lang="en-SG" sz="2000" dirty="0">
                  <a:sym typeface="Symbol"/>
                </a:rPr>
                <a:t>, which is read “therefore”, is normally placed just before the conclusion.</a:t>
              </a:r>
            </a:p>
            <a:p>
              <a:pPr>
                <a:spcAft>
                  <a:spcPts val="600"/>
                </a:spcAft>
              </a:pPr>
              <a:r>
                <a:rPr lang="en-SG" sz="2000" dirty="0">
                  <a:sym typeface="Symbol"/>
                </a:rPr>
                <a:t>To say that an argument form is </a:t>
              </a:r>
              <a:r>
                <a:rPr lang="en-SG" sz="2000" b="1" dirty="0">
                  <a:sym typeface="Symbol"/>
                </a:rPr>
                <a:t>valid</a:t>
              </a:r>
              <a:r>
                <a:rPr lang="en-SG" sz="2000" dirty="0">
                  <a:sym typeface="Symbol"/>
                </a:rPr>
                <a:t> means that no matter what particular statements are substituted for the statement variables in its premises, if the resulting premises are all true, then the conclusion is also true. </a:t>
              </a:r>
              <a:endParaRPr lang="en-SG" sz="2000" dirty="0"/>
            </a:p>
          </p:txBody>
        </p:sp>
      </p:grpSp>
      <p:grpSp>
        <p:nvGrpSpPr>
          <p:cNvPr id="9" name="Group 8"/>
          <p:cNvGrpSpPr/>
          <p:nvPr/>
        </p:nvGrpSpPr>
        <p:grpSpPr>
          <a:xfrm>
            <a:off x="940746" y="4547197"/>
            <a:ext cx="6302544" cy="1746144"/>
            <a:chOff x="708751" y="4647751"/>
            <a:chExt cx="6302544" cy="1746144"/>
          </a:xfrm>
        </p:grpSpPr>
        <p:sp>
          <p:nvSpPr>
            <p:cNvPr id="61" name="TextBox 60"/>
            <p:cNvSpPr txBox="1"/>
            <p:nvPr/>
          </p:nvSpPr>
          <p:spPr>
            <a:xfrm>
              <a:off x="3331483" y="4909361"/>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then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331483" y="5931178"/>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3" name="TextBox 62"/>
            <p:cNvSpPr txBox="1"/>
            <p:nvPr/>
          </p:nvSpPr>
          <p:spPr>
            <a:xfrm>
              <a:off x="3334765" y="5412130"/>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 name="Left Brace 5"/>
            <p:cNvSpPr/>
            <p:nvPr/>
          </p:nvSpPr>
          <p:spPr>
            <a:xfrm flipH="1">
              <a:off x="5341771" y="4909361"/>
              <a:ext cx="125963" cy="1021817"/>
            </a:xfrm>
            <a:prstGeom prst="leftBrace">
              <a:avLst>
                <a:gd name="adj1" fmla="val 5557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708751" y="4647751"/>
              <a:ext cx="1766972" cy="523220"/>
            </a:xfrm>
            <a:prstGeom prst="rect">
              <a:avLst/>
            </a:prstGeom>
            <a:noFill/>
          </p:spPr>
          <p:txBody>
            <a:bodyPr wrap="square" rtlCol="0">
              <a:spAutoFit/>
            </a:bodyPr>
            <a:lstStyle/>
            <a:p>
              <a:r>
                <a:rPr lang="en-US" sz="2800" dirty="0"/>
                <a:t>Example:</a:t>
              </a:r>
            </a:p>
          </p:txBody>
        </p:sp>
        <p:sp>
          <p:nvSpPr>
            <p:cNvPr id="65" name="TextBox 64"/>
            <p:cNvSpPr txBox="1"/>
            <p:nvPr/>
          </p:nvSpPr>
          <p:spPr>
            <a:xfrm>
              <a:off x="5644269" y="5181297"/>
              <a:ext cx="1367026" cy="461665"/>
            </a:xfrm>
            <a:prstGeom prst="rect">
              <a:avLst/>
            </a:prstGeom>
            <a:noFill/>
          </p:spPr>
          <p:txBody>
            <a:bodyPr wrap="square" rtlCol="0">
              <a:spAutoFit/>
            </a:bodyPr>
            <a:lstStyle/>
            <a:p>
              <a:r>
                <a:rPr lang="en-US" sz="2400" i="1" dirty="0">
                  <a:solidFill>
                    <a:srgbClr val="C00000"/>
                  </a:solidFill>
                </a:rPr>
                <a:t>premises</a:t>
              </a:r>
            </a:p>
          </p:txBody>
        </p:sp>
        <p:sp>
          <p:nvSpPr>
            <p:cNvPr id="66" name="TextBox 65"/>
            <p:cNvSpPr txBox="1"/>
            <p:nvPr/>
          </p:nvSpPr>
          <p:spPr>
            <a:xfrm>
              <a:off x="5341770" y="5932230"/>
              <a:ext cx="1607891" cy="461665"/>
            </a:xfrm>
            <a:prstGeom prst="rect">
              <a:avLst/>
            </a:prstGeom>
            <a:noFill/>
          </p:spPr>
          <p:txBody>
            <a:bodyPr wrap="square" rtlCol="0">
              <a:spAutoFit/>
            </a:bodyPr>
            <a:lstStyle/>
            <a:p>
              <a:r>
                <a:rPr lang="en-US" sz="2400" i="1" dirty="0">
                  <a:solidFill>
                    <a:srgbClr val="C00000"/>
                  </a:solidFill>
                </a:rPr>
                <a:t>conclusion</a:t>
              </a:r>
            </a:p>
          </p:txBody>
        </p:sp>
      </p:grpSp>
    </p:spTree>
    <p:extLst>
      <p:ext uri="{BB962C8B-B14F-4D97-AF65-F5344CB8AC3E}">
        <p14:creationId xmlns:p14="http://schemas.microsoft.com/office/powerpoint/2010/main" val="289826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TextBox 52"/>
          <p:cNvSpPr txBox="1"/>
          <p:nvPr/>
        </p:nvSpPr>
        <p:spPr>
          <a:xfrm>
            <a:off x="522140" y="1551023"/>
            <a:ext cx="7912734" cy="2323713"/>
          </a:xfrm>
          <a:prstGeom prst="rect">
            <a:avLst/>
          </a:prstGeom>
          <a:noFill/>
        </p:spPr>
        <p:txBody>
          <a:bodyPr wrap="square" rtlCol="0">
            <a:spAutoFit/>
          </a:bodyPr>
          <a:lstStyle/>
          <a:p>
            <a:pPr>
              <a:spcAft>
                <a:spcPts val="600"/>
              </a:spcAft>
            </a:pPr>
            <a:r>
              <a:rPr lang="en-US" sz="2800" dirty="0"/>
              <a:t>When an argument is valid and its premises are true, the truth of the conclusion is said to be </a:t>
            </a:r>
            <a:r>
              <a:rPr lang="en-US" sz="2800" dirty="0">
                <a:solidFill>
                  <a:srgbClr val="C00000"/>
                </a:solidFill>
              </a:rPr>
              <a:t>inferred</a:t>
            </a:r>
            <a:r>
              <a:rPr lang="en-US" sz="2800" dirty="0"/>
              <a:t> or </a:t>
            </a:r>
            <a:r>
              <a:rPr lang="en-US" sz="2800" dirty="0">
                <a:solidFill>
                  <a:srgbClr val="C00000"/>
                </a:solidFill>
              </a:rPr>
              <a:t>deduced</a:t>
            </a:r>
            <a:r>
              <a:rPr lang="en-US" sz="2800" dirty="0"/>
              <a:t> from the truth of the premises.</a:t>
            </a:r>
          </a:p>
          <a:p>
            <a:pPr>
              <a:spcAft>
                <a:spcPts val="600"/>
              </a:spcAft>
            </a:pPr>
            <a:r>
              <a:rPr lang="en-US" sz="2800" dirty="0"/>
              <a:t>If a conclusion “</a:t>
            </a:r>
            <a:r>
              <a:rPr lang="en-US" sz="2800" dirty="0" err="1"/>
              <a:t>ain’t</a:t>
            </a:r>
            <a:r>
              <a:rPr lang="en-US" sz="2800" dirty="0"/>
              <a:t> necessarily so”, then it isn’t a valid deduction.</a:t>
            </a:r>
          </a:p>
        </p:txBody>
      </p:sp>
    </p:spTree>
    <p:extLst>
      <p:ext uri="{BB962C8B-B14F-4D97-AF65-F5344CB8AC3E}">
        <p14:creationId xmlns:p14="http://schemas.microsoft.com/office/powerpoint/2010/main" val="2920834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Determining Validity or Invalidity</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TextBox 52"/>
          <p:cNvSpPr txBox="1"/>
          <p:nvPr/>
        </p:nvSpPr>
        <p:spPr>
          <a:xfrm>
            <a:off x="435489" y="1532361"/>
            <a:ext cx="7912734" cy="523220"/>
          </a:xfrm>
          <a:prstGeom prst="rect">
            <a:avLst/>
          </a:prstGeom>
          <a:noFill/>
        </p:spPr>
        <p:txBody>
          <a:bodyPr wrap="square" rtlCol="0">
            <a:spAutoFit/>
          </a:bodyPr>
          <a:lstStyle/>
          <a:p>
            <a:pPr>
              <a:spcAft>
                <a:spcPts val="600"/>
              </a:spcAft>
            </a:pPr>
            <a:r>
              <a:rPr lang="en-US" sz="2800" dirty="0"/>
              <a:t>Testing an Argument Form for Validity</a:t>
            </a:r>
          </a:p>
        </p:txBody>
      </p:sp>
      <p:sp>
        <p:nvSpPr>
          <p:cNvPr id="2" name="TextBox 1"/>
          <p:cNvSpPr txBox="1"/>
          <p:nvPr/>
        </p:nvSpPr>
        <p:spPr>
          <a:xfrm>
            <a:off x="647557" y="2055581"/>
            <a:ext cx="8109782" cy="3724096"/>
          </a:xfrm>
          <a:prstGeom prst="rect">
            <a:avLst/>
          </a:prstGeom>
          <a:noFill/>
        </p:spPr>
        <p:txBody>
          <a:bodyPr wrap="square" rtlCol="0">
            <a:spAutoFit/>
          </a:bodyPr>
          <a:lstStyle/>
          <a:p>
            <a:pPr marL="342900" indent="-342900">
              <a:spcAft>
                <a:spcPts val="600"/>
              </a:spcAft>
              <a:buFont typeface="+mj-lt"/>
              <a:buAutoNum type="arabicPeriod"/>
            </a:pPr>
            <a:r>
              <a:rPr lang="en-US" sz="2400" dirty="0">
                <a:solidFill>
                  <a:srgbClr val="006600"/>
                </a:solidFill>
              </a:rPr>
              <a:t>Identify the premises and conclusion of the argument form.</a:t>
            </a:r>
          </a:p>
          <a:p>
            <a:pPr marL="342900" indent="-342900">
              <a:spcAft>
                <a:spcPts val="600"/>
              </a:spcAft>
              <a:buFont typeface="+mj-lt"/>
              <a:buAutoNum type="arabicPeriod"/>
            </a:pPr>
            <a:r>
              <a:rPr lang="en-US" sz="2400" dirty="0">
                <a:solidFill>
                  <a:srgbClr val="0000FF"/>
                </a:solidFill>
              </a:rPr>
              <a:t>Construct a truth table showing the truth values of all the premises and the conclusion.</a:t>
            </a:r>
          </a:p>
          <a:p>
            <a:pPr marL="342900" indent="-342900">
              <a:spcAft>
                <a:spcPts val="600"/>
              </a:spcAft>
              <a:buFont typeface="+mj-lt"/>
              <a:buAutoNum type="arabicPeriod"/>
            </a:pPr>
            <a:r>
              <a:rPr lang="en-US" sz="2400" dirty="0">
                <a:solidFill>
                  <a:srgbClr val="006600"/>
                </a:solidFill>
              </a:rPr>
              <a:t>A row of the truth table in which all the premises are true is called a </a:t>
            </a:r>
            <a:r>
              <a:rPr lang="en-US" sz="2400" dirty="0">
                <a:solidFill>
                  <a:srgbClr val="C00000"/>
                </a:solidFill>
              </a:rPr>
              <a:t>critical row</a:t>
            </a:r>
            <a:r>
              <a:rPr lang="en-US" sz="2400" dirty="0">
                <a:solidFill>
                  <a:srgbClr val="006600"/>
                </a:solidFill>
              </a:rPr>
              <a:t>. </a:t>
            </a:r>
          </a:p>
          <a:p>
            <a:pPr marL="800100" lvl="1" indent="-342900">
              <a:spcAft>
                <a:spcPts val="600"/>
              </a:spcAft>
              <a:buFont typeface="Wingdings" panose="05000000000000000000" pitchFamily="2" charset="2"/>
              <a:buChar char="§"/>
            </a:pPr>
            <a:r>
              <a:rPr lang="en-US" sz="2400" dirty="0"/>
              <a:t>If there is a critical row in which the conclusion is false </a:t>
            </a:r>
            <a:br>
              <a:rPr lang="en-US" sz="2400" dirty="0"/>
            </a:br>
            <a:r>
              <a:rPr lang="en-US" sz="2400" dirty="0">
                <a:sym typeface="Symbol"/>
              </a:rPr>
              <a:t> </a:t>
            </a:r>
            <a:r>
              <a:rPr lang="en-US" sz="2400" dirty="0"/>
              <a:t>the argument form is invalid. </a:t>
            </a:r>
          </a:p>
          <a:p>
            <a:pPr marL="800100" lvl="1" indent="-342900">
              <a:spcAft>
                <a:spcPts val="600"/>
              </a:spcAft>
              <a:buFont typeface="Wingdings" panose="05000000000000000000" pitchFamily="2" charset="2"/>
              <a:buChar char="§"/>
            </a:pPr>
            <a:r>
              <a:rPr lang="en-US" sz="2400" dirty="0"/>
              <a:t>If the conclusion in every critical row is true</a:t>
            </a:r>
            <a:br>
              <a:rPr lang="en-US" sz="2400" dirty="0"/>
            </a:br>
            <a:r>
              <a:rPr lang="en-US" sz="2400" dirty="0">
                <a:sym typeface="Symbol"/>
              </a:rPr>
              <a:t> </a:t>
            </a:r>
            <a:r>
              <a:rPr lang="en-US" sz="2400" dirty="0"/>
              <a:t>the argument form is valid.</a:t>
            </a:r>
          </a:p>
        </p:txBody>
      </p:sp>
      <p:sp>
        <p:nvSpPr>
          <p:cNvPr id="29" name="TextBox 2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2.3.2. Determining Validity or Invalidity</a:t>
            </a:r>
            <a:endParaRPr lang="en-SG" sz="2000" dirty="0">
              <a:solidFill>
                <a:schemeClr val="bg1"/>
              </a:solidFill>
            </a:endParaRPr>
          </a:p>
        </p:txBody>
      </p:sp>
    </p:spTree>
    <p:extLst>
      <p:ext uri="{BB962C8B-B14F-4D97-AF65-F5344CB8AC3E}">
        <p14:creationId xmlns:p14="http://schemas.microsoft.com/office/powerpoint/2010/main" val="737172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Determining Validity or Invalidity: Example #1</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831457" y="966839"/>
            <a:ext cx="1866517" cy="1483482"/>
            <a:chOff x="3240716" y="974979"/>
            <a:chExt cx="1866517" cy="1483482"/>
          </a:xfrm>
        </p:grpSpPr>
        <p:sp>
          <p:nvSpPr>
            <p:cNvPr id="33" name="TextBox 32"/>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 </a:t>
              </a:r>
              <a:r>
                <a:rPr lang="en-SG" sz="2400" dirty="0">
                  <a:solidFill>
                    <a:schemeClr val="bg1"/>
                  </a:solidFill>
                  <a:sym typeface="Symbol"/>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q</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 </a:t>
              </a:r>
              <a:r>
                <a:rPr lang="en-SG" sz="2400" dirty="0">
                  <a:solidFill>
                    <a:schemeClr val="bg1"/>
                  </a:solidFill>
                  <a:sym typeface="Symbol"/>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505971586"/>
              </p:ext>
            </p:extLst>
          </p:nvPr>
        </p:nvGraphicFramePr>
        <p:xfrm>
          <a:off x="476756" y="2642641"/>
          <a:ext cx="7507116" cy="3566160"/>
        </p:xfrm>
        <a:graphic>
          <a:graphicData uri="http://schemas.openxmlformats.org/drawingml/2006/table">
            <a:tbl>
              <a:tblPr firstRow="1" bandRow="1">
                <a:tableStyleId>{5C22544A-7EE6-4342-B048-85BDC9FD1C3A}</a:tableStyleId>
              </a:tblPr>
              <a:tblGrid>
                <a:gridCol w="466618">
                  <a:extLst>
                    <a:ext uri="{9D8B030D-6E8A-4147-A177-3AD203B41FA5}">
                      <a16:colId xmlns:a16="http://schemas.microsoft.com/office/drawing/2014/main" val="20000"/>
                    </a:ext>
                  </a:extLst>
                </a:gridCol>
                <a:gridCol w="466618">
                  <a:extLst>
                    <a:ext uri="{9D8B030D-6E8A-4147-A177-3AD203B41FA5}">
                      <a16:colId xmlns:a16="http://schemas.microsoft.com/office/drawing/2014/main" val="20001"/>
                    </a:ext>
                  </a:extLst>
                </a:gridCol>
                <a:gridCol w="466618">
                  <a:extLst>
                    <a:ext uri="{9D8B030D-6E8A-4147-A177-3AD203B41FA5}">
                      <a16:colId xmlns:a16="http://schemas.microsoft.com/office/drawing/2014/main" val="20002"/>
                    </a:ext>
                  </a:extLst>
                </a:gridCol>
                <a:gridCol w="653683">
                  <a:extLst>
                    <a:ext uri="{9D8B030D-6E8A-4147-A177-3AD203B41FA5}">
                      <a16:colId xmlns:a16="http://schemas.microsoft.com/office/drawing/2014/main" val="20003"/>
                    </a:ext>
                  </a:extLst>
                </a:gridCol>
                <a:gridCol w="857568">
                  <a:extLst>
                    <a:ext uri="{9D8B030D-6E8A-4147-A177-3AD203B41FA5}">
                      <a16:colId xmlns:a16="http://schemas.microsoft.com/office/drawing/2014/main" val="20004"/>
                    </a:ext>
                  </a:extLst>
                </a:gridCol>
                <a:gridCol w="857568">
                  <a:extLst>
                    <a:ext uri="{9D8B030D-6E8A-4147-A177-3AD203B41FA5}">
                      <a16:colId xmlns:a16="http://schemas.microsoft.com/office/drawing/2014/main" val="20005"/>
                    </a:ext>
                  </a:extLst>
                </a:gridCol>
                <a:gridCol w="1343608">
                  <a:extLst>
                    <a:ext uri="{9D8B030D-6E8A-4147-A177-3AD203B41FA5}">
                      <a16:colId xmlns:a16="http://schemas.microsoft.com/office/drawing/2014/main" val="20006"/>
                    </a:ext>
                  </a:extLst>
                </a:gridCol>
                <a:gridCol w="1343608">
                  <a:extLst>
                    <a:ext uri="{9D8B030D-6E8A-4147-A177-3AD203B41FA5}">
                      <a16:colId xmlns:a16="http://schemas.microsoft.com/office/drawing/2014/main" val="20007"/>
                    </a:ext>
                  </a:extLst>
                </a:gridCol>
                <a:gridCol w="1051227">
                  <a:extLst>
                    <a:ext uri="{9D8B030D-6E8A-4147-A177-3AD203B41FA5}">
                      <a16:colId xmlns:a16="http://schemas.microsoft.com/office/drawing/2014/main" val="20008"/>
                    </a:ext>
                  </a:extLst>
                </a:gridCol>
              </a:tblGrid>
              <a:tr h="370840">
                <a:tc>
                  <a:txBody>
                    <a:bodyPr/>
                    <a:lstStyle/>
                    <a:p>
                      <a:pPr algn="ctr"/>
                      <a:r>
                        <a:rPr lang="en-US" sz="2000" i="1" dirty="0"/>
                        <a:t>p</a:t>
                      </a:r>
                    </a:p>
                  </a:txBody>
                  <a:tcPr/>
                </a:tc>
                <a:tc>
                  <a:txBody>
                    <a:bodyPr/>
                    <a:lstStyle/>
                    <a:p>
                      <a:pPr algn="ctr"/>
                      <a:r>
                        <a:rPr lang="en-US" sz="2000" i="1" dirty="0"/>
                        <a:t>q</a:t>
                      </a:r>
                    </a:p>
                  </a:txBody>
                  <a:tcPr/>
                </a:tc>
                <a:tc>
                  <a:txBody>
                    <a:bodyPr/>
                    <a:lstStyle/>
                    <a:p>
                      <a:pPr algn="ctr"/>
                      <a:r>
                        <a:rPr lang="en-US" sz="2000" i="1" dirty="0"/>
                        <a:t>r</a:t>
                      </a:r>
                    </a:p>
                  </a:txBody>
                  <a:tcPr/>
                </a:tc>
                <a:tc>
                  <a:txBody>
                    <a:bodyPr/>
                    <a:lstStyle/>
                    <a:p>
                      <a:pPr algn="ctr"/>
                      <a:r>
                        <a:rPr lang="en-US" sz="2000" dirty="0"/>
                        <a:t>~</a:t>
                      </a:r>
                      <a:r>
                        <a:rPr lang="en-US" sz="2000" i="1" dirty="0"/>
                        <a:t>r</a:t>
                      </a:r>
                    </a:p>
                  </a:txBody>
                  <a:tcPr/>
                </a:tc>
                <a:tc>
                  <a:txBody>
                    <a:bodyPr/>
                    <a:lstStyle/>
                    <a:p>
                      <a:pPr algn="ctr"/>
                      <a:r>
                        <a:rPr lang="en-US" sz="2000" i="1" dirty="0"/>
                        <a:t>q</a:t>
                      </a:r>
                      <a:r>
                        <a:rPr lang="en-US" sz="2000" dirty="0"/>
                        <a:t> </a:t>
                      </a:r>
                      <a:r>
                        <a:rPr lang="en-US" sz="2000" dirty="0">
                          <a:sym typeface="Symbol"/>
                        </a:rPr>
                        <a:t> </a:t>
                      </a:r>
                      <a:r>
                        <a:rPr lang="en-US" sz="2000" dirty="0"/>
                        <a:t>~</a:t>
                      </a:r>
                      <a:r>
                        <a:rPr lang="en-US" sz="2000" i="1" dirty="0"/>
                        <a:t>r</a:t>
                      </a:r>
                    </a:p>
                  </a:txBody>
                  <a:tcPr/>
                </a:tc>
                <a:tc>
                  <a:txBody>
                    <a:bodyPr/>
                    <a:lstStyle/>
                    <a:p>
                      <a:pPr algn="ctr"/>
                      <a:r>
                        <a:rPr lang="en-US" sz="2000" i="1" dirty="0"/>
                        <a:t>p</a:t>
                      </a:r>
                      <a:r>
                        <a:rPr lang="en-US" sz="2000" dirty="0"/>
                        <a:t> </a:t>
                      </a:r>
                      <a:r>
                        <a:rPr lang="en-US" sz="2000" dirty="0">
                          <a:sym typeface="Symbol"/>
                        </a:rPr>
                        <a:t> </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p</a:t>
                      </a:r>
                      <a:r>
                        <a:rPr lang="en-US" sz="2000" dirty="0"/>
                        <a:t> </a:t>
                      </a:r>
                      <a:r>
                        <a:rPr lang="en-US" sz="2000" dirty="0">
                          <a:sym typeface="Symbol"/>
                        </a:rPr>
                        <a:t> </a:t>
                      </a:r>
                      <a:r>
                        <a:rPr lang="en-US" sz="2000" i="1" dirty="0"/>
                        <a:t>q</a:t>
                      </a:r>
                      <a:r>
                        <a:rPr lang="en-US" sz="2000" dirty="0"/>
                        <a:t> </a:t>
                      </a:r>
                      <a:r>
                        <a:rPr lang="en-US" sz="2000" dirty="0">
                          <a:sym typeface="Symbol"/>
                        </a:rPr>
                        <a:t> </a:t>
                      </a:r>
                      <a:r>
                        <a:rPr lang="en-US" sz="2000" dirty="0"/>
                        <a:t>~</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q</a:t>
                      </a:r>
                      <a:r>
                        <a:rPr lang="en-US" sz="2000" dirty="0"/>
                        <a:t> </a:t>
                      </a:r>
                      <a:r>
                        <a:rPr lang="en-US" sz="2000" dirty="0">
                          <a:sym typeface="Symbol"/>
                        </a:rPr>
                        <a:t> </a:t>
                      </a:r>
                      <a:r>
                        <a:rPr lang="en-US" sz="2000" i="1" dirty="0"/>
                        <a:t>p</a:t>
                      </a:r>
                      <a:r>
                        <a:rPr lang="en-US" sz="2000" dirty="0"/>
                        <a:t> </a:t>
                      </a:r>
                      <a:r>
                        <a:rPr lang="en-US" sz="2000" dirty="0">
                          <a:sym typeface="Symbol"/>
                        </a:rPr>
                        <a:t> </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p</a:t>
                      </a:r>
                      <a:r>
                        <a:rPr lang="en-US" sz="2000" dirty="0"/>
                        <a:t> </a:t>
                      </a:r>
                      <a:r>
                        <a:rPr lang="en-US" sz="2000" dirty="0">
                          <a:sym typeface="Symbol"/>
                        </a:rPr>
                        <a:t> </a:t>
                      </a:r>
                      <a:r>
                        <a:rPr lang="en-US" sz="2000" i="1" dirty="0"/>
                        <a:t>r</a:t>
                      </a:r>
                    </a:p>
                  </a:txBody>
                  <a:tcPr/>
                </a:tc>
                <a:extLst>
                  <a:ext uri="{0D108BD9-81ED-4DB2-BD59-A6C34878D82A}">
                    <a16:rowId xmlns:a16="http://schemas.microsoft.com/office/drawing/2014/main" val="10000"/>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a:p>
                  </a:txBody>
                  <a:tcPr/>
                </a:tc>
                <a:extLst>
                  <a:ext uri="{0D108BD9-81ED-4DB2-BD59-A6C34878D82A}">
                    <a16:rowId xmlns:a16="http://schemas.microsoft.com/office/drawing/2014/main" val="10001"/>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solidFill>
                            <a:srgbClr val="0033CC"/>
                          </a:solidFill>
                        </a:rPr>
                        <a:t>F</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3"/>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4"/>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5"/>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6"/>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7"/>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8"/>
                  </a:ext>
                </a:extLst>
              </a:tr>
            </a:tbl>
          </a:graphicData>
        </a:graphic>
      </p:graphicFrame>
      <p:sp>
        <p:nvSpPr>
          <p:cNvPr id="6" name="Rounded Rectangle 5"/>
          <p:cNvSpPr/>
          <p:nvPr/>
        </p:nvSpPr>
        <p:spPr>
          <a:xfrm>
            <a:off x="4432693" y="2985795"/>
            <a:ext cx="3460413" cy="47586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432693" y="4164562"/>
            <a:ext cx="3460413" cy="47586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432693" y="5433525"/>
            <a:ext cx="3460413" cy="74333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94197" y="3061547"/>
            <a:ext cx="660829" cy="400110"/>
          </a:xfrm>
          <a:prstGeom prst="rect">
            <a:avLst/>
          </a:prstGeom>
          <a:noFill/>
        </p:spPr>
        <p:txBody>
          <a:bodyPr wrap="square" rtlCol="0">
            <a:spAutoFit/>
          </a:bodyPr>
          <a:lstStyle/>
          <a:p>
            <a:pPr algn="ctr"/>
            <a:r>
              <a:rPr lang="en-US" sz="2000" dirty="0">
                <a:solidFill>
                  <a:srgbClr val="C00000"/>
                </a:solidFill>
              </a:rPr>
              <a:t>T</a:t>
            </a:r>
          </a:p>
        </p:txBody>
      </p:sp>
      <p:sp>
        <p:nvSpPr>
          <p:cNvPr id="58" name="TextBox 57"/>
          <p:cNvSpPr txBox="1"/>
          <p:nvPr/>
        </p:nvSpPr>
        <p:spPr>
          <a:xfrm>
            <a:off x="7094197" y="4202438"/>
            <a:ext cx="660829" cy="400110"/>
          </a:xfrm>
          <a:prstGeom prst="rect">
            <a:avLst/>
          </a:prstGeom>
          <a:noFill/>
        </p:spPr>
        <p:txBody>
          <a:bodyPr wrap="square" rtlCol="0">
            <a:spAutoFit/>
          </a:bodyPr>
          <a:lstStyle/>
          <a:p>
            <a:pPr algn="ctr"/>
            <a:r>
              <a:rPr lang="en-US" sz="2000" dirty="0">
                <a:solidFill>
                  <a:srgbClr val="C00000"/>
                </a:solidFill>
              </a:rPr>
              <a:t>F</a:t>
            </a:r>
          </a:p>
        </p:txBody>
      </p:sp>
      <p:sp>
        <p:nvSpPr>
          <p:cNvPr id="59" name="TextBox 58"/>
          <p:cNvSpPr txBox="1"/>
          <p:nvPr/>
        </p:nvSpPr>
        <p:spPr>
          <a:xfrm>
            <a:off x="7094197" y="5420081"/>
            <a:ext cx="660829" cy="400110"/>
          </a:xfrm>
          <a:prstGeom prst="rect">
            <a:avLst/>
          </a:prstGeom>
          <a:noFill/>
        </p:spPr>
        <p:txBody>
          <a:bodyPr wrap="square" rtlCol="0">
            <a:spAutoFit/>
          </a:bodyPr>
          <a:lstStyle/>
          <a:p>
            <a:pPr algn="ctr"/>
            <a:r>
              <a:rPr lang="en-US" sz="2000" dirty="0">
                <a:solidFill>
                  <a:srgbClr val="C00000"/>
                </a:solidFill>
              </a:rPr>
              <a:t>T</a:t>
            </a:r>
          </a:p>
        </p:txBody>
      </p:sp>
      <p:sp>
        <p:nvSpPr>
          <p:cNvPr id="60" name="TextBox 59"/>
          <p:cNvSpPr txBox="1"/>
          <p:nvPr/>
        </p:nvSpPr>
        <p:spPr>
          <a:xfrm>
            <a:off x="7094197" y="5776754"/>
            <a:ext cx="660829" cy="400110"/>
          </a:xfrm>
          <a:prstGeom prst="rect">
            <a:avLst/>
          </a:prstGeom>
          <a:noFill/>
        </p:spPr>
        <p:txBody>
          <a:bodyPr wrap="square" rtlCol="0">
            <a:spAutoFit/>
          </a:bodyPr>
          <a:lstStyle/>
          <a:p>
            <a:pPr algn="ctr"/>
            <a:r>
              <a:rPr lang="en-US" sz="2000" dirty="0">
                <a:solidFill>
                  <a:srgbClr val="C00000"/>
                </a:solidFill>
              </a:rPr>
              <a:t>T</a:t>
            </a:r>
          </a:p>
        </p:txBody>
      </p:sp>
      <p:grpSp>
        <p:nvGrpSpPr>
          <p:cNvPr id="8" name="Group 7"/>
          <p:cNvGrpSpPr/>
          <p:nvPr/>
        </p:nvGrpSpPr>
        <p:grpSpPr>
          <a:xfrm>
            <a:off x="2802165" y="966839"/>
            <a:ext cx="2763496" cy="1483482"/>
            <a:chOff x="5432536" y="974979"/>
            <a:chExt cx="2763496" cy="1483482"/>
          </a:xfrm>
        </p:grpSpPr>
        <p:sp>
          <p:nvSpPr>
            <p:cNvPr id="61" name="Left Brace 60"/>
            <p:cNvSpPr/>
            <p:nvPr/>
          </p:nvSpPr>
          <p:spPr>
            <a:xfrm flipH="1">
              <a:off x="5432536" y="974979"/>
              <a:ext cx="221813" cy="1483482"/>
            </a:xfrm>
            <a:prstGeom prst="leftBrace">
              <a:avLst>
                <a:gd name="adj1" fmla="val 5557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797509" y="1485888"/>
              <a:ext cx="2398523" cy="461665"/>
            </a:xfrm>
            <a:prstGeom prst="rect">
              <a:avLst/>
            </a:prstGeom>
            <a:noFill/>
          </p:spPr>
          <p:txBody>
            <a:bodyPr wrap="square" rtlCol="0">
              <a:spAutoFit/>
            </a:bodyPr>
            <a:lstStyle/>
            <a:p>
              <a:r>
                <a:rPr lang="en-US" sz="2400" i="1" dirty="0">
                  <a:solidFill>
                    <a:srgbClr val="C00000"/>
                  </a:solidFill>
                </a:rPr>
                <a:t>Invalid argument</a:t>
              </a:r>
            </a:p>
          </p:txBody>
        </p:sp>
      </p:grpSp>
      <p:grpSp>
        <p:nvGrpSpPr>
          <p:cNvPr id="11" name="Group 10"/>
          <p:cNvGrpSpPr/>
          <p:nvPr/>
        </p:nvGrpSpPr>
        <p:grpSpPr>
          <a:xfrm>
            <a:off x="4272428" y="2080989"/>
            <a:ext cx="2586467" cy="519812"/>
            <a:chOff x="4272428" y="2080989"/>
            <a:chExt cx="2586467" cy="519812"/>
          </a:xfrm>
        </p:grpSpPr>
        <p:sp>
          <p:nvSpPr>
            <p:cNvPr id="9" name="Right Brace 8"/>
            <p:cNvSpPr/>
            <p:nvPr/>
          </p:nvSpPr>
          <p:spPr>
            <a:xfrm rot="16200000">
              <a:off x="5490339" y="1232245"/>
              <a:ext cx="150645" cy="2586467"/>
            </a:xfrm>
            <a:prstGeom prst="rightBrace">
              <a:avLst>
                <a:gd name="adj1" fmla="val 35823"/>
                <a:gd name="adj2" fmla="val 50000"/>
              </a:avLst>
            </a:prstGeom>
            <a:ln w="1905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993457" y="2080989"/>
              <a:ext cx="1144408" cy="369332"/>
            </a:xfrm>
            <a:prstGeom prst="rect">
              <a:avLst/>
            </a:prstGeom>
            <a:noFill/>
          </p:spPr>
          <p:txBody>
            <a:bodyPr wrap="square" rtlCol="0">
              <a:spAutoFit/>
            </a:bodyPr>
            <a:lstStyle/>
            <a:p>
              <a:pPr algn="ctr"/>
              <a:r>
                <a:rPr lang="en-US" i="1" dirty="0"/>
                <a:t>premises</a:t>
              </a:r>
            </a:p>
          </p:txBody>
        </p:sp>
      </p:grpSp>
      <p:sp>
        <p:nvSpPr>
          <p:cNvPr id="64" name="TextBox 63"/>
          <p:cNvSpPr txBox="1"/>
          <p:nvPr/>
        </p:nvSpPr>
        <p:spPr>
          <a:xfrm>
            <a:off x="6817290" y="2266588"/>
            <a:ext cx="1278669" cy="369332"/>
          </a:xfrm>
          <a:prstGeom prst="rect">
            <a:avLst/>
          </a:prstGeom>
          <a:noFill/>
        </p:spPr>
        <p:txBody>
          <a:bodyPr wrap="square" rtlCol="0">
            <a:spAutoFit/>
          </a:bodyPr>
          <a:lstStyle/>
          <a:p>
            <a:pPr algn="ctr"/>
            <a:r>
              <a:rPr lang="en-US" i="1" dirty="0"/>
              <a:t>conclusion</a:t>
            </a:r>
          </a:p>
        </p:txBody>
      </p:sp>
      <p:grpSp>
        <p:nvGrpSpPr>
          <p:cNvPr id="21" name="Group 20"/>
          <p:cNvGrpSpPr/>
          <p:nvPr/>
        </p:nvGrpSpPr>
        <p:grpSpPr>
          <a:xfrm>
            <a:off x="7893106" y="2900560"/>
            <a:ext cx="1157589" cy="2532965"/>
            <a:chOff x="7893106" y="2900560"/>
            <a:chExt cx="1157589" cy="2532965"/>
          </a:xfrm>
        </p:grpSpPr>
        <p:sp>
          <p:nvSpPr>
            <p:cNvPr id="65" name="TextBox 64"/>
            <p:cNvSpPr txBox="1"/>
            <p:nvPr/>
          </p:nvSpPr>
          <p:spPr>
            <a:xfrm>
              <a:off x="8087779" y="2900560"/>
              <a:ext cx="962916" cy="646331"/>
            </a:xfrm>
            <a:prstGeom prst="rect">
              <a:avLst/>
            </a:prstGeom>
            <a:noFill/>
          </p:spPr>
          <p:txBody>
            <a:bodyPr wrap="square" rtlCol="0">
              <a:spAutoFit/>
            </a:bodyPr>
            <a:lstStyle/>
            <a:p>
              <a:pPr algn="ctr"/>
              <a:r>
                <a:rPr lang="en-US" i="1" dirty="0"/>
                <a:t>Critical rows</a:t>
              </a:r>
            </a:p>
          </p:txBody>
        </p:sp>
        <p:cxnSp>
          <p:nvCxnSpPr>
            <p:cNvPr id="13" name="Straight Arrow Connector 12"/>
            <p:cNvCxnSpPr/>
            <p:nvPr/>
          </p:nvCxnSpPr>
          <p:spPr>
            <a:xfrm flipH="1">
              <a:off x="7938489" y="3261602"/>
              <a:ext cx="27245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7893106" y="3461657"/>
              <a:ext cx="392478" cy="70290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893106" y="3546891"/>
              <a:ext cx="513776" cy="1886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52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dissolve">
                                      <p:cBhvr>
                                        <p:cTn id="14" dur="5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dissolve">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dissolve">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dissolve">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6" grpId="0" animBg="1"/>
      <p:bldP spid="57" grpId="0" animBg="1"/>
      <p:bldP spid="7" grpId="0"/>
      <p:bldP spid="58" grpId="0"/>
      <p:bldP spid="59" grpId="0"/>
      <p:bldP spid="60" grpId="0"/>
      <p:bldP spid="6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2.3.3. Modus Ponens and Modus </a:t>
            </a:r>
            <a:r>
              <a:rPr lang="en-SG" sz="2800" dirty="0" err="1">
                <a:solidFill>
                  <a:schemeClr val="bg1"/>
                </a:solidFill>
              </a:rPr>
              <a:t>Tollens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95410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Syllogism: </a:t>
            </a:r>
            <a:r>
              <a:rPr lang="en-US" sz="2800" dirty="0"/>
              <a:t>An argument form consisting of two premises and a conclusion.</a:t>
            </a:r>
          </a:p>
        </p:txBody>
      </p:sp>
      <p:grpSp>
        <p:nvGrpSpPr>
          <p:cNvPr id="54" name="Group 53"/>
          <p:cNvGrpSpPr/>
          <p:nvPr/>
        </p:nvGrpSpPr>
        <p:grpSpPr>
          <a:xfrm>
            <a:off x="3286099" y="3335624"/>
            <a:ext cx="1866517" cy="1483482"/>
            <a:chOff x="3240716" y="974979"/>
            <a:chExt cx="1866517" cy="1483482"/>
          </a:xfrm>
        </p:grpSpPr>
        <p:sp>
          <p:nvSpPr>
            <p:cNvPr id="55" name="TextBox 54"/>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then</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endParaRPr lang="en-SG" sz="2400" dirty="0">
                <a:solidFill>
                  <a:schemeClr val="bg1"/>
                </a:solidFill>
              </a:endParaRPr>
            </a:p>
          </p:txBody>
        </p:sp>
      </p:grpSp>
      <p:sp>
        <p:nvSpPr>
          <p:cNvPr id="58" name="TextBox 57"/>
          <p:cNvSpPr txBox="1"/>
          <p:nvPr/>
        </p:nvSpPr>
        <p:spPr>
          <a:xfrm>
            <a:off x="369739" y="2505130"/>
            <a:ext cx="8205094" cy="523220"/>
          </a:xfrm>
          <a:prstGeom prst="rect">
            <a:avLst/>
          </a:prstGeom>
          <a:noFill/>
        </p:spPr>
        <p:txBody>
          <a:bodyPr wrap="square" rtlCol="0">
            <a:spAutoFit/>
          </a:bodyPr>
          <a:lstStyle/>
          <a:p>
            <a:pPr marL="514350" indent="-514350">
              <a:spcAft>
                <a:spcPts val="600"/>
              </a:spcAft>
              <a:buFont typeface="Wingdings" panose="05000000000000000000" pitchFamily="2" charset="2"/>
              <a:buChar char="§"/>
            </a:pPr>
            <a:r>
              <a:rPr lang="en-US" sz="2800" dirty="0"/>
              <a:t>A famous form of syllogism is called </a:t>
            </a:r>
            <a:r>
              <a:rPr lang="en-US" sz="2800" dirty="0">
                <a:solidFill>
                  <a:srgbClr val="C00000"/>
                </a:solidFill>
              </a:rPr>
              <a:t>modus ponens</a:t>
            </a:r>
            <a:r>
              <a:rPr lang="en-US" sz="2800" dirty="0"/>
              <a:t>:</a:t>
            </a:r>
          </a:p>
        </p:txBody>
      </p:sp>
    </p:spTree>
    <p:extLst>
      <p:ext uri="{BB962C8B-B14F-4D97-AF65-F5344CB8AC3E}">
        <p14:creationId xmlns:p14="http://schemas.microsoft.com/office/powerpoint/2010/main" val="248686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a:t>
            </a:r>
            <a:endParaRPr lang="en-SG" sz="1100" dirty="0">
              <a:solidFill>
                <a:schemeClr val="bg1"/>
              </a:solidFill>
            </a:endParaRPr>
          </a:p>
        </p:txBody>
      </p:sp>
      <p:sp>
        <p:nvSpPr>
          <p:cNvPr id="15" name="TextBox 14"/>
          <p:cNvSpPr txBox="1"/>
          <p:nvPr/>
        </p:nvSpPr>
        <p:spPr>
          <a:xfrm>
            <a:off x="379882" y="1124262"/>
            <a:ext cx="4267069" cy="1815882"/>
          </a:xfrm>
          <a:prstGeom prst="rect">
            <a:avLst/>
          </a:prstGeom>
          <a:noFill/>
        </p:spPr>
        <p:txBody>
          <a:bodyPr wrap="square" rtlCol="0">
            <a:spAutoFit/>
          </a:bodyPr>
          <a:lstStyle/>
          <a:p>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4914558" y="1124262"/>
            <a:ext cx="3336530" cy="954107"/>
          </a:xfrm>
          <a:prstGeom prst="rect">
            <a:avLst/>
          </a:prstGeom>
          <a:noFill/>
        </p:spPr>
        <p:txBody>
          <a:bodyPr wrap="square" rtlCol="0">
            <a:spAutoFit/>
          </a:bodyPr>
          <a:lstStyle/>
          <a:p>
            <a:r>
              <a:rPr lang="en-SG" sz="2800" dirty="0">
                <a:solidFill>
                  <a:schemeClr val="accent6">
                    <a:lumMod val="75000"/>
                  </a:schemeClr>
                </a:solidFill>
              </a:rPr>
              <a:t>Jane is a computer science major. </a:t>
            </a:r>
          </a:p>
        </p:txBody>
      </p:sp>
      <p:sp>
        <p:nvSpPr>
          <p:cNvPr id="17" name="TextBox 16"/>
          <p:cNvSpPr txBox="1"/>
          <p:nvPr/>
        </p:nvSpPr>
        <p:spPr>
          <a:xfrm>
            <a:off x="4914558" y="2078369"/>
            <a:ext cx="3336530" cy="954107"/>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Jane will take MA1101R</a:t>
            </a:r>
            <a:r>
              <a:rPr lang="en-SG" sz="2800" dirty="0"/>
              <a:t>.</a:t>
            </a:r>
          </a:p>
        </p:txBody>
      </p:sp>
      <p:sp>
        <p:nvSpPr>
          <p:cNvPr id="18" name="TextBox 1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cxnSp>
        <p:nvCxnSpPr>
          <p:cNvPr id="21" name="Straight Connector 20"/>
          <p:cNvCxnSpPr/>
          <p:nvPr/>
        </p:nvCxnSpPr>
        <p:spPr>
          <a:xfrm>
            <a:off x="289115" y="3197367"/>
            <a:ext cx="860005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9882" y="3504646"/>
            <a:ext cx="4147148" cy="2031325"/>
          </a:xfrm>
          <a:prstGeom prst="rect">
            <a:avLst/>
          </a:prstGeom>
          <a:noFill/>
        </p:spPr>
        <p:txBody>
          <a:bodyPr wrap="square" rtlCol="0">
            <a:spAutoFit/>
          </a:bodyPr>
          <a:lstStyle/>
          <a:p>
            <a:pPr>
              <a:lnSpc>
                <a:spcPct val="150000"/>
              </a:lnSpc>
            </a:pPr>
            <a:r>
              <a:rPr lang="en-SG" sz="2800" dirty="0"/>
              <a:t>If </a:t>
            </a:r>
            <a:r>
              <a:rPr lang="en-SG" sz="2800" dirty="0">
                <a:solidFill>
                  <a:srgbClr val="000099"/>
                </a:solidFill>
              </a:rPr>
              <a:t>CS1231 is easy </a:t>
            </a:r>
            <a:r>
              <a:rPr lang="en-SG" sz="2800" dirty="0"/>
              <a:t>or </a:t>
            </a:r>
            <a:r>
              <a:rPr lang="en-SG" sz="2800" dirty="0">
                <a:solidFill>
                  <a:srgbClr val="000099"/>
                </a:solidFill>
              </a:rPr>
              <a:t>______________</a:t>
            </a:r>
            <a:r>
              <a:rPr lang="en-SG" sz="2800" dirty="0"/>
              <a:t>,  then </a:t>
            </a:r>
            <a:r>
              <a:rPr lang="en-SG" sz="2800" dirty="0">
                <a:solidFill>
                  <a:srgbClr val="000099"/>
                </a:solidFill>
              </a:rPr>
              <a:t>_____________________</a:t>
            </a:r>
            <a:r>
              <a:rPr lang="en-SG" sz="2800" dirty="0"/>
              <a:t>.</a:t>
            </a:r>
          </a:p>
        </p:txBody>
      </p:sp>
      <p:sp>
        <p:nvSpPr>
          <p:cNvPr id="24" name="TextBox 23"/>
          <p:cNvSpPr txBox="1"/>
          <p:nvPr/>
        </p:nvSpPr>
        <p:spPr>
          <a:xfrm>
            <a:off x="5620409" y="3681342"/>
            <a:ext cx="3336530" cy="523220"/>
          </a:xfrm>
          <a:prstGeom prst="rect">
            <a:avLst/>
          </a:prstGeom>
          <a:noFill/>
        </p:spPr>
        <p:txBody>
          <a:bodyPr wrap="square" rtlCol="0">
            <a:spAutoFit/>
          </a:bodyPr>
          <a:lstStyle/>
          <a:p>
            <a:r>
              <a:rPr lang="en-SG" sz="2800" dirty="0">
                <a:solidFill>
                  <a:schemeClr val="accent6">
                    <a:lumMod val="75000"/>
                  </a:schemeClr>
                </a:solidFill>
              </a:rPr>
              <a:t>I study hard. </a:t>
            </a:r>
          </a:p>
        </p:txBody>
      </p:sp>
      <p:sp>
        <p:nvSpPr>
          <p:cNvPr id="25" name="TextBox 24"/>
          <p:cNvSpPr txBox="1"/>
          <p:nvPr/>
        </p:nvSpPr>
        <p:spPr>
          <a:xfrm>
            <a:off x="5620409" y="4476655"/>
            <a:ext cx="3336530" cy="954107"/>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I will get A+ in this course</a:t>
            </a:r>
            <a:r>
              <a:rPr lang="en-SG" sz="2800" dirty="0"/>
              <a:t>.</a:t>
            </a:r>
          </a:p>
        </p:txBody>
      </p:sp>
      <p:sp>
        <p:nvSpPr>
          <p:cNvPr id="26" name="TextBox 25"/>
          <p:cNvSpPr txBox="1"/>
          <p:nvPr/>
        </p:nvSpPr>
        <p:spPr>
          <a:xfrm>
            <a:off x="375553" y="4241858"/>
            <a:ext cx="2533337" cy="523220"/>
          </a:xfrm>
          <a:prstGeom prst="rect">
            <a:avLst/>
          </a:prstGeom>
          <a:noFill/>
        </p:spPr>
        <p:txBody>
          <a:bodyPr wrap="square" rtlCol="0">
            <a:spAutoFit/>
          </a:bodyPr>
          <a:lstStyle/>
          <a:p>
            <a:r>
              <a:rPr lang="en-SG" sz="2800" dirty="0">
                <a:solidFill>
                  <a:srgbClr val="FF0000"/>
                </a:solidFill>
              </a:rPr>
              <a:t>I study hard</a:t>
            </a:r>
          </a:p>
        </p:txBody>
      </p:sp>
      <p:sp>
        <p:nvSpPr>
          <p:cNvPr id="28" name="TextBox 27"/>
          <p:cNvSpPr txBox="1"/>
          <p:nvPr/>
        </p:nvSpPr>
        <p:spPr>
          <a:xfrm>
            <a:off x="375553" y="4869866"/>
            <a:ext cx="3881654" cy="523220"/>
          </a:xfrm>
          <a:prstGeom prst="rect">
            <a:avLst/>
          </a:prstGeom>
          <a:noFill/>
        </p:spPr>
        <p:txBody>
          <a:bodyPr wrap="square" rtlCol="0">
            <a:spAutoFit/>
          </a:bodyPr>
          <a:lstStyle/>
          <a:p>
            <a:r>
              <a:rPr lang="en-SG" sz="2800" dirty="0">
                <a:solidFill>
                  <a:srgbClr val="FF0000"/>
                </a:solidFill>
              </a:rPr>
              <a:t>I will get A+ in this course</a:t>
            </a:r>
          </a:p>
        </p:txBody>
      </p:sp>
      <p:sp>
        <p:nvSpPr>
          <p:cNvPr id="6" name="Oval 5"/>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347" b="19337"/>
          <a:stretch/>
        </p:blipFill>
        <p:spPr>
          <a:xfrm>
            <a:off x="7726380" y="647292"/>
            <a:ext cx="1351473" cy="14833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926" y="5047015"/>
            <a:ext cx="1299781" cy="1514575"/>
          </a:xfrm>
          <a:prstGeom prst="rect">
            <a:avLst/>
          </a:prstGeom>
        </p:spPr>
      </p:pic>
    </p:spTree>
    <p:extLst>
      <p:ext uri="{BB962C8B-B14F-4D97-AF65-F5344CB8AC3E}">
        <p14:creationId xmlns:p14="http://schemas.microsoft.com/office/powerpoint/2010/main" val="38728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P spid="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Modus ponens </a:t>
            </a:r>
            <a:r>
              <a:rPr lang="en-US" sz="2800" dirty="0"/>
              <a:t>is a valid form of argument.</a:t>
            </a:r>
          </a:p>
        </p:txBody>
      </p:sp>
      <p:grpSp>
        <p:nvGrpSpPr>
          <p:cNvPr id="54" name="Group 53"/>
          <p:cNvGrpSpPr/>
          <p:nvPr/>
        </p:nvGrpSpPr>
        <p:grpSpPr>
          <a:xfrm>
            <a:off x="7288674" y="1812633"/>
            <a:ext cx="1339603" cy="1421927"/>
            <a:chOff x="3240716" y="974979"/>
            <a:chExt cx="1866517" cy="1421927"/>
          </a:xfrm>
        </p:grpSpPr>
        <p:sp>
          <p:nvSpPr>
            <p:cNvPr id="55" name="TextBox 54"/>
            <p:cNvSpPr txBox="1"/>
            <p:nvPr/>
          </p:nvSpPr>
          <p:spPr>
            <a:xfrm>
              <a:off x="3240716" y="974979"/>
              <a:ext cx="1866517" cy="400110"/>
            </a:xfrm>
            <a:prstGeom prst="rect">
              <a:avLst/>
            </a:prstGeom>
            <a:solidFill>
              <a:srgbClr val="0033CC"/>
            </a:solidFill>
          </p:spPr>
          <p:txBody>
            <a:bodyPr wrap="square" rtlCol="0">
              <a:spAutoFit/>
            </a:bodyPr>
            <a:lstStyle/>
            <a:p>
              <a:pPr algn="ctr"/>
              <a:r>
                <a:rPr lang="en-SG" sz="2000" i="1" dirty="0">
                  <a:solidFill>
                    <a:schemeClr val="bg1"/>
                  </a:solidFill>
                </a:rPr>
                <a:t>p</a:t>
              </a:r>
              <a:r>
                <a:rPr lang="en-SG" sz="2000" dirty="0">
                  <a:solidFill>
                    <a:schemeClr val="bg1"/>
                  </a:solidFill>
                  <a:sym typeface="Symbol" panose="05050102010706020507" pitchFamily="18" charset="2"/>
                </a:rPr>
                <a:t> </a:t>
              </a:r>
              <a:r>
                <a:rPr lang="en-SG" sz="2000" dirty="0">
                  <a:solidFill>
                    <a:schemeClr val="bg1"/>
                  </a:solidFill>
                  <a:sym typeface="Symbol"/>
                </a:rPr>
                <a:t></a:t>
              </a:r>
              <a:r>
                <a:rPr lang="en-SG" sz="2000" dirty="0">
                  <a:solidFill>
                    <a:schemeClr val="bg1"/>
                  </a:solidFill>
                  <a:sym typeface="Symbol" panose="05050102010706020507" pitchFamily="18" charset="2"/>
                </a:rPr>
                <a:t> </a:t>
              </a:r>
              <a:r>
                <a:rPr lang="en-SG" sz="2000" i="1" dirty="0">
                  <a:solidFill>
                    <a:schemeClr val="bg1"/>
                  </a:solidFill>
                  <a:sym typeface="Symbol" panose="05050102010706020507" pitchFamily="18" charset="2"/>
                </a:rPr>
                <a:t>q</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56" name="TextBox 55"/>
            <p:cNvSpPr txBox="1"/>
            <p:nvPr/>
          </p:nvSpPr>
          <p:spPr>
            <a:xfrm>
              <a:off x="3240716" y="1996796"/>
              <a:ext cx="1866517" cy="400110"/>
            </a:xfrm>
            <a:prstGeom prst="rect">
              <a:avLst/>
            </a:prstGeom>
            <a:solidFill>
              <a:srgbClr val="0033CC"/>
            </a:solidFill>
          </p:spPr>
          <p:txBody>
            <a:bodyPr wrap="square" rtlCol="0">
              <a:spAutoFit/>
            </a:bodyPr>
            <a:lstStyle/>
            <a:p>
              <a:pPr algn="ctr"/>
              <a:r>
                <a:rPr lang="en-SG" sz="2000" dirty="0">
                  <a:solidFill>
                    <a:schemeClr val="bg1"/>
                  </a:solidFill>
                  <a:sym typeface="Symbol"/>
                </a:rPr>
                <a:t></a:t>
              </a:r>
              <a:r>
                <a:rPr lang="en-SG" sz="2000" i="1" dirty="0">
                  <a:solidFill>
                    <a:schemeClr val="bg1"/>
                  </a:solidFill>
                  <a:sym typeface="Symbol"/>
                </a:rPr>
                <a:t> q</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57" name="TextBox 56"/>
            <p:cNvSpPr txBox="1"/>
            <p:nvPr/>
          </p:nvSpPr>
          <p:spPr>
            <a:xfrm>
              <a:off x="3243999" y="1477748"/>
              <a:ext cx="1863234" cy="400110"/>
            </a:xfrm>
            <a:prstGeom prst="rect">
              <a:avLst/>
            </a:prstGeom>
            <a:solidFill>
              <a:srgbClr val="0033CC"/>
            </a:solidFill>
          </p:spPr>
          <p:txBody>
            <a:bodyPr wrap="square" rtlCol="0">
              <a:spAutoFit/>
            </a:bodyPr>
            <a:lstStyle/>
            <a:p>
              <a:pPr algn="ctr"/>
              <a:r>
                <a:rPr lang="en-SG" sz="2000" i="1" dirty="0">
                  <a:solidFill>
                    <a:schemeClr val="bg1"/>
                  </a:solidFill>
                </a:rPr>
                <a:t>p</a:t>
              </a:r>
              <a:endParaRPr lang="en-SG" sz="2000" dirty="0">
                <a:solidFill>
                  <a:schemeClr val="bg1"/>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67984907"/>
              </p:ext>
            </p:extLst>
          </p:nvPr>
        </p:nvGraphicFramePr>
        <p:xfrm>
          <a:off x="2467082" y="2637972"/>
          <a:ext cx="3504551" cy="1981200"/>
        </p:xfrm>
        <a:graphic>
          <a:graphicData uri="http://schemas.openxmlformats.org/drawingml/2006/table">
            <a:tbl>
              <a:tblPr firstRow="1" bandRow="1">
                <a:tableStyleId>{5C22544A-7EE6-4342-B048-85BDC9FD1C3A}</a:tableStyleId>
              </a:tblPr>
              <a:tblGrid>
                <a:gridCol w="618604">
                  <a:extLst>
                    <a:ext uri="{9D8B030D-6E8A-4147-A177-3AD203B41FA5}">
                      <a16:colId xmlns:a16="http://schemas.microsoft.com/office/drawing/2014/main" val="20000"/>
                    </a:ext>
                  </a:extLst>
                </a:gridCol>
                <a:gridCol w="618604">
                  <a:extLst>
                    <a:ext uri="{9D8B030D-6E8A-4147-A177-3AD203B41FA5}">
                      <a16:colId xmlns:a16="http://schemas.microsoft.com/office/drawing/2014/main" val="20001"/>
                    </a:ext>
                  </a:extLst>
                </a:gridCol>
                <a:gridCol w="1058553">
                  <a:extLst>
                    <a:ext uri="{9D8B030D-6E8A-4147-A177-3AD203B41FA5}">
                      <a16:colId xmlns:a16="http://schemas.microsoft.com/office/drawing/2014/main" val="20002"/>
                    </a:ext>
                  </a:extLst>
                </a:gridCol>
                <a:gridCol w="604395">
                  <a:extLst>
                    <a:ext uri="{9D8B030D-6E8A-4147-A177-3AD203B41FA5}">
                      <a16:colId xmlns:a16="http://schemas.microsoft.com/office/drawing/2014/main" val="20003"/>
                    </a:ext>
                  </a:extLst>
                </a:gridCol>
                <a:gridCol w="604395">
                  <a:extLst>
                    <a:ext uri="{9D8B030D-6E8A-4147-A177-3AD203B41FA5}">
                      <a16:colId xmlns:a16="http://schemas.microsoft.com/office/drawing/2014/main" val="20004"/>
                    </a:ext>
                  </a:extLst>
                </a:gridCol>
              </a:tblGrid>
              <a:tr h="370840">
                <a:tc>
                  <a:txBody>
                    <a:bodyPr/>
                    <a:lstStyle/>
                    <a:p>
                      <a:pPr algn="ctr"/>
                      <a:r>
                        <a:rPr lang="en-US" sz="2000" i="1" dirty="0"/>
                        <a:t>p</a:t>
                      </a:r>
                    </a:p>
                  </a:txBody>
                  <a:tcPr/>
                </a:tc>
                <a:tc>
                  <a:txBody>
                    <a:bodyPr/>
                    <a:lstStyle/>
                    <a:p>
                      <a:pPr algn="ctr"/>
                      <a:r>
                        <a:rPr lang="en-US" sz="2000" i="1" dirty="0"/>
                        <a:t>q</a:t>
                      </a:r>
                    </a:p>
                  </a:txBody>
                  <a:tcPr/>
                </a:tc>
                <a:tc>
                  <a:txBody>
                    <a:bodyPr/>
                    <a:lstStyle/>
                    <a:p>
                      <a:pPr algn="ctr"/>
                      <a:r>
                        <a:rPr lang="en-US" sz="2000" i="1" dirty="0"/>
                        <a:t>p </a:t>
                      </a:r>
                      <a:r>
                        <a:rPr lang="en-US" sz="2000" dirty="0">
                          <a:sym typeface="Symbol"/>
                        </a:rPr>
                        <a:t> </a:t>
                      </a:r>
                      <a:r>
                        <a:rPr lang="en-US" sz="2000" i="1" dirty="0"/>
                        <a:t>q</a:t>
                      </a:r>
                    </a:p>
                  </a:txBody>
                  <a:tcPr/>
                </a:tc>
                <a:tc>
                  <a:txBody>
                    <a:bodyPr/>
                    <a:lstStyle/>
                    <a:p>
                      <a:pPr algn="ctr"/>
                      <a:r>
                        <a:rPr lang="en-US" sz="2000" i="1" dirty="0"/>
                        <a:t>p</a:t>
                      </a:r>
                    </a:p>
                  </a:txBody>
                  <a:tcPr/>
                </a:tc>
                <a:tc>
                  <a:txBody>
                    <a:bodyPr/>
                    <a:lstStyle/>
                    <a:p>
                      <a:pPr algn="ctr"/>
                      <a:r>
                        <a:rPr lang="en-US" sz="2000" i="1" dirty="0"/>
                        <a:t>q</a:t>
                      </a:r>
                    </a:p>
                  </a:txBody>
                  <a:tcPr/>
                </a:tc>
                <a:extLst>
                  <a:ext uri="{0D108BD9-81ED-4DB2-BD59-A6C34878D82A}">
                    <a16:rowId xmlns:a16="http://schemas.microsoft.com/office/drawing/2014/main" val="10000"/>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1"/>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00FF"/>
                          </a:solidFill>
                        </a:rPr>
                        <a:t>F</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3"/>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4"/>
                  </a:ext>
                </a:extLst>
              </a:tr>
            </a:tbl>
          </a:graphicData>
        </a:graphic>
      </p:graphicFrame>
      <p:sp>
        <p:nvSpPr>
          <p:cNvPr id="53" name="Rounded Rectangle 52"/>
          <p:cNvSpPr/>
          <p:nvPr/>
        </p:nvSpPr>
        <p:spPr>
          <a:xfrm>
            <a:off x="3833560" y="3017899"/>
            <a:ext cx="2156380" cy="40643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354516" y="3042886"/>
            <a:ext cx="660829" cy="400110"/>
          </a:xfrm>
          <a:prstGeom prst="rect">
            <a:avLst/>
          </a:prstGeom>
          <a:noFill/>
        </p:spPr>
        <p:txBody>
          <a:bodyPr wrap="square" rtlCol="0">
            <a:spAutoFit/>
          </a:bodyPr>
          <a:lstStyle/>
          <a:p>
            <a:pPr algn="ctr"/>
            <a:r>
              <a:rPr lang="en-US" sz="2000" dirty="0">
                <a:solidFill>
                  <a:srgbClr val="C00000"/>
                </a:solidFill>
              </a:rPr>
              <a:t>T</a:t>
            </a:r>
          </a:p>
        </p:txBody>
      </p:sp>
    </p:spTree>
    <p:extLst>
      <p:ext uri="{BB962C8B-B14F-4D97-AF65-F5344CB8AC3E}">
        <p14:creationId xmlns:p14="http://schemas.microsoft.com/office/powerpoint/2010/main" val="32900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Modus </a:t>
            </a:r>
            <a:r>
              <a:rPr lang="en-US" sz="2800" dirty="0" err="1">
                <a:solidFill>
                  <a:srgbClr val="C00000"/>
                </a:solidFill>
              </a:rPr>
              <a:t>tollens</a:t>
            </a:r>
            <a:r>
              <a:rPr lang="en-US" sz="2800" dirty="0">
                <a:solidFill>
                  <a:srgbClr val="C00000"/>
                </a:solidFill>
              </a:rPr>
              <a:t> </a:t>
            </a:r>
            <a:r>
              <a:rPr lang="en-US" sz="2800" dirty="0"/>
              <a:t>is another valid form of argument.</a:t>
            </a:r>
          </a:p>
        </p:txBody>
      </p:sp>
      <p:grpSp>
        <p:nvGrpSpPr>
          <p:cNvPr id="58" name="Group 57"/>
          <p:cNvGrpSpPr/>
          <p:nvPr/>
        </p:nvGrpSpPr>
        <p:grpSpPr>
          <a:xfrm>
            <a:off x="3144871" y="2354911"/>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then</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q</a:t>
              </a:r>
              <a:endParaRPr lang="en-SG" sz="2400" dirty="0">
                <a:solidFill>
                  <a:schemeClr val="bg1"/>
                </a:solidFill>
              </a:endParaRPr>
            </a:p>
          </p:txBody>
        </p:sp>
      </p:grpSp>
    </p:spTree>
    <p:extLst>
      <p:ext uri="{BB962C8B-B14F-4D97-AF65-F5344CB8AC3E}">
        <p14:creationId xmlns:p14="http://schemas.microsoft.com/office/powerpoint/2010/main" val="399543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r>
              <a:rPr lang="en-SG" sz="1400" dirty="0">
                <a:solidFill>
                  <a:schemeClr val="bg1"/>
                </a:solidFill>
              </a:rPr>
              <a:t>: Quick Quiz</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121815"/>
            <a:ext cx="8205094" cy="489364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Use </a:t>
            </a:r>
            <a:r>
              <a:rPr lang="en-US" sz="2800" dirty="0">
                <a:solidFill>
                  <a:srgbClr val="C00000"/>
                </a:solidFill>
              </a:rPr>
              <a:t>modus ponens </a:t>
            </a:r>
            <a:r>
              <a:rPr lang="en-US" sz="2800" dirty="0"/>
              <a:t>or </a:t>
            </a:r>
            <a:r>
              <a:rPr lang="en-US" sz="2800" dirty="0">
                <a:solidFill>
                  <a:srgbClr val="C00000"/>
                </a:solidFill>
              </a:rPr>
              <a:t>modus </a:t>
            </a:r>
            <a:r>
              <a:rPr lang="en-US" sz="2800" dirty="0" err="1">
                <a:solidFill>
                  <a:srgbClr val="C00000"/>
                </a:solidFill>
              </a:rPr>
              <a:t>tollens</a:t>
            </a:r>
            <a:r>
              <a:rPr lang="en-US" sz="2800" dirty="0">
                <a:solidFill>
                  <a:srgbClr val="C00000"/>
                </a:solidFill>
              </a:rPr>
              <a:t> </a:t>
            </a:r>
            <a:r>
              <a:rPr lang="en-US" sz="2800" dirty="0"/>
              <a:t>to fill in the blanks of the following arguments so that they become valid inferences.</a:t>
            </a:r>
          </a:p>
          <a:p>
            <a:pPr marL="971550" lvl="1" indent="-514350">
              <a:spcBef>
                <a:spcPts val="600"/>
              </a:spcBef>
              <a:buClr>
                <a:schemeClr val="tx1"/>
              </a:buClr>
              <a:buFont typeface="+mj-lt"/>
              <a:buAutoNum type="alphaLcPeriod"/>
            </a:pPr>
            <a:r>
              <a:rPr lang="en-US" sz="2400" dirty="0"/>
              <a:t>If there are more pigeons than there are pigeonholes, then at least two pigeons roost in the same hole.</a:t>
            </a:r>
            <a:br>
              <a:rPr lang="en-US" sz="2400" dirty="0"/>
            </a:br>
            <a:r>
              <a:rPr lang="en-US" sz="2400" dirty="0"/>
              <a:t>There are more pigeons than there are pigeonholes.</a:t>
            </a:r>
          </a:p>
          <a:p>
            <a:pPr lvl="1">
              <a:buClr>
                <a:schemeClr val="tx1"/>
              </a:buClr>
            </a:pPr>
            <a:r>
              <a:rPr lang="en-US" sz="1200" dirty="0"/>
              <a:t> </a:t>
            </a:r>
            <a:r>
              <a:rPr lang="en-US" sz="2400" dirty="0"/>
              <a:t/>
            </a:r>
            <a:br>
              <a:rPr lang="en-US" sz="2400" dirty="0"/>
            </a:br>
            <a:r>
              <a:rPr lang="en-US" sz="2400" dirty="0"/>
              <a:t>	</a:t>
            </a:r>
            <a:r>
              <a:rPr lang="en-US" sz="2400" dirty="0">
                <a:sym typeface="Symbol"/>
              </a:rPr>
              <a:t> _____________________________________</a:t>
            </a:r>
          </a:p>
          <a:p>
            <a:pPr lvl="1">
              <a:buClr>
                <a:schemeClr val="tx1"/>
              </a:buClr>
            </a:pPr>
            <a:endParaRPr lang="en-US" sz="1600" dirty="0">
              <a:sym typeface="Symbol"/>
            </a:endParaRPr>
          </a:p>
          <a:p>
            <a:pPr marL="971550" lvl="1" indent="-514350">
              <a:spcBef>
                <a:spcPts val="600"/>
              </a:spcBef>
              <a:buClr>
                <a:schemeClr val="tx1"/>
              </a:buClr>
              <a:buFont typeface="+mj-lt"/>
              <a:buAutoNum type="alphaLcPeriod" startAt="2"/>
            </a:pPr>
            <a:r>
              <a:rPr lang="en-US" sz="2400" dirty="0">
                <a:sym typeface="Symbol"/>
              </a:rPr>
              <a:t>If 870,232 is divisible by 6, then it is divisible by 3. 870,232 is not divisible by 3.</a:t>
            </a:r>
          </a:p>
          <a:p>
            <a:pPr lvl="1">
              <a:buClr>
                <a:schemeClr val="tx1"/>
              </a:buClr>
            </a:pPr>
            <a:endParaRPr lang="en-US" sz="1200" dirty="0">
              <a:sym typeface="Symbol"/>
            </a:endParaRPr>
          </a:p>
          <a:p>
            <a:pPr lvl="1">
              <a:spcBef>
                <a:spcPts val="600"/>
              </a:spcBef>
              <a:spcAft>
                <a:spcPts val="600"/>
              </a:spcAft>
              <a:buClr>
                <a:schemeClr val="tx1"/>
              </a:buClr>
            </a:pPr>
            <a:r>
              <a:rPr lang="en-US" sz="2400" dirty="0"/>
              <a:t>	</a:t>
            </a:r>
            <a:r>
              <a:rPr lang="en-US" sz="2400" dirty="0">
                <a:sym typeface="Symbol"/>
              </a:rPr>
              <a:t> _____________________________________</a:t>
            </a:r>
            <a:endParaRPr lang="en-US" sz="2400" dirty="0"/>
          </a:p>
        </p:txBody>
      </p:sp>
      <p:sp>
        <p:nvSpPr>
          <p:cNvPr id="32" name="TextBox 31"/>
          <p:cNvSpPr txBox="1"/>
          <p:nvPr/>
        </p:nvSpPr>
        <p:spPr>
          <a:xfrm>
            <a:off x="1573619" y="3711424"/>
            <a:ext cx="5784142" cy="461665"/>
          </a:xfrm>
          <a:prstGeom prst="rect">
            <a:avLst/>
          </a:prstGeom>
          <a:solidFill>
            <a:schemeClr val="accent4">
              <a:lumMod val="40000"/>
              <a:lumOff val="60000"/>
            </a:schemeClr>
          </a:solidFill>
        </p:spPr>
        <p:txBody>
          <a:bodyPr wrap="square" rtlCol="0">
            <a:spAutoFit/>
          </a:bodyPr>
          <a:lstStyle/>
          <a:p>
            <a:r>
              <a:rPr lang="en-SG" sz="2400" dirty="0"/>
              <a:t>At least two pigeons roost in the same hole.</a:t>
            </a:r>
          </a:p>
        </p:txBody>
      </p:sp>
      <p:sp>
        <p:nvSpPr>
          <p:cNvPr id="33" name="TextBox 32"/>
          <p:cNvSpPr txBox="1"/>
          <p:nvPr/>
        </p:nvSpPr>
        <p:spPr>
          <a:xfrm>
            <a:off x="1581716" y="5382804"/>
            <a:ext cx="3916716" cy="461665"/>
          </a:xfrm>
          <a:prstGeom prst="rect">
            <a:avLst/>
          </a:prstGeom>
          <a:solidFill>
            <a:schemeClr val="accent4">
              <a:lumMod val="40000"/>
              <a:lumOff val="60000"/>
            </a:schemeClr>
          </a:solidFill>
        </p:spPr>
        <p:txBody>
          <a:bodyPr wrap="square" rtlCol="0">
            <a:spAutoFit/>
          </a:bodyPr>
          <a:lstStyle/>
          <a:p>
            <a:r>
              <a:rPr lang="en-SG" sz="2400" dirty="0"/>
              <a:t>870,232 is not divisible by 6.</a:t>
            </a:r>
          </a:p>
        </p:txBody>
      </p:sp>
      <p:sp>
        <p:nvSpPr>
          <p:cNvPr id="53" name="TextBox 5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24596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Additional Valid Argument Forms: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 Additional Valid Argument Forms: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4078039"/>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A rule of inference </a:t>
            </a:r>
            <a:r>
              <a:rPr lang="en-US" sz="2800" dirty="0"/>
              <a:t>is a form of argument that is valid.</a:t>
            </a:r>
          </a:p>
          <a:p>
            <a:pPr marL="971550" lvl="1" indent="-514350">
              <a:spcAft>
                <a:spcPts val="600"/>
              </a:spcAft>
              <a:buClr>
                <a:schemeClr val="tx1"/>
              </a:buClr>
              <a:buFont typeface="Wingdings" panose="05000000000000000000" pitchFamily="2" charset="2"/>
              <a:buChar char="§"/>
            </a:pPr>
            <a:r>
              <a:rPr lang="en-US" sz="2400" dirty="0"/>
              <a:t>Thus </a:t>
            </a:r>
            <a:r>
              <a:rPr lang="en-US" sz="2400" dirty="0">
                <a:solidFill>
                  <a:srgbClr val="0000FF"/>
                </a:solidFill>
              </a:rPr>
              <a:t>modus ponens </a:t>
            </a:r>
            <a:r>
              <a:rPr lang="en-US" sz="2400" dirty="0"/>
              <a:t>and </a:t>
            </a:r>
            <a:r>
              <a:rPr lang="en-US" sz="2400" dirty="0">
                <a:solidFill>
                  <a:srgbClr val="0000FF"/>
                </a:solidFill>
              </a:rPr>
              <a:t>modus </a:t>
            </a:r>
            <a:r>
              <a:rPr lang="en-US" sz="2400" dirty="0" err="1">
                <a:solidFill>
                  <a:srgbClr val="0000FF"/>
                </a:solidFill>
              </a:rPr>
              <a:t>tollens</a:t>
            </a:r>
            <a:r>
              <a:rPr lang="en-US" sz="2400" dirty="0">
                <a:solidFill>
                  <a:srgbClr val="0000FF"/>
                </a:solidFill>
              </a:rPr>
              <a:t> </a:t>
            </a:r>
            <a:r>
              <a:rPr lang="en-US" sz="2400" dirty="0"/>
              <a:t>are both rules of inference.</a:t>
            </a:r>
          </a:p>
          <a:p>
            <a:pPr marL="514350" indent="-514350">
              <a:spcAft>
                <a:spcPts val="600"/>
              </a:spcAft>
              <a:buClr>
                <a:schemeClr val="tx1"/>
              </a:buClr>
              <a:buFont typeface="Wingdings" panose="05000000000000000000" pitchFamily="2" charset="2"/>
              <a:buChar char="§"/>
            </a:pPr>
            <a:r>
              <a:rPr lang="en-US" sz="2800" dirty="0"/>
              <a:t>Other rules of inference:</a:t>
            </a:r>
          </a:p>
          <a:p>
            <a:pPr marL="971550" lvl="1" indent="-514350">
              <a:spcAft>
                <a:spcPts val="600"/>
              </a:spcAft>
              <a:buClr>
                <a:schemeClr val="tx1"/>
              </a:buClr>
              <a:buFont typeface="+mj-lt"/>
              <a:buAutoNum type="arabicPeriod"/>
            </a:pPr>
            <a:r>
              <a:rPr lang="en-US" sz="2400" dirty="0"/>
              <a:t>Generalization</a:t>
            </a:r>
          </a:p>
          <a:p>
            <a:pPr marL="971550" lvl="1" indent="-514350">
              <a:spcAft>
                <a:spcPts val="600"/>
              </a:spcAft>
              <a:buClr>
                <a:schemeClr val="tx1"/>
              </a:buClr>
              <a:buFont typeface="+mj-lt"/>
              <a:buAutoNum type="arabicPeriod"/>
            </a:pPr>
            <a:r>
              <a:rPr lang="en-US" sz="2400" dirty="0"/>
              <a:t>Specialization</a:t>
            </a:r>
          </a:p>
          <a:p>
            <a:pPr marL="971550" lvl="1" indent="-514350">
              <a:spcAft>
                <a:spcPts val="600"/>
              </a:spcAft>
              <a:buClr>
                <a:schemeClr val="tx1"/>
              </a:buClr>
              <a:buFont typeface="+mj-lt"/>
              <a:buAutoNum type="arabicPeriod"/>
            </a:pPr>
            <a:r>
              <a:rPr lang="en-US" sz="2400" dirty="0"/>
              <a:t>Elimination</a:t>
            </a:r>
          </a:p>
          <a:p>
            <a:pPr marL="971550" lvl="1" indent="-514350">
              <a:spcAft>
                <a:spcPts val="600"/>
              </a:spcAft>
              <a:buClr>
                <a:schemeClr val="tx1"/>
              </a:buClr>
              <a:buFont typeface="+mj-lt"/>
              <a:buAutoNum type="arabicPeriod"/>
            </a:pPr>
            <a:r>
              <a:rPr lang="en-US" sz="2400" dirty="0"/>
              <a:t>Transitivity</a:t>
            </a:r>
          </a:p>
          <a:p>
            <a:pPr marL="971550" lvl="1" indent="-514350">
              <a:spcAft>
                <a:spcPts val="600"/>
              </a:spcAft>
              <a:buClr>
                <a:schemeClr val="tx1"/>
              </a:buClr>
              <a:buFont typeface="+mj-lt"/>
              <a:buAutoNum type="arabicPeriod"/>
            </a:pPr>
            <a:r>
              <a:rPr lang="en-US" sz="2400" dirty="0"/>
              <a:t>Proof by Division into Cases</a:t>
            </a:r>
          </a:p>
        </p:txBody>
      </p:sp>
    </p:spTree>
    <p:extLst>
      <p:ext uri="{BB962C8B-B14F-4D97-AF65-F5344CB8AC3E}">
        <p14:creationId xmlns:p14="http://schemas.microsoft.com/office/powerpoint/2010/main" val="4060339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Generalization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2.3.4.1. Rules of Inference: Generalization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grpSp>
        <p:nvGrpSpPr>
          <p:cNvPr id="29" name="Group 28"/>
          <p:cNvGrpSpPr/>
          <p:nvPr/>
        </p:nvGrpSpPr>
        <p:grpSpPr>
          <a:xfrm>
            <a:off x="1968446" y="2269851"/>
            <a:ext cx="1866517" cy="980713"/>
            <a:chOff x="3240716" y="1477748"/>
            <a:chExt cx="1866517" cy="980713"/>
          </a:xfrm>
        </p:grpSpPr>
        <p:sp>
          <p:nvSpPr>
            <p:cNvPr id="53" name="TextBox 52"/>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endParaRPr lang="en-SG" sz="2400" dirty="0">
                <a:solidFill>
                  <a:schemeClr val="bg1"/>
                </a:solidFill>
              </a:endParaRPr>
            </a:p>
          </p:txBody>
        </p:sp>
      </p:grpSp>
      <p:grpSp>
        <p:nvGrpSpPr>
          <p:cNvPr id="55" name="Group 54"/>
          <p:cNvGrpSpPr/>
          <p:nvPr/>
        </p:nvGrpSpPr>
        <p:grpSpPr>
          <a:xfrm>
            <a:off x="4525231" y="2269851"/>
            <a:ext cx="1866517" cy="980713"/>
            <a:chOff x="3240716" y="1477748"/>
            <a:chExt cx="1866517" cy="980713"/>
          </a:xfrm>
        </p:grpSpPr>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q</a:t>
              </a:r>
              <a:endParaRPr lang="en-SG" sz="2400" dirty="0">
                <a:solidFill>
                  <a:schemeClr val="bg1"/>
                </a:solidFill>
              </a:endParaRPr>
            </a:p>
          </p:txBody>
        </p:sp>
      </p:grpSp>
      <p:sp>
        <p:nvSpPr>
          <p:cNvPr id="58" name="TextBox 57"/>
          <p:cNvSpPr txBox="1"/>
          <p:nvPr/>
        </p:nvSpPr>
        <p:spPr>
          <a:xfrm>
            <a:off x="369739" y="351356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036782"/>
            <a:ext cx="7083579" cy="830997"/>
          </a:xfrm>
          <a:prstGeom prst="rect">
            <a:avLst/>
          </a:prstGeom>
          <a:solidFill>
            <a:schemeClr val="accent4">
              <a:lumMod val="40000"/>
              <a:lumOff val="60000"/>
            </a:schemeClr>
          </a:solidFill>
        </p:spPr>
        <p:txBody>
          <a:bodyPr wrap="square" rtlCol="0">
            <a:spAutoFit/>
          </a:bodyPr>
          <a:lstStyle/>
          <a:p>
            <a:r>
              <a:rPr lang="en-US" sz="2400" dirty="0"/>
              <a:t>Anton is a junior.</a:t>
            </a:r>
          </a:p>
          <a:p>
            <a:r>
              <a:rPr lang="en-US" sz="2400" dirty="0">
                <a:sym typeface="Symbol"/>
              </a:rPr>
              <a:t> (More generally) Anton is a junior or Anton is a senior.</a:t>
            </a:r>
            <a:endParaRPr lang="en-US" sz="2400" dirty="0"/>
          </a:p>
        </p:txBody>
      </p:sp>
    </p:spTree>
    <p:extLst>
      <p:ext uri="{BB962C8B-B14F-4D97-AF65-F5344CB8AC3E}">
        <p14:creationId xmlns:p14="http://schemas.microsoft.com/office/powerpoint/2010/main" val="9847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Specialization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2.3.4.2. Rules of Inference: Specialization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grpSp>
        <p:nvGrpSpPr>
          <p:cNvPr id="29" name="Group 28"/>
          <p:cNvGrpSpPr/>
          <p:nvPr/>
        </p:nvGrpSpPr>
        <p:grpSpPr>
          <a:xfrm>
            <a:off x="1968446" y="2269851"/>
            <a:ext cx="1866517" cy="980713"/>
            <a:chOff x="3240716" y="1477748"/>
            <a:chExt cx="1866517" cy="980713"/>
          </a:xfrm>
        </p:grpSpPr>
        <p:sp>
          <p:nvSpPr>
            <p:cNvPr id="53" name="TextBox 52"/>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rPr>
                <a:t> </a:t>
              </a:r>
              <a:r>
                <a:rPr lang="en-SG" sz="2400" dirty="0">
                  <a:solidFill>
                    <a:schemeClr val="bg1"/>
                  </a:solidFill>
                  <a:sym typeface="Symbol"/>
                </a:rPr>
                <a:t></a:t>
              </a:r>
              <a:r>
                <a:rPr lang="en-SG" sz="2400" dirty="0">
                  <a:solidFill>
                    <a:schemeClr val="bg1"/>
                  </a:solidFill>
                </a:rPr>
                <a:t> </a:t>
              </a:r>
              <a:r>
                <a:rPr lang="en-SG" sz="2400" i="1" dirty="0">
                  <a:solidFill>
                    <a:schemeClr val="bg1"/>
                  </a:solidFill>
                </a:rPr>
                <a:t>q</a:t>
              </a:r>
              <a:endParaRPr lang="en-SG" sz="2400" dirty="0">
                <a:solidFill>
                  <a:schemeClr val="bg1"/>
                </a:solidFill>
              </a:endParaRPr>
            </a:p>
          </p:txBody>
        </p:sp>
      </p:grpSp>
      <p:grpSp>
        <p:nvGrpSpPr>
          <p:cNvPr id="55" name="Group 54"/>
          <p:cNvGrpSpPr/>
          <p:nvPr/>
        </p:nvGrpSpPr>
        <p:grpSpPr>
          <a:xfrm>
            <a:off x="4525231" y="2269851"/>
            <a:ext cx="1866517" cy="980713"/>
            <a:chOff x="3240716" y="1477748"/>
            <a:chExt cx="1866517" cy="980713"/>
          </a:xfrm>
        </p:grpSpPr>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rPr>
                <a:t> </a:t>
              </a:r>
              <a:r>
                <a:rPr lang="en-SG" sz="2400" dirty="0">
                  <a:solidFill>
                    <a:schemeClr val="bg1"/>
                  </a:solidFill>
                  <a:sym typeface="Symbol"/>
                </a:rPr>
                <a:t></a:t>
              </a:r>
              <a:r>
                <a:rPr lang="en-SG" sz="2400" dirty="0">
                  <a:solidFill>
                    <a:schemeClr val="bg1"/>
                  </a:solidFill>
                </a:rPr>
                <a:t> </a:t>
              </a:r>
              <a:r>
                <a:rPr lang="en-SG" sz="2400" i="1" dirty="0">
                  <a:solidFill>
                    <a:schemeClr val="bg1"/>
                  </a:solidFill>
                </a:rPr>
                <a:t>q</a:t>
              </a:r>
              <a:endParaRPr lang="en-SG" sz="2400" dirty="0">
                <a:solidFill>
                  <a:schemeClr val="bg1"/>
                </a:solidFill>
              </a:endParaRPr>
            </a:p>
          </p:txBody>
        </p:sp>
      </p:grpSp>
      <p:sp>
        <p:nvSpPr>
          <p:cNvPr id="58" name="TextBox 57"/>
          <p:cNvSpPr txBox="1"/>
          <p:nvPr/>
        </p:nvSpPr>
        <p:spPr>
          <a:xfrm>
            <a:off x="369739" y="3504231"/>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027451"/>
            <a:ext cx="7083579" cy="1200329"/>
          </a:xfrm>
          <a:prstGeom prst="rect">
            <a:avLst/>
          </a:prstGeom>
          <a:solidFill>
            <a:schemeClr val="accent4">
              <a:lumMod val="40000"/>
              <a:lumOff val="60000"/>
            </a:schemeClr>
          </a:solidFill>
        </p:spPr>
        <p:txBody>
          <a:bodyPr wrap="square" rtlCol="0">
            <a:spAutoFit/>
          </a:bodyPr>
          <a:lstStyle/>
          <a:p>
            <a:r>
              <a:rPr lang="en-US" sz="2400" dirty="0"/>
              <a:t>Ana knows numerical analysis and Ana knows graph algorithms.</a:t>
            </a:r>
          </a:p>
          <a:p>
            <a:r>
              <a:rPr lang="en-US" sz="2400" dirty="0">
                <a:sym typeface="Symbol"/>
              </a:rPr>
              <a:t> (In particular) Ana knows graph algorithms.</a:t>
            </a:r>
            <a:endParaRPr lang="en-US" sz="2400" dirty="0"/>
          </a:p>
        </p:txBody>
      </p:sp>
      <p:sp>
        <p:nvSpPr>
          <p:cNvPr id="6" name="TextBox 5"/>
          <p:cNvSpPr txBox="1"/>
          <p:nvPr/>
        </p:nvSpPr>
        <p:spPr>
          <a:xfrm>
            <a:off x="6736702" y="2104747"/>
            <a:ext cx="2118049" cy="1754326"/>
          </a:xfrm>
          <a:prstGeom prst="rect">
            <a:avLst/>
          </a:prstGeom>
          <a:noFill/>
        </p:spPr>
        <p:txBody>
          <a:bodyPr wrap="square" rtlCol="0">
            <a:spAutoFit/>
          </a:bodyPr>
          <a:lstStyle/>
          <a:p>
            <a:r>
              <a:rPr lang="en-US" dirty="0"/>
              <a:t>Allows you to discard extraneous information to concentrate on the particular property of interest.</a:t>
            </a:r>
          </a:p>
        </p:txBody>
      </p:sp>
      <p:sp>
        <p:nvSpPr>
          <p:cNvPr id="7" name="TextBox 6"/>
          <p:cNvSpPr txBox="1"/>
          <p:nvPr/>
        </p:nvSpPr>
        <p:spPr>
          <a:xfrm>
            <a:off x="798890" y="5355772"/>
            <a:ext cx="7757281" cy="923330"/>
          </a:xfrm>
          <a:prstGeom prst="rect">
            <a:avLst/>
          </a:prstGeom>
          <a:noFill/>
        </p:spPr>
        <p:txBody>
          <a:bodyPr wrap="square" rtlCol="0">
            <a:spAutoFit/>
          </a:bodyPr>
          <a:lstStyle/>
          <a:p>
            <a:r>
              <a:rPr lang="en-US" dirty="0"/>
              <a:t>So if you are looking for someone who knows graph algorithms to work with you on a project, and you discover that Ana knows both numerical analysis and graph algorithms, would you invite her to work with you on your project?</a:t>
            </a:r>
          </a:p>
        </p:txBody>
      </p:sp>
    </p:spTree>
    <p:extLst>
      <p:ext uri="{BB962C8B-B14F-4D97-AF65-F5344CB8AC3E}">
        <p14:creationId xmlns:p14="http://schemas.microsoft.com/office/powerpoint/2010/main" val="8569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Elimination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2.3.4.3. Rules of Inference: Elimination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195402"/>
            <a:ext cx="7083579" cy="1646605"/>
          </a:xfrm>
          <a:prstGeom prst="rect">
            <a:avLst/>
          </a:prstGeom>
          <a:solidFill>
            <a:schemeClr val="accent4">
              <a:lumMod val="40000"/>
              <a:lumOff val="60000"/>
            </a:schemeClr>
          </a:solidFill>
        </p:spPr>
        <p:txBody>
          <a:bodyPr wrap="square" rtlCol="0">
            <a:spAutoFit/>
          </a:bodyPr>
          <a:lstStyle/>
          <a:p>
            <a:r>
              <a:rPr lang="en-US" sz="2400" dirty="0"/>
              <a:t>Suppose you know that for a particular number </a:t>
            </a:r>
            <a:r>
              <a:rPr lang="en-US" sz="2400" i="1" dirty="0"/>
              <a:t>x</a:t>
            </a:r>
            <a:r>
              <a:rPr lang="en-US" sz="2400" dirty="0"/>
              <a:t>,</a:t>
            </a:r>
          </a:p>
          <a:p>
            <a:r>
              <a:rPr lang="en-US" sz="2400" dirty="0"/>
              <a:t>	</a:t>
            </a:r>
            <a:r>
              <a:rPr lang="en-US" sz="2400" i="1" dirty="0"/>
              <a:t>x</a:t>
            </a:r>
            <a:r>
              <a:rPr lang="en-US" sz="2400" dirty="0"/>
              <a:t> – 3 = 0 or </a:t>
            </a:r>
            <a:r>
              <a:rPr lang="en-US" sz="2400" i="1" dirty="0"/>
              <a:t>x</a:t>
            </a:r>
            <a:r>
              <a:rPr lang="en-US" sz="2400" dirty="0"/>
              <a:t> + 2 = 0</a:t>
            </a:r>
          </a:p>
          <a:p>
            <a:pPr>
              <a:spcBef>
                <a:spcPts val="600"/>
              </a:spcBef>
            </a:pPr>
            <a:r>
              <a:rPr lang="en-US" sz="2400" dirty="0"/>
              <a:t>If you also know that </a:t>
            </a:r>
            <a:r>
              <a:rPr lang="en-US" sz="2400" i="1" dirty="0"/>
              <a:t>x</a:t>
            </a:r>
            <a:r>
              <a:rPr lang="en-US" sz="2400" dirty="0"/>
              <a:t> is not negative, then </a:t>
            </a:r>
            <a:r>
              <a:rPr lang="en-US" sz="2400" i="1" dirty="0"/>
              <a:t>x</a:t>
            </a:r>
            <a:r>
              <a:rPr lang="en-US" sz="2400" dirty="0"/>
              <a:t> </a:t>
            </a:r>
            <a:r>
              <a:rPr lang="en-US" sz="2400" dirty="0">
                <a:sym typeface="Symbol"/>
              </a:rPr>
              <a:t> -2, so by elimination you can conclude that </a:t>
            </a:r>
            <a:r>
              <a:rPr lang="en-US" sz="2400" i="1" dirty="0">
                <a:sym typeface="Symbol"/>
              </a:rPr>
              <a:t>x</a:t>
            </a:r>
            <a:r>
              <a:rPr lang="en-US" sz="2400" dirty="0">
                <a:sym typeface="Symbol"/>
              </a:rPr>
              <a:t> = 3.</a:t>
            </a:r>
          </a:p>
        </p:txBody>
      </p:sp>
      <p:sp>
        <p:nvSpPr>
          <p:cNvPr id="6" name="TextBox 5"/>
          <p:cNvSpPr txBox="1"/>
          <p:nvPr/>
        </p:nvSpPr>
        <p:spPr>
          <a:xfrm>
            <a:off x="6397600" y="2104747"/>
            <a:ext cx="2118049" cy="1477328"/>
          </a:xfrm>
          <a:prstGeom prst="rect">
            <a:avLst/>
          </a:prstGeom>
          <a:noFill/>
        </p:spPr>
        <p:txBody>
          <a:bodyPr wrap="square" rtlCol="0">
            <a:spAutoFit/>
          </a:bodyPr>
          <a:lstStyle/>
          <a:p>
            <a:r>
              <a:rPr lang="en-US" dirty="0"/>
              <a:t>When you have two possibilities and you can rule one out, the other must be the case.</a:t>
            </a:r>
          </a:p>
        </p:txBody>
      </p:sp>
      <p:grpSp>
        <p:nvGrpSpPr>
          <p:cNvPr id="59" name="Group 58"/>
          <p:cNvGrpSpPr/>
          <p:nvPr/>
        </p:nvGrpSpPr>
        <p:grpSpPr>
          <a:xfrm>
            <a:off x="1717287" y="2074835"/>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q</a:t>
              </a:r>
              <a:endParaRPr lang="en-SG" sz="2400" dirty="0">
                <a:solidFill>
                  <a:schemeClr val="bg1"/>
                </a:solidFill>
              </a:endParaRPr>
            </a:p>
          </p:txBody>
        </p:sp>
      </p:grpSp>
      <p:grpSp>
        <p:nvGrpSpPr>
          <p:cNvPr id="63" name="Group 62"/>
          <p:cNvGrpSpPr/>
          <p:nvPr/>
        </p:nvGrpSpPr>
        <p:grpSpPr>
          <a:xfrm>
            <a:off x="4032746" y="2074835"/>
            <a:ext cx="1866517" cy="1483482"/>
            <a:chOff x="3240716" y="974979"/>
            <a:chExt cx="1866517" cy="1483482"/>
          </a:xfrm>
        </p:grpSpPr>
        <p:sp>
          <p:nvSpPr>
            <p:cNvPr id="64" name="TextBox 63"/>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5" name="TextBox 64"/>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6" name="TextBox 65"/>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p</a:t>
              </a:r>
              <a:endParaRPr lang="en-SG" sz="2400" dirty="0">
                <a:solidFill>
                  <a:schemeClr val="bg1"/>
                </a:solidFill>
              </a:endParaRPr>
            </a:p>
          </p:txBody>
        </p:sp>
      </p:grpSp>
    </p:spTree>
    <p:extLst>
      <p:ext uri="{BB962C8B-B14F-4D97-AF65-F5344CB8AC3E}">
        <p14:creationId xmlns:p14="http://schemas.microsoft.com/office/powerpoint/2010/main" val="65776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dissolve">
                                      <p:cBhvr>
                                        <p:cTn id="11" dur="500"/>
                                        <p:tgtEl>
                                          <p:spTgt spid="6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Transitivity</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2.3.4.4. Rules of Inference: Transitivity</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 is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195402"/>
            <a:ext cx="7083579" cy="2092881"/>
          </a:xfrm>
          <a:prstGeom prst="rect">
            <a:avLst/>
          </a:prstGeom>
          <a:solidFill>
            <a:schemeClr val="accent4">
              <a:lumMod val="40000"/>
              <a:lumOff val="60000"/>
            </a:schemeClr>
          </a:solidFill>
        </p:spPr>
        <p:txBody>
          <a:bodyPr wrap="square" rtlCol="0">
            <a:spAutoFit/>
          </a:bodyPr>
          <a:lstStyle/>
          <a:p>
            <a:pPr>
              <a:spcAft>
                <a:spcPts val="600"/>
              </a:spcAft>
            </a:pPr>
            <a:r>
              <a:rPr lang="en-US" sz="2400" dirty="0"/>
              <a:t>If 18,486 is divisible by 18, then 18,486 is divisible by 9.</a:t>
            </a:r>
          </a:p>
          <a:p>
            <a:pPr>
              <a:spcAft>
                <a:spcPts val="600"/>
              </a:spcAft>
            </a:pPr>
            <a:r>
              <a:rPr lang="en-US" sz="2400" dirty="0">
                <a:sym typeface="Symbol"/>
              </a:rPr>
              <a:t>If 18,486 is divisible by 9, then the sum of the digits of 18,486 is divisible by 9.</a:t>
            </a:r>
          </a:p>
          <a:p>
            <a:pPr>
              <a:spcAft>
                <a:spcPts val="600"/>
              </a:spcAft>
            </a:pPr>
            <a:r>
              <a:rPr lang="en-US" sz="2400" dirty="0">
                <a:sym typeface="Symbol"/>
              </a:rPr>
              <a:t> </a:t>
            </a:r>
            <a:r>
              <a:rPr lang="en-US" sz="2400" dirty="0"/>
              <a:t>If 18,486 is divisible by 18,</a:t>
            </a:r>
            <a:r>
              <a:rPr lang="en-US" sz="2400" dirty="0">
                <a:sym typeface="Symbol"/>
              </a:rPr>
              <a:t> then the sum of the digits of 18,486 is divisible by 9.</a:t>
            </a:r>
          </a:p>
        </p:txBody>
      </p:sp>
      <p:sp>
        <p:nvSpPr>
          <p:cNvPr id="6" name="TextBox 5"/>
          <p:cNvSpPr txBox="1"/>
          <p:nvPr/>
        </p:nvSpPr>
        <p:spPr>
          <a:xfrm>
            <a:off x="4032746" y="2074243"/>
            <a:ext cx="4214245" cy="1831271"/>
          </a:xfrm>
          <a:prstGeom prst="rect">
            <a:avLst/>
          </a:prstGeom>
          <a:noFill/>
        </p:spPr>
        <p:txBody>
          <a:bodyPr wrap="square" rtlCol="0">
            <a:spAutoFit/>
          </a:bodyPr>
          <a:lstStyle/>
          <a:p>
            <a:pPr>
              <a:spcAft>
                <a:spcPts val="600"/>
              </a:spcAft>
            </a:pPr>
            <a:r>
              <a:rPr lang="en-US" dirty="0"/>
              <a:t>Many arguments in mathematics contain chains of if-then statements.</a:t>
            </a:r>
          </a:p>
          <a:p>
            <a:pPr>
              <a:spcAft>
                <a:spcPts val="600"/>
              </a:spcAft>
            </a:pPr>
            <a:r>
              <a:rPr lang="en-US" dirty="0"/>
              <a:t>From the fact that one statement implies a second and the second implies the third, you can conclude that the first statement implies the third.</a:t>
            </a:r>
          </a:p>
        </p:txBody>
      </p:sp>
      <p:grpSp>
        <p:nvGrpSpPr>
          <p:cNvPr id="59" name="Group 58"/>
          <p:cNvGrpSpPr/>
          <p:nvPr/>
        </p:nvGrpSpPr>
        <p:grpSpPr>
          <a:xfrm>
            <a:off x="1766173" y="2143053"/>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r>
                <a:rPr lang="en-SG" sz="2400" dirty="0">
                  <a:solidFill>
                    <a:schemeClr val="bg1"/>
                  </a:solidFill>
                  <a:sym typeface="Symbol"/>
                </a:rPr>
                <a:t>  </a:t>
              </a:r>
              <a:r>
                <a:rPr lang="en-SG" sz="2400" i="1" dirty="0">
                  <a:solidFill>
                    <a:schemeClr val="bg1"/>
                  </a:solidFill>
                  <a:sym typeface="Symbol"/>
                </a:rPr>
                <a:t>r</a:t>
              </a:r>
              <a:endParaRPr lang="en-SG" sz="2400" dirty="0">
                <a:solidFill>
                  <a:schemeClr val="bg1"/>
                </a:solidFill>
              </a:endParaRPr>
            </a:p>
          </p:txBody>
        </p:sp>
      </p:grpSp>
    </p:spTree>
    <p:extLst>
      <p:ext uri="{BB962C8B-B14F-4D97-AF65-F5344CB8AC3E}">
        <p14:creationId xmlns:p14="http://schemas.microsoft.com/office/powerpoint/2010/main" val="38713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Proof by Division into Cases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2.3.4.5. Rules of Inference: Proof by Division into Cases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 is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567523" y="4195402"/>
            <a:ext cx="4704273" cy="2554545"/>
          </a:xfrm>
          <a:prstGeom prst="rect">
            <a:avLst/>
          </a:prstGeom>
          <a:solidFill>
            <a:schemeClr val="accent4">
              <a:lumMod val="40000"/>
              <a:lumOff val="60000"/>
            </a:schemeClr>
          </a:solidFill>
        </p:spPr>
        <p:txBody>
          <a:bodyPr wrap="square" rtlCol="0">
            <a:spAutoFit/>
          </a:bodyPr>
          <a:lstStyle/>
          <a:p>
            <a:r>
              <a:rPr lang="en-US" sz="2000" dirty="0"/>
              <a:t>Suppose you know that </a:t>
            </a:r>
            <a:r>
              <a:rPr lang="en-US" sz="2000" i="1" dirty="0"/>
              <a:t>x</a:t>
            </a:r>
            <a:r>
              <a:rPr lang="en-US" sz="2000" dirty="0"/>
              <a:t> is a nonzero real number.</a:t>
            </a:r>
          </a:p>
          <a:p>
            <a:r>
              <a:rPr lang="en-US" sz="2000" dirty="0"/>
              <a:t>The trichotomy property of the real numbers says that any number is positive, negative, or zero. Thus (by elimination) you know that </a:t>
            </a:r>
            <a:r>
              <a:rPr lang="en-US" sz="2000" i="1" dirty="0"/>
              <a:t>x</a:t>
            </a:r>
            <a:r>
              <a:rPr lang="en-US" sz="2000" dirty="0"/>
              <a:t> is positive or negative.</a:t>
            </a:r>
          </a:p>
          <a:p>
            <a:r>
              <a:rPr lang="en-US" sz="2000" dirty="0">
                <a:sym typeface="Symbol"/>
              </a:rPr>
              <a:t>You can deduce that </a:t>
            </a:r>
            <a:r>
              <a:rPr lang="en-US" sz="2000" i="1" dirty="0">
                <a:solidFill>
                  <a:srgbClr val="C00000"/>
                </a:solidFill>
                <a:sym typeface="Symbol"/>
              </a:rPr>
              <a:t>x</a:t>
            </a:r>
            <a:r>
              <a:rPr lang="en-US" sz="2000" baseline="30000" dirty="0">
                <a:solidFill>
                  <a:srgbClr val="C00000"/>
                </a:solidFill>
                <a:sym typeface="Symbol"/>
              </a:rPr>
              <a:t>2</a:t>
            </a:r>
            <a:r>
              <a:rPr lang="en-US" sz="2000" dirty="0">
                <a:solidFill>
                  <a:srgbClr val="C00000"/>
                </a:solidFill>
                <a:sym typeface="Symbol"/>
              </a:rPr>
              <a:t> &gt; 0 </a:t>
            </a:r>
            <a:r>
              <a:rPr lang="en-US" sz="2000" dirty="0">
                <a:sym typeface="Symbol"/>
              </a:rPr>
              <a:t>by arguing as follows:</a:t>
            </a:r>
          </a:p>
        </p:txBody>
      </p:sp>
      <p:sp>
        <p:nvSpPr>
          <p:cNvPr id="6" name="TextBox 5"/>
          <p:cNvSpPr txBox="1"/>
          <p:nvPr/>
        </p:nvSpPr>
        <p:spPr>
          <a:xfrm>
            <a:off x="4032746" y="2074243"/>
            <a:ext cx="4214245" cy="1200329"/>
          </a:xfrm>
          <a:prstGeom prst="rect">
            <a:avLst/>
          </a:prstGeom>
          <a:noFill/>
        </p:spPr>
        <p:txBody>
          <a:bodyPr wrap="square" rtlCol="0">
            <a:spAutoFit/>
          </a:bodyPr>
          <a:lstStyle/>
          <a:p>
            <a:pPr>
              <a:spcAft>
                <a:spcPts val="600"/>
              </a:spcAft>
            </a:pPr>
            <a:r>
              <a:rPr lang="en-US" dirty="0"/>
              <a:t>It often happens that you know one thing or another is true. If you can show that in either case a certain conclusion follows, then this conclusion must also be true.</a:t>
            </a:r>
          </a:p>
        </p:txBody>
      </p:sp>
      <p:grpSp>
        <p:nvGrpSpPr>
          <p:cNvPr id="7" name="Group 6"/>
          <p:cNvGrpSpPr/>
          <p:nvPr/>
        </p:nvGrpSpPr>
        <p:grpSpPr>
          <a:xfrm>
            <a:off x="1999954" y="2068357"/>
            <a:ext cx="1321743" cy="1677693"/>
            <a:chOff x="1776019" y="2074243"/>
            <a:chExt cx="1866517" cy="1677693"/>
          </a:xfrm>
        </p:grpSpPr>
        <p:sp>
          <p:nvSpPr>
            <p:cNvPr id="60" name="TextBox 59"/>
            <p:cNvSpPr txBox="1"/>
            <p:nvPr/>
          </p:nvSpPr>
          <p:spPr>
            <a:xfrm>
              <a:off x="1776019" y="2074243"/>
              <a:ext cx="1866517"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p</a:t>
              </a:r>
              <a:r>
                <a:rPr lang="en-SG" sz="2000" dirty="0">
                  <a:solidFill>
                    <a:schemeClr val="bg1"/>
                  </a:solidFill>
                  <a:sym typeface="Symbol"/>
                </a:rPr>
                <a:t>  </a:t>
              </a:r>
              <a:r>
                <a:rPr lang="en-SG" sz="2000" i="1" dirty="0">
                  <a:solidFill>
                    <a:schemeClr val="bg1"/>
                  </a:solidFill>
                  <a:sym typeface="Symbol"/>
                </a:rPr>
                <a:t>q</a:t>
              </a:r>
              <a:endParaRPr lang="en-SG" sz="2000" dirty="0">
                <a:solidFill>
                  <a:schemeClr val="bg1"/>
                </a:solidFill>
              </a:endParaRPr>
            </a:p>
          </p:txBody>
        </p:sp>
        <p:sp>
          <p:nvSpPr>
            <p:cNvPr id="61" name="TextBox 60"/>
            <p:cNvSpPr txBox="1"/>
            <p:nvPr/>
          </p:nvSpPr>
          <p:spPr>
            <a:xfrm>
              <a:off x="1776019" y="3351826"/>
              <a:ext cx="1866517" cy="400110"/>
            </a:xfrm>
            <a:prstGeom prst="rect">
              <a:avLst/>
            </a:prstGeom>
            <a:solidFill>
              <a:srgbClr val="0033CC"/>
            </a:solidFill>
          </p:spPr>
          <p:txBody>
            <a:bodyPr wrap="square" rtlCol="0">
              <a:spAutoFit/>
            </a:bodyPr>
            <a:lstStyle/>
            <a:p>
              <a:pPr algn="ctr"/>
              <a:r>
                <a:rPr lang="en-SG" sz="2000" dirty="0">
                  <a:solidFill>
                    <a:schemeClr val="bg1"/>
                  </a:solidFill>
                  <a:sym typeface="Symbol"/>
                </a:rPr>
                <a:t></a:t>
              </a:r>
              <a:r>
                <a:rPr lang="en-SG" sz="2000" i="1" dirty="0">
                  <a:solidFill>
                    <a:schemeClr val="bg1"/>
                  </a:solidFill>
                  <a:sym typeface="Symbol"/>
                </a:rPr>
                <a:t> r</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62" name="TextBox 61"/>
            <p:cNvSpPr txBox="1"/>
            <p:nvPr/>
          </p:nvSpPr>
          <p:spPr>
            <a:xfrm>
              <a:off x="1776019" y="2507094"/>
              <a:ext cx="1863234"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p</a:t>
              </a:r>
              <a:r>
                <a:rPr lang="en-SG" sz="2000" dirty="0">
                  <a:solidFill>
                    <a:schemeClr val="bg1"/>
                  </a:solidFill>
                  <a:sym typeface="Symbol"/>
                </a:rPr>
                <a:t>  </a:t>
              </a:r>
              <a:r>
                <a:rPr lang="en-SG" sz="2000" i="1" dirty="0">
                  <a:solidFill>
                    <a:schemeClr val="bg1"/>
                  </a:solidFill>
                  <a:sym typeface="Symbol"/>
                </a:rPr>
                <a:t>r</a:t>
              </a:r>
              <a:endParaRPr lang="en-SG" sz="2000" dirty="0">
                <a:solidFill>
                  <a:schemeClr val="bg1"/>
                </a:solidFill>
              </a:endParaRPr>
            </a:p>
          </p:txBody>
        </p:sp>
        <p:sp>
          <p:nvSpPr>
            <p:cNvPr id="53" name="TextBox 52"/>
            <p:cNvSpPr txBox="1"/>
            <p:nvPr/>
          </p:nvSpPr>
          <p:spPr>
            <a:xfrm>
              <a:off x="1776019" y="2926265"/>
              <a:ext cx="1863234"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q</a:t>
              </a:r>
              <a:r>
                <a:rPr lang="en-SG" sz="2000" dirty="0">
                  <a:solidFill>
                    <a:schemeClr val="bg1"/>
                  </a:solidFill>
                  <a:sym typeface="Symbol"/>
                </a:rPr>
                <a:t>  </a:t>
              </a:r>
              <a:r>
                <a:rPr lang="en-SG" sz="2000" i="1" dirty="0">
                  <a:solidFill>
                    <a:schemeClr val="bg1"/>
                  </a:solidFill>
                  <a:sym typeface="Symbol"/>
                </a:rPr>
                <a:t>r</a:t>
              </a:r>
              <a:endParaRPr lang="en-SG" sz="2000" dirty="0">
                <a:solidFill>
                  <a:schemeClr val="bg1"/>
                </a:solidFill>
              </a:endParaRPr>
            </a:p>
          </p:txBody>
        </p:sp>
      </p:grpSp>
      <p:sp>
        <p:nvSpPr>
          <p:cNvPr id="54" name="TextBox 53"/>
          <p:cNvSpPr txBox="1"/>
          <p:nvPr/>
        </p:nvSpPr>
        <p:spPr>
          <a:xfrm>
            <a:off x="5381699" y="4195402"/>
            <a:ext cx="3259191" cy="1323439"/>
          </a:xfrm>
          <a:prstGeom prst="rect">
            <a:avLst/>
          </a:prstGeom>
          <a:solidFill>
            <a:schemeClr val="accent4">
              <a:lumMod val="40000"/>
              <a:lumOff val="60000"/>
            </a:schemeClr>
          </a:solidFill>
        </p:spPr>
        <p:txBody>
          <a:bodyPr wrap="square" rtlCol="0">
            <a:spAutoFit/>
          </a:bodyPr>
          <a:lstStyle/>
          <a:p>
            <a:r>
              <a:rPr lang="en-US" sz="2000" i="1" dirty="0"/>
              <a:t>x</a:t>
            </a:r>
            <a:r>
              <a:rPr lang="en-US" sz="2000" dirty="0"/>
              <a:t> is positive or </a:t>
            </a:r>
            <a:r>
              <a:rPr lang="en-US" sz="2000" i="1" dirty="0"/>
              <a:t>x</a:t>
            </a:r>
            <a:r>
              <a:rPr lang="en-US" sz="2000" dirty="0"/>
              <a:t> is negative.</a:t>
            </a:r>
          </a:p>
          <a:p>
            <a:r>
              <a:rPr lang="en-US" sz="2000" dirty="0">
                <a:sym typeface="Symbol"/>
              </a:rPr>
              <a:t>If </a:t>
            </a:r>
            <a:r>
              <a:rPr lang="en-US" sz="2000" i="1" dirty="0">
                <a:sym typeface="Symbol"/>
              </a:rPr>
              <a:t>x</a:t>
            </a:r>
            <a:r>
              <a:rPr lang="en-US" sz="2000" dirty="0">
                <a:sym typeface="Symbol"/>
              </a:rPr>
              <a:t> is positive, then </a:t>
            </a:r>
            <a:r>
              <a:rPr lang="en-US" sz="2000" i="1" dirty="0">
                <a:sym typeface="Symbol"/>
              </a:rPr>
              <a:t>x</a:t>
            </a:r>
            <a:r>
              <a:rPr lang="en-US" sz="2000" baseline="30000" dirty="0">
                <a:sym typeface="Symbol"/>
              </a:rPr>
              <a:t>2</a:t>
            </a:r>
            <a:r>
              <a:rPr lang="en-US" sz="2000" dirty="0">
                <a:sym typeface="Symbol"/>
              </a:rPr>
              <a:t> &gt; 0.</a:t>
            </a:r>
          </a:p>
          <a:p>
            <a:r>
              <a:rPr lang="en-US" sz="2000" dirty="0">
                <a:sym typeface="Symbol"/>
              </a:rPr>
              <a:t>If </a:t>
            </a:r>
            <a:r>
              <a:rPr lang="en-US" sz="2000" i="1" dirty="0">
                <a:sym typeface="Symbol"/>
              </a:rPr>
              <a:t>x</a:t>
            </a:r>
            <a:r>
              <a:rPr lang="en-US" sz="2000" dirty="0">
                <a:sym typeface="Symbol"/>
              </a:rPr>
              <a:t> is negative, then </a:t>
            </a:r>
            <a:r>
              <a:rPr lang="en-US" sz="2000" i="1" dirty="0">
                <a:sym typeface="Symbol"/>
              </a:rPr>
              <a:t>x</a:t>
            </a:r>
            <a:r>
              <a:rPr lang="en-US" sz="2000" baseline="30000" dirty="0">
                <a:sym typeface="Symbol"/>
              </a:rPr>
              <a:t>2</a:t>
            </a:r>
            <a:r>
              <a:rPr lang="en-US" sz="2000" dirty="0">
                <a:sym typeface="Symbol"/>
              </a:rPr>
              <a:t> &gt; 0.</a:t>
            </a:r>
          </a:p>
          <a:p>
            <a:r>
              <a:rPr lang="en-US" sz="2000" dirty="0">
                <a:sym typeface="Symbol"/>
              </a:rPr>
              <a:t> </a:t>
            </a:r>
            <a:r>
              <a:rPr lang="en-US" sz="2000" i="1" dirty="0">
                <a:sym typeface="Symbol"/>
              </a:rPr>
              <a:t>x</a:t>
            </a:r>
            <a:r>
              <a:rPr lang="en-US" sz="2000" baseline="30000" dirty="0">
                <a:sym typeface="Symbol"/>
              </a:rPr>
              <a:t>2</a:t>
            </a:r>
            <a:r>
              <a:rPr lang="en-US" sz="2000" dirty="0">
                <a:sym typeface="Symbol"/>
              </a:rPr>
              <a:t> &gt; 0. </a:t>
            </a:r>
          </a:p>
        </p:txBody>
      </p:sp>
    </p:spTree>
    <p:extLst>
      <p:ext uri="{BB962C8B-B14F-4D97-AF65-F5344CB8AC3E}">
        <p14:creationId xmlns:p14="http://schemas.microsoft.com/office/powerpoint/2010/main" val="52190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P spid="5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Example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2.3.4.6. Rules of Inference: Example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4047262"/>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You are about to leave for school in the morning and discover that you don’t have your glasses. You know the following statements are true:</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kitchen, then my glasses are on the kitchen table.</a:t>
            </a:r>
          </a:p>
          <a:p>
            <a:pPr marL="971550" lvl="1" indent="-514350">
              <a:spcAft>
                <a:spcPts val="600"/>
              </a:spcAft>
              <a:buClr>
                <a:schemeClr val="tx1"/>
              </a:buClr>
              <a:buFont typeface="+mj-lt"/>
              <a:buAutoNum type="alphaLcPeriod"/>
            </a:pPr>
            <a:r>
              <a:rPr lang="en-US" sz="2000" dirty="0">
                <a:solidFill>
                  <a:srgbClr val="006600"/>
                </a:solidFill>
              </a:rPr>
              <a:t>If my glasses are on the kitchen table, then I saw them at breakfast.</a:t>
            </a:r>
          </a:p>
          <a:p>
            <a:pPr marL="971550" lvl="1" indent="-514350">
              <a:spcAft>
                <a:spcPts val="600"/>
              </a:spcAft>
              <a:buClr>
                <a:schemeClr val="tx1"/>
              </a:buClr>
              <a:buFont typeface="+mj-lt"/>
              <a:buAutoNum type="alphaLcPeriod"/>
            </a:pPr>
            <a:r>
              <a:rPr lang="en-US" sz="2000" dirty="0">
                <a:solidFill>
                  <a:srgbClr val="0000FF"/>
                </a:solidFill>
              </a:rPr>
              <a:t>I did not see my glasses at breakfast.</a:t>
            </a:r>
          </a:p>
          <a:p>
            <a:pPr marL="971550" lvl="1" indent="-514350">
              <a:spcAft>
                <a:spcPts val="600"/>
              </a:spcAft>
              <a:buClr>
                <a:schemeClr val="tx1"/>
              </a:buClr>
              <a:buFont typeface="+mj-lt"/>
              <a:buAutoNum type="alphaLcPeriod"/>
            </a:pPr>
            <a:r>
              <a:rPr lang="en-US" sz="2000" dirty="0">
                <a:solidFill>
                  <a:srgbClr val="006600"/>
                </a:solidFill>
              </a:rPr>
              <a:t>I was reading the newspaper in the living room or I was reading the newspaper in the kitchen.</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living room then my glasses are on the coffee table.</a:t>
            </a:r>
          </a:p>
        </p:txBody>
      </p:sp>
      <p:sp>
        <p:nvSpPr>
          <p:cNvPr id="8" name="TextBox 7"/>
          <p:cNvSpPr txBox="1"/>
          <p:nvPr/>
        </p:nvSpPr>
        <p:spPr>
          <a:xfrm>
            <a:off x="2230699" y="5730026"/>
            <a:ext cx="3886551" cy="461665"/>
          </a:xfrm>
          <a:prstGeom prst="rect">
            <a:avLst/>
          </a:prstGeom>
          <a:solidFill>
            <a:schemeClr val="accent4">
              <a:lumMod val="40000"/>
              <a:lumOff val="60000"/>
            </a:schemeClr>
          </a:solidFill>
        </p:spPr>
        <p:txBody>
          <a:bodyPr wrap="square" rtlCol="0">
            <a:spAutoFit/>
          </a:bodyPr>
          <a:lstStyle/>
          <a:p>
            <a:pPr algn="ctr"/>
            <a:r>
              <a:rPr lang="en-US" sz="2400" dirty="0"/>
              <a:t>So, where are your glasses?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8" y="5486318"/>
            <a:ext cx="1776637" cy="949083"/>
          </a:xfrm>
          <a:prstGeom prst="rect">
            <a:avLst/>
          </a:prstGeom>
        </p:spPr>
      </p:pic>
    </p:spTree>
    <p:extLst>
      <p:ext uri="{BB962C8B-B14F-4D97-AF65-F5344CB8AC3E}">
        <p14:creationId xmlns:p14="http://schemas.microsoft.com/office/powerpoint/2010/main" val="39486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accent4">
                    <a:lumMod val="20000"/>
                    <a:lumOff val="80000"/>
                  </a:schemeClr>
                </a:solidFill>
              </a:rPr>
              <a:t>	</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a:t>
            </a:r>
            <a:endParaRPr lang="en-SG" sz="1100" dirty="0">
              <a:solidFill>
                <a:schemeClr val="bg1"/>
              </a:solidFill>
            </a:endParaRPr>
          </a:p>
        </p:txBody>
      </p:sp>
      <p:sp>
        <p:nvSpPr>
          <p:cNvPr id="15" name="TextBox 14"/>
          <p:cNvSpPr txBox="1"/>
          <p:nvPr/>
        </p:nvSpPr>
        <p:spPr>
          <a:xfrm>
            <a:off x="289115" y="1362667"/>
            <a:ext cx="8814216" cy="1384995"/>
          </a:xfrm>
          <a:prstGeom prst="rect">
            <a:avLst/>
          </a:prstGeom>
          <a:noFill/>
        </p:spPr>
        <p:txBody>
          <a:bodyPr wrap="square" rtlCol="0">
            <a:spAutoFit/>
          </a:bodyPr>
          <a:lstStyle/>
          <a:p>
            <a:pPr>
              <a:lnSpc>
                <a:spcPct val="150000"/>
              </a:lnSpc>
            </a:pPr>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289115" y="2788320"/>
            <a:ext cx="6365118" cy="738664"/>
          </a:xfrm>
          <a:prstGeom prst="rect">
            <a:avLst/>
          </a:prstGeom>
          <a:noFill/>
        </p:spPr>
        <p:txBody>
          <a:bodyPr wrap="square" rtlCol="0">
            <a:spAutoFit/>
          </a:bodyPr>
          <a:lstStyle/>
          <a:p>
            <a:pPr>
              <a:lnSpc>
                <a:spcPct val="150000"/>
              </a:lnSpc>
            </a:pPr>
            <a:r>
              <a:rPr lang="en-SG" sz="2800" dirty="0">
                <a:solidFill>
                  <a:schemeClr val="accent6">
                    <a:lumMod val="75000"/>
                  </a:schemeClr>
                </a:solidFill>
              </a:rPr>
              <a:t>Jane is a computer science major. </a:t>
            </a:r>
          </a:p>
        </p:txBody>
      </p:sp>
      <p:sp>
        <p:nvSpPr>
          <p:cNvPr id="17" name="TextBox 16"/>
          <p:cNvSpPr txBox="1"/>
          <p:nvPr/>
        </p:nvSpPr>
        <p:spPr>
          <a:xfrm>
            <a:off x="289115" y="3573428"/>
            <a:ext cx="5731208" cy="738664"/>
          </a:xfrm>
          <a:prstGeom prst="rect">
            <a:avLst/>
          </a:prstGeom>
          <a:noFill/>
        </p:spPr>
        <p:txBody>
          <a:bodyPr wrap="square" rtlCol="0">
            <a:spAutoFit/>
          </a:bodyPr>
          <a:lstStyle/>
          <a:p>
            <a:pPr>
              <a:lnSpc>
                <a:spcPct val="150000"/>
              </a:lnSpc>
            </a:pPr>
            <a:r>
              <a:rPr lang="en-SG" sz="2800" dirty="0"/>
              <a:t>Therefore, </a:t>
            </a:r>
            <a:r>
              <a:rPr lang="en-SG" sz="2800" dirty="0">
                <a:solidFill>
                  <a:schemeClr val="accent2">
                    <a:lumMod val="50000"/>
                  </a:schemeClr>
                </a:solidFill>
              </a:rPr>
              <a:t>Jane will take MA1101R</a:t>
            </a:r>
            <a:r>
              <a:rPr lang="en-SG" sz="28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2" name="Rounded Rectangle 1"/>
          <p:cNvSpPr/>
          <p:nvPr/>
        </p:nvSpPr>
        <p:spPr>
          <a:xfrm>
            <a:off x="642181" y="1512569"/>
            <a:ext cx="3049700"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ounded Rectangle 29"/>
          <p:cNvSpPr/>
          <p:nvPr/>
        </p:nvSpPr>
        <p:spPr>
          <a:xfrm>
            <a:off x="4044947" y="1512569"/>
            <a:ext cx="4923472"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ounded Rectangle 30"/>
          <p:cNvSpPr/>
          <p:nvPr/>
        </p:nvSpPr>
        <p:spPr>
          <a:xfrm>
            <a:off x="1109374" y="2158733"/>
            <a:ext cx="3616828"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ounded Rectangle 31"/>
          <p:cNvSpPr/>
          <p:nvPr/>
        </p:nvSpPr>
        <p:spPr>
          <a:xfrm>
            <a:off x="241593" y="2983026"/>
            <a:ext cx="5054235"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ounded Rectangle 32"/>
          <p:cNvSpPr/>
          <p:nvPr/>
        </p:nvSpPr>
        <p:spPr>
          <a:xfrm>
            <a:off x="1938032" y="3721690"/>
            <a:ext cx="3642609"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9" name="Group 48"/>
          <p:cNvGrpSpPr/>
          <p:nvPr/>
        </p:nvGrpSpPr>
        <p:grpSpPr>
          <a:xfrm>
            <a:off x="3691881" y="2000067"/>
            <a:ext cx="4920274" cy="1943297"/>
            <a:chOff x="3567659" y="1761662"/>
            <a:chExt cx="4920274" cy="1943297"/>
          </a:xfrm>
        </p:grpSpPr>
        <p:sp>
          <p:nvSpPr>
            <p:cNvPr id="3" name="TextBox 2"/>
            <p:cNvSpPr txBox="1"/>
            <p:nvPr/>
          </p:nvSpPr>
          <p:spPr>
            <a:xfrm>
              <a:off x="6530011" y="2716638"/>
              <a:ext cx="1957922" cy="523220"/>
            </a:xfrm>
            <a:prstGeom prst="rect">
              <a:avLst/>
            </a:prstGeom>
            <a:noFill/>
          </p:spPr>
          <p:txBody>
            <a:bodyPr wrap="square" rtlCol="0">
              <a:spAutoFit/>
            </a:bodyPr>
            <a:lstStyle/>
            <a:p>
              <a:r>
                <a:rPr lang="en-SG" sz="2800" dirty="0">
                  <a:solidFill>
                    <a:srgbClr val="C00000"/>
                  </a:solidFill>
                </a:rPr>
                <a:t>Statements</a:t>
              </a:r>
            </a:p>
          </p:txBody>
        </p:sp>
        <p:grpSp>
          <p:nvGrpSpPr>
            <p:cNvPr id="48" name="Group 47"/>
            <p:cNvGrpSpPr/>
            <p:nvPr/>
          </p:nvGrpSpPr>
          <p:grpSpPr>
            <a:xfrm>
              <a:off x="3567659" y="1761662"/>
              <a:ext cx="3343845" cy="1943297"/>
              <a:chOff x="3567659" y="1761662"/>
              <a:chExt cx="3343845" cy="1943297"/>
            </a:xfrm>
          </p:grpSpPr>
          <p:cxnSp>
            <p:nvCxnSpPr>
              <p:cNvPr id="8" name="Straight Arrow Connector 7"/>
              <p:cNvCxnSpPr/>
              <p:nvPr/>
            </p:nvCxnSpPr>
            <p:spPr>
              <a:xfrm flipV="1">
                <a:off x="6899362" y="1920328"/>
                <a:ext cx="12142" cy="896022"/>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567659" y="1761662"/>
                <a:ext cx="3192905" cy="1022796"/>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668994" y="2366806"/>
                <a:ext cx="1861017" cy="491088"/>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277835" y="2983074"/>
                <a:ext cx="1180115" cy="13680"/>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533963" y="3224094"/>
                <a:ext cx="1226601" cy="480865"/>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2.1.1. Statements</a:t>
            </a:r>
            <a:endParaRPr lang="en-SG" sz="2000" dirty="0">
              <a:solidFill>
                <a:schemeClr val="bg1"/>
              </a:solidFill>
            </a:endParaRPr>
          </a:p>
        </p:txBody>
      </p:sp>
      <p:grpSp>
        <p:nvGrpSpPr>
          <p:cNvPr id="57" name="Group 56"/>
          <p:cNvGrpSpPr/>
          <p:nvPr/>
        </p:nvGrpSpPr>
        <p:grpSpPr>
          <a:xfrm>
            <a:off x="993228" y="4598517"/>
            <a:ext cx="6843405" cy="1448841"/>
            <a:chOff x="993228" y="4598517"/>
            <a:chExt cx="6843405" cy="1448841"/>
          </a:xfrm>
        </p:grpSpPr>
        <p:sp>
          <p:nvSpPr>
            <p:cNvPr id="50" name="Rectangle 49"/>
            <p:cNvSpPr/>
            <p:nvPr/>
          </p:nvSpPr>
          <p:spPr>
            <a:xfrm>
              <a:off x="993228" y="4598517"/>
              <a:ext cx="6809307"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993228" y="4598517"/>
              <a:ext cx="684340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2.1.1 (Statement)</a:t>
              </a:r>
            </a:p>
          </p:txBody>
        </p:sp>
        <p:sp>
          <p:nvSpPr>
            <p:cNvPr id="56" name="TextBox 55"/>
            <p:cNvSpPr txBox="1"/>
            <p:nvPr/>
          </p:nvSpPr>
          <p:spPr>
            <a:xfrm>
              <a:off x="1109374" y="5216361"/>
              <a:ext cx="6536901" cy="830997"/>
            </a:xfrm>
            <a:prstGeom prst="rect">
              <a:avLst/>
            </a:prstGeom>
            <a:noFill/>
          </p:spPr>
          <p:txBody>
            <a:bodyPr wrap="square" rtlCol="0">
              <a:spAutoFit/>
            </a:bodyPr>
            <a:lstStyle/>
            <a:p>
              <a:r>
                <a:rPr lang="en-SG" sz="2400" dirty="0"/>
                <a:t>A </a:t>
              </a:r>
              <a:r>
                <a:rPr lang="en-SG" sz="2400" b="1" dirty="0"/>
                <a:t>statement</a:t>
              </a:r>
              <a:r>
                <a:rPr lang="en-SG" sz="2400" dirty="0"/>
                <a:t> (or </a:t>
              </a:r>
              <a:r>
                <a:rPr lang="en-SG" sz="2400" b="1" dirty="0"/>
                <a:t>proposition</a:t>
              </a:r>
              <a:r>
                <a:rPr lang="en-SG" sz="2400" dirty="0"/>
                <a:t>) is a sentence that is true or false, but not both.</a:t>
              </a:r>
            </a:p>
          </p:txBody>
        </p:sp>
      </p:gr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dissolve">
                                      <p:cBhvr>
                                        <p:cTn id="2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Example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67371" y="854030"/>
            <a:ext cx="6180082" cy="2308324"/>
          </a:xfrm>
          <a:prstGeom prst="rect">
            <a:avLst/>
          </a:prstGeom>
          <a:noFill/>
        </p:spPr>
        <p:txBody>
          <a:bodyPr wrap="square" rtlCol="0">
            <a:spAutoFit/>
          </a:bodyPr>
          <a:lstStyle/>
          <a:p>
            <a:pPr>
              <a:buClr>
                <a:schemeClr val="tx1"/>
              </a:buClr>
            </a:pPr>
            <a:r>
              <a:rPr lang="en-US" sz="2400" dirty="0"/>
              <a:t>Let </a:t>
            </a:r>
          </a:p>
          <a:p>
            <a:pPr marL="625475" lvl="1" indent="-392113">
              <a:buClr>
                <a:schemeClr val="tx1"/>
              </a:buClr>
              <a:buFont typeface="Wingdings" panose="05000000000000000000" pitchFamily="2" charset="2"/>
              <a:buChar char="§"/>
            </a:pPr>
            <a:r>
              <a:rPr lang="en-US" sz="2000" i="1" dirty="0">
                <a:solidFill>
                  <a:srgbClr val="0000FF"/>
                </a:solidFill>
              </a:rPr>
              <a:t>RK</a:t>
            </a:r>
            <a:r>
              <a:rPr lang="en-US" sz="2000" dirty="0">
                <a:solidFill>
                  <a:srgbClr val="0000FF"/>
                </a:solidFill>
              </a:rPr>
              <a:t> = I was reading the newspaper in the kitchen.</a:t>
            </a:r>
          </a:p>
          <a:p>
            <a:pPr marL="625475" lvl="1" indent="-392113">
              <a:buClr>
                <a:schemeClr val="tx1"/>
              </a:buClr>
              <a:buFont typeface="Wingdings" panose="05000000000000000000" pitchFamily="2" charset="2"/>
              <a:buChar char="§"/>
            </a:pPr>
            <a:r>
              <a:rPr lang="en-US" sz="2000" i="1" dirty="0">
                <a:solidFill>
                  <a:srgbClr val="006600"/>
                </a:solidFill>
              </a:rPr>
              <a:t>GK</a:t>
            </a:r>
            <a:r>
              <a:rPr lang="en-US" sz="2000" dirty="0">
                <a:solidFill>
                  <a:srgbClr val="006600"/>
                </a:solidFill>
              </a:rPr>
              <a:t> = My glasses are on the kitchen table.</a:t>
            </a:r>
          </a:p>
          <a:p>
            <a:pPr marL="625475" lvl="1" indent="-392113">
              <a:buClr>
                <a:schemeClr val="tx1"/>
              </a:buClr>
              <a:buFont typeface="Wingdings" panose="05000000000000000000" pitchFamily="2" charset="2"/>
              <a:buChar char="§"/>
            </a:pPr>
            <a:r>
              <a:rPr lang="en-US" sz="2000" i="1" dirty="0">
                <a:solidFill>
                  <a:srgbClr val="0000FF"/>
                </a:solidFill>
              </a:rPr>
              <a:t>SB</a:t>
            </a:r>
            <a:r>
              <a:rPr lang="en-US" sz="2000" dirty="0">
                <a:solidFill>
                  <a:srgbClr val="0000FF"/>
                </a:solidFill>
              </a:rPr>
              <a:t> = I saw my glasses at breakfast.</a:t>
            </a:r>
          </a:p>
          <a:p>
            <a:pPr marL="625475" lvl="1" indent="-392113">
              <a:buClr>
                <a:schemeClr val="tx1"/>
              </a:buClr>
              <a:buFont typeface="Wingdings" panose="05000000000000000000" pitchFamily="2" charset="2"/>
              <a:buChar char="§"/>
            </a:pPr>
            <a:r>
              <a:rPr lang="en-US" sz="2000" i="1" dirty="0">
                <a:solidFill>
                  <a:srgbClr val="006600"/>
                </a:solidFill>
              </a:rPr>
              <a:t>RL</a:t>
            </a:r>
            <a:r>
              <a:rPr lang="en-US" sz="2000" dirty="0">
                <a:solidFill>
                  <a:srgbClr val="006600"/>
                </a:solidFill>
              </a:rPr>
              <a:t> = I was reading the newspaper in the living room.</a:t>
            </a:r>
          </a:p>
          <a:p>
            <a:pPr marL="625475" lvl="1" indent="-392113">
              <a:buClr>
                <a:schemeClr val="tx1"/>
              </a:buClr>
              <a:buFont typeface="Wingdings" panose="05000000000000000000" pitchFamily="2" charset="2"/>
              <a:buChar char="§"/>
            </a:pPr>
            <a:r>
              <a:rPr lang="en-US" sz="2000" i="1" dirty="0">
                <a:solidFill>
                  <a:srgbClr val="0000FF"/>
                </a:solidFill>
              </a:rPr>
              <a:t>GC</a:t>
            </a:r>
            <a:r>
              <a:rPr lang="en-US" sz="2000" dirty="0">
                <a:solidFill>
                  <a:srgbClr val="0000FF"/>
                </a:solidFill>
              </a:rPr>
              <a:t> = My glasses are on the coffee table.</a:t>
            </a:r>
          </a:p>
        </p:txBody>
      </p:sp>
      <p:sp>
        <p:nvSpPr>
          <p:cNvPr id="32" name="TextBox 31"/>
          <p:cNvSpPr txBox="1"/>
          <p:nvPr/>
        </p:nvSpPr>
        <p:spPr>
          <a:xfrm>
            <a:off x="6163133" y="1401164"/>
            <a:ext cx="2832118" cy="1754326"/>
          </a:xfrm>
          <a:prstGeom prst="rect">
            <a:avLst/>
          </a:prstGeom>
          <a:noFill/>
        </p:spPr>
        <p:txBody>
          <a:bodyPr wrap="square" rtlCol="0">
            <a:spAutoFit/>
          </a:bodyPr>
          <a:lstStyle/>
          <a:p>
            <a:pPr>
              <a:buClr>
                <a:schemeClr val="tx1"/>
              </a:buClr>
            </a:pPr>
            <a:r>
              <a:rPr lang="en-US" dirty="0"/>
              <a:t>Here is a sequence of steps you might use to reach the answer, together with the rules of inference that allow you to draw the conclusion of each step:</a:t>
            </a:r>
            <a:endParaRPr lang="en-US" sz="1600" dirty="0">
              <a:solidFill>
                <a:srgbClr val="0000FF"/>
              </a:solidFill>
            </a:endParaRPr>
          </a:p>
        </p:txBody>
      </p:sp>
      <p:sp>
        <p:nvSpPr>
          <p:cNvPr id="53" name="TextBox 52"/>
          <p:cNvSpPr txBox="1"/>
          <p:nvPr/>
        </p:nvSpPr>
        <p:spPr>
          <a:xfrm>
            <a:off x="522139" y="3157436"/>
            <a:ext cx="3818749"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1.	</a:t>
            </a:r>
            <a:r>
              <a:rPr lang="en-US" sz="2000" i="1" dirty="0"/>
              <a:t>RK</a:t>
            </a:r>
            <a:r>
              <a:rPr lang="en-US" sz="2000" dirty="0"/>
              <a:t> </a:t>
            </a:r>
            <a:r>
              <a:rPr lang="en-US" sz="2000" dirty="0">
                <a:sym typeface="Symbol"/>
              </a:rPr>
              <a:t></a:t>
            </a:r>
            <a:r>
              <a:rPr lang="en-US" sz="2000" dirty="0"/>
              <a:t> </a:t>
            </a:r>
            <a:r>
              <a:rPr lang="en-US" sz="2000" i="1" dirty="0"/>
              <a:t>GK 	</a:t>
            </a:r>
            <a:r>
              <a:rPr lang="en-US" sz="2000" dirty="0"/>
              <a:t>by (a)</a:t>
            </a:r>
            <a:endParaRPr lang="en-US" sz="2000" i="1" dirty="0"/>
          </a:p>
          <a:p>
            <a:pPr>
              <a:buClr>
                <a:schemeClr val="tx1"/>
              </a:buClr>
              <a:tabLst>
                <a:tab pos="344488" algn="l"/>
                <a:tab pos="1484313" algn="l"/>
              </a:tabLst>
            </a:pPr>
            <a:r>
              <a:rPr lang="en-US" sz="2000" dirty="0">
                <a:solidFill>
                  <a:srgbClr val="0000FF"/>
                </a:solidFill>
              </a:rPr>
              <a:t>	</a:t>
            </a:r>
            <a:r>
              <a:rPr lang="en-US" sz="2000" i="1" dirty="0"/>
              <a:t>GK</a:t>
            </a:r>
            <a:r>
              <a:rPr lang="en-US" sz="2000" dirty="0"/>
              <a:t> </a:t>
            </a:r>
            <a:r>
              <a:rPr lang="en-US" sz="2000" dirty="0">
                <a:sym typeface="Symbol"/>
              </a:rPr>
              <a:t></a:t>
            </a:r>
            <a:r>
              <a:rPr lang="en-US" sz="2000" dirty="0"/>
              <a:t> </a:t>
            </a:r>
            <a:r>
              <a:rPr lang="en-US" sz="2000" i="1" dirty="0"/>
              <a:t>SB</a:t>
            </a:r>
            <a:r>
              <a:rPr lang="en-US" sz="2000" dirty="0"/>
              <a:t> 	by (b)</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RK</a:t>
            </a:r>
            <a:r>
              <a:rPr lang="en-US" sz="2000" dirty="0">
                <a:sym typeface="Symbol"/>
              </a:rPr>
              <a:t>  </a:t>
            </a:r>
            <a:r>
              <a:rPr lang="en-US" sz="2000" i="1" dirty="0">
                <a:sym typeface="Symbol"/>
              </a:rPr>
              <a:t>SB 	</a:t>
            </a:r>
            <a:r>
              <a:rPr lang="en-US" dirty="0"/>
              <a:t>by transitivity</a:t>
            </a:r>
            <a:endParaRPr lang="en-US" dirty="0">
              <a:solidFill>
                <a:srgbClr val="0000FF"/>
              </a:solidFill>
            </a:endParaRPr>
          </a:p>
        </p:txBody>
      </p:sp>
      <p:sp>
        <p:nvSpPr>
          <p:cNvPr id="54" name="TextBox 53"/>
          <p:cNvSpPr txBox="1"/>
          <p:nvPr/>
        </p:nvSpPr>
        <p:spPr>
          <a:xfrm>
            <a:off x="522138" y="4325498"/>
            <a:ext cx="3818749"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2.	</a:t>
            </a:r>
            <a:r>
              <a:rPr lang="en-US" sz="2000" i="1" dirty="0"/>
              <a:t>RK</a:t>
            </a:r>
            <a:r>
              <a:rPr lang="en-US" sz="2000" dirty="0"/>
              <a:t> </a:t>
            </a:r>
            <a:r>
              <a:rPr lang="en-US" sz="2000" dirty="0">
                <a:sym typeface="Symbol"/>
              </a:rPr>
              <a:t></a:t>
            </a:r>
            <a:r>
              <a:rPr lang="en-US" sz="2000" dirty="0"/>
              <a:t> </a:t>
            </a:r>
            <a:r>
              <a:rPr lang="en-US" sz="2000" i="1" dirty="0"/>
              <a:t>SB 	</a:t>
            </a:r>
            <a:r>
              <a:rPr lang="en-US" sz="2000" dirty="0"/>
              <a:t>by conclusion of (1)</a:t>
            </a:r>
            <a:endParaRPr lang="en-US" sz="2000" i="1" dirty="0"/>
          </a:p>
          <a:p>
            <a:pPr>
              <a:buClr>
                <a:schemeClr val="tx1"/>
              </a:buClr>
              <a:tabLst>
                <a:tab pos="344488" algn="l"/>
                <a:tab pos="1484313" algn="l"/>
              </a:tabLst>
            </a:pPr>
            <a:r>
              <a:rPr lang="en-US" sz="2000" dirty="0">
                <a:solidFill>
                  <a:srgbClr val="0000FF"/>
                </a:solidFill>
              </a:rPr>
              <a:t>	</a:t>
            </a:r>
            <a:r>
              <a:rPr lang="en-US" sz="2000" dirty="0"/>
              <a:t>~</a:t>
            </a:r>
            <a:r>
              <a:rPr lang="en-US" sz="2000" i="1" dirty="0"/>
              <a:t>SB</a:t>
            </a:r>
            <a:r>
              <a:rPr lang="en-US" sz="2000" dirty="0"/>
              <a:t> 	by (c)</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~RK 	</a:t>
            </a:r>
            <a:r>
              <a:rPr lang="en-US" dirty="0"/>
              <a:t>by modus </a:t>
            </a:r>
            <a:r>
              <a:rPr lang="en-US" dirty="0" err="1"/>
              <a:t>tollens</a:t>
            </a:r>
            <a:endParaRPr lang="en-US" dirty="0">
              <a:solidFill>
                <a:srgbClr val="0000FF"/>
              </a:solidFill>
            </a:endParaRPr>
          </a:p>
        </p:txBody>
      </p:sp>
      <p:sp>
        <p:nvSpPr>
          <p:cNvPr id="55" name="TextBox 54"/>
          <p:cNvSpPr txBox="1"/>
          <p:nvPr/>
        </p:nvSpPr>
        <p:spPr>
          <a:xfrm>
            <a:off x="4603610" y="3143865"/>
            <a:ext cx="3852891"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3.	</a:t>
            </a:r>
            <a:r>
              <a:rPr lang="en-US" sz="2000" i="1" dirty="0"/>
              <a:t>RL</a:t>
            </a:r>
            <a:r>
              <a:rPr lang="en-US" sz="2000" dirty="0"/>
              <a:t> </a:t>
            </a:r>
            <a:r>
              <a:rPr lang="en-US" sz="2000" dirty="0">
                <a:sym typeface="Symbol"/>
              </a:rPr>
              <a:t></a:t>
            </a:r>
            <a:r>
              <a:rPr lang="en-US" sz="2000" dirty="0"/>
              <a:t> </a:t>
            </a:r>
            <a:r>
              <a:rPr lang="en-US" sz="2000" i="1" dirty="0"/>
              <a:t>RK 	</a:t>
            </a:r>
            <a:r>
              <a:rPr lang="en-US" sz="2000" dirty="0"/>
              <a:t>by (d)</a:t>
            </a:r>
            <a:endParaRPr lang="en-US" sz="2000" i="1" dirty="0"/>
          </a:p>
          <a:p>
            <a:pPr>
              <a:buClr>
                <a:schemeClr val="tx1"/>
              </a:buClr>
              <a:tabLst>
                <a:tab pos="344488" algn="l"/>
                <a:tab pos="1484313" algn="l"/>
              </a:tabLst>
            </a:pPr>
            <a:r>
              <a:rPr lang="en-US" sz="2000" dirty="0">
                <a:solidFill>
                  <a:srgbClr val="0000FF"/>
                </a:solidFill>
              </a:rPr>
              <a:t>	</a:t>
            </a:r>
            <a:r>
              <a:rPr lang="en-US" sz="2000" dirty="0"/>
              <a:t>~</a:t>
            </a:r>
            <a:r>
              <a:rPr lang="en-US" sz="2000" i="1" dirty="0"/>
              <a:t>RK</a:t>
            </a:r>
            <a:r>
              <a:rPr lang="en-US" sz="2000" dirty="0"/>
              <a:t> 	by conclusion of (2)</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RL	</a:t>
            </a:r>
            <a:r>
              <a:rPr lang="en-US" dirty="0"/>
              <a:t>by elimination</a:t>
            </a:r>
            <a:endParaRPr lang="en-US" dirty="0">
              <a:solidFill>
                <a:srgbClr val="0000FF"/>
              </a:solidFill>
            </a:endParaRPr>
          </a:p>
        </p:txBody>
      </p:sp>
      <p:sp>
        <p:nvSpPr>
          <p:cNvPr id="56" name="TextBox 55"/>
          <p:cNvSpPr txBox="1"/>
          <p:nvPr/>
        </p:nvSpPr>
        <p:spPr>
          <a:xfrm>
            <a:off x="4603610" y="4311928"/>
            <a:ext cx="3852891"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4.	</a:t>
            </a:r>
            <a:r>
              <a:rPr lang="en-US" sz="2000" i="1" dirty="0"/>
              <a:t>RL</a:t>
            </a:r>
            <a:r>
              <a:rPr lang="en-US" sz="2000" dirty="0"/>
              <a:t> </a:t>
            </a:r>
            <a:r>
              <a:rPr lang="en-US" sz="2000" dirty="0">
                <a:sym typeface="Symbol"/>
              </a:rPr>
              <a:t></a:t>
            </a:r>
            <a:r>
              <a:rPr lang="en-US" sz="2000" dirty="0"/>
              <a:t> </a:t>
            </a:r>
            <a:r>
              <a:rPr lang="en-US" sz="2000" i="1" dirty="0"/>
              <a:t>GC 	</a:t>
            </a:r>
            <a:r>
              <a:rPr lang="en-US" sz="2000" dirty="0"/>
              <a:t>by (e)</a:t>
            </a:r>
            <a:endParaRPr lang="en-US" sz="2000" i="1" dirty="0"/>
          </a:p>
          <a:p>
            <a:pPr>
              <a:buClr>
                <a:schemeClr val="tx1"/>
              </a:buClr>
              <a:tabLst>
                <a:tab pos="344488" algn="l"/>
                <a:tab pos="1484313" algn="l"/>
              </a:tabLst>
            </a:pPr>
            <a:r>
              <a:rPr lang="en-US" sz="2000" dirty="0">
                <a:solidFill>
                  <a:srgbClr val="0000FF"/>
                </a:solidFill>
              </a:rPr>
              <a:t>	</a:t>
            </a:r>
            <a:r>
              <a:rPr lang="en-US" sz="2000" i="1" dirty="0"/>
              <a:t>RL</a:t>
            </a:r>
            <a:r>
              <a:rPr lang="en-US" sz="2000" dirty="0"/>
              <a:t> 	by conclusion of (3)</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GC	</a:t>
            </a:r>
            <a:r>
              <a:rPr lang="en-US" dirty="0"/>
              <a:t>by modus ponens</a:t>
            </a:r>
            <a:endParaRPr lang="en-US" dirty="0">
              <a:solidFill>
                <a:srgbClr val="0000FF"/>
              </a:solidFill>
            </a:endParaRPr>
          </a:p>
        </p:txBody>
      </p:sp>
      <p:sp>
        <p:nvSpPr>
          <p:cNvPr id="3" name="TextBox 2"/>
          <p:cNvSpPr txBox="1"/>
          <p:nvPr/>
        </p:nvSpPr>
        <p:spPr>
          <a:xfrm>
            <a:off x="1606381" y="5580361"/>
            <a:ext cx="5988525" cy="523220"/>
          </a:xfrm>
          <a:prstGeom prst="rect">
            <a:avLst/>
          </a:prstGeom>
          <a:noFill/>
        </p:spPr>
        <p:txBody>
          <a:bodyPr wrap="square" rtlCol="0">
            <a:spAutoFit/>
          </a:bodyPr>
          <a:lstStyle/>
          <a:p>
            <a:pPr algn="ctr"/>
            <a:r>
              <a:rPr lang="en-US" sz="2800" dirty="0">
                <a:solidFill>
                  <a:srgbClr val="C00000"/>
                </a:solidFill>
              </a:rPr>
              <a:t>Thus the glasses are on the coffee table.</a:t>
            </a:r>
          </a:p>
        </p:txBody>
      </p:sp>
      <p:sp>
        <p:nvSpPr>
          <p:cNvPr id="57" name="TextBox 5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631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3" grpId="0" animBg="1"/>
      <p:bldP spid="54" grpId="0" animBg="1"/>
      <p:bldP spid="55" grpId="0" animBg="1"/>
      <p:bldP spid="56"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 Fallacies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353943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A </a:t>
            </a:r>
            <a:r>
              <a:rPr lang="en-US" sz="2800" dirty="0">
                <a:solidFill>
                  <a:srgbClr val="C00000"/>
                </a:solidFill>
              </a:rPr>
              <a:t>fallacy </a:t>
            </a:r>
            <a:r>
              <a:rPr lang="en-US" sz="2800" dirty="0"/>
              <a:t>is an error in reasoning that results in an invalid argument.</a:t>
            </a:r>
            <a:endParaRPr lang="en-US" sz="2400" dirty="0"/>
          </a:p>
          <a:p>
            <a:pPr marL="514350" indent="-514350">
              <a:spcAft>
                <a:spcPts val="600"/>
              </a:spcAft>
              <a:buClr>
                <a:schemeClr val="tx1"/>
              </a:buClr>
              <a:buFont typeface="Wingdings" panose="05000000000000000000" pitchFamily="2" charset="2"/>
              <a:buChar char="§"/>
            </a:pPr>
            <a:r>
              <a:rPr lang="en-US" sz="2800" dirty="0"/>
              <a:t>Three common fallacies:</a:t>
            </a:r>
          </a:p>
          <a:p>
            <a:pPr marL="971550" lvl="1" indent="-514350">
              <a:spcAft>
                <a:spcPts val="600"/>
              </a:spcAft>
              <a:buClr>
                <a:schemeClr val="tx1"/>
              </a:buClr>
              <a:buFont typeface="+mj-lt"/>
              <a:buAutoNum type="arabicPeriod"/>
            </a:pPr>
            <a:r>
              <a:rPr lang="en-US" sz="2400" dirty="0"/>
              <a:t>Using </a:t>
            </a:r>
            <a:r>
              <a:rPr lang="en-US" sz="2400" b="1" dirty="0"/>
              <a:t>ambiguous premises</a:t>
            </a:r>
            <a:r>
              <a:rPr lang="en-US" sz="2400" dirty="0"/>
              <a:t>, and treating them as if they were unambiguous.</a:t>
            </a:r>
          </a:p>
          <a:p>
            <a:pPr marL="971550" lvl="1" indent="-514350">
              <a:spcAft>
                <a:spcPts val="600"/>
              </a:spcAft>
              <a:buClr>
                <a:schemeClr val="tx1"/>
              </a:buClr>
              <a:buFont typeface="+mj-lt"/>
              <a:buAutoNum type="arabicPeriod"/>
            </a:pPr>
            <a:r>
              <a:rPr lang="en-US" sz="2400" b="1" dirty="0"/>
              <a:t>Circular reasoning </a:t>
            </a:r>
            <a:r>
              <a:rPr lang="en-US" sz="2400" dirty="0"/>
              <a:t>(assuming what is to be proved without having derived it from the premises)</a:t>
            </a:r>
          </a:p>
          <a:p>
            <a:pPr marL="971550" lvl="1" indent="-514350">
              <a:spcAft>
                <a:spcPts val="600"/>
              </a:spcAft>
              <a:buClr>
                <a:schemeClr val="tx1"/>
              </a:buClr>
              <a:buFont typeface="+mj-lt"/>
              <a:buAutoNum type="arabicPeriod"/>
            </a:pPr>
            <a:r>
              <a:rPr lang="en-US" sz="2400" b="1" dirty="0"/>
              <a:t>Jumping to a conclusion </a:t>
            </a:r>
            <a:r>
              <a:rPr lang="en-US" sz="2400" dirty="0"/>
              <a:t>(without adequate grounds)</a:t>
            </a:r>
          </a:p>
        </p:txBody>
      </p:sp>
    </p:spTree>
    <p:extLst>
      <p:ext uri="{BB962C8B-B14F-4D97-AF65-F5344CB8AC3E}">
        <p14:creationId xmlns:p14="http://schemas.microsoft.com/office/powerpoint/2010/main" val="3915767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1191841" y="1566918"/>
            <a:ext cx="6976435" cy="3262432"/>
          </a:xfrm>
          <a:prstGeom prst="rect">
            <a:avLst/>
          </a:prstGeom>
          <a:solidFill>
            <a:schemeClr val="accent5">
              <a:lumMod val="40000"/>
              <a:lumOff val="60000"/>
            </a:schemeClr>
          </a:solidFill>
        </p:spPr>
        <p:txBody>
          <a:bodyPr wrap="square" rtlCol="0">
            <a:spAutoFit/>
          </a:bodyPr>
          <a:lstStyle/>
          <a:p>
            <a:pPr>
              <a:spcAft>
                <a:spcPts val="1200"/>
              </a:spcAft>
            </a:pPr>
            <a:r>
              <a:rPr lang="en-US" sz="2800" dirty="0"/>
              <a:t>For an argument to be valid, every argument of the same form whose premises are all true must have a true conclusion.</a:t>
            </a:r>
          </a:p>
          <a:p>
            <a:pPr>
              <a:spcAft>
                <a:spcPts val="1200"/>
              </a:spcAft>
            </a:pPr>
            <a:r>
              <a:rPr lang="en-US" sz="2800" dirty="0"/>
              <a:t>It follows that for an argument to be invalid means that there is an argument of that form whose premises are all true and whose conclusion is false.</a:t>
            </a:r>
          </a:p>
        </p:txBody>
      </p:sp>
    </p:spTree>
    <p:extLst>
      <p:ext uri="{BB962C8B-B14F-4D97-AF65-F5344CB8AC3E}">
        <p14:creationId xmlns:p14="http://schemas.microsoft.com/office/powerpoint/2010/main" val="1826151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Converse Error</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2.3.5.1. Fallacies: Converse Error</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endParaRPr lang="en-US" sz="2400" dirty="0"/>
          </a:p>
        </p:txBody>
      </p:sp>
      <p:sp>
        <p:nvSpPr>
          <p:cNvPr id="3" name="TextBox 2"/>
          <p:cNvSpPr txBox="1"/>
          <p:nvPr/>
        </p:nvSpPr>
        <p:spPr>
          <a:xfrm>
            <a:off x="1090037" y="2131662"/>
            <a:ext cx="6742944" cy="1200329"/>
          </a:xfrm>
          <a:prstGeom prst="rect">
            <a:avLst/>
          </a:prstGeom>
          <a:solidFill>
            <a:schemeClr val="accent4">
              <a:lumMod val="40000"/>
              <a:lumOff val="60000"/>
            </a:schemeClr>
          </a:solidFill>
        </p:spPr>
        <p:txBody>
          <a:bodyPr wrap="square" rtlCol="0">
            <a:spAutoFit/>
          </a:bodyPr>
          <a:lstStyle/>
          <a:p>
            <a:r>
              <a:rPr lang="en-US" sz="2400" dirty="0"/>
              <a:t>If Zeke is a cheater, then Zeke sits in the back row.</a:t>
            </a:r>
          </a:p>
          <a:p>
            <a:r>
              <a:rPr lang="en-US" sz="2400" dirty="0"/>
              <a:t>Zeke sits in the back row.</a:t>
            </a:r>
          </a:p>
          <a:p>
            <a:r>
              <a:rPr lang="en-US" sz="2400" dirty="0">
                <a:sym typeface="Symbol"/>
              </a:rPr>
              <a:t> Zeke is a cheater.</a:t>
            </a:r>
            <a:endParaRPr lang="en-US" sz="2400" dirty="0"/>
          </a:p>
        </p:txBody>
      </p:sp>
      <p:grpSp>
        <p:nvGrpSpPr>
          <p:cNvPr id="32" name="Group 31"/>
          <p:cNvGrpSpPr/>
          <p:nvPr/>
        </p:nvGrpSpPr>
        <p:grpSpPr>
          <a:xfrm>
            <a:off x="1110601" y="3698494"/>
            <a:ext cx="1866517" cy="1483482"/>
            <a:chOff x="3240716" y="974979"/>
            <a:chExt cx="1866517" cy="1483482"/>
          </a:xfrm>
        </p:grpSpPr>
        <p:sp>
          <p:nvSpPr>
            <p:cNvPr id="53" name="TextBox 52"/>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54" name="TextBox 53"/>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endParaRPr lang="en-SG" sz="2400" dirty="0">
                <a:solidFill>
                  <a:schemeClr val="bg1"/>
                </a:solidFill>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963" y="4402877"/>
            <a:ext cx="762000" cy="762000"/>
          </a:xfrm>
          <a:prstGeom prst="rect">
            <a:avLst/>
          </a:prstGeom>
        </p:spPr>
      </p:pic>
      <p:grpSp>
        <p:nvGrpSpPr>
          <p:cNvPr id="56" name="Group 55"/>
          <p:cNvGrpSpPr/>
          <p:nvPr/>
        </p:nvGrpSpPr>
        <p:grpSpPr>
          <a:xfrm>
            <a:off x="5235545" y="3698494"/>
            <a:ext cx="1866517" cy="1483482"/>
            <a:chOff x="3240716" y="974979"/>
            <a:chExt cx="1866517" cy="1483482"/>
          </a:xfrm>
        </p:grpSpPr>
        <p:sp>
          <p:nvSpPr>
            <p:cNvPr id="57" name="TextBox 56"/>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 </a:t>
              </a:r>
              <a:r>
                <a:rPr lang="en-SG" sz="2400" dirty="0">
                  <a:solidFill>
                    <a:schemeClr val="bg1"/>
                  </a:solidFill>
                  <a:sym typeface="Symbol"/>
                </a:rPr>
                <a:t> </a:t>
              </a:r>
              <a:r>
                <a:rPr lang="en-SG" sz="2400" i="1" dirty="0">
                  <a:solidFill>
                    <a:schemeClr val="bg1"/>
                  </a:solidFill>
                  <a:sym typeface="Symbol"/>
                </a:rPr>
                <a:t>p</a:t>
              </a:r>
              <a:endParaRPr lang="en-SG" sz="2400" dirty="0">
                <a:solidFill>
                  <a:schemeClr val="bg1"/>
                </a:solidFill>
              </a:endParaRPr>
            </a:p>
          </p:txBody>
        </p:sp>
        <p:sp>
          <p:nvSpPr>
            <p:cNvPr id="58" name="TextBox 57"/>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9" name="TextBox 58"/>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endParaRPr lang="en-SG" sz="2400" dirty="0">
                <a:solidFill>
                  <a:schemeClr val="bg1"/>
                </a:solidFill>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551" y="4581851"/>
            <a:ext cx="892493" cy="669370"/>
          </a:xfrm>
          <a:prstGeom prst="rect">
            <a:avLst/>
          </a:prstGeom>
        </p:spPr>
      </p:pic>
      <p:sp>
        <p:nvSpPr>
          <p:cNvPr id="8" name="TextBox 7"/>
          <p:cNvSpPr txBox="1"/>
          <p:nvPr/>
        </p:nvSpPr>
        <p:spPr>
          <a:xfrm>
            <a:off x="1545179" y="5358600"/>
            <a:ext cx="5743495" cy="954107"/>
          </a:xfrm>
          <a:prstGeom prst="rect">
            <a:avLst/>
          </a:prstGeom>
          <a:noFill/>
        </p:spPr>
        <p:txBody>
          <a:bodyPr wrap="square" rtlCol="0">
            <a:spAutoFit/>
          </a:bodyPr>
          <a:lstStyle/>
          <a:p>
            <a:r>
              <a:rPr lang="en-SG" sz="2800" dirty="0">
                <a:solidFill>
                  <a:srgbClr val="C00000"/>
                </a:solidFill>
              </a:rPr>
              <a:t>Converse error </a:t>
            </a:r>
            <a:r>
              <a:rPr lang="en-SG" sz="2800" dirty="0"/>
              <a:t>is also known as the </a:t>
            </a:r>
            <a:r>
              <a:rPr lang="en-SG" sz="2800" dirty="0">
                <a:solidFill>
                  <a:srgbClr val="C00000"/>
                </a:solidFill>
              </a:rPr>
              <a:t>fallacy of affirming the consequence</a:t>
            </a:r>
            <a:r>
              <a:rPr lang="en-SG" sz="2800" dirty="0"/>
              <a:t>.</a:t>
            </a:r>
          </a:p>
        </p:txBody>
      </p:sp>
    </p:spTree>
    <p:extLst>
      <p:ext uri="{BB962C8B-B14F-4D97-AF65-F5344CB8AC3E}">
        <p14:creationId xmlns:p14="http://schemas.microsoft.com/office/powerpoint/2010/main" val="28180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Inverse Error</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2.3.5.2. Fallacies: Inverse Error</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endParaRPr lang="en-US" sz="2400" dirty="0"/>
          </a:p>
        </p:txBody>
      </p:sp>
      <p:sp>
        <p:nvSpPr>
          <p:cNvPr id="3" name="TextBox 2"/>
          <p:cNvSpPr txBox="1"/>
          <p:nvPr/>
        </p:nvSpPr>
        <p:spPr>
          <a:xfrm>
            <a:off x="1090037" y="2097601"/>
            <a:ext cx="6742944" cy="1569660"/>
          </a:xfrm>
          <a:prstGeom prst="rect">
            <a:avLst/>
          </a:prstGeom>
          <a:solidFill>
            <a:schemeClr val="accent4">
              <a:lumMod val="40000"/>
              <a:lumOff val="60000"/>
            </a:schemeClr>
          </a:solidFill>
        </p:spPr>
        <p:txBody>
          <a:bodyPr wrap="square" rtlCol="0">
            <a:spAutoFit/>
          </a:bodyPr>
          <a:lstStyle/>
          <a:p>
            <a:r>
              <a:rPr lang="en-US" sz="2400" dirty="0"/>
              <a:t>If interest rates are going up, stock market prices will go down.</a:t>
            </a:r>
          </a:p>
          <a:p>
            <a:r>
              <a:rPr lang="en-US" sz="2400" dirty="0"/>
              <a:t>Interest rates are not going up.</a:t>
            </a:r>
          </a:p>
          <a:p>
            <a:r>
              <a:rPr lang="en-US" sz="2400" dirty="0">
                <a:sym typeface="Symbol"/>
              </a:rPr>
              <a:t> Stock market prices will not go down.</a:t>
            </a:r>
            <a:endParaRPr lang="en-US" sz="2400" dirty="0"/>
          </a:p>
        </p:txBody>
      </p:sp>
      <p:grpSp>
        <p:nvGrpSpPr>
          <p:cNvPr id="60" name="Group 59"/>
          <p:cNvGrpSpPr/>
          <p:nvPr/>
        </p:nvGrpSpPr>
        <p:grpSpPr>
          <a:xfrm>
            <a:off x="1110601" y="3698494"/>
            <a:ext cx="1866517" cy="1483482"/>
            <a:chOff x="3240716" y="974979"/>
            <a:chExt cx="1866517" cy="1483482"/>
          </a:xfrm>
        </p:grpSpPr>
        <p:sp>
          <p:nvSpPr>
            <p:cNvPr id="61" name="TextBox 60"/>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2" name="TextBox 61"/>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3" name="TextBox 62"/>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a:t>
              </a:r>
              <a:endParaRPr lang="en-SG" sz="2400" dirty="0">
                <a:solidFill>
                  <a:schemeClr val="bg1"/>
                </a:solidFill>
              </a:endParaRPr>
            </a:p>
          </p:txBody>
        </p:sp>
      </p:gr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963" y="4402877"/>
            <a:ext cx="762000" cy="762000"/>
          </a:xfrm>
          <a:prstGeom prst="rect">
            <a:avLst/>
          </a:prstGeom>
        </p:spPr>
      </p:pic>
      <p:grpSp>
        <p:nvGrpSpPr>
          <p:cNvPr id="65" name="Group 64"/>
          <p:cNvGrpSpPr/>
          <p:nvPr/>
        </p:nvGrpSpPr>
        <p:grpSpPr>
          <a:xfrm>
            <a:off x="5235545" y="3698494"/>
            <a:ext cx="1866517" cy="1483482"/>
            <a:chOff x="3240716" y="974979"/>
            <a:chExt cx="1866517" cy="1483482"/>
          </a:xfrm>
        </p:grpSpPr>
        <p:sp>
          <p:nvSpPr>
            <p:cNvPr id="66" name="TextBox 65"/>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 </a:t>
              </a:r>
              <a:r>
                <a:rPr lang="en-SG" sz="2400" dirty="0">
                  <a:solidFill>
                    <a:schemeClr val="bg1"/>
                  </a:solidFill>
                  <a:sym typeface="Symbol"/>
                </a:rPr>
                <a:t> </a:t>
              </a:r>
              <a:r>
                <a:rPr lang="en-SG" sz="2400" i="1" dirty="0">
                  <a:solidFill>
                    <a:schemeClr val="bg1"/>
                  </a:solidFill>
                  <a:sym typeface="Symbol"/>
                </a:rPr>
                <a:t>~q</a:t>
              </a:r>
              <a:endParaRPr lang="en-SG" sz="2400" dirty="0">
                <a:solidFill>
                  <a:schemeClr val="bg1"/>
                </a:solidFill>
              </a:endParaRPr>
            </a:p>
          </p:txBody>
        </p:sp>
        <p:sp>
          <p:nvSpPr>
            <p:cNvPr id="67" name="TextBox 66"/>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8" name="TextBox 67"/>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a:t>
              </a:r>
              <a:endParaRPr lang="en-SG" sz="2400" dirty="0">
                <a:solidFill>
                  <a:schemeClr val="bg1"/>
                </a:solidFill>
              </a:endParaRPr>
            </a:p>
          </p:txBody>
        </p:sp>
      </p:gr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551" y="4581851"/>
            <a:ext cx="892493" cy="669370"/>
          </a:xfrm>
          <a:prstGeom prst="rect">
            <a:avLst/>
          </a:prstGeom>
        </p:spPr>
      </p:pic>
    </p:spTree>
    <p:extLst>
      <p:ext uri="{BB962C8B-B14F-4D97-AF65-F5344CB8AC3E}">
        <p14:creationId xmlns:p14="http://schemas.microsoft.com/office/powerpoint/2010/main" val="31377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dissolve">
                                      <p:cBhvr>
                                        <p:cTn id="2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A Valid Argument with a False Premise and a False Conclusion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7"/>
            <a:ext cx="9144000" cy="954449"/>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marL="1441450" indent="-1441450">
              <a:tabLst>
                <a:tab pos="200025" algn="l"/>
                <a:tab pos="1441450" algn="l"/>
              </a:tabLst>
            </a:pPr>
            <a:r>
              <a:rPr lang="en-SG" sz="900" dirty="0">
                <a:solidFill>
                  <a:schemeClr val="bg1"/>
                </a:solidFill>
              </a:rPr>
              <a:t>	</a:t>
            </a:r>
            <a:r>
              <a:rPr lang="en-SG" sz="2800" dirty="0">
                <a:solidFill>
                  <a:schemeClr val="bg1"/>
                </a:solidFill>
              </a:rPr>
              <a:t>2.3.5.3.	Fallacies: A Valid Argument with a False Premise and a False Conclusion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900588"/>
            <a:ext cx="8485012" cy="83099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The argument below is valid by modus ponens. But its major premise is false, and so is its conclusion.</a:t>
            </a:r>
          </a:p>
        </p:txBody>
      </p:sp>
      <p:sp>
        <p:nvSpPr>
          <p:cNvPr id="32" name="TextBox 31">
            <a:extLst>
              <a:ext uri="{FF2B5EF4-FFF2-40B4-BE49-F238E27FC236}">
                <a16:creationId xmlns:a16="http://schemas.microsoft.com/office/drawing/2014/main" id="{EBD6C512-C731-4FD7-A1F8-DDD9616909E6}"/>
              </a:ext>
            </a:extLst>
          </p:cNvPr>
          <p:cNvSpPr txBox="1"/>
          <p:nvPr/>
        </p:nvSpPr>
        <p:spPr>
          <a:xfrm>
            <a:off x="1421743" y="2974308"/>
            <a:ext cx="6742944" cy="1877437"/>
          </a:xfrm>
          <a:prstGeom prst="rect">
            <a:avLst/>
          </a:prstGeom>
          <a:solidFill>
            <a:schemeClr val="accent4">
              <a:lumMod val="40000"/>
              <a:lumOff val="60000"/>
            </a:schemeClr>
          </a:solidFill>
        </p:spPr>
        <p:txBody>
          <a:bodyPr wrap="square" rtlCol="0">
            <a:spAutoFit/>
          </a:bodyPr>
          <a:lstStyle/>
          <a:p>
            <a:pPr>
              <a:spcAft>
                <a:spcPts val="1200"/>
              </a:spcAft>
            </a:pPr>
            <a:r>
              <a:rPr lang="en-US" sz="2400" dirty="0"/>
              <a:t>If Joseph Schooling is a Singaporean, then Joseph Schooling is a badminton player.</a:t>
            </a:r>
          </a:p>
          <a:p>
            <a:pPr>
              <a:spcAft>
                <a:spcPts val="1200"/>
              </a:spcAft>
            </a:pPr>
            <a:r>
              <a:rPr lang="en-US" sz="2400" dirty="0"/>
              <a:t>Joseph Schooling is a Singaporean.</a:t>
            </a:r>
          </a:p>
          <a:p>
            <a:pPr>
              <a:spcAft>
                <a:spcPts val="1200"/>
              </a:spcAft>
            </a:pPr>
            <a:r>
              <a:rPr lang="en-US" sz="2400" dirty="0">
                <a:sym typeface="Symbol"/>
              </a:rPr>
              <a:t> Joseph Schooling is a badminton player.</a:t>
            </a:r>
            <a:endParaRPr lang="en-US" sz="2400" dirty="0"/>
          </a:p>
        </p:txBody>
      </p:sp>
    </p:spTree>
    <p:extLst>
      <p:ext uri="{BB962C8B-B14F-4D97-AF65-F5344CB8AC3E}">
        <p14:creationId xmlns:p14="http://schemas.microsoft.com/office/powerpoint/2010/main" val="213897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An valid Argument with True Premises and a True Conclusion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7"/>
            <a:ext cx="9144000" cy="954449"/>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marL="1441450" indent="-1441450">
              <a:tabLst>
                <a:tab pos="200025" algn="l"/>
                <a:tab pos="1441450" algn="l"/>
              </a:tabLst>
            </a:pPr>
            <a:r>
              <a:rPr lang="en-SG" sz="900" dirty="0">
                <a:solidFill>
                  <a:schemeClr val="bg1"/>
                </a:solidFill>
              </a:rPr>
              <a:t>	</a:t>
            </a:r>
            <a:r>
              <a:rPr lang="en-SG" sz="2800" dirty="0">
                <a:solidFill>
                  <a:schemeClr val="bg1"/>
                </a:solidFill>
              </a:rPr>
              <a:t>2.3.5.4.	Fallacies: An Invalid Argument with True Premises and a True Conclusion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900588"/>
            <a:ext cx="8485012" cy="83099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The argument below is invalid by the converse error, but it has a true conclusion.</a:t>
            </a:r>
          </a:p>
        </p:txBody>
      </p:sp>
      <p:sp>
        <p:nvSpPr>
          <p:cNvPr id="3" name="TextBox 2"/>
          <p:cNvSpPr txBox="1"/>
          <p:nvPr/>
        </p:nvSpPr>
        <p:spPr>
          <a:xfrm>
            <a:off x="1090036" y="2879003"/>
            <a:ext cx="7425313" cy="1877437"/>
          </a:xfrm>
          <a:prstGeom prst="rect">
            <a:avLst/>
          </a:prstGeom>
          <a:solidFill>
            <a:schemeClr val="accent4">
              <a:lumMod val="40000"/>
              <a:lumOff val="60000"/>
            </a:schemeClr>
          </a:solidFill>
        </p:spPr>
        <p:txBody>
          <a:bodyPr wrap="square" rtlCol="0">
            <a:spAutoFit/>
          </a:bodyPr>
          <a:lstStyle/>
          <a:p>
            <a:pPr>
              <a:spcAft>
                <a:spcPts val="1200"/>
              </a:spcAft>
            </a:pPr>
            <a:r>
              <a:rPr lang="en-US" sz="2400" dirty="0"/>
              <a:t>If Singapore is a garden city, then Singapore has lots of trees.</a:t>
            </a:r>
          </a:p>
          <a:p>
            <a:pPr>
              <a:spcAft>
                <a:spcPts val="1200"/>
              </a:spcAft>
            </a:pPr>
            <a:r>
              <a:rPr lang="en-US" sz="2400" dirty="0"/>
              <a:t>Singapore has lots of trees.</a:t>
            </a:r>
          </a:p>
          <a:p>
            <a:pPr>
              <a:spcAft>
                <a:spcPts val="1200"/>
              </a:spcAft>
            </a:pPr>
            <a:r>
              <a:rPr lang="en-US" sz="2400" dirty="0">
                <a:sym typeface="Symbol"/>
              </a:rPr>
              <a:t> Singapore is a garden city.</a:t>
            </a:r>
            <a:endParaRPr lang="en-US" sz="2400" dirty="0"/>
          </a:p>
        </p:txBody>
      </p:sp>
    </p:spTree>
    <p:extLst>
      <p:ext uri="{BB962C8B-B14F-4D97-AF65-F5344CB8AC3E}">
        <p14:creationId xmlns:p14="http://schemas.microsoft.com/office/powerpoint/2010/main" val="460687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Sound and Unsound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2.3.5.5. Fallacies: Sound and Unsound Arguments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3" name="Group 52"/>
          <p:cNvGrpSpPr/>
          <p:nvPr/>
        </p:nvGrpSpPr>
        <p:grpSpPr>
          <a:xfrm>
            <a:off x="886873" y="1828240"/>
            <a:ext cx="7427542" cy="1971497"/>
            <a:chOff x="886873" y="1293109"/>
            <a:chExt cx="7427542" cy="1971497"/>
          </a:xfrm>
        </p:grpSpPr>
        <p:sp>
          <p:nvSpPr>
            <p:cNvPr id="54" name="Rectangle 53"/>
            <p:cNvSpPr/>
            <p:nvPr/>
          </p:nvSpPr>
          <p:spPr>
            <a:xfrm>
              <a:off x="886873" y="1293109"/>
              <a:ext cx="7427542" cy="197149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886873" y="1293109"/>
              <a:ext cx="7427542" cy="625968"/>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932256" y="1344585"/>
              <a:ext cx="6692320" cy="461665"/>
            </a:xfrm>
            <a:prstGeom prst="rect">
              <a:avLst/>
            </a:prstGeom>
            <a:noFill/>
          </p:spPr>
          <p:txBody>
            <a:bodyPr wrap="square" rtlCol="0">
              <a:spAutoFit/>
            </a:bodyPr>
            <a:lstStyle/>
            <a:p>
              <a:r>
                <a:rPr lang="en-SG" sz="2400" dirty="0">
                  <a:solidFill>
                    <a:schemeClr val="bg1"/>
                  </a:solidFill>
                </a:rPr>
                <a:t>Definition 2.3.2 (Sound and Unsound Arguments)</a:t>
              </a:r>
            </a:p>
          </p:txBody>
        </p:sp>
        <p:sp>
          <p:nvSpPr>
            <p:cNvPr id="57" name="TextBox 56"/>
            <p:cNvSpPr txBox="1"/>
            <p:nvPr/>
          </p:nvSpPr>
          <p:spPr>
            <a:xfrm>
              <a:off x="932256" y="1987333"/>
              <a:ext cx="7382159" cy="1277273"/>
            </a:xfrm>
            <a:prstGeom prst="rect">
              <a:avLst/>
            </a:prstGeom>
            <a:noFill/>
          </p:spPr>
          <p:txBody>
            <a:bodyPr wrap="square" rtlCol="0">
              <a:spAutoFit/>
            </a:bodyPr>
            <a:lstStyle/>
            <a:p>
              <a:pPr>
                <a:spcAft>
                  <a:spcPts val="600"/>
                </a:spcAft>
              </a:pPr>
              <a:r>
                <a:rPr lang="en-SG" sz="2400" dirty="0"/>
                <a:t>An argument is called </a:t>
              </a:r>
              <a:r>
                <a:rPr lang="en-SG" sz="2400" b="1" dirty="0"/>
                <a:t>sound</a:t>
              </a:r>
              <a:r>
                <a:rPr lang="en-SG" sz="2400" dirty="0"/>
                <a:t> if, and only if, it is valid and all its premises are true.</a:t>
              </a:r>
            </a:p>
            <a:p>
              <a:pPr>
                <a:spcAft>
                  <a:spcPts val="600"/>
                </a:spcAft>
              </a:pPr>
              <a:r>
                <a:rPr lang="en-SG" sz="2400" dirty="0"/>
                <a:t>An argument that is not sound is called </a:t>
              </a:r>
              <a:r>
                <a:rPr lang="en-SG" sz="2400" b="1" dirty="0"/>
                <a:t>unsound</a:t>
              </a:r>
              <a:r>
                <a:rPr lang="en-SG" sz="2400" dirty="0"/>
                <a:t>.</a:t>
              </a:r>
            </a:p>
          </p:txBody>
        </p:sp>
      </p:grpSp>
    </p:spTree>
    <p:extLst>
      <p:ext uri="{BB962C8B-B14F-4D97-AF65-F5344CB8AC3E}">
        <p14:creationId xmlns:p14="http://schemas.microsoft.com/office/powerpoint/2010/main" val="28892407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2.3.6. Contradictions and Valid Arguments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542234" y="1639221"/>
            <a:ext cx="7777155" cy="1815882"/>
          </a:xfrm>
          <a:prstGeom prst="rect">
            <a:avLst/>
          </a:prstGeom>
          <a:noFill/>
        </p:spPr>
        <p:txBody>
          <a:bodyPr wrap="square" rtlCol="0">
            <a:spAutoFit/>
          </a:bodyPr>
          <a:lstStyle/>
          <a:p>
            <a:pPr>
              <a:spcAft>
                <a:spcPts val="600"/>
              </a:spcAft>
            </a:pPr>
            <a:r>
              <a:rPr lang="en-US" sz="2800" dirty="0"/>
              <a:t>The concept of logical contradiction can be used to make inferences through a technique of reasoning called the </a:t>
            </a:r>
            <a:r>
              <a:rPr lang="en-US" sz="2800" dirty="0">
                <a:solidFill>
                  <a:srgbClr val="C00000"/>
                </a:solidFill>
              </a:rPr>
              <a:t>contradiction rule</a:t>
            </a:r>
            <a:r>
              <a:rPr lang="en-US" sz="2800" dirty="0"/>
              <a:t>. Suppose </a:t>
            </a:r>
            <a:r>
              <a:rPr lang="en-US" sz="2800" i="1" dirty="0"/>
              <a:t>p</a:t>
            </a:r>
            <a:r>
              <a:rPr lang="en-US" sz="2800" dirty="0"/>
              <a:t> is some statement whose truth you wish to deduce.</a:t>
            </a:r>
          </a:p>
        </p:txBody>
      </p:sp>
      <p:sp>
        <p:nvSpPr>
          <p:cNvPr id="32" name="TextBox 31"/>
          <p:cNvSpPr txBox="1"/>
          <p:nvPr/>
        </p:nvSpPr>
        <p:spPr>
          <a:xfrm>
            <a:off x="663368" y="3699226"/>
            <a:ext cx="7656021" cy="1892826"/>
          </a:xfrm>
          <a:prstGeom prst="rect">
            <a:avLst/>
          </a:prstGeom>
          <a:solidFill>
            <a:schemeClr val="accent5">
              <a:lumMod val="40000"/>
              <a:lumOff val="60000"/>
            </a:schemeClr>
          </a:solidFill>
        </p:spPr>
        <p:txBody>
          <a:bodyPr wrap="square" rtlCol="0">
            <a:spAutoFit/>
          </a:bodyPr>
          <a:lstStyle/>
          <a:p>
            <a:pPr algn="ctr">
              <a:spcAft>
                <a:spcPts val="600"/>
              </a:spcAft>
            </a:pPr>
            <a:r>
              <a:rPr lang="en-US" sz="2800" b="1" dirty="0"/>
              <a:t>Contradiction Rule</a:t>
            </a:r>
          </a:p>
          <a:p>
            <a:pPr>
              <a:spcAft>
                <a:spcPts val="600"/>
              </a:spcAft>
            </a:pPr>
            <a:r>
              <a:rPr lang="en-US" sz="2800" dirty="0"/>
              <a:t>If you can show that the supposition that statement </a:t>
            </a:r>
            <a:r>
              <a:rPr lang="en-US" sz="2800" i="1" dirty="0"/>
              <a:t>p</a:t>
            </a:r>
            <a:r>
              <a:rPr lang="en-US" sz="2800" dirty="0"/>
              <a:t> is false leads logically to a contradiction, then you can conclude that </a:t>
            </a:r>
            <a:r>
              <a:rPr lang="en-US" sz="2800" i="1" dirty="0"/>
              <a:t>p</a:t>
            </a:r>
            <a:r>
              <a:rPr lang="en-US" sz="2800" dirty="0"/>
              <a:t> is true.</a:t>
            </a:r>
          </a:p>
        </p:txBody>
      </p:sp>
    </p:spTree>
    <p:extLst>
      <p:ext uri="{BB962C8B-B14F-4D97-AF65-F5344CB8AC3E}">
        <p14:creationId xmlns:p14="http://schemas.microsoft.com/office/powerpoint/2010/main" val="29571465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 Example – Contradiction Rule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498731" y="1127631"/>
            <a:ext cx="7777155" cy="523220"/>
          </a:xfrm>
          <a:prstGeom prst="rect">
            <a:avLst/>
          </a:prstGeom>
          <a:noFill/>
        </p:spPr>
        <p:txBody>
          <a:bodyPr wrap="square" rtlCol="0">
            <a:spAutoFit/>
          </a:bodyPr>
          <a:lstStyle/>
          <a:p>
            <a:pPr>
              <a:spcAft>
                <a:spcPts val="600"/>
              </a:spcAft>
            </a:pPr>
            <a:r>
              <a:rPr lang="en-US" sz="2800" dirty="0"/>
              <a:t>Show that the following argument form is valid:</a:t>
            </a:r>
          </a:p>
        </p:txBody>
      </p:sp>
      <p:grpSp>
        <p:nvGrpSpPr>
          <p:cNvPr id="3" name="Group 2"/>
          <p:cNvGrpSpPr/>
          <p:nvPr/>
        </p:nvGrpSpPr>
        <p:grpSpPr>
          <a:xfrm>
            <a:off x="1968446" y="1891559"/>
            <a:ext cx="1866517" cy="980713"/>
            <a:chOff x="1968446" y="1891559"/>
            <a:chExt cx="1866517" cy="980713"/>
          </a:xfrm>
        </p:grpSpPr>
        <p:sp>
          <p:nvSpPr>
            <p:cNvPr id="54" name="TextBox 53"/>
            <p:cNvSpPr txBox="1"/>
            <p:nvPr/>
          </p:nvSpPr>
          <p:spPr>
            <a:xfrm>
              <a:off x="1968446" y="2410607"/>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1971728" y="1891559"/>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p</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b="1" dirty="0">
                  <a:solidFill>
                    <a:schemeClr val="bg1"/>
                  </a:solidFill>
                </a:rPr>
                <a:t>false</a:t>
              </a:r>
            </a:p>
          </p:txBody>
        </p:sp>
      </p:grpSp>
      <p:graphicFrame>
        <p:nvGraphicFramePr>
          <p:cNvPr id="6" name="Table 5"/>
          <p:cNvGraphicFramePr>
            <a:graphicFrameLocks noGrp="1"/>
          </p:cNvGraphicFramePr>
          <p:nvPr>
            <p:extLst>
              <p:ext uri="{D42A27DB-BD31-4B8C-83A1-F6EECF244321}">
                <p14:modId xmlns:p14="http://schemas.microsoft.com/office/powerpoint/2010/main" val="41275494"/>
              </p:ext>
            </p:extLst>
          </p:nvPr>
        </p:nvGraphicFramePr>
        <p:xfrm>
          <a:off x="1090037" y="3632028"/>
          <a:ext cx="4871174" cy="1188720"/>
        </p:xfrm>
        <a:graphic>
          <a:graphicData uri="http://schemas.openxmlformats.org/drawingml/2006/table">
            <a:tbl>
              <a:tblPr firstRow="1" bandRow="1">
                <a:tableStyleId>{5C22544A-7EE6-4342-B048-85BDC9FD1C3A}</a:tableStyleId>
              </a:tblPr>
              <a:tblGrid>
                <a:gridCol w="649086">
                  <a:extLst>
                    <a:ext uri="{9D8B030D-6E8A-4147-A177-3AD203B41FA5}">
                      <a16:colId xmlns:a16="http://schemas.microsoft.com/office/drawing/2014/main" val="20000"/>
                    </a:ext>
                  </a:extLst>
                </a:gridCol>
                <a:gridCol w="649086">
                  <a:extLst>
                    <a:ext uri="{9D8B030D-6E8A-4147-A177-3AD203B41FA5}">
                      <a16:colId xmlns:a16="http://schemas.microsoft.com/office/drawing/2014/main" val="20001"/>
                    </a:ext>
                  </a:extLst>
                </a:gridCol>
                <a:gridCol w="649086">
                  <a:extLst>
                    <a:ext uri="{9D8B030D-6E8A-4147-A177-3AD203B41FA5}">
                      <a16:colId xmlns:a16="http://schemas.microsoft.com/office/drawing/2014/main" val="20002"/>
                    </a:ext>
                  </a:extLst>
                </a:gridCol>
                <a:gridCol w="1461958">
                  <a:extLst>
                    <a:ext uri="{9D8B030D-6E8A-4147-A177-3AD203B41FA5}">
                      <a16:colId xmlns:a16="http://schemas.microsoft.com/office/drawing/2014/main" val="20003"/>
                    </a:ext>
                  </a:extLst>
                </a:gridCol>
                <a:gridCol w="1461958">
                  <a:extLst>
                    <a:ext uri="{9D8B030D-6E8A-4147-A177-3AD203B41FA5}">
                      <a16:colId xmlns:a16="http://schemas.microsoft.com/office/drawing/2014/main" val="20004"/>
                    </a:ext>
                  </a:extLst>
                </a:gridCol>
              </a:tblGrid>
              <a:tr h="370840">
                <a:tc>
                  <a:txBody>
                    <a:bodyPr/>
                    <a:lstStyle/>
                    <a:p>
                      <a:pPr algn="ctr"/>
                      <a:r>
                        <a:rPr lang="en-SG" sz="2000" i="1" dirty="0"/>
                        <a:t>p</a:t>
                      </a:r>
                    </a:p>
                  </a:txBody>
                  <a:tcPr/>
                </a:tc>
                <a:tc>
                  <a:txBody>
                    <a:bodyPr/>
                    <a:lstStyle/>
                    <a:p>
                      <a:pPr algn="ctr"/>
                      <a:r>
                        <a:rPr lang="en-SG" sz="2000" dirty="0"/>
                        <a:t>~</a:t>
                      </a:r>
                      <a:r>
                        <a:rPr lang="en-SG" sz="2000" i="1" dirty="0"/>
                        <a:t>p</a:t>
                      </a:r>
                    </a:p>
                  </a:txBody>
                  <a:tcPr/>
                </a:tc>
                <a:tc>
                  <a:txBody>
                    <a:bodyPr/>
                    <a:lstStyle/>
                    <a:p>
                      <a:pPr algn="ctr"/>
                      <a:r>
                        <a:rPr lang="en-SG" sz="2000" i="1" dirty="0"/>
                        <a:t>c</a:t>
                      </a:r>
                    </a:p>
                  </a:txBody>
                  <a:tcPr/>
                </a:tc>
                <a:tc>
                  <a:txBody>
                    <a:bodyPr/>
                    <a:lstStyle/>
                    <a:p>
                      <a:pPr algn="ctr"/>
                      <a:r>
                        <a:rPr lang="en-SG" sz="2000" dirty="0"/>
                        <a:t>~</a:t>
                      </a:r>
                      <a:r>
                        <a:rPr lang="en-SG" sz="2000" i="1" dirty="0"/>
                        <a:t>p</a:t>
                      </a:r>
                      <a:r>
                        <a:rPr lang="en-SG" sz="2000" dirty="0"/>
                        <a:t> </a:t>
                      </a:r>
                      <a:r>
                        <a:rPr lang="en-SG" sz="2000" dirty="0">
                          <a:sym typeface="Symbol" panose="05050102010706020507" pitchFamily="18" charset="2"/>
                        </a:rPr>
                        <a:t> </a:t>
                      </a:r>
                      <a:r>
                        <a:rPr lang="en-SG" sz="2000" i="0" dirty="0">
                          <a:sym typeface="Symbol" panose="05050102010706020507" pitchFamily="18" charset="2"/>
                        </a:rPr>
                        <a:t>false</a:t>
                      </a:r>
                      <a:endParaRPr lang="en-SG" sz="2000" i="0" dirty="0"/>
                    </a:p>
                  </a:txBody>
                  <a:tcPr/>
                </a:tc>
                <a:tc>
                  <a:txBody>
                    <a:bodyPr/>
                    <a:lstStyle/>
                    <a:p>
                      <a:pPr algn="ctr"/>
                      <a:r>
                        <a:rPr lang="en-SG" sz="2000" i="1" dirty="0"/>
                        <a:t>p</a:t>
                      </a:r>
                    </a:p>
                  </a:txBody>
                  <a:tcPr/>
                </a:tc>
                <a:extLst>
                  <a:ext uri="{0D108BD9-81ED-4DB2-BD59-A6C34878D82A}">
                    <a16:rowId xmlns:a16="http://schemas.microsoft.com/office/drawing/2014/main" val="10000"/>
                  </a:ext>
                </a:extLst>
              </a:tr>
              <a:tr h="370840">
                <a:tc>
                  <a:txBody>
                    <a:bodyPr/>
                    <a:lstStyle/>
                    <a:p>
                      <a:pPr algn="ctr"/>
                      <a:r>
                        <a:rPr lang="en-SG" sz="2000" dirty="0"/>
                        <a:t>T</a:t>
                      </a:r>
                    </a:p>
                  </a:txBody>
                  <a:tcPr/>
                </a:tc>
                <a:tc>
                  <a:txBody>
                    <a:bodyPr/>
                    <a:lstStyle/>
                    <a:p>
                      <a:pPr algn="ctr"/>
                      <a:r>
                        <a:rPr lang="en-SG" sz="2000" dirty="0"/>
                        <a:t>F</a:t>
                      </a:r>
                    </a:p>
                  </a:txBody>
                  <a:tcPr/>
                </a:tc>
                <a:tc>
                  <a:txBody>
                    <a:bodyPr/>
                    <a:lstStyle/>
                    <a:p>
                      <a:pPr algn="ctr"/>
                      <a:r>
                        <a:rPr lang="en-SG" sz="2000" dirty="0"/>
                        <a:t>F</a:t>
                      </a:r>
                    </a:p>
                  </a:txBody>
                  <a:tcPr/>
                </a:tc>
                <a:tc>
                  <a:txBody>
                    <a:bodyPr/>
                    <a:lstStyle/>
                    <a:p>
                      <a:pPr algn="ctr"/>
                      <a:r>
                        <a:rPr lang="en-SG" sz="2000" dirty="0"/>
                        <a:t>T</a:t>
                      </a:r>
                    </a:p>
                  </a:txBody>
                  <a:tcPr/>
                </a:tc>
                <a:tc>
                  <a:txBody>
                    <a:bodyPr/>
                    <a:lstStyle/>
                    <a:p>
                      <a:pPr algn="ctr"/>
                      <a:r>
                        <a:rPr lang="en-SG" sz="2000" dirty="0"/>
                        <a:t>T</a:t>
                      </a:r>
                    </a:p>
                  </a:txBody>
                  <a:tcPr/>
                </a:tc>
                <a:extLst>
                  <a:ext uri="{0D108BD9-81ED-4DB2-BD59-A6C34878D82A}">
                    <a16:rowId xmlns:a16="http://schemas.microsoft.com/office/drawing/2014/main" val="10001"/>
                  </a:ext>
                </a:extLst>
              </a:tr>
              <a:tr h="370840">
                <a:tc>
                  <a:txBody>
                    <a:bodyPr/>
                    <a:lstStyle/>
                    <a:p>
                      <a:pPr algn="ctr"/>
                      <a:r>
                        <a:rPr lang="en-SG" sz="2000" dirty="0"/>
                        <a:t>F</a:t>
                      </a:r>
                    </a:p>
                  </a:txBody>
                  <a:tcPr/>
                </a:tc>
                <a:tc>
                  <a:txBody>
                    <a:bodyPr/>
                    <a:lstStyle/>
                    <a:p>
                      <a:pPr algn="ctr"/>
                      <a:r>
                        <a:rPr lang="en-SG" sz="2000" dirty="0"/>
                        <a:t>T</a:t>
                      </a:r>
                    </a:p>
                  </a:txBody>
                  <a:tcPr/>
                </a:tc>
                <a:tc>
                  <a:txBody>
                    <a:bodyPr/>
                    <a:lstStyle/>
                    <a:p>
                      <a:pPr algn="ctr"/>
                      <a:r>
                        <a:rPr lang="en-SG" sz="2000" dirty="0"/>
                        <a:t>F</a:t>
                      </a:r>
                    </a:p>
                  </a:txBody>
                  <a:tcPr/>
                </a:tc>
                <a:tc>
                  <a:txBody>
                    <a:bodyPr/>
                    <a:lstStyle/>
                    <a:p>
                      <a:pPr algn="ctr"/>
                      <a:r>
                        <a:rPr lang="en-SG" sz="2000" dirty="0"/>
                        <a:t>F</a:t>
                      </a:r>
                    </a:p>
                  </a:txBody>
                  <a:tcPr/>
                </a:tc>
                <a:tc>
                  <a:txBody>
                    <a:bodyPr/>
                    <a:lstStyle/>
                    <a:p>
                      <a:pPr algn="ctr"/>
                      <a:endParaRPr lang="en-SG" sz="2000" dirty="0"/>
                    </a:p>
                  </a:txBody>
                  <a:tcPr/>
                </a:tc>
                <a:extLst>
                  <a:ext uri="{0D108BD9-81ED-4DB2-BD59-A6C34878D82A}">
                    <a16:rowId xmlns:a16="http://schemas.microsoft.com/office/drawing/2014/main" val="10002"/>
                  </a:ext>
                </a:extLst>
              </a:tr>
            </a:tbl>
          </a:graphicData>
        </a:graphic>
      </p:graphicFrame>
      <p:sp>
        <p:nvSpPr>
          <p:cNvPr id="58" name="TextBox 57"/>
          <p:cNvSpPr txBox="1"/>
          <p:nvPr/>
        </p:nvSpPr>
        <p:spPr>
          <a:xfrm>
            <a:off x="3157934" y="3267098"/>
            <a:ext cx="1144408" cy="369332"/>
          </a:xfrm>
          <a:prstGeom prst="rect">
            <a:avLst/>
          </a:prstGeom>
          <a:noFill/>
        </p:spPr>
        <p:txBody>
          <a:bodyPr wrap="square" rtlCol="0">
            <a:spAutoFit/>
          </a:bodyPr>
          <a:lstStyle/>
          <a:p>
            <a:pPr algn="ctr"/>
            <a:r>
              <a:rPr lang="en-US" i="1" dirty="0"/>
              <a:t>premise</a:t>
            </a:r>
          </a:p>
        </p:txBody>
      </p:sp>
      <p:sp>
        <p:nvSpPr>
          <p:cNvPr id="59" name="TextBox 58"/>
          <p:cNvSpPr txBox="1"/>
          <p:nvPr/>
        </p:nvSpPr>
        <p:spPr>
          <a:xfrm>
            <a:off x="4560583" y="3267098"/>
            <a:ext cx="1278669" cy="369332"/>
          </a:xfrm>
          <a:prstGeom prst="rect">
            <a:avLst/>
          </a:prstGeom>
          <a:noFill/>
        </p:spPr>
        <p:txBody>
          <a:bodyPr wrap="square" rtlCol="0">
            <a:spAutoFit/>
          </a:bodyPr>
          <a:lstStyle/>
          <a:p>
            <a:pPr algn="ctr"/>
            <a:r>
              <a:rPr lang="en-US" i="1" dirty="0"/>
              <a:t>conclusion</a:t>
            </a:r>
          </a:p>
        </p:txBody>
      </p:sp>
      <p:sp>
        <p:nvSpPr>
          <p:cNvPr id="60" name="TextBox 59"/>
          <p:cNvSpPr txBox="1"/>
          <p:nvPr/>
        </p:nvSpPr>
        <p:spPr>
          <a:xfrm>
            <a:off x="6164386" y="3467749"/>
            <a:ext cx="2644528" cy="1477328"/>
          </a:xfrm>
          <a:prstGeom prst="rect">
            <a:avLst/>
          </a:prstGeom>
          <a:noFill/>
        </p:spPr>
        <p:txBody>
          <a:bodyPr wrap="square" rtlCol="0">
            <a:spAutoFit/>
          </a:bodyPr>
          <a:lstStyle/>
          <a:p>
            <a:r>
              <a:rPr lang="en-US" dirty="0"/>
              <a:t>Only one critical row, and in this row the conclusion is true.</a:t>
            </a:r>
          </a:p>
          <a:p>
            <a:r>
              <a:rPr lang="en-US" dirty="0"/>
              <a:t>Hence this form of argument is valid.</a:t>
            </a:r>
          </a:p>
        </p:txBody>
      </p:sp>
    </p:spTree>
    <p:extLst>
      <p:ext uri="{BB962C8B-B14F-4D97-AF65-F5344CB8AC3E}">
        <p14:creationId xmlns:p14="http://schemas.microsoft.com/office/powerpoint/2010/main" val="40875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dissolve">
                                      <p:cBhvr>
                                        <p:cTn id="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Common Form</a:t>
            </a:r>
            <a:endParaRPr lang="en-SG" sz="1100" dirty="0">
              <a:solidFill>
                <a:schemeClr val="bg1"/>
              </a:solidFill>
            </a:endParaRPr>
          </a:p>
        </p:txBody>
      </p:sp>
      <p:sp>
        <p:nvSpPr>
          <p:cNvPr id="15" name="TextBox 14"/>
          <p:cNvSpPr txBox="1"/>
          <p:nvPr/>
        </p:nvSpPr>
        <p:spPr>
          <a:xfrm>
            <a:off x="379882" y="1124262"/>
            <a:ext cx="7085220" cy="954107"/>
          </a:xfrm>
          <a:prstGeom prst="rect">
            <a:avLst/>
          </a:prstGeom>
          <a:noFill/>
        </p:spPr>
        <p:txBody>
          <a:bodyPr wrap="square" rtlCol="0">
            <a:spAutoFit/>
          </a:bodyPr>
          <a:lstStyle/>
          <a:p>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379882" y="2115764"/>
            <a:ext cx="6123452" cy="523220"/>
          </a:xfrm>
          <a:prstGeom prst="rect">
            <a:avLst/>
          </a:prstGeom>
          <a:noFill/>
        </p:spPr>
        <p:txBody>
          <a:bodyPr wrap="square" rtlCol="0">
            <a:spAutoFit/>
          </a:bodyPr>
          <a:lstStyle/>
          <a:p>
            <a:r>
              <a:rPr lang="en-SG" sz="2800" dirty="0">
                <a:solidFill>
                  <a:schemeClr val="accent6">
                    <a:lumMod val="75000"/>
                  </a:schemeClr>
                </a:solidFill>
              </a:rPr>
              <a:t>Jane is a computer science major. </a:t>
            </a:r>
          </a:p>
        </p:txBody>
      </p:sp>
      <p:sp>
        <p:nvSpPr>
          <p:cNvPr id="17" name="TextBox 16"/>
          <p:cNvSpPr txBox="1"/>
          <p:nvPr/>
        </p:nvSpPr>
        <p:spPr>
          <a:xfrm>
            <a:off x="379882" y="2708667"/>
            <a:ext cx="6116925" cy="523220"/>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Jane will take MA1101R</a:t>
            </a:r>
            <a:r>
              <a:rPr lang="en-SG" sz="28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2" name="Rounded Rectangle 1"/>
          <p:cNvSpPr/>
          <p:nvPr/>
        </p:nvSpPr>
        <p:spPr>
          <a:xfrm>
            <a:off x="1978702" y="3436196"/>
            <a:ext cx="5126636" cy="1900914"/>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TextBox 2"/>
          <p:cNvSpPr txBox="1"/>
          <p:nvPr/>
        </p:nvSpPr>
        <p:spPr>
          <a:xfrm>
            <a:off x="3102964" y="3538290"/>
            <a:ext cx="2878112" cy="1538883"/>
          </a:xfrm>
          <a:prstGeom prst="rect">
            <a:avLst/>
          </a:prstGeom>
          <a:noFill/>
        </p:spPr>
        <p:txBody>
          <a:bodyPr wrap="square" rtlCol="0">
            <a:spAutoFit/>
          </a:bodyPr>
          <a:lstStyle/>
          <a:p>
            <a:pPr>
              <a:spcAft>
                <a:spcPts val="600"/>
              </a:spcAft>
            </a:pPr>
            <a:r>
              <a:rPr lang="en-SG" sz="2800" dirty="0">
                <a:solidFill>
                  <a:schemeClr val="bg1"/>
                </a:solidFill>
              </a:rPr>
              <a:t>If </a:t>
            </a:r>
            <a:r>
              <a:rPr lang="en-SG" sz="2800" i="1" dirty="0">
                <a:solidFill>
                  <a:schemeClr val="bg1"/>
                </a:solidFill>
              </a:rPr>
              <a:t>p</a:t>
            </a:r>
            <a:r>
              <a:rPr lang="en-SG" sz="2800" dirty="0">
                <a:solidFill>
                  <a:schemeClr val="bg1"/>
                </a:solidFill>
              </a:rPr>
              <a:t> or </a:t>
            </a:r>
            <a:r>
              <a:rPr lang="en-SG" sz="2800" i="1" dirty="0">
                <a:solidFill>
                  <a:schemeClr val="bg1"/>
                </a:solidFill>
              </a:rPr>
              <a:t>q</a:t>
            </a:r>
            <a:r>
              <a:rPr lang="en-SG" sz="2800" dirty="0">
                <a:solidFill>
                  <a:schemeClr val="bg1"/>
                </a:solidFill>
              </a:rPr>
              <a:t>, then </a:t>
            </a:r>
            <a:r>
              <a:rPr lang="en-SG" sz="2800" i="1" dirty="0">
                <a:solidFill>
                  <a:schemeClr val="bg1"/>
                </a:solidFill>
              </a:rPr>
              <a:t>r</a:t>
            </a:r>
            <a:r>
              <a:rPr lang="en-SG" sz="2800" dirty="0">
                <a:solidFill>
                  <a:schemeClr val="bg1"/>
                </a:solidFill>
              </a:rPr>
              <a:t>.</a:t>
            </a:r>
          </a:p>
          <a:p>
            <a:pPr>
              <a:spcAft>
                <a:spcPts val="600"/>
              </a:spcAft>
            </a:pPr>
            <a:r>
              <a:rPr lang="en-SG" sz="2800" i="1" dirty="0">
                <a:solidFill>
                  <a:schemeClr val="bg1"/>
                </a:solidFill>
              </a:rPr>
              <a:t>q</a:t>
            </a:r>
            <a:r>
              <a:rPr lang="en-SG" sz="2800" dirty="0">
                <a:solidFill>
                  <a:schemeClr val="bg1"/>
                </a:solidFill>
              </a:rPr>
              <a:t>.</a:t>
            </a:r>
          </a:p>
          <a:p>
            <a:pPr>
              <a:spcAft>
                <a:spcPts val="600"/>
              </a:spcAft>
            </a:pPr>
            <a:r>
              <a:rPr lang="en-SG" sz="2800" dirty="0">
                <a:solidFill>
                  <a:schemeClr val="bg1"/>
                </a:solidFill>
              </a:rPr>
              <a:t>Therefore, </a:t>
            </a:r>
            <a:r>
              <a:rPr lang="en-SG" sz="2800" i="1" dirty="0">
                <a:solidFill>
                  <a:schemeClr val="bg1"/>
                </a:solidFill>
              </a:rPr>
              <a:t>r</a:t>
            </a:r>
            <a:r>
              <a:rPr lang="en-SG" sz="2800" dirty="0">
                <a:solidFill>
                  <a:schemeClr val="bg1"/>
                </a:solidFill>
              </a:rPr>
              <a:t>.</a:t>
            </a: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7" name="Group 36"/>
          <p:cNvGrpSpPr/>
          <p:nvPr/>
        </p:nvGrpSpPr>
        <p:grpSpPr>
          <a:xfrm>
            <a:off x="3660712" y="4021495"/>
            <a:ext cx="4825557" cy="2074890"/>
            <a:chOff x="3660712" y="4170785"/>
            <a:chExt cx="4825557" cy="2074890"/>
          </a:xfrm>
        </p:grpSpPr>
        <p:sp>
          <p:nvSpPr>
            <p:cNvPr id="7" name="TextBox 6"/>
            <p:cNvSpPr txBox="1"/>
            <p:nvPr/>
          </p:nvSpPr>
          <p:spPr>
            <a:xfrm>
              <a:off x="5290457" y="5722455"/>
              <a:ext cx="3195812" cy="523220"/>
            </a:xfrm>
            <a:prstGeom prst="rect">
              <a:avLst/>
            </a:prstGeom>
            <a:noFill/>
          </p:spPr>
          <p:txBody>
            <a:bodyPr wrap="square" rtlCol="0">
              <a:spAutoFit/>
            </a:bodyPr>
            <a:lstStyle/>
            <a:p>
              <a:pPr algn="ctr"/>
              <a:r>
                <a:rPr lang="en-US" sz="2800" dirty="0">
                  <a:solidFill>
                    <a:srgbClr val="C00000"/>
                  </a:solidFill>
                </a:rPr>
                <a:t>Statement variables</a:t>
              </a:r>
            </a:p>
          </p:txBody>
        </p:sp>
        <p:cxnSp>
          <p:nvCxnSpPr>
            <p:cNvPr id="10" name="Straight Arrow Connector 9"/>
            <p:cNvCxnSpPr/>
            <p:nvPr/>
          </p:nvCxnSpPr>
          <p:spPr>
            <a:xfrm flipH="1" flipV="1">
              <a:off x="5421087" y="4170785"/>
              <a:ext cx="1268962"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660712" y="4170785"/>
              <a:ext cx="2842622"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4288973" y="4170785"/>
              <a:ext cx="2298439"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 Example – Contradiction Rule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498731" y="1127631"/>
            <a:ext cx="7777155" cy="232371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sz="2800" dirty="0"/>
              <a:t>The contradiction rule is the logical heart of the method of </a:t>
            </a:r>
            <a:r>
              <a:rPr lang="en-US" sz="2800" dirty="0">
                <a:solidFill>
                  <a:srgbClr val="C00000"/>
                </a:solidFill>
              </a:rPr>
              <a:t>proof by contradiction</a:t>
            </a:r>
            <a:r>
              <a:rPr lang="en-US" sz="2800" dirty="0"/>
              <a:t>.</a:t>
            </a:r>
          </a:p>
          <a:p>
            <a:pPr marL="457200" indent="-457200">
              <a:spcAft>
                <a:spcPts val="600"/>
              </a:spcAft>
              <a:buFont typeface="Wingdings" panose="05000000000000000000" pitchFamily="2" charset="2"/>
              <a:buChar char="§"/>
            </a:pPr>
            <a:r>
              <a:rPr lang="en-US" sz="2800" dirty="0"/>
              <a:t>A slight variation also provides the basis for solving many logical puzzles by eliminating contradictory answers:</a:t>
            </a:r>
          </a:p>
        </p:txBody>
      </p:sp>
      <p:sp>
        <p:nvSpPr>
          <p:cNvPr id="7" name="TextBox 6"/>
          <p:cNvSpPr txBox="1"/>
          <p:nvPr/>
        </p:nvSpPr>
        <p:spPr>
          <a:xfrm>
            <a:off x="1321585" y="3728904"/>
            <a:ext cx="6190243" cy="954107"/>
          </a:xfrm>
          <a:prstGeom prst="rect">
            <a:avLst/>
          </a:prstGeom>
          <a:solidFill>
            <a:schemeClr val="accent4">
              <a:lumMod val="40000"/>
              <a:lumOff val="60000"/>
            </a:schemeClr>
          </a:solidFill>
        </p:spPr>
        <p:txBody>
          <a:bodyPr wrap="square" rtlCol="0">
            <a:spAutoFit/>
          </a:bodyPr>
          <a:lstStyle/>
          <a:p>
            <a:r>
              <a:rPr lang="en-SG" sz="2800" dirty="0"/>
              <a:t>If an assumption leads to a contradiction, then that assumption must be false.</a:t>
            </a:r>
          </a:p>
        </p:txBody>
      </p:sp>
    </p:spTree>
    <p:extLst>
      <p:ext uri="{BB962C8B-B14F-4D97-AF65-F5344CB8AC3E}">
        <p14:creationId xmlns:p14="http://schemas.microsoft.com/office/powerpoint/2010/main" val="159602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2.3.7. Summary of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264" y="1417533"/>
            <a:ext cx="1852722" cy="523220"/>
          </a:xfrm>
          <a:prstGeom prst="rect">
            <a:avLst/>
          </a:prstGeom>
          <a:noFill/>
        </p:spPr>
        <p:txBody>
          <a:bodyPr wrap="square" rtlCol="0">
            <a:spAutoFit/>
          </a:bodyPr>
          <a:lstStyle/>
          <a:p>
            <a:r>
              <a:rPr lang="en-SG" sz="2800" dirty="0"/>
              <a:t>Table 2.3.1</a:t>
            </a:r>
          </a:p>
        </p:txBody>
      </p:sp>
      <p:graphicFrame>
        <p:nvGraphicFramePr>
          <p:cNvPr id="3" name="Table 2"/>
          <p:cNvGraphicFramePr>
            <a:graphicFrameLocks noGrp="1"/>
          </p:cNvGraphicFramePr>
          <p:nvPr>
            <p:extLst>
              <p:ext uri="{D42A27DB-BD31-4B8C-83A1-F6EECF244321}">
                <p14:modId xmlns:p14="http://schemas.microsoft.com/office/powerpoint/2010/main" val="4131122577"/>
              </p:ext>
            </p:extLst>
          </p:nvPr>
        </p:nvGraphicFramePr>
        <p:xfrm>
          <a:off x="2119539" y="1575728"/>
          <a:ext cx="6096000" cy="4998720"/>
        </p:xfrm>
        <a:graphic>
          <a:graphicData uri="http://schemas.openxmlformats.org/drawingml/2006/table">
            <a:tbl>
              <a:tblPr firstRow="1" bandRow="1">
                <a:tableStyleId>{5C22544A-7EE6-4342-B048-85BDC9FD1C3A}</a:tableStyleId>
              </a:tblPr>
              <a:tblGrid>
                <a:gridCol w="2632344">
                  <a:extLst>
                    <a:ext uri="{9D8B030D-6E8A-4147-A177-3AD203B41FA5}">
                      <a16:colId xmlns:a16="http://schemas.microsoft.com/office/drawing/2014/main" val="20000"/>
                    </a:ext>
                  </a:extLst>
                </a:gridCol>
                <a:gridCol w="1731828">
                  <a:extLst>
                    <a:ext uri="{9D8B030D-6E8A-4147-A177-3AD203B41FA5}">
                      <a16:colId xmlns:a16="http://schemas.microsoft.com/office/drawing/2014/main" val="20001"/>
                    </a:ext>
                  </a:extLst>
                </a:gridCol>
                <a:gridCol w="1731828">
                  <a:extLst>
                    <a:ext uri="{9D8B030D-6E8A-4147-A177-3AD203B41FA5}">
                      <a16:colId xmlns:a16="http://schemas.microsoft.com/office/drawing/2014/main" val="20002"/>
                    </a:ext>
                  </a:extLst>
                </a:gridCol>
              </a:tblGrid>
              <a:tr h="432954">
                <a:tc>
                  <a:txBody>
                    <a:bodyPr/>
                    <a:lstStyle/>
                    <a:p>
                      <a:pPr algn="ctr"/>
                      <a:r>
                        <a:rPr lang="en-SG" sz="2400" dirty="0"/>
                        <a:t>Rule of inference</a:t>
                      </a:r>
                    </a:p>
                  </a:txBody>
                  <a:tcPr/>
                </a:tc>
                <a:tc gridSpan="2">
                  <a:txBody>
                    <a:bodyPr/>
                    <a:lstStyle/>
                    <a:p>
                      <a:pPr algn="ctr"/>
                      <a:endParaRPr lang="en-SG" sz="2400" dirty="0"/>
                    </a:p>
                  </a:txBody>
                  <a:tcPr/>
                </a:tc>
                <a:tc hMerge="1">
                  <a:txBody>
                    <a:bodyPr/>
                    <a:lstStyle/>
                    <a:p>
                      <a:pPr algn="ctr"/>
                      <a:endParaRPr lang="en-SG" sz="2400" dirty="0"/>
                    </a:p>
                  </a:txBody>
                  <a:tcPr/>
                </a:tc>
                <a:extLst>
                  <a:ext uri="{0D108BD9-81ED-4DB2-BD59-A6C34878D82A}">
                    <a16:rowId xmlns:a16="http://schemas.microsoft.com/office/drawing/2014/main" val="10000"/>
                  </a:ext>
                </a:extLst>
              </a:tr>
              <a:tr h="546441">
                <a:tc>
                  <a:txBody>
                    <a:bodyPr/>
                    <a:lstStyle/>
                    <a:p>
                      <a:pPr algn="ctr"/>
                      <a:r>
                        <a:rPr lang="en-SG" sz="2400" dirty="0"/>
                        <a:t>Modus Ponens</a:t>
                      </a:r>
                    </a:p>
                  </a:txBody>
                  <a:tcPr/>
                </a:tc>
                <a:tc gridSpan="2">
                  <a:txBody>
                    <a:bodyPr/>
                    <a:lstStyle/>
                    <a:p>
                      <a:pPr algn="l">
                        <a:tabLst>
                          <a:tab pos="719138" algn="l"/>
                          <a:tab pos="989013" algn="l"/>
                        </a:tabLst>
                      </a:pPr>
                      <a:r>
                        <a:rPr lang="en-SG" sz="2000" i="1" dirty="0"/>
                        <a:t>		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p</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q</a:t>
                      </a:r>
                      <a:endParaRPr lang="en-SG" sz="2000" i="1" dirty="0"/>
                    </a:p>
                  </a:txBody>
                  <a:tcPr/>
                </a:tc>
                <a:tc hMerge="1">
                  <a:txBody>
                    <a:bodyPr/>
                    <a:lstStyle/>
                    <a:p>
                      <a:pPr algn="ctr"/>
                      <a:endParaRPr lang="en-SG" sz="2400" dirty="0"/>
                    </a:p>
                  </a:txBody>
                  <a:tcPr/>
                </a:tc>
                <a:extLst>
                  <a:ext uri="{0D108BD9-81ED-4DB2-BD59-A6C34878D82A}">
                    <a16:rowId xmlns:a16="http://schemas.microsoft.com/office/drawing/2014/main" val="10001"/>
                  </a:ext>
                </a:extLst>
              </a:tr>
              <a:tr h="546441">
                <a:tc>
                  <a:txBody>
                    <a:bodyPr/>
                    <a:lstStyle/>
                    <a:p>
                      <a:pPr algn="ctr"/>
                      <a:r>
                        <a:rPr lang="en-SG" sz="2400" dirty="0"/>
                        <a:t>Modus </a:t>
                      </a:r>
                      <a:r>
                        <a:rPr lang="en-SG" sz="2400" dirty="0" err="1"/>
                        <a:t>Tollens</a:t>
                      </a:r>
                      <a:endParaRPr lang="en-SG" sz="2400" dirty="0"/>
                    </a:p>
                  </a:txBody>
                  <a:tcPr/>
                </a:tc>
                <a:tc gridSpan="2">
                  <a:txBody>
                    <a:bodyPr/>
                    <a:lstStyle/>
                    <a:p>
                      <a:pPr algn="l">
                        <a:tabLst>
                          <a:tab pos="719138" algn="l"/>
                          <a:tab pos="989013" algn="l"/>
                        </a:tabLst>
                      </a:pPr>
                      <a:r>
                        <a:rPr lang="en-SG" sz="24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p</a:t>
                      </a:r>
                      <a:endParaRPr lang="en-SG" sz="2400" dirty="0"/>
                    </a:p>
                  </a:txBody>
                  <a:tcPr/>
                </a:tc>
                <a:tc hMerge="1">
                  <a:txBody>
                    <a:bodyPr/>
                    <a:lstStyle/>
                    <a:p>
                      <a:pPr algn="ctr"/>
                      <a:endParaRPr lang="en-SG" sz="2400" dirty="0"/>
                    </a:p>
                  </a:txBody>
                  <a:tcPr/>
                </a:tc>
                <a:extLst>
                  <a:ext uri="{0D108BD9-81ED-4DB2-BD59-A6C34878D82A}">
                    <a16:rowId xmlns:a16="http://schemas.microsoft.com/office/drawing/2014/main" val="10002"/>
                  </a:ext>
                </a:extLst>
              </a:tr>
              <a:tr h="546441">
                <a:tc>
                  <a:txBody>
                    <a:bodyPr/>
                    <a:lstStyle/>
                    <a:p>
                      <a:pPr algn="ctr"/>
                      <a:r>
                        <a:rPr lang="en-SG" sz="2400" dirty="0"/>
                        <a:t>Generalization</a:t>
                      </a:r>
                    </a:p>
                  </a:txBody>
                  <a:tcPr/>
                </a:tc>
                <a:tc>
                  <a:txBody>
                    <a:bodyPr/>
                    <a:lstStyle/>
                    <a:p>
                      <a:pPr algn="l">
                        <a:tabLst>
                          <a:tab pos="179388" algn="l"/>
                          <a:tab pos="449263" algn="l"/>
                        </a:tabLst>
                      </a:pPr>
                      <a:r>
                        <a:rPr lang="en-SG" sz="2000" dirty="0"/>
                        <a:t>		</a:t>
                      </a:r>
                      <a:r>
                        <a:rPr lang="en-SG" sz="2000" i="1" dirty="0"/>
                        <a:t>p</a:t>
                      </a:r>
                    </a:p>
                    <a:p>
                      <a:pPr algn="l">
                        <a:tabLst>
                          <a:tab pos="179388" algn="l"/>
                          <a:tab pos="449263" algn="l"/>
                        </a:tabLst>
                      </a:pPr>
                      <a:r>
                        <a:rPr lang="en-SG" sz="2000" dirty="0"/>
                        <a:t>	</a:t>
                      </a:r>
                      <a:r>
                        <a:rPr lang="en-SG" sz="2000" dirty="0">
                          <a:sym typeface="Symbol" panose="05050102010706020507" pitchFamily="18" charset="2"/>
                        </a:rPr>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tc>
                  <a:txBody>
                    <a:bodyPr/>
                    <a:lstStyle/>
                    <a:p>
                      <a:pPr algn="l">
                        <a:tabLst>
                          <a:tab pos="176213" algn="l"/>
                          <a:tab pos="439738" algn="l"/>
                        </a:tabLst>
                      </a:pPr>
                      <a:r>
                        <a:rPr lang="en-SG" sz="2000" dirty="0"/>
                        <a:t>		</a:t>
                      </a:r>
                      <a:r>
                        <a:rPr lang="en-SG" sz="2000" i="1" dirty="0"/>
                        <a:t>q</a:t>
                      </a:r>
                    </a:p>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dirty="0">
                          <a:sym typeface="Symbol" panose="05050102010706020507" pitchFamily="18" charset="2"/>
                        </a:rPr>
                        <a:t>	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extLst>
                  <a:ext uri="{0D108BD9-81ED-4DB2-BD59-A6C34878D82A}">
                    <a16:rowId xmlns:a16="http://schemas.microsoft.com/office/drawing/2014/main" val="10003"/>
                  </a:ext>
                </a:extLst>
              </a:tr>
              <a:tr h="546441">
                <a:tc>
                  <a:txBody>
                    <a:bodyPr/>
                    <a:lstStyle/>
                    <a:p>
                      <a:pPr algn="ctr"/>
                      <a:r>
                        <a:rPr lang="en-SG" sz="2400" dirty="0"/>
                        <a:t>Specialization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i="1" dirty="0">
                          <a:sym typeface="Symbol" panose="05050102010706020507" pitchFamily="18" charset="2"/>
                        </a:rPr>
                        <a:t>		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dirty="0">
                          <a:sym typeface="Symbol" panose="05050102010706020507" pitchFamily="18" charset="2"/>
                        </a:rPr>
                        <a:t>		</a:t>
                      </a:r>
                      <a:r>
                        <a:rPr lang="en-SG" sz="2000" i="1" dirty="0">
                          <a:sym typeface="Symbol" panose="05050102010706020507" pitchFamily="18" charset="2"/>
                        </a:rPr>
                        <a:t>p</a:t>
                      </a:r>
                      <a:endParaRPr lang="en-SG"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dirty="0">
                          <a:sym typeface="Symbol" panose="05050102010706020507" pitchFamily="18" charset="2"/>
                        </a:rPr>
                        <a:t>		</a:t>
                      </a:r>
                      <a:r>
                        <a:rPr lang="en-SG" sz="2000" i="1" dirty="0">
                          <a:sym typeface="Symbol" panose="05050102010706020507" pitchFamily="18" charset="2"/>
                        </a:rPr>
                        <a:t>q</a:t>
                      </a:r>
                      <a:endParaRPr lang="en-SG" sz="2000" dirty="0"/>
                    </a:p>
                  </a:txBody>
                  <a:tcPr/>
                </a:tc>
                <a:extLst>
                  <a:ext uri="{0D108BD9-81ED-4DB2-BD59-A6C34878D82A}">
                    <a16:rowId xmlns:a16="http://schemas.microsoft.com/office/drawing/2014/main" val="10004"/>
                  </a:ext>
                </a:extLst>
              </a:tr>
              <a:tr h="546441">
                <a:tc>
                  <a:txBody>
                    <a:bodyPr/>
                    <a:lstStyle/>
                    <a:p>
                      <a:pPr algn="ctr"/>
                      <a:r>
                        <a:rPr lang="en-SG" sz="2400" dirty="0"/>
                        <a:t>Conjunction</a:t>
                      </a:r>
                    </a:p>
                  </a:txBody>
                  <a:tcPr/>
                </a:tc>
                <a:tc gridSpan="2">
                  <a:txBody>
                    <a:bodyPr/>
                    <a:lstStyle/>
                    <a:p>
                      <a:pPr algn="l">
                        <a:tabLst>
                          <a:tab pos="720725" algn="l"/>
                          <a:tab pos="984250" algn="l"/>
                        </a:tabLst>
                      </a:pPr>
                      <a:r>
                        <a:rPr lang="en-SG" sz="2400" dirty="0"/>
                        <a:t>		</a:t>
                      </a:r>
                      <a:r>
                        <a:rPr lang="en-SG" sz="2000" i="1" dirty="0"/>
                        <a:t>p</a:t>
                      </a:r>
                    </a:p>
                    <a:p>
                      <a:pPr algn="l">
                        <a:tabLst>
                          <a:tab pos="720725" algn="l"/>
                          <a:tab pos="984250" algn="l"/>
                        </a:tabLst>
                      </a:pPr>
                      <a:r>
                        <a:rPr lang="en-SG" sz="2000" dirty="0"/>
                        <a:t>		</a:t>
                      </a:r>
                      <a:r>
                        <a:rPr lang="en-SG" sz="2000" i="1" dirty="0"/>
                        <a:t>q</a:t>
                      </a:r>
                    </a:p>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dirty="0"/>
                        <a:t>	</a:t>
                      </a:r>
                      <a:r>
                        <a:rPr lang="en-SG" sz="2000" dirty="0">
                          <a:sym typeface="Symbol" panose="05050102010706020507" pitchFamily="18" charset="2"/>
                        </a:rPr>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tc hMerge="1">
                  <a:txBody>
                    <a:bodyPr/>
                    <a:lstStyle/>
                    <a:p>
                      <a:pPr algn="ctr"/>
                      <a:endParaRPr lang="en-SG"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514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2.3.7. Summary of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264" y="1417533"/>
            <a:ext cx="1870306" cy="954107"/>
          </a:xfrm>
          <a:prstGeom prst="rect">
            <a:avLst/>
          </a:prstGeom>
          <a:noFill/>
        </p:spPr>
        <p:txBody>
          <a:bodyPr wrap="square" rtlCol="0">
            <a:spAutoFit/>
          </a:bodyPr>
          <a:lstStyle/>
          <a:p>
            <a:r>
              <a:rPr lang="en-SG" sz="2800" dirty="0"/>
              <a:t>Table 2.3.1</a:t>
            </a:r>
          </a:p>
          <a:p>
            <a:r>
              <a:rPr lang="en-SG" sz="2800" dirty="0"/>
              <a:t>(cont’d)</a:t>
            </a:r>
          </a:p>
        </p:txBody>
      </p:sp>
      <p:graphicFrame>
        <p:nvGraphicFramePr>
          <p:cNvPr id="3" name="Table 2"/>
          <p:cNvGraphicFramePr>
            <a:graphicFrameLocks noGrp="1"/>
          </p:cNvGraphicFramePr>
          <p:nvPr>
            <p:extLst>
              <p:ext uri="{D42A27DB-BD31-4B8C-83A1-F6EECF244321}">
                <p14:modId xmlns:p14="http://schemas.microsoft.com/office/powerpoint/2010/main" val="3791034159"/>
              </p:ext>
            </p:extLst>
          </p:nvPr>
        </p:nvGraphicFramePr>
        <p:xfrm>
          <a:off x="2119539" y="1575728"/>
          <a:ext cx="6096000" cy="4602480"/>
        </p:xfrm>
        <a:graphic>
          <a:graphicData uri="http://schemas.openxmlformats.org/drawingml/2006/table">
            <a:tbl>
              <a:tblPr firstRow="1" bandRow="1">
                <a:tableStyleId>{5C22544A-7EE6-4342-B048-85BDC9FD1C3A}</a:tableStyleId>
              </a:tblPr>
              <a:tblGrid>
                <a:gridCol w="2632344">
                  <a:extLst>
                    <a:ext uri="{9D8B030D-6E8A-4147-A177-3AD203B41FA5}">
                      <a16:colId xmlns:a16="http://schemas.microsoft.com/office/drawing/2014/main" val="20000"/>
                    </a:ext>
                  </a:extLst>
                </a:gridCol>
                <a:gridCol w="1731828">
                  <a:extLst>
                    <a:ext uri="{9D8B030D-6E8A-4147-A177-3AD203B41FA5}">
                      <a16:colId xmlns:a16="http://schemas.microsoft.com/office/drawing/2014/main" val="20001"/>
                    </a:ext>
                  </a:extLst>
                </a:gridCol>
                <a:gridCol w="1731828">
                  <a:extLst>
                    <a:ext uri="{9D8B030D-6E8A-4147-A177-3AD203B41FA5}">
                      <a16:colId xmlns:a16="http://schemas.microsoft.com/office/drawing/2014/main" val="20002"/>
                    </a:ext>
                  </a:extLst>
                </a:gridCol>
              </a:tblGrid>
              <a:tr h="432954">
                <a:tc>
                  <a:txBody>
                    <a:bodyPr/>
                    <a:lstStyle/>
                    <a:p>
                      <a:pPr algn="ctr"/>
                      <a:r>
                        <a:rPr lang="en-SG" sz="2400" dirty="0"/>
                        <a:t>Rule of inference</a:t>
                      </a:r>
                    </a:p>
                  </a:txBody>
                  <a:tcPr/>
                </a:tc>
                <a:tc gridSpan="2">
                  <a:txBody>
                    <a:bodyPr/>
                    <a:lstStyle/>
                    <a:p>
                      <a:pPr algn="ctr"/>
                      <a:endParaRPr lang="en-SG" sz="2400" dirty="0"/>
                    </a:p>
                  </a:txBody>
                  <a:tcPr/>
                </a:tc>
                <a:tc hMerge="1">
                  <a:txBody>
                    <a:bodyPr/>
                    <a:lstStyle/>
                    <a:p>
                      <a:endParaRPr lang="en-SG"/>
                    </a:p>
                  </a:txBody>
                  <a:tcPr/>
                </a:tc>
                <a:extLst>
                  <a:ext uri="{0D108BD9-81ED-4DB2-BD59-A6C34878D82A}">
                    <a16:rowId xmlns:a16="http://schemas.microsoft.com/office/drawing/2014/main" val="10000"/>
                  </a:ext>
                </a:extLst>
              </a:tr>
              <a:tr h="546441">
                <a:tc>
                  <a:txBody>
                    <a:bodyPr/>
                    <a:lstStyle/>
                    <a:p>
                      <a:pPr algn="ctr"/>
                      <a:r>
                        <a:rPr lang="en-SG" sz="2400" dirty="0"/>
                        <a:t>Elimination</a:t>
                      </a:r>
                    </a:p>
                  </a:txBody>
                  <a:tcPr/>
                </a:tc>
                <a:tc>
                  <a:txBody>
                    <a:bodyPr/>
                    <a:lstStyle/>
                    <a:p>
                      <a:pPr algn="l">
                        <a:tabLst>
                          <a:tab pos="179388" algn="l"/>
                          <a:tab pos="449263" algn="l"/>
                        </a:tabLst>
                      </a:pPr>
                      <a:r>
                        <a:rPr lang="en-SG" sz="2000" i="1"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p>
                    <a:p>
                      <a:pPr algn="l">
                        <a:tabLst>
                          <a:tab pos="179388" algn="l"/>
                          <a:tab pos="449263" algn="l"/>
                        </a:tabLst>
                      </a:pPr>
                      <a:r>
                        <a:rPr lang="en-SG" sz="2000" i="1" dirty="0">
                          <a:sym typeface="Symbol" panose="05050102010706020507" pitchFamily="18" charset="2"/>
                        </a:rPr>
                        <a:t>		</a:t>
                      </a:r>
                      <a:r>
                        <a:rPr lang="en-SG" sz="2000" i="0" dirty="0">
                          <a:sym typeface="Symbol" panose="05050102010706020507" pitchFamily="18" charset="2"/>
                        </a:rPr>
                        <a:t>~</a:t>
                      </a:r>
                      <a:r>
                        <a:rPr lang="en-SG" sz="2000" i="1" dirty="0">
                          <a:sym typeface="Symbol" panose="05050102010706020507" pitchFamily="18" charset="2"/>
                        </a:rPr>
                        <a:t>q</a:t>
                      </a:r>
                    </a:p>
                    <a:p>
                      <a:pPr algn="l">
                        <a:tabLst>
                          <a:tab pos="179388" algn="l"/>
                          <a:tab pos="449263" algn="l"/>
                        </a:tabLst>
                      </a:pPr>
                      <a:r>
                        <a:rPr lang="en-SG" sz="2000" baseline="0" dirty="0">
                          <a:sym typeface="Symbol" panose="05050102010706020507" pitchFamily="18" charset="2"/>
                        </a:rPr>
                        <a:t>	 	</a:t>
                      </a:r>
                      <a:r>
                        <a:rPr lang="en-SG" sz="2000" i="1" baseline="0" dirty="0">
                          <a:sym typeface="Symbol" panose="05050102010706020507" pitchFamily="18" charset="2"/>
                        </a:rPr>
                        <a:t>p</a:t>
                      </a:r>
                      <a:endParaRPr lang="en-SG" sz="20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i="1"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i="1" dirty="0"/>
                        <a:t>		</a:t>
                      </a:r>
                      <a:r>
                        <a:rPr lang="en-SG" sz="2000" i="0" dirty="0">
                          <a:sym typeface="Symbol" panose="05050102010706020507" pitchFamily="18" charset="2"/>
                        </a:rPr>
                        <a:t>~</a:t>
                      </a:r>
                      <a:r>
                        <a:rPr lang="en-SG" sz="2000" i="1" dirty="0">
                          <a:sym typeface="Symbol" panose="05050102010706020507" pitchFamily="18" charset="2"/>
                        </a:rPr>
                        <a:t>p</a:t>
                      </a:r>
                    </a:p>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baseline="0" dirty="0">
                          <a:sym typeface="Symbol" panose="05050102010706020507" pitchFamily="18" charset="2"/>
                        </a:rPr>
                        <a:t>	 	</a:t>
                      </a:r>
                      <a:r>
                        <a:rPr lang="en-SG" sz="2000" i="1" baseline="0" dirty="0">
                          <a:sym typeface="Symbol" panose="05050102010706020507" pitchFamily="18" charset="2"/>
                        </a:rPr>
                        <a:t>q</a:t>
                      </a:r>
                      <a:endParaRPr lang="en-SG" sz="2000" i="1" dirty="0"/>
                    </a:p>
                  </a:txBody>
                  <a:tcPr/>
                </a:tc>
                <a:extLst>
                  <a:ext uri="{0D108BD9-81ED-4DB2-BD59-A6C34878D82A}">
                    <a16:rowId xmlns:a16="http://schemas.microsoft.com/office/drawing/2014/main" val="10001"/>
                  </a:ext>
                </a:extLst>
              </a:tr>
              <a:tr h="546441">
                <a:tc>
                  <a:txBody>
                    <a:bodyPr/>
                    <a:lstStyle/>
                    <a:p>
                      <a:pPr algn="ctr"/>
                      <a:r>
                        <a:rPr lang="en-SG" sz="2400" dirty="0"/>
                        <a:t>Transitivity</a:t>
                      </a:r>
                    </a:p>
                  </a:txBody>
                  <a:tcPr/>
                </a:tc>
                <a:tc gridSpan="2">
                  <a:txBody>
                    <a:bodyPr/>
                    <a:lstStyle/>
                    <a:p>
                      <a:pPr algn="l">
                        <a:tabLst>
                          <a:tab pos="719138" algn="l"/>
                          <a:tab pos="989013" algn="l"/>
                        </a:tabLst>
                      </a:pPr>
                      <a:r>
                        <a:rPr lang="en-SG" sz="2400" dirty="0"/>
                        <a:t>	</a:t>
                      </a:r>
                      <a:r>
                        <a:rPr lang="en-SG" sz="20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p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endParaRPr lang="en-SG" sz="2000" dirty="0"/>
                    </a:p>
                  </a:txBody>
                  <a:tcPr/>
                </a:tc>
                <a:tc hMerge="1">
                  <a:txBody>
                    <a:bodyPr/>
                    <a:lstStyle/>
                    <a:p>
                      <a:endParaRPr lang="en-SG"/>
                    </a:p>
                  </a:txBody>
                  <a:tcPr/>
                </a:tc>
                <a:extLst>
                  <a:ext uri="{0D108BD9-81ED-4DB2-BD59-A6C34878D82A}">
                    <a16:rowId xmlns:a16="http://schemas.microsoft.com/office/drawing/2014/main" val="10002"/>
                  </a:ext>
                </a:extLst>
              </a:tr>
              <a:tr h="546441">
                <a:tc>
                  <a:txBody>
                    <a:bodyPr/>
                    <a:lstStyle/>
                    <a:p>
                      <a:pPr algn="ctr"/>
                      <a:r>
                        <a:rPr lang="en-SG" sz="2400" dirty="0"/>
                        <a:t>Proof by Division</a:t>
                      </a:r>
                      <a:r>
                        <a:rPr lang="en-SG" sz="2400" baseline="0" dirty="0"/>
                        <a:t> Into Cases</a:t>
                      </a:r>
                      <a:endParaRPr lang="en-SG" sz="24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400" dirty="0"/>
                        <a:t>		</a:t>
                      </a:r>
                      <a:r>
                        <a:rPr lang="en-SG" sz="2000" i="1" dirty="0"/>
                        <a:t>p </a:t>
                      </a:r>
                      <a:r>
                        <a:rPr lang="en-SG" sz="2000" dirty="0">
                          <a:sym typeface="Symbol" panose="05050102010706020507" pitchFamily="18" charset="2"/>
                        </a:rPr>
                        <a:t> </a:t>
                      </a:r>
                      <a:r>
                        <a:rPr lang="en-SG" sz="2000" i="1" dirty="0">
                          <a:sym typeface="Symbol" panose="05050102010706020507" pitchFamily="18" charset="2"/>
                        </a:rPr>
                        <a:t>q</a:t>
                      </a:r>
                      <a:endParaRPr lang="en-SG" sz="2000" i="1" dirty="0"/>
                    </a:p>
                    <a:p>
                      <a:pPr algn="l">
                        <a:tabLst>
                          <a:tab pos="720725" algn="l"/>
                          <a:tab pos="984250" algn="l"/>
                        </a:tabLst>
                      </a:pPr>
                      <a:r>
                        <a:rPr lang="en-SG" sz="20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endParaRPr lang="en-SG" sz="2000" i="1" dirty="0"/>
                    </a:p>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dirty="0"/>
                        <a:t>	</a:t>
                      </a:r>
                      <a:r>
                        <a:rPr lang="en-SG" sz="2000" dirty="0">
                          <a:sym typeface="Symbol" panose="05050102010706020507" pitchFamily="18" charset="2"/>
                        </a:rPr>
                        <a:t>	</a:t>
                      </a:r>
                      <a:r>
                        <a:rPr lang="en-SG" sz="2000" i="1" dirty="0">
                          <a:sym typeface="Symbol" panose="05050102010706020507" pitchFamily="18" charset="2"/>
                        </a:rPr>
                        <a:t>r</a:t>
                      </a:r>
                      <a:endParaRPr lang="en-SG" sz="2000" i="1" dirty="0"/>
                    </a:p>
                  </a:txBody>
                  <a:tcPr/>
                </a:tc>
                <a:tc hMerge="1">
                  <a:txBody>
                    <a:bodyPr/>
                    <a:lstStyle/>
                    <a:p>
                      <a:endParaRPr lang="en-SG"/>
                    </a:p>
                  </a:txBody>
                  <a:tcPr/>
                </a:tc>
                <a:extLst>
                  <a:ext uri="{0D108BD9-81ED-4DB2-BD59-A6C34878D82A}">
                    <a16:rowId xmlns:a16="http://schemas.microsoft.com/office/drawing/2014/main" val="10003"/>
                  </a:ext>
                </a:extLst>
              </a:tr>
              <a:tr h="546441">
                <a:tc>
                  <a:txBody>
                    <a:bodyPr/>
                    <a:lstStyle/>
                    <a:p>
                      <a:pPr algn="ctr"/>
                      <a:r>
                        <a:rPr lang="en-SG" sz="2400" dirty="0"/>
                        <a:t>Contradiction</a:t>
                      </a:r>
                      <a:r>
                        <a:rPr lang="en-SG" sz="2400" baseline="0" dirty="0"/>
                        <a:t> Rule</a:t>
                      </a:r>
                      <a:endParaRPr lang="en-SG" sz="24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i="1" dirty="0"/>
                        <a:t>		</a:t>
                      </a:r>
                      <a:r>
                        <a:rPr lang="en-SG" sz="2000" i="0" dirty="0"/>
                        <a:t>~</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b="1" i="0" baseline="0" dirty="0">
                          <a:sym typeface="Symbol" panose="05050102010706020507" pitchFamily="18" charset="2"/>
                        </a:rPr>
                        <a:t>false</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dirty="0">
                          <a:sym typeface="Symbol" panose="05050102010706020507" pitchFamily="18" charset="2"/>
                        </a:rPr>
                        <a:t>	</a:t>
                      </a:r>
                      <a:r>
                        <a:rPr lang="en-SG" sz="2000" i="1" dirty="0">
                          <a:sym typeface="Symbol" panose="05050102010706020507" pitchFamily="18" charset="2"/>
                        </a:rPr>
                        <a:t>p</a:t>
                      </a:r>
                      <a:endParaRPr lang="en-SG" sz="2000" i="1" dirty="0"/>
                    </a:p>
                  </a:txBody>
                  <a:tcPr/>
                </a:tc>
                <a:tc hMerge="1">
                  <a:txBody>
                    <a:bodyPr/>
                    <a:lstStyle/>
                    <a:p>
                      <a:endParaRPr lang="en-SG"/>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037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 The Logic of Quantified Statements</a:t>
            </a:r>
          </a:p>
        </p:txBody>
      </p:sp>
      <p:sp>
        <p:nvSpPr>
          <p:cNvPr id="3" name="TextBox 2"/>
          <p:cNvSpPr txBox="1"/>
          <p:nvPr/>
        </p:nvSpPr>
        <p:spPr>
          <a:xfrm>
            <a:off x="3072984" y="3582648"/>
            <a:ext cx="1109272" cy="1015663"/>
          </a:xfrm>
          <a:prstGeom prst="rect">
            <a:avLst/>
          </a:prstGeom>
          <a:noFill/>
        </p:spPr>
        <p:txBody>
          <a:bodyPr wrap="square" rtlCol="0">
            <a:spAutoFit/>
          </a:bodyPr>
          <a:lstStyle/>
          <a:p>
            <a:pPr algn="ctr"/>
            <a:r>
              <a:rPr lang="en-SG" sz="6000" dirty="0">
                <a:sym typeface="Symbol" panose="05050102010706020507" pitchFamily="18" charset="2"/>
              </a:rPr>
              <a:t></a:t>
            </a:r>
            <a:endParaRPr lang="en-SG" sz="6000" dirty="0"/>
          </a:p>
        </p:txBody>
      </p:sp>
      <p:sp>
        <p:nvSpPr>
          <p:cNvPr id="8" name="TextBox 7"/>
          <p:cNvSpPr txBox="1"/>
          <p:nvPr/>
        </p:nvSpPr>
        <p:spPr>
          <a:xfrm>
            <a:off x="4574499" y="3599404"/>
            <a:ext cx="1109272" cy="1015663"/>
          </a:xfrm>
          <a:prstGeom prst="rect">
            <a:avLst/>
          </a:prstGeom>
          <a:noFill/>
        </p:spPr>
        <p:txBody>
          <a:bodyPr wrap="square" rtlCol="0">
            <a:spAutoFit/>
          </a:bodyPr>
          <a:lstStyle/>
          <a:p>
            <a:pPr algn="ctr"/>
            <a:r>
              <a:rPr lang="en-SG" sz="6000" dirty="0">
                <a:sym typeface="Symbol" panose="05050102010706020507" pitchFamily="18" charset="2"/>
              </a:rPr>
              <a:t></a:t>
            </a:r>
            <a:endParaRPr lang="en-SG" sz="6000" dirty="0"/>
          </a:p>
        </p:txBody>
      </p:sp>
    </p:spTree>
    <p:extLst>
      <p:ext uri="{BB962C8B-B14F-4D97-AF65-F5344CB8AC3E}">
        <p14:creationId xmlns:p14="http://schemas.microsoft.com/office/powerpoint/2010/main" val="140496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2.1.2. Compound Statements</a:t>
            </a:r>
            <a:endParaRPr lang="en-SG" sz="2000" dirty="0">
              <a:solidFill>
                <a:schemeClr val="bg1"/>
              </a:solidFill>
            </a:endParaRPr>
          </a:p>
        </p:txBody>
      </p:sp>
      <p:grpSp>
        <p:nvGrpSpPr>
          <p:cNvPr id="11" name="Group 10"/>
          <p:cNvGrpSpPr/>
          <p:nvPr/>
        </p:nvGrpSpPr>
        <p:grpSpPr>
          <a:xfrm>
            <a:off x="974360" y="1961239"/>
            <a:ext cx="877311" cy="1203279"/>
            <a:chOff x="974360" y="1738369"/>
            <a:chExt cx="877311" cy="1203279"/>
          </a:xfrm>
        </p:grpSpPr>
        <p:sp>
          <p:nvSpPr>
            <p:cNvPr id="7" name="TextBox 6"/>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10" name="TextBox 9"/>
            <p:cNvSpPr txBox="1"/>
            <p:nvPr/>
          </p:nvSpPr>
          <p:spPr>
            <a:xfrm>
              <a:off x="974360" y="2418428"/>
              <a:ext cx="877311" cy="523220"/>
            </a:xfrm>
            <a:prstGeom prst="rect">
              <a:avLst/>
            </a:prstGeom>
            <a:noFill/>
          </p:spPr>
          <p:txBody>
            <a:bodyPr wrap="square" rtlCol="0">
              <a:spAutoFit/>
            </a:bodyPr>
            <a:lstStyle/>
            <a:p>
              <a:pPr algn="ctr"/>
              <a:r>
                <a:rPr lang="en-SG" sz="2800" i="1" dirty="0"/>
                <a:t>not</a:t>
              </a:r>
            </a:p>
          </p:txBody>
        </p:sp>
      </p:grpSp>
      <p:grpSp>
        <p:nvGrpSpPr>
          <p:cNvPr id="12" name="Group 11"/>
          <p:cNvGrpSpPr/>
          <p:nvPr/>
        </p:nvGrpSpPr>
        <p:grpSpPr>
          <a:xfrm>
            <a:off x="4010667" y="1961239"/>
            <a:ext cx="884007" cy="1203279"/>
            <a:chOff x="4010667" y="1738369"/>
            <a:chExt cx="884007" cy="1203279"/>
          </a:xfrm>
        </p:grpSpPr>
        <p:sp>
          <p:nvSpPr>
            <p:cNvPr id="36" name="TextBox 35"/>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39" name="TextBox 38"/>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13" name="Group 12"/>
          <p:cNvGrpSpPr/>
          <p:nvPr/>
        </p:nvGrpSpPr>
        <p:grpSpPr>
          <a:xfrm>
            <a:off x="7046974" y="1961239"/>
            <a:ext cx="877311" cy="1203279"/>
            <a:chOff x="6895474" y="1738369"/>
            <a:chExt cx="877311" cy="1203279"/>
          </a:xfrm>
        </p:grpSpPr>
        <p:sp>
          <p:nvSpPr>
            <p:cNvPr id="38" name="TextBox 37"/>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0" name="TextBox 39"/>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20" name="TextBox 19"/>
          <p:cNvSpPr txBox="1"/>
          <p:nvPr/>
        </p:nvSpPr>
        <p:spPr>
          <a:xfrm>
            <a:off x="1865063" y="1902013"/>
            <a:ext cx="998058" cy="584775"/>
          </a:xfrm>
          <a:prstGeom prst="rect">
            <a:avLst/>
          </a:prstGeom>
          <a:noFill/>
        </p:spPr>
        <p:txBody>
          <a:bodyPr wrap="square" rtlCol="0">
            <a:spAutoFit/>
          </a:bodyPr>
          <a:lstStyle/>
          <a:p>
            <a:r>
              <a:rPr lang="en-SG" sz="2000" dirty="0"/>
              <a:t>also </a:t>
            </a:r>
            <a:r>
              <a:rPr lang="en-SG" sz="3200" dirty="0">
                <a:sym typeface="Symbol" panose="05050102010706020507" pitchFamily="18" charset="2"/>
              </a:rPr>
              <a:t></a:t>
            </a:r>
            <a:endParaRPr lang="en-SG" sz="3600" dirty="0"/>
          </a:p>
        </p:txBody>
      </p:sp>
      <p:graphicFrame>
        <p:nvGraphicFramePr>
          <p:cNvPr id="21" name="Table 20"/>
          <p:cNvGraphicFramePr>
            <a:graphicFrameLocks noGrp="1"/>
          </p:cNvGraphicFramePr>
          <p:nvPr>
            <p:extLst>
              <p:ext uri="{D42A27DB-BD31-4B8C-83A1-F6EECF244321}">
                <p14:modId xmlns:p14="http://schemas.microsoft.com/office/powerpoint/2010/main" val="2850047929"/>
              </p:ext>
            </p:extLst>
          </p:nvPr>
        </p:nvGraphicFramePr>
        <p:xfrm>
          <a:off x="689548" y="4113409"/>
          <a:ext cx="1618938" cy="1371600"/>
        </p:xfrm>
        <a:graphic>
          <a:graphicData uri="http://schemas.openxmlformats.org/drawingml/2006/table">
            <a:tbl>
              <a:tblPr firstRow="1" bandRow="1">
                <a:tableStyleId>{5C22544A-7EE6-4342-B048-85BDC9FD1C3A}</a:tableStyleId>
              </a:tblPr>
              <a:tblGrid>
                <a:gridCol w="809469">
                  <a:extLst>
                    <a:ext uri="{9D8B030D-6E8A-4147-A177-3AD203B41FA5}">
                      <a16:colId xmlns:a16="http://schemas.microsoft.com/office/drawing/2014/main" val="20000"/>
                    </a:ext>
                  </a:extLst>
                </a:gridCol>
                <a:gridCol w="809469">
                  <a:extLst>
                    <a:ext uri="{9D8B030D-6E8A-4147-A177-3AD203B41FA5}">
                      <a16:colId xmlns:a16="http://schemas.microsoft.com/office/drawing/2014/main" val="20001"/>
                    </a:ext>
                  </a:extLst>
                </a:gridCol>
              </a:tblGrid>
              <a:tr h="370840">
                <a:tc>
                  <a:txBody>
                    <a:bodyPr/>
                    <a:lstStyle/>
                    <a:p>
                      <a:pPr algn="ctr"/>
                      <a:r>
                        <a:rPr lang="en-SG" sz="2400" i="1" dirty="0"/>
                        <a:t>p</a:t>
                      </a:r>
                    </a:p>
                  </a:txBody>
                  <a:tcPr/>
                </a:tc>
                <a:tc>
                  <a:txBody>
                    <a:bodyPr/>
                    <a:lstStyle/>
                    <a:p>
                      <a:pPr algn="ctr"/>
                      <a:r>
                        <a:rPr lang="en-SG" sz="2400" dirty="0"/>
                        <a:t>~</a:t>
                      </a:r>
                      <a:r>
                        <a:rPr lang="en-SG" sz="2400" i="1" dirty="0"/>
                        <a:t>p</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2"/>
                  </a:ext>
                </a:extLst>
              </a:tr>
            </a:tbl>
          </a:graphicData>
        </a:graphic>
      </p:graphicFrame>
      <p:sp>
        <p:nvSpPr>
          <p:cNvPr id="23" name="TextBox 22"/>
          <p:cNvSpPr txBox="1"/>
          <p:nvPr/>
        </p:nvSpPr>
        <p:spPr>
          <a:xfrm>
            <a:off x="289115" y="3316015"/>
            <a:ext cx="2379134" cy="523220"/>
          </a:xfrm>
          <a:prstGeom prst="rect">
            <a:avLst/>
          </a:prstGeom>
          <a:noFill/>
        </p:spPr>
        <p:txBody>
          <a:bodyPr wrap="square" rtlCol="0">
            <a:spAutoFit/>
          </a:bodyPr>
          <a:lstStyle/>
          <a:p>
            <a:r>
              <a:rPr lang="en-SG" sz="2800" dirty="0"/>
              <a:t>Truth values:</a:t>
            </a:r>
          </a:p>
        </p:txBody>
      </p:sp>
      <p:graphicFrame>
        <p:nvGraphicFramePr>
          <p:cNvPr id="24" name="Table 23"/>
          <p:cNvGraphicFramePr>
            <a:graphicFrameLocks noGrp="1"/>
          </p:cNvGraphicFramePr>
          <p:nvPr>
            <p:extLst>
              <p:ext uri="{D42A27DB-BD31-4B8C-83A1-F6EECF244321}">
                <p14:modId xmlns:p14="http://schemas.microsoft.com/office/powerpoint/2010/main" val="2002258600"/>
              </p:ext>
            </p:extLst>
          </p:nvPr>
        </p:nvGraphicFramePr>
        <p:xfrm>
          <a:off x="3312826" y="3720377"/>
          <a:ext cx="2338467" cy="22860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629586">
                  <a:extLst>
                    <a:ext uri="{9D8B030D-6E8A-4147-A177-3AD203B41FA5}">
                      <a16:colId xmlns:a16="http://schemas.microsoft.com/office/drawing/2014/main" val="20001"/>
                    </a:ext>
                  </a:extLst>
                </a:gridCol>
                <a:gridCol w="929392">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374620414"/>
              </p:ext>
            </p:extLst>
          </p:nvPr>
        </p:nvGraphicFramePr>
        <p:xfrm>
          <a:off x="6176883" y="3720377"/>
          <a:ext cx="2338467" cy="22860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629586">
                  <a:extLst>
                    <a:ext uri="{9D8B030D-6E8A-4147-A177-3AD203B41FA5}">
                      <a16:colId xmlns:a16="http://schemas.microsoft.com/office/drawing/2014/main" val="20001"/>
                    </a:ext>
                  </a:extLst>
                </a:gridCol>
                <a:gridCol w="929392">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 </a:t>
                      </a:r>
                      <a:r>
                        <a:rPr lang="en-SG" sz="2400" dirty="0">
                          <a:sym typeface="Symbol" panose="05050102010706020507" pitchFamily="18" charset="2"/>
                        </a:rPr>
                        <a:t></a:t>
                      </a:r>
                      <a:r>
                        <a:rPr lang="en-SG" sz="2400" dirty="0"/>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sp>
        <p:nvSpPr>
          <p:cNvPr id="25" name="TextBox 24"/>
          <p:cNvSpPr txBox="1"/>
          <p:nvPr/>
        </p:nvSpPr>
        <p:spPr>
          <a:xfrm>
            <a:off x="289114" y="1438019"/>
            <a:ext cx="3908131" cy="523220"/>
          </a:xfrm>
          <a:prstGeom prst="rect">
            <a:avLst/>
          </a:prstGeom>
          <a:noFill/>
        </p:spPr>
        <p:txBody>
          <a:bodyPr wrap="square" rtlCol="0">
            <a:spAutoFit/>
          </a:bodyPr>
          <a:lstStyle/>
          <a:p>
            <a:r>
              <a:rPr lang="en-SG" sz="2800" dirty="0"/>
              <a:t>Logical connectives:</a:t>
            </a:r>
          </a:p>
        </p:txBody>
      </p:sp>
      <p:sp>
        <p:nvSpPr>
          <p:cNvPr id="33" name="Oval 3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0514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par>
                                <p:cTn id="12" presetID="22" presetClass="entr" presetSubtype="1"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par>
                                <p:cTn id="15" presetID="22" presetClass="entr" presetSubtype="1"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3875</TotalTime>
  <Words>5443</Words>
  <Application>Microsoft Office PowerPoint</Application>
  <PresentationFormat>On-screen Show (4:3)</PresentationFormat>
  <Paragraphs>1565</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Symbol</vt:lpstr>
      <vt:lpstr>Wingdings</vt:lpstr>
      <vt:lpstr>Office Theme</vt:lpstr>
      <vt:lpstr>2. The Logic of Compound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389</cp:revision>
  <cp:lastPrinted>2018-08-21T06:19:12Z</cp:lastPrinted>
  <dcterms:created xsi:type="dcterms:W3CDTF">2015-07-25T11:08:36Z</dcterms:created>
  <dcterms:modified xsi:type="dcterms:W3CDTF">2018-08-21T12:30:38Z</dcterms:modified>
</cp:coreProperties>
</file>