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78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279" r:id="rId14"/>
    <p:sldId id="280" r:id="rId15"/>
    <p:sldId id="347" r:id="rId16"/>
    <p:sldId id="348" r:id="rId17"/>
    <p:sldId id="349" r:id="rId18"/>
    <p:sldId id="350" r:id="rId19"/>
    <p:sldId id="351" r:id="rId20"/>
    <p:sldId id="362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412" r:id="rId31"/>
    <p:sldId id="361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400" r:id="rId69"/>
    <p:sldId id="401" r:id="rId70"/>
    <p:sldId id="402" r:id="rId71"/>
    <p:sldId id="403" r:id="rId72"/>
    <p:sldId id="404" r:id="rId73"/>
    <p:sldId id="405" r:id="rId74"/>
    <p:sldId id="406" r:id="rId75"/>
    <p:sldId id="407" r:id="rId76"/>
    <p:sldId id="408" r:id="rId77"/>
    <p:sldId id="409" r:id="rId78"/>
    <p:sldId id="410" r:id="rId79"/>
    <p:sldId id="411" r:id="rId80"/>
    <p:sldId id="335" r:id="rId81"/>
    <p:sldId id="337" r:id="rId8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89725" autoAdjust="0"/>
  </p:normalViewPr>
  <p:slideViewPr>
    <p:cSldViewPr snapToGrid="0">
      <p:cViewPr varScale="1">
        <p:scale>
          <a:sx n="100" d="100"/>
          <a:sy n="100" d="100"/>
        </p:scale>
        <p:origin x="20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3/9/2018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62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8006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9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559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5537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070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5740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7557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48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5155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045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476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245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8832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381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6321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79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796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155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91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980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7783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3919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1786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483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159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42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2347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93871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753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8323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561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818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03369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01614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87097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028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28684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33307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70580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4849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94266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031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25701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14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65817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962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7875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39703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0651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75961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02352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5279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927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7018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4047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17899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665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1145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77867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9422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4396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56708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7005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13858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01696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0392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20666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323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25212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592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3/9/2018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 fontScale="92500" lnSpcReduction="10000"/>
          </a:bodyPr>
          <a:lstStyle/>
          <a:p>
            <a:r>
              <a:rPr lang="en-SG" sz="3300" dirty="0"/>
              <a:t>Aaron Tan</a:t>
            </a:r>
            <a:endParaRPr lang="en-SG" dirty="0"/>
          </a:p>
          <a:p>
            <a:endParaRPr lang="en-SG" dirty="0"/>
          </a:p>
          <a:p>
            <a:r>
              <a:rPr lang="en-SG" sz="2900" dirty="0" smtClean="0"/>
              <a:t>15 </a:t>
            </a:r>
            <a:r>
              <a:rPr lang="en-SG" sz="2900" dirty="0"/>
              <a:t>– </a:t>
            </a:r>
            <a:r>
              <a:rPr lang="en-SG" sz="2900" dirty="0" smtClean="0"/>
              <a:t>19</a:t>
            </a:r>
            <a:r>
              <a:rPr lang="en-SG" sz="2900" dirty="0" smtClean="0"/>
              <a:t> </a:t>
            </a:r>
            <a:r>
              <a:rPr lang="en-SG" sz="2900"/>
              <a:t>October </a:t>
            </a:r>
            <a:r>
              <a:rPr lang="en-SG" sz="2900" smtClean="0"/>
              <a:t>2018</a:t>
            </a:r>
            <a:endParaRPr lang="en-SG" sz="2900" dirty="0"/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9. Counting and Probability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Introduction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95076" y="1005490"/>
            <a:ext cx="8333459" cy="189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More generally, if </a:t>
            </a:r>
            <a:r>
              <a:rPr lang="en-US" altLang="en-US" i="1" dirty="0"/>
              <a:t>m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are integers and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, how many integers are there from </a:t>
            </a:r>
            <a:r>
              <a:rPr lang="en-US" altLang="en-US" i="1" dirty="0"/>
              <a:t>m</a:t>
            </a:r>
            <a:r>
              <a:rPr lang="en-US" altLang="en-US" dirty="0"/>
              <a:t> through </a:t>
            </a:r>
            <a:r>
              <a:rPr lang="en-US" altLang="en-US" i="1" dirty="0"/>
              <a:t>n</a:t>
            </a:r>
            <a:r>
              <a:rPr lang="en-US" altLang="en-US" sz="500" i="1" dirty="0"/>
              <a:t> </a:t>
            </a:r>
            <a:r>
              <a:rPr lang="en-US" altLang="en-US" dirty="0"/>
              <a:t>?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Note that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i="1" dirty="0"/>
              <a:t>m</a:t>
            </a:r>
            <a:r>
              <a:rPr lang="en-US" altLang="en-US" dirty="0"/>
              <a:t> + (</a:t>
            </a:r>
            <a:r>
              <a:rPr lang="en-US" altLang="en-US" i="1" dirty="0"/>
              <a:t>n</a:t>
            </a:r>
            <a:r>
              <a:rPr lang="en-US" altLang="en-US" dirty="0"/>
              <a:t> – </a:t>
            </a:r>
            <a:r>
              <a:rPr lang="en-US" altLang="en-US" i="1" dirty="0"/>
              <a:t>m</a:t>
            </a:r>
            <a:r>
              <a:rPr lang="en-US" altLang="en-US" dirty="0"/>
              <a:t>), w</a:t>
            </a:r>
            <a:r>
              <a:rPr lang="en-US" altLang="en-US" i="1" dirty="0"/>
              <a:t>here n</a:t>
            </a:r>
            <a:r>
              <a:rPr lang="en-US" altLang="en-US" dirty="0"/>
              <a:t> –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i="1" dirty="0"/>
              <a:t>0 </a:t>
            </a:r>
            <a:r>
              <a:rPr lang="en-US" altLang="en-US" dirty="0"/>
              <a:t>[</a:t>
            </a:r>
            <a:r>
              <a:rPr lang="en-US" altLang="en-US" i="1" dirty="0"/>
              <a:t>since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dirty="0"/>
              <a:t>].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33852" y="2581180"/>
            <a:ext cx="7398282" cy="2159099"/>
            <a:chOff x="730523" y="4598517"/>
            <a:chExt cx="7398282" cy="2159099"/>
          </a:xfrm>
        </p:grpSpPr>
        <p:sp>
          <p:nvSpPr>
            <p:cNvPr id="81" name="Rectangle 80"/>
            <p:cNvSpPr/>
            <p:nvPr/>
          </p:nvSpPr>
          <p:spPr>
            <a:xfrm>
              <a:off x="730523" y="4598518"/>
              <a:ext cx="7398282" cy="21487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9.1.1 The Number of Elements in a List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5941" y="5218733"/>
              <a:ext cx="7242559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If </a:t>
              </a:r>
              <a:r>
                <a:rPr lang="en-SG" sz="2800" i="1" dirty="0"/>
                <a:t>m</a:t>
              </a:r>
              <a:r>
                <a:rPr lang="en-SG" sz="2800" dirty="0"/>
                <a:t> and </a:t>
              </a:r>
              <a:r>
                <a:rPr lang="en-SG" sz="2800" i="1" dirty="0"/>
                <a:t>n</a:t>
              </a:r>
              <a:r>
                <a:rPr lang="en-SG" sz="2800" dirty="0"/>
                <a:t> are integers and </a:t>
              </a:r>
              <a:r>
                <a:rPr lang="en-SG" sz="2800" i="1" dirty="0"/>
                <a:t>m </a:t>
              </a:r>
              <a:r>
                <a:rPr lang="en-SG" sz="2800" dirty="0">
                  <a:sym typeface="Symbol" panose="05050102010706020507" pitchFamily="18" charset="2"/>
                </a:rPr>
                <a:t></a:t>
              </a:r>
              <a:r>
                <a:rPr lang="en-SG" sz="2800" dirty="0"/>
                <a:t> </a:t>
              </a:r>
              <a:r>
                <a:rPr lang="en-SG" sz="2800" i="1" dirty="0"/>
                <a:t>n</a:t>
              </a:r>
              <a:r>
                <a:rPr lang="en-SG" sz="2800" dirty="0"/>
                <a:t>, then there are 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>
                  <a:sym typeface="Symbol" panose="05050102010706020507" pitchFamily="18" charset="2"/>
                </a:rPr>
                <a:t>		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–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m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+ 1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>
                  <a:sym typeface="Symbol" panose="05050102010706020507" pitchFamily="18" charset="2"/>
                </a:rPr>
                <a:t>integers from </a:t>
              </a:r>
              <a:r>
                <a:rPr lang="en-SG" sz="2800" i="1" dirty="0">
                  <a:sym typeface="Symbol" panose="05050102010706020507" pitchFamily="18" charset="2"/>
                </a:rPr>
                <a:t>m</a:t>
              </a:r>
              <a:r>
                <a:rPr lang="en-SG" sz="2800" dirty="0">
                  <a:sym typeface="Symbol" panose="05050102010706020507" pitchFamily="18" charset="2"/>
                </a:rPr>
                <a:t> to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ym typeface="Symbol" panose="05050102010706020507" pitchFamily="18" charset="2"/>
                </a:rPr>
                <a:t> inclusive.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0" name="Oval 9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1" name="Oval 10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2" name="Oval 10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3" name="Oval 10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21986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05789" y="1247781"/>
            <a:ext cx="6762277" cy="106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3-digit integers (from 100 to 999 inclusive) are divisible by 5?</a:t>
            </a:r>
          </a:p>
        </p:txBody>
      </p:sp>
      <p:sp>
        <p:nvSpPr>
          <p:cNvPr id="85" name="Oval 8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0" name="Oval 9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1" name="Oval 10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2" name="Oval 10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3" name="Oval 10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567523" y="2335231"/>
            <a:ext cx="79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100 </a:t>
            </a:r>
            <a:r>
              <a:rPr lang="en-SG" dirty="0"/>
              <a:t> 101  102  103  104  </a:t>
            </a:r>
            <a:r>
              <a:rPr lang="en-SG" b="1" dirty="0">
                <a:solidFill>
                  <a:srgbClr val="FF0000"/>
                </a:solidFill>
              </a:rPr>
              <a:t>105</a:t>
            </a:r>
            <a:r>
              <a:rPr lang="en-SG" dirty="0"/>
              <a:t>  106  107  108  109  </a:t>
            </a:r>
            <a:r>
              <a:rPr lang="en-SG" b="1" dirty="0">
                <a:solidFill>
                  <a:srgbClr val="FF0000"/>
                </a:solidFill>
              </a:rPr>
              <a:t>110</a:t>
            </a:r>
            <a:r>
              <a:rPr lang="en-SG" dirty="0"/>
              <a:t> … 994  </a:t>
            </a:r>
            <a:r>
              <a:rPr lang="en-SG" b="1" dirty="0">
                <a:solidFill>
                  <a:srgbClr val="FF0000"/>
                </a:solidFill>
              </a:rPr>
              <a:t>995</a:t>
            </a:r>
            <a:r>
              <a:rPr lang="en-SG" dirty="0"/>
              <a:t>  996  997  998  999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7402" y="2704563"/>
            <a:ext cx="6520378" cy="461665"/>
            <a:chOff x="587402" y="3270794"/>
            <a:chExt cx="6520378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87402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20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2493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21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8371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22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08015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199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44815" y="3230881"/>
            <a:ext cx="5987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Number of multiples of 5 from 100 to 999 = number of integers from 20 to 199 inclusive.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05790" y="1230099"/>
            <a:ext cx="6931841" cy="106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What is the probability that a randomly chosen 3-digit integer is divisible by 5?</a:t>
            </a:r>
          </a:p>
        </p:txBody>
      </p:sp>
      <p:sp>
        <p:nvSpPr>
          <p:cNvPr id="85" name="Oval 8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0" name="Oval 9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1" name="Oval 10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2" name="Oval 10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3" name="Oval 10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544815" y="2468381"/>
            <a:ext cx="5987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By Theorem 9.1.1, total number of integers from 100 through 999 = 999 – 100 + 1 = </a:t>
            </a:r>
            <a:r>
              <a:rPr lang="en-SG" sz="2400" dirty="0">
                <a:solidFill>
                  <a:srgbClr val="0033CC"/>
                </a:solidFill>
              </a:rPr>
              <a:t>900</a:t>
            </a:r>
            <a:r>
              <a:rPr lang="en-SG" sz="2400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2" name="Rounded Rectangle 31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9.2 Possibility Trees and the Multiplication Rule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510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>
          <a:xfrm>
            <a:off x="291105" y="1418330"/>
            <a:ext cx="5119881" cy="156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33CC"/>
                </a:solidFill>
              </a:rPr>
              <a:t>tree structure </a:t>
            </a:r>
            <a:r>
              <a:rPr lang="en-US" altLang="en-US" dirty="0"/>
              <a:t>is a useful tool for keeping systematic track of all possibilities in situations in which events happen in order.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3139204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389532" y="3750264"/>
            <a:ext cx="8229600" cy="272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Teams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to play each other repeatedly </a:t>
            </a:r>
            <a:r>
              <a:rPr lang="en-US" altLang="en-US" dirty="0">
                <a:solidFill>
                  <a:srgbClr val="C00000"/>
                </a:solidFill>
              </a:rPr>
              <a:t>until one wins two games in a row, or a total of three games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One way in which this tournament can be played is for </a:t>
            </a:r>
            <a:r>
              <a:rPr lang="en-US" altLang="en-US" i="1" dirty="0"/>
              <a:t>A</a:t>
            </a:r>
            <a:r>
              <a:rPr lang="en-US" altLang="en-US" dirty="0"/>
              <a:t> to win the first game, </a:t>
            </a:r>
            <a:r>
              <a:rPr lang="en-US" altLang="en-US" i="1" dirty="0"/>
              <a:t>B</a:t>
            </a:r>
            <a:r>
              <a:rPr lang="en-US" altLang="en-US" dirty="0"/>
              <a:t> to win the second, and </a:t>
            </a:r>
            <a:r>
              <a:rPr lang="en-US" altLang="en-US" i="1" dirty="0"/>
              <a:t>A</a:t>
            </a:r>
            <a:r>
              <a:rPr lang="en-US" altLang="en-US" dirty="0"/>
              <a:t> to win the third and fourth games. Denote this by writing </a:t>
            </a:r>
            <a:r>
              <a:rPr lang="en-US" altLang="en-US" i="1" dirty="0"/>
              <a:t>A</a:t>
            </a:r>
            <a:r>
              <a:rPr lang="en-US" altLang="en-US" dirty="0"/>
              <a:t>–</a:t>
            </a:r>
            <a:r>
              <a:rPr lang="en-US" altLang="en-US" i="1" dirty="0"/>
              <a:t>B</a:t>
            </a:r>
            <a:r>
              <a:rPr lang="en-US" altLang="en-US" dirty="0"/>
              <a:t>–</a:t>
            </a:r>
            <a:r>
              <a:rPr lang="en-US" altLang="en-US" i="1" dirty="0"/>
              <a:t>A</a:t>
            </a:r>
            <a:r>
              <a:rPr lang="en-US" altLang="en-US" dirty="0"/>
              <a:t>–</a:t>
            </a:r>
            <a:r>
              <a:rPr lang="en-US" altLang="en-US" i="1" dirty="0"/>
              <a:t>A.</a:t>
            </a:r>
            <a:endParaRPr lang="en-US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21971" y="1453252"/>
            <a:ext cx="3717745" cy="1657344"/>
            <a:chOff x="5221971" y="1453252"/>
            <a:chExt cx="3717745" cy="165734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6678725" y="1453252"/>
              <a:ext cx="740227" cy="293914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48096" y="172453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8778" y="172453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6275953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7418952" y="1453252"/>
              <a:ext cx="740227" cy="293914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6643348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836182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8203577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61653" y="2215490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34538" y="2213653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30042" y="2217565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02927" y="2215728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045993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42771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30383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27714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26404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16405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15095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12426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711116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21971" y="1747166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21971" y="2213653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1971" y="2769971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3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6253845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851190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05904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636490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784434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840937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617224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53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229600" cy="594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tournament be played?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522" y="2184333"/>
            <a:ext cx="794782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Possible ways are represented by the distinct paths from “root” (the start) to “leaf” (a terminal point) in the tree below.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07337" y="3146836"/>
            <a:ext cx="6523361" cy="3293836"/>
            <a:chOff x="1507337" y="3146836"/>
            <a:chExt cx="6523361" cy="3293836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337" y="3146836"/>
              <a:ext cx="6523361" cy="286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684808" y="6040562"/>
              <a:ext cx="6168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9.2.1 The Outcomes of a Tournament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229600" cy="594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tournament be played?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522" y="2184333"/>
            <a:ext cx="794782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Ten paths from the root of the tree to its leaves </a:t>
            </a:r>
            <a:r>
              <a:rPr lang="en-SG" sz="2800" dirty="0">
                <a:sym typeface="Wingdings" panose="05000000000000000000" pitchFamily="2" charset="2"/>
              </a:rPr>
              <a:t> ten possible ways for the tournament to be played.</a:t>
            </a:r>
            <a:endParaRPr lang="en-SG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931807" y="340856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800" dirty="0"/>
              <a:t>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A-B-A-B-B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63286" y="336845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B-B</a:t>
            </a:r>
          </a:p>
        </p:txBody>
      </p:sp>
    </p:spTree>
    <p:extLst>
      <p:ext uri="{BB962C8B-B14F-4D97-AF65-F5344CB8AC3E}">
        <p14:creationId xmlns:p14="http://schemas.microsoft.com/office/powerpoint/2010/main" val="30262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482692" cy="176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Assuming that all the ways of playing the tournament are equally likely, what is the probability that five games are needed to determine the tournament winner?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51" y="5807554"/>
            <a:ext cx="757665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Probability that 5 games are needed = 4/10 = </a:t>
            </a:r>
            <a:r>
              <a:rPr lang="en-SG" sz="2800" b="1" dirty="0">
                <a:solidFill>
                  <a:srgbClr val="0033CC"/>
                </a:solidFill>
              </a:rPr>
              <a:t>2/5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1807" y="340856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800" dirty="0"/>
              <a:t>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A-B-A-B-B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63286" y="336845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B-B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34076" y="4290646"/>
            <a:ext cx="1921401" cy="861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5210938" y="3845704"/>
            <a:ext cx="1921401" cy="861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18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2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482692" cy="3293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Consider the following example.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Suppose a computer installation has </a:t>
            </a:r>
            <a:r>
              <a:rPr lang="en-US" altLang="en-US" dirty="0">
                <a:solidFill>
                  <a:srgbClr val="C00000"/>
                </a:solidFill>
              </a:rPr>
              <a:t>four input/output units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,</a:t>
            </a:r>
            <a:r>
              <a:rPr lang="en-US" altLang="en-US" i="1" dirty="0"/>
              <a:t> C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D</a:t>
            </a:r>
            <a:r>
              <a:rPr lang="en-US" altLang="en-US" dirty="0"/>
              <a:t>) and </a:t>
            </a:r>
            <a:r>
              <a:rPr lang="en-US" altLang="en-US" dirty="0">
                <a:solidFill>
                  <a:srgbClr val="C00000"/>
                </a:solidFill>
              </a:rPr>
              <a:t>three central processing units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</a:t>
            </a:r>
            <a:r>
              <a:rPr lang="en-US" altLang="en-US" i="1" dirty="0"/>
              <a:t> Y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Z</a:t>
            </a:r>
            <a:r>
              <a:rPr lang="en-US" altLang="en-US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Any input/output</a:t>
            </a:r>
            <a:r>
              <a:rPr lang="en-US" altLang="en-US" i="1" dirty="0"/>
              <a:t> </a:t>
            </a:r>
            <a:r>
              <a:rPr lang="en-US" altLang="en-US" dirty="0"/>
              <a:t>unit can be paired with any central processing unit. </a:t>
            </a:r>
            <a:r>
              <a:rPr lang="en-US" altLang="en-US" dirty="0">
                <a:solidFill>
                  <a:srgbClr val="C00000"/>
                </a:solidFill>
              </a:rPr>
              <a:t>How many ways are there to pair an input/output unit with a central processing unit?</a:t>
            </a:r>
          </a:p>
        </p:txBody>
      </p:sp>
    </p:spTree>
    <p:extLst>
      <p:ext uri="{BB962C8B-B14F-4D97-AF65-F5344CB8AC3E}">
        <p14:creationId xmlns:p14="http://schemas.microsoft.com/office/powerpoint/2010/main" val="381022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034475"/>
            <a:ext cx="2855615" cy="53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Possibility tree: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48" y="1093736"/>
            <a:ext cx="6048588" cy="493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55772" y="5948343"/>
            <a:ext cx="323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9.2.2 Pairing Objects Using a Possibility Tree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994" y="1835099"/>
            <a:ext cx="3425468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The total number of ways to pair the two types of units…</a:t>
            </a:r>
            <a:endParaRPr lang="en-SG" sz="2800" b="1" dirty="0">
              <a:solidFill>
                <a:srgbClr val="0033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4158" y="4266846"/>
            <a:ext cx="3425468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is the same as the number of branches of the tree:</a:t>
            </a:r>
          </a:p>
          <a:p>
            <a:r>
              <a:rPr lang="en-SG" sz="2800" dirty="0"/>
              <a:t>3 + 3 + 3 + 3 = 4</a:t>
            </a:r>
            <a:r>
              <a:rPr lang="en-SG" sz="2800" dirty="0">
                <a:sym typeface="Symbol" panose="05050102010706020507" pitchFamily="18" charset="2"/>
              </a:rPr>
              <a:t></a:t>
            </a:r>
            <a:r>
              <a:rPr lang="en-SG" sz="2800" dirty="0"/>
              <a:t>3 = </a:t>
            </a:r>
            <a:r>
              <a:rPr lang="en-SG" sz="2800" b="1" dirty="0">
                <a:solidFill>
                  <a:srgbClr val="0033CC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844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23" name="Rounded Rectangle 22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922086" y="2220685"/>
              <a:ext cx="7247642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9.1 Introduction</a:t>
              </a:r>
            </a:p>
          </p:txBody>
        </p:sp>
      </p:grpSp>
      <p:sp>
        <p:nvSpPr>
          <p:cNvPr id="58" name="Oval 57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grpSp>
        <p:nvGrpSpPr>
          <p:cNvPr id="80" name="Group 79"/>
          <p:cNvGrpSpPr/>
          <p:nvPr/>
        </p:nvGrpSpPr>
        <p:grpSpPr>
          <a:xfrm>
            <a:off x="796357" y="1119528"/>
            <a:ext cx="7398282" cy="4937735"/>
            <a:chOff x="730523" y="4598517"/>
            <a:chExt cx="7398282" cy="4937735"/>
          </a:xfrm>
        </p:grpSpPr>
        <p:sp>
          <p:nvSpPr>
            <p:cNvPr id="81" name="Rectangle 80"/>
            <p:cNvSpPr/>
            <p:nvPr/>
          </p:nvSpPr>
          <p:spPr>
            <a:xfrm>
              <a:off x="730523" y="4598518"/>
              <a:ext cx="7398282" cy="49377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9.2.1 The Multiplication Rule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5941" y="5218733"/>
              <a:ext cx="7242559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If an operation consists of </a:t>
              </a:r>
              <a:r>
                <a:rPr lang="en-SG" sz="2800" i="1" dirty="0"/>
                <a:t>k</a:t>
              </a:r>
              <a:r>
                <a:rPr lang="en-SG" sz="2800" dirty="0"/>
                <a:t> steps and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first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 ways,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second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ym typeface="Symbol" panose="05050102010706020507" pitchFamily="18" charset="2"/>
                </a:rPr>
                <a:t> ways 	</a:t>
              </a:r>
              <a:r>
                <a:rPr lang="en-SG" sz="2000" dirty="0">
                  <a:sym typeface="Symbol" panose="05050102010706020507" pitchFamily="18" charset="2"/>
                </a:rPr>
                <a:t>(regardless of how the first step was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                                    :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</a:t>
              </a:r>
              <a:r>
                <a:rPr lang="en-SG" sz="2800" i="1" dirty="0">
                  <a:sym typeface="Symbol" panose="05050102010706020507" pitchFamily="18" charset="2"/>
                </a:rPr>
                <a:t>k</a:t>
              </a:r>
              <a:r>
                <a:rPr lang="en-SG" sz="2800" baseline="30000" dirty="0">
                  <a:sym typeface="Symbol" panose="05050102010706020507" pitchFamily="18" charset="2"/>
                </a:rPr>
                <a:t>th</a:t>
              </a:r>
              <a:r>
                <a:rPr lang="en-SG" sz="2800" dirty="0">
                  <a:sym typeface="Symbol" panose="05050102010706020507" pitchFamily="18" charset="2"/>
                </a:rPr>
                <a:t>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 ways	</a:t>
              </a:r>
              <a:r>
                <a:rPr lang="en-SG" sz="2000" dirty="0">
                  <a:sym typeface="Symbol" panose="05050102010706020507" pitchFamily="18" charset="2"/>
                </a:rPr>
                <a:t>(regardless of how the preceding steps were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Then the entire operation can be performed in</a:t>
              </a:r>
            </a:p>
            <a:p>
              <a:pPr>
                <a:spcAft>
                  <a:spcPts val="600"/>
                </a:spcAft>
                <a:tabLst>
                  <a:tab pos="352425" algn="l"/>
                  <a:tab pos="133667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	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3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…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</a:t>
              </a:r>
              <a:r>
                <a:rPr lang="en-SG" sz="2800" dirty="0">
                  <a:sym typeface="Symbol" panose="05050102010706020507" pitchFamily="18" charset="2"/>
                </a:rPr>
                <a:t>ways.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01270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790613"/>
            <a:ext cx="8100227" cy="2359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typical PIN is a sequence of </a:t>
            </a:r>
            <a:r>
              <a:rPr lang="en-US" altLang="en-US" dirty="0">
                <a:solidFill>
                  <a:srgbClr val="C00000"/>
                </a:solidFill>
              </a:rPr>
              <a:t>any four symbols </a:t>
            </a:r>
            <a:r>
              <a:rPr lang="en-US" altLang="en-US" dirty="0"/>
              <a:t>chosen from the </a:t>
            </a:r>
            <a:r>
              <a:rPr lang="en-US" altLang="en-US" dirty="0">
                <a:solidFill>
                  <a:srgbClr val="C00000"/>
                </a:solidFill>
              </a:rPr>
              <a:t>26 letters </a:t>
            </a:r>
            <a:r>
              <a:rPr lang="en-US" altLang="en-US" dirty="0"/>
              <a:t>in the alphabet and the ten digits, with repetition allowed. Examples: CARE, 3387, B32B, and so forth.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0033CC"/>
                </a:solidFill>
              </a:rPr>
              <a:t>How many different PINs are possible?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2: No. of Personal Identification Numbers (PINs)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7357" y="4149969"/>
            <a:ext cx="3225213" cy="1828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You can think of forming a PIN as a </a:t>
            </a:r>
            <a:r>
              <a:rPr lang="en-US" altLang="en-US" sz="2400" dirty="0">
                <a:solidFill>
                  <a:srgbClr val="C00000"/>
                </a:solidFill>
              </a:rPr>
              <a:t>four-step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operation</a:t>
            </a:r>
            <a:r>
              <a:rPr lang="en-US" altLang="en-US" sz="2400" dirty="0"/>
              <a:t> to fill in each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of the four symbols in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sequence.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04" y="4149968"/>
            <a:ext cx="5041908" cy="202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892422"/>
            <a:ext cx="4500563" cy="16245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1: Choose the first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2: Choose the second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3: Choose the third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4: Choose the fourth symbol.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2: No. of Personal Identification Numbers (PINs)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6325" y="1851362"/>
            <a:ext cx="295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 is a fixed number of ways to perform each step, namely 36, regardless how preceding steps were performed.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15123" y="3993796"/>
            <a:ext cx="5194369" cy="1932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36</a:t>
            </a: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36 = 36</a:t>
            </a:r>
            <a:r>
              <a:rPr lang="en-US" altLang="en-US" baseline="30000" dirty="0"/>
              <a:t>4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33CC"/>
                </a:solidFill>
              </a:rPr>
              <a:t>1,679,616</a:t>
            </a:r>
            <a:r>
              <a:rPr lang="en-US" altLang="en-US" dirty="0"/>
              <a:t> PINs in all.</a:t>
            </a:r>
          </a:p>
        </p:txBody>
      </p:sp>
    </p:spTree>
    <p:extLst>
      <p:ext uri="{BB962C8B-B14F-4D97-AF65-F5344CB8AC3E}">
        <p14:creationId xmlns:p14="http://schemas.microsoft.com/office/powerpoint/2010/main" val="3510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3: No. of PINs without Repetition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224" y="1720045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Now, suppose that </a:t>
            </a:r>
            <a:r>
              <a:rPr lang="en-US" altLang="en-US" sz="2800" dirty="0">
                <a:solidFill>
                  <a:srgbClr val="C00000"/>
                </a:solidFill>
              </a:rPr>
              <a:t>repetition is not allowed</a:t>
            </a:r>
            <a:r>
              <a:rPr lang="en-US" altLang="en-US" sz="28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224" y="2294926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How many different PINs are there?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55759" y="2962747"/>
            <a:ext cx="4500563" cy="16245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1: Choose the first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2: Choose the second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3: Choose the third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4: Choose the fourth symbol.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1502" y="2869807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36 ways</a:t>
            </a:r>
            <a:endParaRPr lang="en-SG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59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3: No. of PINs without Repetition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224" y="1821266"/>
            <a:ext cx="7993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altLang="en-US" sz="2800" dirty="0"/>
              <a:t>If all PINs are equally likely, what is the probability that a PIN chosen at random contains no repeated symbols?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027793" y="3166751"/>
            <a:ext cx="6592729" cy="986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0033CC"/>
                </a:solidFill>
              </a:rPr>
              <a:t>1,679,616</a:t>
            </a:r>
            <a:r>
              <a:rPr lang="en-US" altLang="en-US" b="1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PINS in all.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0033CC"/>
                </a:solidFill>
              </a:rPr>
              <a:t>1,413,720</a:t>
            </a:r>
            <a:r>
              <a:rPr lang="en-US" altLang="en-US" dirty="0"/>
              <a:t> PINs with no repeated symbol.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1027792" y="4395176"/>
            <a:ext cx="6592729" cy="986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probability that a PIN chosen at random contains no repeated symbols: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90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When the Multiplication Rule is Difficult/Impossible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490619"/>
            <a:ext cx="817705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Example 4:</a:t>
            </a:r>
            <a:r>
              <a:rPr lang="en-US" altLang="en-US" sz="2400" dirty="0"/>
              <a:t> </a:t>
            </a:r>
            <a:r>
              <a:rPr lang="en-US" altLang="en-US" sz="2000" dirty="0"/>
              <a:t>Consider the following problem: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Three officers – a president, a treasurer, and a secretary – are to be chosen from among four people: Ann, Bob, Cyd, and Dan. Suppose that, for various reasons, </a:t>
            </a:r>
            <a:r>
              <a:rPr lang="en-US" altLang="en-US" sz="2400" dirty="0">
                <a:solidFill>
                  <a:srgbClr val="C00000"/>
                </a:solidFill>
              </a:rPr>
              <a:t>Ann cannot be president </a:t>
            </a:r>
            <a:r>
              <a:rPr lang="en-US" altLang="en-US" sz="2400" dirty="0"/>
              <a:t>and either </a:t>
            </a:r>
            <a:r>
              <a:rPr lang="en-US" altLang="en-US" sz="2400" dirty="0">
                <a:solidFill>
                  <a:srgbClr val="C00000"/>
                </a:solidFill>
              </a:rPr>
              <a:t>Cyd or Dan must be secretary</a:t>
            </a:r>
            <a:r>
              <a:rPr lang="en-US" altLang="en-US" sz="2400" dirty="0"/>
              <a:t>. How many ways can the officers be chosen?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139" y="3941875"/>
            <a:ext cx="7993126" cy="2523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It is natural to try to solve this problem using the multiplication rule. A person might answer as follows: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There are three choices for president (all except Ann), three choices for treasurer (all except the one chosen as president), and two choices for secretary (Cyd or Dan).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Therefore, by the </a:t>
            </a:r>
            <a:r>
              <a:rPr lang="en-US" altLang="en-US" sz="2400" b="1" dirty="0"/>
              <a:t>multiplication rule</a:t>
            </a:r>
            <a:r>
              <a:rPr lang="en-US" altLang="en-US" sz="2400" dirty="0"/>
              <a:t>, 3</a:t>
            </a:r>
            <a:r>
              <a:rPr lang="en-US" altLang="en-US" sz="2400" dirty="0">
                <a:sym typeface="Symbol" panose="05050102010706020507" pitchFamily="18" charset="2"/>
              </a:rPr>
              <a:t>32 = </a:t>
            </a:r>
            <a:r>
              <a:rPr lang="en-US" altLang="en-US" sz="2800" b="1" dirty="0">
                <a:solidFill>
                  <a:srgbClr val="0033CC"/>
                </a:solidFill>
                <a:sym typeface="Symbol" panose="05050102010706020507" pitchFamily="18" charset="2"/>
              </a:rPr>
              <a:t>18</a:t>
            </a:r>
            <a:endParaRPr lang="en-US" altLang="en-US" sz="2800" b="1" dirty="0">
              <a:solidFill>
                <a:srgbClr val="00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8117" y="3502427"/>
            <a:ext cx="238382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C00000"/>
                </a:solidFill>
              </a:rPr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12358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128447"/>
            <a:ext cx="7993126" cy="42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It is </a:t>
            </a:r>
            <a:r>
              <a:rPr lang="en-US" altLang="en-US" sz="2800" dirty="0">
                <a:solidFill>
                  <a:srgbClr val="C00000"/>
                </a:solidFill>
              </a:rPr>
              <a:t>incorrect</a:t>
            </a:r>
            <a:r>
              <a:rPr lang="en-US" altLang="en-US" sz="2800" dirty="0"/>
              <a:t>. The number of ways to choose the secretary varies </a:t>
            </a:r>
            <a:r>
              <a:rPr lang="en-US" altLang="en-US" sz="2800" dirty="0">
                <a:solidFill>
                  <a:srgbClr val="0033CC"/>
                </a:solidFill>
              </a:rPr>
              <a:t>depending on who is chosen for president and treasurer</a:t>
            </a:r>
            <a:r>
              <a:rPr lang="en-US" alt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For instance, if Bob is chosen for president and Ann for treasurer, then there are two choices for secretary: Cyd and Dan.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But if Bob is chosen for president and Cyd for treasurer, then there is just one choice for secretary: Dan.</a:t>
            </a:r>
          </a:p>
        </p:txBody>
      </p:sp>
    </p:spTree>
    <p:extLst>
      <p:ext uri="{BB962C8B-B14F-4D97-AF65-F5344CB8AC3E}">
        <p14:creationId xmlns:p14="http://schemas.microsoft.com/office/powerpoint/2010/main" val="146207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128447"/>
            <a:ext cx="79931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The clearest way to see all the possible choices is to construct the possibility tree, as shown below.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865" y="2300574"/>
            <a:ext cx="6173085" cy="4127370"/>
            <a:chOff x="284865" y="2300574"/>
            <a:chExt cx="6173085" cy="412737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65" y="2300574"/>
              <a:ext cx="6173085" cy="4127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63368" y="6027834"/>
              <a:ext cx="1502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9.2.3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7949" y="3341077"/>
            <a:ext cx="242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ways?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7948" y="3902594"/>
            <a:ext cx="147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33CC"/>
                </a:solidFill>
              </a:rPr>
              <a:t>8</a:t>
            </a:r>
            <a:r>
              <a:rPr lang="en-SG" sz="2800" dirty="0"/>
              <a:t> ways.</a:t>
            </a:r>
          </a:p>
        </p:txBody>
      </p:sp>
    </p:spTree>
    <p:extLst>
      <p:ext uri="{BB962C8B-B14F-4D97-AF65-F5344CB8AC3E}">
        <p14:creationId xmlns:p14="http://schemas.microsoft.com/office/powerpoint/2010/main" val="3965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5: A More Subtle Use of 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556607"/>
            <a:ext cx="7993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33CC"/>
                </a:solidFill>
              </a:rPr>
              <a:t>Reorder the steps </a:t>
            </a:r>
            <a:r>
              <a:rPr lang="en-US" sz="2800" dirty="0"/>
              <a:t>for choosing the officers in the previous example so that the total number of ways to choose officers can be computed using the multiplication rule.</a:t>
            </a:r>
            <a:endParaRPr lang="en-US" altLang="en-US" sz="28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6756" y="3513547"/>
            <a:ext cx="4500563" cy="1290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1: Choose the secretary.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2: Choose the president.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3: Choose the treasurer.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5088370" y="3006969"/>
            <a:ext cx="3717414" cy="679084"/>
          </a:xfrm>
          <a:prstGeom prst="borderCallout1">
            <a:avLst>
              <a:gd name="adj1" fmla="val 23929"/>
              <a:gd name="adj2" fmla="val -533"/>
              <a:gd name="adj3" fmla="val 89195"/>
              <a:gd name="adj4" fmla="val -255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Either Cyd or Dan.</a:t>
            </a:r>
          </a:p>
        </p:txBody>
      </p:sp>
      <p:sp>
        <p:nvSpPr>
          <p:cNvPr id="31" name="Line Callout 1 30"/>
          <p:cNvSpPr/>
          <p:nvPr/>
        </p:nvSpPr>
        <p:spPr>
          <a:xfrm>
            <a:off x="5424273" y="3845793"/>
            <a:ext cx="3381511" cy="1918905"/>
          </a:xfrm>
          <a:prstGeom prst="borderCallout1">
            <a:avLst>
              <a:gd name="adj1" fmla="val 19108"/>
              <a:gd name="adj2" fmla="val 430"/>
              <a:gd name="adj3" fmla="val 19535"/>
              <a:gd name="adj4" fmla="val -1774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Neither Ann nor the person chosen in step 1 may be chosen, but either of the other two may.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476756" y="5051048"/>
            <a:ext cx="4438930" cy="1015643"/>
          </a:xfrm>
          <a:prstGeom prst="borderCallout1">
            <a:avLst>
              <a:gd name="adj1" fmla="val -1092"/>
              <a:gd name="adj2" fmla="val 60246"/>
              <a:gd name="adj3" fmla="val -24696"/>
              <a:gd name="adj4" fmla="val 6927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Either of the 2 persons not chosen in steps 1 and 2 may be chosen.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535576" y="6157247"/>
            <a:ext cx="6344718" cy="5642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total number of ways = 2</a:t>
            </a:r>
            <a:r>
              <a:rPr lang="en-US" altLang="en-US" dirty="0">
                <a:sym typeface="Symbol" panose="05050102010706020507" pitchFamily="18" charset="2"/>
              </a:rPr>
              <a:t> 2 2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8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  <p:bldP spid="31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5: A More Subtle Use of 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556607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/>
              <a:t>A possibility tree illustrating this sequence of choices: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3368" y="2136898"/>
            <a:ext cx="4334236" cy="4402015"/>
            <a:chOff x="663368" y="2136898"/>
            <a:chExt cx="3819946" cy="4402015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68" y="2136898"/>
              <a:ext cx="3819946" cy="440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663368" y="6027834"/>
              <a:ext cx="1502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0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46" y="1403344"/>
            <a:ext cx="1781046" cy="17810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2124" y="6459403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76830" y="4145072"/>
            <a:ext cx="2244867" cy="1984708"/>
            <a:chOff x="549072" y="3859160"/>
            <a:chExt cx="2244867" cy="1984708"/>
          </a:xfrm>
        </p:grpSpPr>
        <p:grpSp>
          <p:nvGrpSpPr>
            <p:cNvPr id="12" name="Group 11"/>
            <p:cNvGrpSpPr/>
            <p:nvPr/>
          </p:nvGrpSpPr>
          <p:grpSpPr>
            <a:xfrm>
              <a:off x="634040" y="3859160"/>
              <a:ext cx="2074931" cy="1037466"/>
              <a:chOff x="530620" y="3859160"/>
              <a:chExt cx="2074931" cy="1037466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620" y="3859160"/>
                <a:ext cx="1037466" cy="1037466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086" y="3859161"/>
                <a:ext cx="1037465" cy="1037465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549072" y="5012871"/>
              <a:ext cx="224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Two heads obtained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27662" y="3960882"/>
            <a:ext cx="2592371" cy="2629507"/>
            <a:chOff x="3327662" y="3859161"/>
            <a:chExt cx="2592371" cy="2629507"/>
          </a:xfrm>
        </p:grpSpPr>
        <p:grpSp>
          <p:nvGrpSpPr>
            <p:cNvPr id="10" name="Group 9"/>
            <p:cNvGrpSpPr/>
            <p:nvPr/>
          </p:nvGrpSpPr>
          <p:grpSpPr>
            <a:xfrm>
              <a:off x="3560373" y="3859161"/>
              <a:ext cx="2080540" cy="1037465"/>
              <a:chOff x="3517796" y="3859161"/>
              <a:chExt cx="2080540" cy="103746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796" y="3859162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871" y="3859161"/>
                <a:ext cx="1037465" cy="1037465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560374" y="5451203"/>
              <a:ext cx="2080539" cy="1037465"/>
              <a:chOff x="3517796" y="5451203"/>
              <a:chExt cx="2080539" cy="1037465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871" y="5451204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796" y="5451203"/>
                <a:ext cx="1037465" cy="1037465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3327662" y="4946676"/>
              <a:ext cx="2592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One head obtained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699" y="4167038"/>
            <a:ext cx="2244867" cy="1984706"/>
            <a:chOff x="6593450" y="3859162"/>
            <a:chExt cx="2244867" cy="1984706"/>
          </a:xfrm>
        </p:grpSpPr>
        <p:grpSp>
          <p:nvGrpSpPr>
            <p:cNvPr id="9" name="Group 8"/>
            <p:cNvGrpSpPr/>
            <p:nvPr/>
          </p:nvGrpSpPr>
          <p:grpSpPr>
            <a:xfrm>
              <a:off x="6671751" y="3859162"/>
              <a:ext cx="2088264" cy="1037464"/>
              <a:chOff x="6593450" y="3859162"/>
              <a:chExt cx="2088264" cy="1037464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3450" y="3859162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4250" y="3859162"/>
                <a:ext cx="1037464" cy="1037464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593450" y="5012871"/>
              <a:ext cx="224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No heads obtained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57525" y="3767982"/>
            <a:ext cx="3124200" cy="2629508"/>
            <a:chOff x="3057525" y="3767982"/>
            <a:chExt cx="3124200" cy="262950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57525" y="3767982"/>
              <a:ext cx="0" cy="26295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81725" y="3767982"/>
              <a:ext cx="0" cy="26295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69739" y="1612027"/>
            <a:ext cx="4887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2800" dirty="0"/>
              <a:t>0, 1 or 2 heads?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2800" dirty="0"/>
              <a:t>Does each of these events occur about </a:t>
            </a:r>
            <a:r>
              <a:rPr lang="en-SG" sz="2800" dirty="0">
                <a:solidFill>
                  <a:srgbClr val="0000FF"/>
                </a:solidFill>
              </a:rPr>
              <a:t>1/3</a:t>
            </a:r>
            <a:r>
              <a:rPr lang="en-SG" sz="2800" dirty="0"/>
              <a:t> of the time?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Tossing two coins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8" y="847808"/>
            <a:ext cx="1733732" cy="1733732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728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76756" y="1239538"/>
            <a:ext cx="671652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/>
              <a:t>Given 26 scrabble tiles with letters ‘A’ to ‘Z’,</a:t>
            </a:r>
          </a:p>
          <a:p>
            <a:pPr>
              <a:spcBef>
                <a:spcPts val="600"/>
              </a:spcBef>
            </a:pPr>
            <a:r>
              <a:rPr lang="en-US" altLang="en-US" sz="2800" dirty="0"/>
              <a:t>what is the probability of drawing “</a:t>
            </a:r>
            <a:r>
              <a:rPr lang="en-US" altLang="en-US" sz="2800" dirty="0">
                <a:solidFill>
                  <a:srgbClr val="C00000"/>
                </a:solidFill>
              </a:rPr>
              <a:t>ICANDOIT</a:t>
            </a:r>
            <a:r>
              <a:rPr lang="en-US" altLang="en-US" sz="2800" dirty="0"/>
              <a:t>” if…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70" y="1746303"/>
            <a:ext cx="2190750" cy="1314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7522" y="3060753"/>
            <a:ext cx="66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spcBef>
                <a:spcPts val="600"/>
              </a:spcBef>
              <a:buFont typeface="+mj-lt"/>
              <a:buAutoNum type="alphaLcPeriod"/>
            </a:pPr>
            <a:r>
              <a:rPr lang="en-US" altLang="en-US" sz="2800" dirty="0"/>
              <a:t>you are not allowed to return the tile after it is drawn.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7522" y="4208615"/>
            <a:ext cx="66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sz="2800" dirty="0"/>
              <a:t>you are allowed to return the tile after it is drawn.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61784"/>
            <a:ext cx="8227629" cy="14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</a:t>
            </a:r>
            <a:r>
              <a:rPr lang="en-US" altLang="en-US" b="1" dirty="0"/>
              <a:t>permutation </a:t>
            </a:r>
            <a:r>
              <a:rPr lang="en-US" altLang="en-US" dirty="0"/>
              <a:t>of a set of objects is an ordering of the objects in a row. For example, the set of elements 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c </a:t>
            </a:r>
            <a:r>
              <a:rPr lang="en-US" altLang="en-US" dirty="0"/>
              <a:t>has six permutations.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916" y="3023681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abc	acb	cba	bac	bca	cab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76755" y="4007144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In general, given a set of </a:t>
            </a:r>
            <a:r>
              <a:rPr lang="en-US" altLang="en-US" i="1" dirty="0"/>
              <a:t>n</a:t>
            </a:r>
            <a:r>
              <a:rPr lang="en-US" altLang="en-US" dirty="0"/>
              <a:t> objects, how many permutations does the set have? </a:t>
            </a:r>
          </a:p>
        </p:txBody>
      </p:sp>
    </p:spTree>
    <p:extLst>
      <p:ext uri="{BB962C8B-B14F-4D97-AF65-F5344CB8AC3E}">
        <p14:creationId xmlns:p14="http://schemas.microsoft.com/office/powerpoint/2010/main" val="8973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61784"/>
            <a:ext cx="8227629" cy="74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Imagine forming a permutation as an </a:t>
            </a:r>
            <a:r>
              <a:rPr lang="en-US" altLang="en-US" i="1" dirty="0"/>
              <a:t>n</a:t>
            </a:r>
            <a:r>
              <a:rPr lang="en-US" altLang="en-US" dirty="0"/>
              <a:t>-step operation: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729643" y="2361897"/>
            <a:ext cx="5741780" cy="23507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1: Choose an element to write first.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2: Choose an element to write second.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3: Choose an element to write third.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	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</a:t>
            </a:r>
            <a:r>
              <a:rPr lang="en-US" altLang="en-US" sz="2400" i="1" dirty="0"/>
              <a:t>n</a:t>
            </a:r>
            <a:r>
              <a:rPr lang="en-US" altLang="en-US" sz="2400" dirty="0"/>
              <a:t>: Choose an element to write </a:t>
            </a:r>
            <a:r>
              <a:rPr lang="en-US" altLang="en-US" sz="2400" i="1" dirty="0"/>
              <a:t>n</a:t>
            </a:r>
            <a:r>
              <a:rPr lang="en-US" altLang="en-US" sz="2400" dirty="0"/>
              <a:t>th.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90662" y="2361897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ways</a:t>
            </a:r>
            <a:endParaRPr lang="en-SG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390662" y="2844233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– 1 ways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90662" y="3306454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</a:t>
            </a:r>
            <a:r>
              <a:rPr lang="en-SG" sz="2400" i="1" dirty="0">
                <a:sym typeface="Wingdings" panose="05000000000000000000" pitchFamily="2" charset="2"/>
              </a:rPr>
              <a:t> n</a:t>
            </a:r>
            <a:r>
              <a:rPr lang="en-SG" sz="2400" dirty="0">
                <a:sym typeface="Wingdings" panose="05000000000000000000" pitchFamily="2" charset="2"/>
              </a:rPr>
              <a:t> – 2 ways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390662" y="4125853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1 way</a:t>
            </a:r>
            <a:endParaRPr lang="en-SG" sz="2400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67523" y="4847907"/>
            <a:ext cx="8227629" cy="149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(</a:t>
            </a:r>
            <a:r>
              <a:rPr lang="en-US" altLang="en-US" i="1" dirty="0"/>
              <a:t>n</a:t>
            </a:r>
            <a:r>
              <a:rPr lang="en-US" altLang="en-US" dirty="0"/>
              <a:t> – 1)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– 2)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…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1 = </a:t>
            </a:r>
            <a:r>
              <a:rPr lang="en-US" altLang="en-US" b="1" i="1" dirty="0">
                <a:solidFill>
                  <a:srgbClr val="0033CC"/>
                </a:solidFill>
              </a:rPr>
              <a:t>n</a:t>
            </a:r>
            <a:r>
              <a:rPr lang="en-US" altLang="en-US" b="1" dirty="0">
                <a:solidFill>
                  <a:srgbClr val="0033CC"/>
                </a:solidFill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ways to perform the entire operation.</a:t>
            </a:r>
          </a:p>
        </p:txBody>
      </p:sp>
    </p:spTree>
    <p:extLst>
      <p:ext uri="{BB962C8B-B14F-4D97-AF65-F5344CB8AC3E}">
        <p14:creationId xmlns:p14="http://schemas.microsoft.com/office/powerpoint/2010/main" val="15168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3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4702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29979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262846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In other words, there are </a:t>
            </a:r>
            <a:r>
              <a:rPr lang="en-US" altLang="en-US" i="1" dirty="0"/>
              <a:t>n</a:t>
            </a:r>
            <a:r>
              <a:rPr lang="en-US" altLang="en-US" dirty="0"/>
              <a:t>! permutations of a set of            </a:t>
            </a:r>
            <a:r>
              <a:rPr lang="en-US" altLang="en-US" i="1" dirty="0"/>
              <a:t>n</a:t>
            </a:r>
            <a:r>
              <a:rPr lang="en-US" altLang="en-US" dirty="0"/>
              <a:t> elements.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87124" y="2634726"/>
            <a:ext cx="7398282" cy="1588503"/>
            <a:chOff x="730523" y="4598517"/>
            <a:chExt cx="7398282" cy="1588503"/>
          </a:xfrm>
        </p:grpSpPr>
        <p:sp>
          <p:nvSpPr>
            <p:cNvPr id="36" name="Rectangle 35"/>
            <p:cNvSpPr/>
            <p:nvPr/>
          </p:nvSpPr>
          <p:spPr>
            <a:xfrm>
              <a:off x="730523" y="4598518"/>
              <a:ext cx="7398282" cy="15885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9.2.2 Permutations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5941" y="5218733"/>
              <a:ext cx="6719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The number of permutations of a set with </a:t>
              </a:r>
              <a:r>
                <a:rPr lang="en-SG" sz="2800" i="1" dirty="0"/>
                <a:t>n</a:t>
              </a:r>
              <a:r>
                <a:rPr lang="en-SG" sz="2800" dirty="0"/>
                <a:t> (</a:t>
              </a:r>
              <a:r>
                <a:rPr lang="en-SG" sz="2800" i="1" dirty="0"/>
                <a:t>n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</a:t>
              </a:r>
              <a:r>
                <a:rPr lang="en-SG" sz="2800" dirty="0"/>
                <a:t> 1) elements is </a:t>
              </a:r>
              <a:r>
                <a:rPr lang="en-SG" sz="2800" b="1" i="1" dirty="0">
                  <a:solidFill>
                    <a:srgbClr val="0033CC"/>
                  </a:solidFill>
                </a:rPr>
                <a:t>n</a:t>
              </a:r>
              <a:r>
                <a:rPr lang="en-SG" sz="2800" b="1" dirty="0">
                  <a:solidFill>
                    <a:srgbClr val="0033CC"/>
                  </a:solidFill>
                </a:rPr>
                <a:t>! </a:t>
              </a:r>
              <a:endParaRPr lang="en-SG" sz="28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492499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1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720045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letters in the word </a:t>
            </a:r>
            <a:r>
              <a:rPr lang="en-US" altLang="en-US" i="1" dirty="0"/>
              <a:t>COMPUTER</a:t>
            </a:r>
            <a:r>
              <a:rPr lang="en-US" altLang="en-US" dirty="0"/>
              <a:t> be arranged in a row?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6 – Permutations of the Letters in a Word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236653" y="2742382"/>
            <a:ext cx="7278696" cy="945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All the eight letters in the word </a:t>
            </a:r>
            <a:r>
              <a:rPr lang="en-US" altLang="en-US" i="1" dirty="0"/>
              <a:t>COMPUTER</a:t>
            </a:r>
            <a:r>
              <a:rPr lang="en-US" altLang="en-US" dirty="0"/>
              <a:t> are distinct. Hence, </a:t>
            </a:r>
            <a:r>
              <a:rPr lang="en-US" altLang="en-US" b="1" dirty="0">
                <a:solidFill>
                  <a:srgbClr val="0033CC"/>
                </a:solidFill>
              </a:rPr>
              <a:t>8! </a:t>
            </a:r>
            <a:r>
              <a:rPr lang="en-US" altLang="en-US" dirty="0"/>
              <a:t>= </a:t>
            </a:r>
            <a:r>
              <a:rPr lang="en-US" altLang="en-US" b="1" dirty="0">
                <a:solidFill>
                  <a:srgbClr val="0033CC"/>
                </a:solidFill>
              </a:rPr>
              <a:t>40320</a:t>
            </a:r>
            <a:r>
              <a:rPr lang="en-US" altLang="en-US" dirty="0"/>
              <a:t>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3926697"/>
            <a:ext cx="8227629" cy="148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dirty="0"/>
              <a:t>How many ways can the letters in the word </a:t>
            </a:r>
            <a:r>
              <a:rPr lang="en-US" i="1" dirty="0"/>
              <a:t>COMPUTER </a:t>
            </a:r>
            <a:r>
              <a:rPr lang="en-US" dirty="0"/>
              <a:t>be arranged if the letters </a:t>
            </a:r>
            <a:r>
              <a:rPr lang="en-US" i="1" dirty="0"/>
              <a:t>CO </a:t>
            </a:r>
            <a:r>
              <a:rPr lang="en-US" dirty="0"/>
              <a:t>must remain next to each other (in order) as a unit</a:t>
            </a:r>
            <a:r>
              <a:rPr lang="en-US" altLang="en-US" dirty="0"/>
              <a:t>? 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236652" y="5411104"/>
            <a:ext cx="7278697" cy="945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effectively only seven objects “CO”, “M”, “P”, “U”, “T”, “E” and “R”. Hence, </a:t>
            </a:r>
            <a:r>
              <a:rPr lang="en-US" altLang="en-US" b="1" dirty="0">
                <a:solidFill>
                  <a:srgbClr val="0033CC"/>
                </a:solidFill>
              </a:rPr>
              <a:t>7! </a:t>
            </a:r>
            <a:r>
              <a:rPr lang="en-US" altLang="en-US" dirty="0"/>
              <a:t>= </a:t>
            </a:r>
            <a:r>
              <a:rPr lang="en-US" altLang="en-US" b="1" dirty="0">
                <a:solidFill>
                  <a:srgbClr val="0033CC"/>
                </a:solidFill>
              </a:rPr>
              <a:t>5040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720045"/>
            <a:ext cx="8227629" cy="172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dirty="0"/>
              <a:t>If letters of the word </a:t>
            </a:r>
            <a:r>
              <a:rPr lang="en-US" i="1" dirty="0"/>
              <a:t>COMPUTER </a:t>
            </a:r>
            <a:r>
              <a:rPr lang="en-US" dirty="0"/>
              <a:t>are randomly arranged in a row, what is the probability that the letters </a:t>
            </a:r>
            <a:r>
              <a:rPr lang="en-US" i="1" dirty="0"/>
              <a:t>CO </a:t>
            </a:r>
            <a:r>
              <a:rPr lang="en-US" dirty="0"/>
              <a:t>remain next to each other (in order) as a unit</a:t>
            </a:r>
            <a:r>
              <a:rPr lang="en-US" altLang="en-US" dirty="0"/>
              <a:t>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6 – Permutations of the Letters in a Word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478864" y="3751081"/>
            <a:ext cx="2864535" cy="557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probability </a:t>
            </a:r>
            <a:r>
              <a:rPr lang="en-US" altLang="en-US" dirty="0" smtClean="0"/>
              <a:t>is:</a:t>
            </a:r>
            <a:endParaRPr lang="en-US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5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102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Given the set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}, there are six ways to select two letters from the set and write them in order.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60916" y="2569278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	ac	ba	bc	ca	cb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3203483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Each such ordering of two elements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 is called a </a:t>
            </a:r>
            <a:r>
              <a:rPr lang="en-US" altLang="en-US" b="1" dirty="0">
                <a:solidFill>
                  <a:srgbClr val="0033CC"/>
                </a:solidFill>
              </a:rPr>
              <a:t>2-</a:t>
            </a:r>
            <a:r>
              <a:rPr lang="en-US" altLang="en-US" b="1" i="1" dirty="0">
                <a:solidFill>
                  <a:srgbClr val="0033CC"/>
                </a:solidFill>
              </a:rPr>
              <a:t>permutation</a:t>
            </a:r>
            <a:r>
              <a:rPr lang="en-US" altLang="en-US" dirty="0"/>
              <a:t>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}?.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18228" y="4232434"/>
            <a:ext cx="7176411" cy="2165127"/>
            <a:chOff x="993228" y="4598517"/>
            <a:chExt cx="7176411" cy="2165127"/>
          </a:xfrm>
        </p:grpSpPr>
        <p:sp>
          <p:nvSpPr>
            <p:cNvPr id="33" name="Rectangle 32"/>
            <p:cNvSpPr/>
            <p:nvPr/>
          </p:nvSpPr>
          <p:spPr>
            <a:xfrm>
              <a:off x="993228" y="4598517"/>
              <a:ext cx="7176411" cy="21239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9374" y="5193984"/>
              <a:ext cx="69253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An </a:t>
              </a:r>
              <a:r>
                <a:rPr lang="en-SG" sz="2400" b="1" i="1" dirty="0"/>
                <a:t>r</a:t>
              </a:r>
              <a:r>
                <a:rPr lang="en-SG" sz="2400" b="1" dirty="0"/>
                <a:t>-permutation</a:t>
              </a:r>
              <a:r>
                <a:rPr lang="en-SG" sz="2400" dirty="0"/>
                <a:t> of a set of </a:t>
              </a:r>
              <a:r>
                <a:rPr lang="en-SG" sz="2400" i="1" dirty="0"/>
                <a:t>n</a:t>
              </a:r>
              <a:r>
                <a:rPr lang="en-SG" sz="2400" dirty="0"/>
                <a:t> elements is an ordered selection of </a:t>
              </a:r>
              <a:r>
                <a:rPr lang="en-SG" sz="2400" i="1" dirty="0"/>
                <a:t>r</a:t>
              </a:r>
              <a:r>
                <a:rPr lang="en-SG" sz="2400" dirty="0"/>
                <a:t> elements taken from the set.</a:t>
              </a:r>
            </a:p>
            <a:p>
              <a:r>
                <a:rPr lang="en-SG" sz="2400" dirty="0"/>
                <a:t>The number of </a:t>
              </a:r>
              <a:r>
                <a:rPr lang="en-SG" sz="2400" i="1" dirty="0"/>
                <a:t>r</a:t>
              </a:r>
              <a:r>
                <a:rPr lang="en-SG" sz="2400" dirty="0"/>
                <a:t>-permutations of a set of </a:t>
              </a:r>
              <a:r>
                <a:rPr lang="en-SG" sz="2400" i="1" dirty="0"/>
                <a:t>n</a:t>
              </a:r>
              <a:r>
                <a:rPr lang="en-SG" sz="2400" dirty="0"/>
                <a:t> elements is denoted </a:t>
              </a:r>
              <a:r>
                <a:rPr lang="en-SG" sz="2400" b="1" i="1" dirty="0"/>
                <a:t>P</a:t>
              </a:r>
              <a:r>
                <a:rPr lang="en-SG" sz="2400" b="1" dirty="0"/>
                <a:t>(</a:t>
              </a:r>
              <a:r>
                <a:rPr lang="en-SG" sz="2400" b="1" i="1" dirty="0"/>
                <a:t>n</a:t>
              </a:r>
              <a:r>
                <a:rPr lang="en-SG" sz="2400" b="1" dirty="0"/>
                <a:t>, </a:t>
              </a:r>
              <a:r>
                <a:rPr lang="en-SG" sz="2400" b="1" i="1" dirty="0"/>
                <a:t>r</a:t>
              </a:r>
              <a:r>
                <a:rPr lang="en-SG" sz="2400" b="1" dirty="0"/>
                <a:t>)</a:t>
              </a:r>
              <a:r>
                <a:rPr lang="en-SG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0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8" name="Group 7"/>
          <p:cNvGrpSpPr/>
          <p:nvPr/>
        </p:nvGrpSpPr>
        <p:grpSpPr>
          <a:xfrm>
            <a:off x="796357" y="1119528"/>
            <a:ext cx="7398282" cy="3922361"/>
            <a:chOff x="796357" y="1119528"/>
            <a:chExt cx="7398282" cy="3922361"/>
          </a:xfrm>
        </p:grpSpPr>
        <p:grpSp>
          <p:nvGrpSpPr>
            <p:cNvPr id="37" name="Group 36"/>
            <p:cNvGrpSpPr/>
            <p:nvPr/>
          </p:nvGrpSpPr>
          <p:grpSpPr>
            <a:xfrm>
              <a:off x="796357" y="1119528"/>
              <a:ext cx="7398282" cy="3922361"/>
              <a:chOff x="730523" y="4598517"/>
              <a:chExt cx="7398282" cy="392236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0523" y="4598518"/>
                <a:ext cx="7398282" cy="39223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0523" y="4598517"/>
                <a:ext cx="7398282" cy="57309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8473" y="4645644"/>
                <a:ext cx="7078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bg1"/>
                    </a:solidFill>
                  </a:rPr>
                  <a:t>Theorem 9.2.3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r</a:t>
                </a:r>
                <a:r>
                  <a:rPr lang="en-SG" sz="2400" dirty="0">
                    <a:solidFill>
                      <a:schemeClr val="bg1"/>
                    </a:solidFill>
                  </a:rPr>
                  <a:t>-permutations from a set of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n</a:t>
                </a:r>
                <a:r>
                  <a:rPr lang="en-SG" sz="2400" dirty="0">
                    <a:solidFill>
                      <a:schemeClr val="bg1"/>
                    </a:solidFill>
                  </a:rPr>
                  <a:t> elements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5941" y="5218733"/>
                <a:ext cx="7242559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If </a:t>
                </a:r>
                <a:r>
                  <a:rPr lang="en-SG" sz="2800" i="1" dirty="0"/>
                  <a:t>n</a:t>
                </a:r>
                <a:r>
                  <a:rPr lang="en-SG" sz="2800" dirty="0"/>
                  <a:t> and </a:t>
                </a:r>
                <a:r>
                  <a:rPr lang="en-SG" sz="2800" i="1" dirty="0"/>
                  <a:t>r</a:t>
                </a:r>
                <a:r>
                  <a:rPr lang="en-SG" sz="2800" dirty="0"/>
                  <a:t> are integers and 1 </a:t>
                </a:r>
                <a:r>
                  <a:rPr lang="en-SG" sz="2800" dirty="0">
                    <a:sym typeface="Symbol" panose="05050102010706020507" pitchFamily="18" charset="2"/>
                  </a:rPr>
                  <a:t>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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then the number of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-permutations of a set of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elements is given by the formula</a:t>
                </a:r>
              </a:p>
              <a:p>
                <a:pPr>
                  <a:tabLst>
                    <a:tab pos="352425" algn="l"/>
                    <a:tab pos="5732463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) =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1)(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2) … 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+ 1) 	</a:t>
                </a:r>
                <a:r>
                  <a: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first version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  <a:tabLst>
                    <a:tab pos="352425" algn="l"/>
                    <a:tab pos="2338388" algn="l"/>
                    <a:tab pos="53816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	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) =	</a:t>
                </a:r>
                <a:r>
                  <a: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second version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84910" y="3951247"/>
              <a:ext cx="1206921" cy="954107"/>
              <a:chOff x="4484910" y="3951247"/>
              <a:chExt cx="1206921" cy="95410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484910" y="3951247"/>
                <a:ext cx="120692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!</a:t>
                </a:r>
              </a:p>
              <a:p>
                <a:pPr algn="ctr"/>
                <a:r>
                  <a:rPr lang="en-SG" sz="2800" dirty="0"/>
                  <a:t>(</a:t>
                </a:r>
                <a:r>
                  <a:rPr lang="en-SG" sz="2800" i="1" dirty="0"/>
                  <a:t>n</a:t>
                </a:r>
                <a:r>
                  <a:rPr lang="en-SG" sz="2800" dirty="0"/>
                  <a:t> – </a:t>
                </a:r>
                <a:r>
                  <a:rPr lang="en-SG" sz="2800" i="1" dirty="0"/>
                  <a:t>r</a:t>
                </a:r>
                <a:r>
                  <a:rPr lang="en-SG" sz="2800" dirty="0"/>
                  <a:t>)!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50548" y="4393948"/>
                <a:ext cx="1038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1091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Quiz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76755" y="1581757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Evaluate </a:t>
            </a:r>
            <a:r>
              <a:rPr lang="en-US" altLang="en-US" i="1" dirty="0"/>
              <a:t>P</a:t>
            </a:r>
            <a:r>
              <a:rPr lang="en-US" altLang="en-US" dirty="0"/>
              <a:t>(5, 2).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6755" y="2923293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How many 4-permutations are there of a set of seven objects? 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23938" y="2178611"/>
            <a:ext cx="5334012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(5, 2) = 5! / (5 – 2)! = 5 </a:t>
            </a:r>
            <a:r>
              <a:rPr lang="en-US" altLang="en-US" dirty="0">
                <a:sym typeface="Symbol" panose="05050102010706020507" pitchFamily="18" charset="2"/>
              </a:rPr>
              <a:t> 4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20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76755" y="4546724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altLang="en-US" dirty="0"/>
              <a:t>How many 5-permutations are there of a set of five objects?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2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7 – Proving a Property of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n</a:t>
            </a:r>
            <a:r>
              <a:rPr lang="en-SG" sz="2800" dirty="0">
                <a:solidFill>
                  <a:schemeClr val="bg1"/>
                </a:solidFill>
              </a:rPr>
              <a:t>,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666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Prove that for all integers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2,</a:t>
            </a:r>
            <a:endParaRPr lang="en-US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72126" y="2228406"/>
            <a:ext cx="3891551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n</a:t>
            </a:r>
            <a:r>
              <a:rPr lang="en-SG" sz="2800" dirty="0">
                <a:solidFill>
                  <a:schemeClr val="bg1"/>
                </a:solidFill>
              </a:rPr>
              <a:t>, 2) +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n</a:t>
            </a:r>
            <a:r>
              <a:rPr lang="en-SG" sz="2800" dirty="0">
                <a:solidFill>
                  <a:schemeClr val="bg1"/>
                </a:solidFill>
              </a:rPr>
              <a:t>, 1) = </a:t>
            </a:r>
            <a:r>
              <a:rPr lang="en-SG" sz="2800" i="1" dirty="0">
                <a:solidFill>
                  <a:schemeClr val="bg1"/>
                </a:solidFill>
              </a:rPr>
              <a:t>n</a:t>
            </a:r>
            <a:r>
              <a:rPr lang="en-SG" sz="2800" baseline="30000" dirty="0">
                <a:solidFill>
                  <a:schemeClr val="bg1"/>
                </a:solidFill>
              </a:rPr>
              <a:t>2</a:t>
            </a:r>
            <a:endParaRPr lang="en-SG" sz="2800" i="1" baseline="30000" dirty="0">
              <a:solidFill>
                <a:schemeClr val="bg1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76755" y="3084936"/>
            <a:ext cx="8227629" cy="1914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Suppose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2. By Theorem 9.2.3,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2)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!/(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2)!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1)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!/(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1)!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476755" y="4999823"/>
            <a:ext cx="8227629" cy="1119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Hence,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2) +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1)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1) +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5406" y="5821680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24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492" y="1140589"/>
            <a:ext cx="837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Table 9.1.1. Relative frequencies.</a:t>
            </a:r>
            <a:endParaRPr lang="en-SG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77" name="TextBox 76"/>
          <p:cNvSpPr txBox="1"/>
          <p:nvPr/>
        </p:nvSpPr>
        <p:spPr>
          <a:xfrm>
            <a:off x="415123" y="3932774"/>
            <a:ext cx="81436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Formalizing the analysis, we introduce: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random process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sample space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event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probability</a:t>
            </a:r>
            <a:endParaRPr lang="en-SG" sz="2000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0" y="1663809"/>
            <a:ext cx="8229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val 3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758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5" name="Rounded Rectangle 34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9.3 Counting Elements of Disjoint 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595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244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The basic rule underlying the calculation of the number of elements in a union or difference or intersection is the </a:t>
            </a:r>
            <a:r>
              <a:rPr lang="en-US" altLang="en-US" sz="2400" b="1" dirty="0"/>
              <a:t>addition rule</a:t>
            </a:r>
            <a:r>
              <a:rPr lang="en-US" altLang="en-US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This rule states that the number of elements in a union of mutually disjoint finite sets equals the sum of the number of elements in each of the component sets.</a:t>
            </a:r>
            <a:endParaRPr lang="en-US" altLang="en-US" sz="2400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973378" y="3987856"/>
            <a:ext cx="7398282" cy="2389931"/>
            <a:chOff x="730523" y="4598517"/>
            <a:chExt cx="7398282" cy="2389931"/>
          </a:xfrm>
        </p:grpSpPr>
        <p:sp>
          <p:nvSpPr>
            <p:cNvPr id="40" name="Rectangle 39"/>
            <p:cNvSpPr/>
            <p:nvPr/>
          </p:nvSpPr>
          <p:spPr>
            <a:xfrm>
              <a:off x="730523" y="4598518"/>
              <a:ext cx="7398282" cy="23899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9.3.1 The Addition Rule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5941" y="5218733"/>
              <a:ext cx="72425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Suppose a finite set </a:t>
              </a:r>
              <a:r>
                <a:rPr lang="en-SG" sz="2800" i="1" dirty="0"/>
                <a:t>A</a:t>
              </a:r>
              <a:r>
                <a:rPr lang="en-SG" sz="2800" dirty="0"/>
                <a:t> equals the union of </a:t>
              </a:r>
              <a:r>
                <a:rPr lang="en-SG" sz="2800" i="1" dirty="0"/>
                <a:t>k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distinct mutually disjoint subsets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, </a:t>
              </a:r>
              <a:r>
                <a:rPr lang="en-SG" sz="2800" i="1" dirty="0" smtClean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 smtClean="0">
                  <a:sym typeface="Symbol" panose="05050102010706020507" pitchFamily="18" charset="2"/>
                </a:rPr>
                <a:t>, </a:t>
              </a:r>
              <a:r>
                <a:rPr lang="en-SG" sz="2800" dirty="0">
                  <a:sym typeface="Symbol" panose="05050102010706020507" pitchFamily="18" charset="2"/>
                </a:rPr>
                <a:t>…,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. Then</a:t>
              </a:r>
            </a:p>
            <a:p>
              <a:pPr>
                <a:spcAft>
                  <a:spcPts val="600"/>
                </a:spcAft>
                <a:tabLst>
                  <a:tab pos="1441450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… 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1547446"/>
            <a:ext cx="7993211" cy="19080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 computer access password consists of from </a:t>
            </a:r>
            <a:r>
              <a:rPr lang="en-US" altLang="en-US" dirty="0">
                <a:solidFill>
                  <a:srgbClr val="C00000"/>
                </a:solidFill>
              </a:rPr>
              <a:t>one to three letters</a:t>
            </a:r>
            <a:r>
              <a:rPr lang="en-US" altLang="en-US" dirty="0"/>
              <a:t> chosen from the </a:t>
            </a:r>
            <a:r>
              <a:rPr lang="en-US" altLang="en-US" dirty="0">
                <a:solidFill>
                  <a:srgbClr val="C00000"/>
                </a:solidFill>
              </a:rPr>
              <a:t>26 letters </a:t>
            </a:r>
            <a:r>
              <a:rPr lang="en-US" altLang="en-US" dirty="0"/>
              <a:t>in the alphabet with repetitions allowed. How many different passwords are possible?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476756" y="3455534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set of all passwords can be partitioned into subsets consisting of those of length 1, length 2, and length 3: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7523" y="4869223"/>
            <a:ext cx="6800617" cy="1675903"/>
            <a:chOff x="567523" y="4869223"/>
            <a:chExt cx="6800617" cy="1675903"/>
          </a:xfrm>
        </p:grpSpPr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914" y="4869223"/>
              <a:ext cx="4612226" cy="167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567523" y="5109807"/>
              <a:ext cx="22625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Figure 9.3.1 </a:t>
              </a:r>
            </a:p>
            <a:p>
              <a:r>
                <a:rPr lang="en-SG" sz="2000" dirty="0"/>
                <a:t>Set of all passwords of length </a:t>
              </a:r>
              <a:r>
                <a:rPr lang="en-SG" sz="2000" dirty="0">
                  <a:sym typeface="Symbol" panose="05050102010706020507" pitchFamily="18" charset="2"/>
                </a:rPr>
                <a:t> 3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8 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1679143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33CC"/>
                </a:solidFill>
              </a:rPr>
              <a:t>addition rule</a:t>
            </a:r>
            <a:r>
              <a:rPr lang="en-US" altLang="en-US" dirty="0"/>
              <a:t>, the total number of passwords equals the sum of the number of passwords of length 1, length 2, and length 3. 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76755" y="3335890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1 = 26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76755" y="3901195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2 = 26</a:t>
            </a:r>
            <a:r>
              <a:rPr lang="en-US" altLang="en-US" baseline="30000" dirty="0"/>
              <a:t>2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76755" y="4466499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3 = 26</a:t>
            </a:r>
            <a:r>
              <a:rPr lang="en-US" altLang="en-US" baseline="30000" dirty="0"/>
              <a:t>3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21296" y="5150922"/>
            <a:ext cx="7993211" cy="8981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total number of passwords = 26 + 26</a:t>
            </a:r>
            <a:r>
              <a:rPr lang="en-US" altLang="en-US" baseline="30000" dirty="0"/>
              <a:t>2</a:t>
            </a:r>
            <a:r>
              <a:rPr lang="en-US" altLang="en-US" dirty="0"/>
              <a:t> + 26</a:t>
            </a:r>
            <a:r>
              <a:rPr lang="en-US" altLang="en-US" baseline="30000" dirty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029200" algn="l"/>
              </a:tabLst>
            </a:pPr>
            <a:r>
              <a:rPr lang="en-US" altLang="en-US" dirty="0"/>
              <a:t>	= </a:t>
            </a:r>
            <a:r>
              <a:rPr lang="en-US" altLang="en-US" b="1" dirty="0">
                <a:solidFill>
                  <a:srgbClr val="0033CC"/>
                </a:solidFill>
              </a:rPr>
              <a:t>18,278</a:t>
            </a:r>
            <a:r>
              <a:rPr lang="en-US" altLang="en-US" dirty="0"/>
              <a:t>.</a:t>
            </a:r>
            <a:endParaRPr lang="en-US" altLang="en-US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0955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244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An important consequence of the addition rule is the fact that if the number of elements in a set </a:t>
            </a:r>
            <a:r>
              <a:rPr lang="en-US" altLang="en-US" i="1" dirty="0"/>
              <a:t>A</a:t>
            </a:r>
            <a:r>
              <a:rPr lang="en-US" altLang="en-US" dirty="0"/>
              <a:t> and the number in a subset </a:t>
            </a:r>
            <a:r>
              <a:rPr lang="en-US" altLang="en-US" i="1" dirty="0"/>
              <a:t>B</a:t>
            </a:r>
            <a:r>
              <a:rPr lang="en-US" altLang="en-US" dirty="0"/>
              <a:t> of </a:t>
            </a:r>
            <a:r>
              <a:rPr lang="en-US" altLang="en-US" i="1" dirty="0"/>
              <a:t>A</a:t>
            </a:r>
            <a:r>
              <a:rPr lang="en-US" altLang="en-US" dirty="0"/>
              <a:t> are both known, then the number of elements that are in </a:t>
            </a:r>
            <a:r>
              <a:rPr lang="en-US" altLang="en-US" i="1" dirty="0"/>
              <a:t>A</a:t>
            </a:r>
            <a:r>
              <a:rPr lang="en-US" altLang="en-US" dirty="0"/>
              <a:t> and not in </a:t>
            </a:r>
            <a:r>
              <a:rPr lang="en-US" altLang="en-US" i="1" dirty="0"/>
              <a:t>B</a:t>
            </a:r>
            <a:r>
              <a:rPr lang="en-US" altLang="en-US" dirty="0"/>
              <a:t> can be computed.</a:t>
            </a:r>
            <a:endParaRPr lang="en-US" altLang="en-US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973378" y="3987856"/>
            <a:ext cx="7398282" cy="1639221"/>
            <a:chOff x="730523" y="4598517"/>
            <a:chExt cx="7398282" cy="1639221"/>
          </a:xfrm>
        </p:grpSpPr>
        <p:sp>
          <p:nvSpPr>
            <p:cNvPr id="40" name="Rectangle 39"/>
            <p:cNvSpPr/>
            <p:nvPr/>
          </p:nvSpPr>
          <p:spPr>
            <a:xfrm>
              <a:off x="730523" y="4598518"/>
              <a:ext cx="7398282" cy="1639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9.3.2 The Difference Rule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5941" y="5218733"/>
              <a:ext cx="724255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If </a:t>
              </a:r>
              <a:r>
                <a:rPr lang="en-SG" sz="2800" i="1" dirty="0"/>
                <a:t>A</a:t>
              </a:r>
              <a:r>
                <a:rPr lang="en-SG" sz="2800" dirty="0"/>
                <a:t> is a finite set and </a:t>
              </a:r>
              <a:r>
                <a:rPr lang="en-SG" sz="2800" i="1" dirty="0"/>
                <a:t>B</a:t>
              </a:r>
              <a:r>
                <a:rPr lang="en-SG" sz="2800" dirty="0"/>
                <a:t> is a subset of </a:t>
              </a:r>
              <a:r>
                <a:rPr lang="en-SG" sz="2800" i="1" dirty="0"/>
                <a:t>A</a:t>
              </a:r>
              <a:r>
                <a:rPr lang="en-SG" sz="2800" dirty="0"/>
                <a:t>, then</a:t>
              </a:r>
              <a:endParaRPr lang="en-SG" sz="2800" dirty="0">
                <a:sym typeface="Symbol" panose="05050102010706020507" pitchFamily="18" charset="2"/>
              </a:endParaRPr>
            </a:p>
            <a:p>
              <a:pPr>
                <a:spcAft>
                  <a:spcPts val="600"/>
                </a:spcAft>
                <a:tabLst>
                  <a:tab pos="1793875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–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) – 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B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67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The difference rule is illustrated in Figure 9.3.3.</a:t>
            </a:r>
            <a:endParaRPr lang="en-US" altLang="en-US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133600" y="2401888"/>
            <a:ext cx="4654550" cy="2590635"/>
            <a:chOff x="2133600" y="2401888"/>
            <a:chExt cx="4654550" cy="2590635"/>
          </a:xfrm>
        </p:grpSpPr>
        <p:sp>
          <p:nvSpPr>
            <p:cNvPr id="32" name="TextBox 31"/>
            <p:cNvSpPr txBox="1"/>
            <p:nvPr/>
          </p:nvSpPr>
          <p:spPr>
            <a:xfrm>
              <a:off x="2444322" y="4584127"/>
              <a:ext cx="4033106" cy="40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9.3.3 The Difference Rule</a:t>
              </a: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401888"/>
              <a:ext cx="465455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7355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0246"/>
            <a:ext cx="8227629" cy="2268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The difference rule holds for the following reason: If </a:t>
            </a:r>
            <a:r>
              <a:rPr lang="en-US" altLang="en-US" i="1" dirty="0"/>
              <a:t>B </a:t>
            </a:r>
            <a:r>
              <a:rPr lang="en-US" altLang="en-US" dirty="0"/>
              <a:t>is a subset of </a:t>
            </a:r>
            <a:r>
              <a:rPr lang="en-US" altLang="en-US" i="1" dirty="0"/>
              <a:t>A</a:t>
            </a:r>
            <a:r>
              <a:rPr lang="en-US" altLang="en-US" dirty="0"/>
              <a:t>, then the two sets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– </a:t>
            </a:r>
            <a:r>
              <a:rPr lang="en-US" altLang="en-US" i="1" dirty="0"/>
              <a:t>B</a:t>
            </a:r>
            <a:r>
              <a:rPr lang="en-US" altLang="en-US" dirty="0"/>
              <a:t> have no elements in common and </a:t>
            </a:r>
            <a:r>
              <a:rPr lang="en-US" altLang="en-US" i="1" dirty="0"/>
              <a:t>B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 – </a:t>
            </a:r>
            <a:r>
              <a:rPr lang="en-US" altLang="en-US" i="1" dirty="0"/>
              <a:t>B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dirty="0"/>
              <a:t>. Hence, by the addition rule,</a:t>
            </a:r>
          </a:p>
          <a:p>
            <a:pPr marL="0" indent="0">
              <a:buFontTx/>
              <a:buNone/>
              <a:tabLst>
                <a:tab pos="2233613" algn="l"/>
              </a:tabLst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 +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 – 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 =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).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6755" y="3625010"/>
            <a:ext cx="8227629" cy="114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Subtracting </a:t>
            </a:r>
            <a:r>
              <a:rPr lang="en-US" altLang="en-US" i="1" dirty="0"/>
              <a:t>N(B</a:t>
            </a:r>
            <a:r>
              <a:rPr lang="en-US" altLang="en-US" dirty="0"/>
              <a:t>) from both sides gives the equation</a:t>
            </a:r>
            <a:endParaRPr lang="en-US" altLang="en-US" i="1" dirty="0"/>
          </a:p>
          <a:p>
            <a:pPr marL="0" indent="0">
              <a:buFontTx/>
              <a:buNone/>
              <a:tabLst>
                <a:tab pos="2233613" algn="l"/>
              </a:tabLst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 – 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 =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) –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5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609074"/>
            <a:ext cx="8227629" cy="161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A typical PIN (personal identification number) is a sequence of any </a:t>
            </a:r>
            <a:r>
              <a:rPr lang="en-US" altLang="en-US" dirty="0">
                <a:solidFill>
                  <a:srgbClr val="C00000"/>
                </a:solidFill>
              </a:rPr>
              <a:t>four symbols </a:t>
            </a:r>
            <a:r>
              <a:rPr lang="en-US" altLang="en-US" dirty="0"/>
              <a:t>chosen from the </a:t>
            </a:r>
            <a:r>
              <a:rPr lang="en-US" altLang="en-US" dirty="0">
                <a:solidFill>
                  <a:srgbClr val="C00000"/>
                </a:solidFill>
              </a:rPr>
              <a:t>26 letters</a:t>
            </a:r>
            <a:r>
              <a:rPr lang="en-US" altLang="en-US" dirty="0"/>
              <a:t> in the alphabet and the </a:t>
            </a:r>
            <a:r>
              <a:rPr lang="en-US" altLang="en-US" dirty="0">
                <a:solidFill>
                  <a:srgbClr val="C00000"/>
                </a:solidFill>
              </a:rPr>
              <a:t>ten digits</a:t>
            </a:r>
            <a:r>
              <a:rPr lang="en-US" altLang="en-US" dirty="0"/>
              <a:t>, with repetition allowed.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9 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76755" y="3214451"/>
            <a:ext cx="8227629" cy="593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How many PINs contain repeated symbols?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3704393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36</a:t>
            </a:r>
            <a:r>
              <a:rPr lang="en-US" altLang="en-US" baseline="30000" dirty="0"/>
              <a:t>4</a:t>
            </a:r>
            <a:r>
              <a:rPr lang="en-US" altLang="en-US" dirty="0"/>
              <a:t> = 1,679,616 PINs when repetition is allowed, and there are 36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35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34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33 = 1,413,720 PINs when repetition is not allowed.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5175200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difference rule</a:t>
            </a:r>
            <a:r>
              <a:rPr lang="en-US" altLang="en-US" dirty="0"/>
              <a:t>, there 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073150" algn="l"/>
              </a:tabLst>
            </a:pPr>
            <a:r>
              <a:rPr lang="en-US" altLang="en-US" dirty="0"/>
              <a:t>	 1,679,616 – 1,413,720 = </a:t>
            </a:r>
            <a:r>
              <a:rPr lang="en-US" altLang="en-US" b="1" dirty="0">
                <a:solidFill>
                  <a:srgbClr val="0033CC"/>
                </a:solidFill>
              </a:rPr>
              <a:t>265,896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PINS that contain at least one repeated symbol.</a:t>
            </a:r>
          </a:p>
        </p:txBody>
      </p:sp>
    </p:spTree>
    <p:extLst>
      <p:ext uri="{BB962C8B-B14F-4D97-AF65-F5344CB8AC3E}">
        <p14:creationId xmlns:p14="http://schemas.microsoft.com/office/powerpoint/2010/main" val="40725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9 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76755" y="1708216"/>
            <a:ext cx="8227629" cy="126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 startAt="2"/>
            </a:pPr>
            <a:r>
              <a:rPr lang="en-US" altLang="en-US" dirty="0"/>
              <a:t>If all PINs are equally likely, what is the probability that a randomly chosen PIN contains a repeated symbol?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3004405"/>
            <a:ext cx="8216863" cy="9957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1,679,616 PINs in all, and by part (a) 265,896 of these contain at least one repeated symbol.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63367" y="4069564"/>
            <a:ext cx="8216863" cy="969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Thus, the probability that a randomly chosen PIN contains a repeated symbol 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05649" y="5039403"/>
            <a:ext cx="3729306" cy="954107"/>
            <a:chOff x="2813538" y="5644662"/>
            <a:chExt cx="3729306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2813538" y="5644662"/>
              <a:ext cx="1858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265,896</a:t>
              </a:r>
            </a:p>
            <a:p>
              <a:pPr algn="ctr"/>
              <a:r>
                <a:rPr lang="en-SG" sz="2800" dirty="0"/>
                <a:t>1,679,616</a:t>
              </a:r>
            </a:p>
          </p:txBody>
        </p:sp>
        <p:cxnSp>
          <p:nvCxnSpPr>
            <p:cNvPr id="6" name="Straight Connector 5"/>
            <p:cNvCxnSpPr>
              <a:stCxn id="2" idx="1"/>
              <a:endCxn id="2" idx="3"/>
            </p:cNvCxnSpPr>
            <p:nvPr/>
          </p:nvCxnSpPr>
          <p:spPr>
            <a:xfrm>
              <a:off x="2813538" y="6121716"/>
              <a:ext cx="18589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4919" y="5799955"/>
              <a:ext cx="171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 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0.158</a:t>
              </a:r>
              <a:endParaRPr lang="en-SG" sz="2800" b="1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7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9 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1624248"/>
            <a:ext cx="8216863" cy="2398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An alternative solution to part (b) is based on the observation that if </a:t>
            </a:r>
            <a:r>
              <a:rPr lang="en-US" altLang="en-US" i="1" dirty="0"/>
              <a:t>S</a:t>
            </a:r>
            <a:r>
              <a:rPr lang="en-US" altLang="en-US" dirty="0"/>
              <a:t> is the set of all PINs and </a:t>
            </a:r>
            <a:r>
              <a:rPr lang="en-US" altLang="en-US" i="1" dirty="0"/>
              <a:t>A</a:t>
            </a:r>
            <a:r>
              <a:rPr lang="en-US" altLang="en-US" dirty="0"/>
              <a:t> is the set of all PINs with no repeated symbol, then </a:t>
            </a:r>
            <a:r>
              <a:rPr lang="en-US" altLang="en-US" i="1" dirty="0"/>
              <a:t>S</a:t>
            </a:r>
            <a:r>
              <a:rPr lang="en-US" altLang="en-US" dirty="0"/>
              <a:t> – </a:t>
            </a:r>
            <a:r>
              <a:rPr lang="en-US" altLang="en-US" i="1" dirty="0"/>
              <a:t>A</a:t>
            </a:r>
            <a:r>
              <a:rPr lang="en-US" altLang="en-US" dirty="0"/>
              <a:t> is the set of all PINs with at least one repeated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It follows that: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0925" y="4040033"/>
            <a:ext cx="3130061" cy="954107"/>
            <a:chOff x="1441939" y="4040033"/>
            <a:chExt cx="3130061" cy="954107"/>
          </a:xfrm>
        </p:grpSpPr>
        <p:grpSp>
          <p:nvGrpSpPr>
            <p:cNvPr id="8" name="Group 7"/>
            <p:cNvGrpSpPr/>
            <p:nvPr/>
          </p:nvGrpSpPr>
          <p:grpSpPr>
            <a:xfrm>
              <a:off x="2952853" y="4040033"/>
              <a:ext cx="1619147" cy="954107"/>
              <a:chOff x="2813538" y="5644662"/>
              <a:chExt cx="1858981" cy="95410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 – </a:t>
                </a:r>
                <a:r>
                  <a:rPr lang="en-SG" sz="2800" i="1" dirty="0"/>
                  <a:t>A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013632" y="6121715"/>
                <a:ext cx="1406905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1441939" y="4255477"/>
              <a:ext cx="1833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i="1" dirty="0"/>
                <a:t>P</a:t>
              </a:r>
              <a:r>
                <a:rPr lang="en-SG" sz="2800" dirty="0"/>
                <a:t>(</a:t>
              </a:r>
              <a:r>
                <a:rPr lang="en-SG" sz="2800" i="1" dirty="0"/>
                <a:t>S</a:t>
              </a:r>
              <a:r>
                <a:rPr lang="en-SG" sz="2800" dirty="0"/>
                <a:t> – </a:t>
              </a:r>
              <a:r>
                <a:rPr lang="en-SG" sz="2800" i="1" dirty="0"/>
                <a:t>A</a:t>
              </a:r>
              <a:r>
                <a:rPr lang="en-SG" sz="2800" dirty="0"/>
                <a:t>) =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1257" y="4022461"/>
            <a:ext cx="2540871" cy="954107"/>
            <a:chOff x="4805993" y="4022461"/>
            <a:chExt cx="2540871" cy="954107"/>
          </a:xfrm>
        </p:grpSpPr>
        <p:grpSp>
          <p:nvGrpSpPr>
            <p:cNvPr id="40" name="Group 39"/>
            <p:cNvGrpSpPr/>
            <p:nvPr/>
          </p:nvGrpSpPr>
          <p:grpSpPr>
            <a:xfrm>
              <a:off x="5088371" y="4022461"/>
              <a:ext cx="2258493" cy="954107"/>
              <a:chOff x="2813538" y="5644662"/>
              <a:chExt cx="1858981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 – </a:t>
                </a:r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A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079339" y="6139287"/>
                <a:ext cx="13571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805993" y="4275452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=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92005" y="4871636"/>
            <a:ext cx="3180514" cy="954107"/>
            <a:chOff x="2668010" y="4872206"/>
            <a:chExt cx="3180514" cy="954107"/>
          </a:xfrm>
        </p:grpSpPr>
        <p:grpSp>
          <p:nvGrpSpPr>
            <p:cNvPr id="36" name="Group 35"/>
            <p:cNvGrpSpPr/>
            <p:nvPr/>
          </p:nvGrpSpPr>
          <p:grpSpPr>
            <a:xfrm>
              <a:off x="3127132" y="4872206"/>
              <a:ext cx="1302585" cy="954107"/>
              <a:chOff x="2813538" y="5644662"/>
              <a:chExt cx="1858981" cy="95410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184177" y="6121715"/>
                <a:ext cx="11472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668010" y="5146324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=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0717" y="5091204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–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545939" y="4872206"/>
              <a:ext cx="1302585" cy="954107"/>
              <a:chOff x="2813538" y="5644662"/>
              <a:chExt cx="1858981" cy="95410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A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3184177" y="6121715"/>
                <a:ext cx="11472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Box 74"/>
          <p:cNvSpPr txBox="1"/>
          <p:nvPr/>
        </p:nvSpPr>
        <p:spPr>
          <a:xfrm>
            <a:off x="1472596" y="5871909"/>
            <a:ext cx="190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  = 1 – </a:t>
            </a:r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A</a:t>
            </a:r>
            <a:r>
              <a:rPr lang="en-SG" sz="2800" dirty="0"/>
              <a:t>)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68585" y="5498409"/>
            <a:ext cx="315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S</a:t>
            </a:r>
            <a:r>
              <a:rPr lang="en-SG" sz="2800" dirty="0"/>
              <a:t> – </a:t>
            </a:r>
            <a:r>
              <a:rPr lang="en-SG" sz="2800" i="1" dirty="0"/>
              <a:t>A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 1 – 0.842</a:t>
            </a:r>
          </a:p>
          <a:p>
            <a:r>
              <a:rPr lang="en-SG" sz="2800" dirty="0">
                <a:sym typeface="Symbol" panose="05050102010706020507" pitchFamily="18" charset="2"/>
              </a:rPr>
              <a:t>                </a:t>
            </a:r>
            <a:r>
              <a:rPr lang="en-SG" sz="2800" b="1" dirty="0">
                <a:solidFill>
                  <a:srgbClr val="0033CC"/>
                </a:solidFill>
                <a:sym typeface="Symbol" panose="05050102010706020507" pitchFamily="18" charset="2"/>
              </a:rPr>
              <a:t>0.158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27190" y="4000448"/>
            <a:ext cx="2667979" cy="1497961"/>
            <a:chOff x="6212252" y="4197812"/>
            <a:chExt cx="2667979" cy="1497961"/>
          </a:xfrm>
        </p:grpSpPr>
        <p:sp>
          <p:nvSpPr>
            <p:cNvPr id="7" name="TextBox 6"/>
            <p:cNvSpPr txBox="1"/>
            <p:nvPr/>
          </p:nvSpPr>
          <p:spPr>
            <a:xfrm>
              <a:off x="6212252" y="4413256"/>
              <a:ext cx="133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i="1" dirty="0"/>
                <a:t>P</a:t>
              </a:r>
              <a:r>
                <a:rPr lang="en-SG" sz="2800" dirty="0"/>
                <a:t>(</a:t>
              </a:r>
              <a:r>
                <a:rPr lang="en-SG" sz="2800" i="1" dirty="0"/>
                <a:t>A</a:t>
              </a:r>
              <a:r>
                <a:rPr lang="en-SG" sz="2800" dirty="0"/>
                <a:t>) </a:t>
              </a:r>
              <a:r>
                <a:rPr lang="en-SG" sz="2800" dirty="0">
                  <a:sym typeface="Symbol" panose="05050102010706020507" pitchFamily="18" charset="2"/>
                </a:rPr>
                <a:t>=  </a:t>
              </a:r>
              <a:endParaRPr lang="en-SG" sz="28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21250" y="4197812"/>
              <a:ext cx="1858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1,413,720</a:t>
              </a:r>
            </a:p>
            <a:p>
              <a:pPr algn="ctr"/>
              <a:r>
                <a:rPr lang="en-SG" sz="2800" dirty="0"/>
                <a:t>1,679,616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198835" y="4674866"/>
              <a:ext cx="1533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944103" y="5172553"/>
              <a:ext cx="1637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 0.842 </a:t>
              </a:r>
              <a:endParaRPr lang="en-SG" sz="2800" i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5768585" y="4040033"/>
            <a:ext cx="0" cy="2355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492" y="1140589"/>
            <a:ext cx="837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To say that a process is </a:t>
            </a:r>
            <a:r>
              <a:rPr lang="en-US" altLang="en-US" sz="2800" b="1" dirty="0"/>
              <a:t>random</a:t>
            </a:r>
            <a:r>
              <a:rPr lang="en-US" altLang="en-US" sz="2800" dirty="0"/>
              <a:t> means that when it takes place, one outcome from some set of outcomes is sure to occur, but it is impossible to predict with certainty which outcome that will be.</a:t>
            </a:r>
            <a:endParaRPr lang="en-SG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922086" y="3289874"/>
            <a:ext cx="7176411" cy="1818173"/>
            <a:chOff x="993228" y="4598517"/>
            <a:chExt cx="7176411" cy="1818173"/>
          </a:xfrm>
        </p:grpSpPr>
        <p:sp>
          <p:nvSpPr>
            <p:cNvPr id="36" name="Rectangle 35"/>
            <p:cNvSpPr/>
            <p:nvPr/>
          </p:nvSpPr>
          <p:spPr>
            <a:xfrm>
              <a:off x="993228" y="4598517"/>
              <a:ext cx="7176411" cy="18181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9374" y="5193984"/>
              <a:ext cx="6925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sample space</a:t>
              </a:r>
              <a:r>
                <a:rPr lang="en-SG" sz="2400" dirty="0"/>
                <a:t> is the set of all possible outcomes of a random process or experiment. </a:t>
              </a:r>
            </a:p>
            <a:p>
              <a:r>
                <a:rPr lang="en-SG" sz="2400" dirty="0"/>
                <a:t>An </a:t>
              </a:r>
              <a:r>
                <a:rPr lang="en-SG" sz="2400" b="1" dirty="0"/>
                <a:t>event </a:t>
              </a:r>
              <a:r>
                <a:rPr lang="en-SG" sz="2400" dirty="0"/>
                <a:t>is a subset of a sample space.</a:t>
              </a:r>
            </a:p>
          </p:txBody>
        </p:sp>
      </p:grpSp>
      <p:sp>
        <p:nvSpPr>
          <p:cNvPr id="40" name="Oval 39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769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1558926"/>
            <a:ext cx="8216863" cy="17413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This solution illustrates a more general property of probabilities: that the </a:t>
            </a:r>
            <a:r>
              <a:rPr lang="en-US" altLang="en-US" dirty="0">
                <a:solidFill>
                  <a:srgbClr val="0033CC"/>
                </a:solidFill>
              </a:rPr>
              <a:t>probability of the complement of an event</a:t>
            </a:r>
            <a:r>
              <a:rPr lang="en-US" altLang="en-US" dirty="0"/>
              <a:t> is obtained by </a:t>
            </a:r>
            <a:r>
              <a:rPr lang="en-US" altLang="en-US" dirty="0">
                <a:solidFill>
                  <a:srgbClr val="0033CC"/>
                </a:solidFill>
              </a:rPr>
              <a:t>subtracting the probability of the event from the number 1</a:t>
            </a:r>
            <a:r>
              <a:rPr lang="en-US" altLang="en-US" dirty="0"/>
              <a:t>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983794" y="3452560"/>
            <a:ext cx="7176411" cy="2244855"/>
            <a:chOff x="993228" y="4598517"/>
            <a:chExt cx="7176411" cy="2244855"/>
          </a:xfrm>
        </p:grpSpPr>
        <p:sp>
          <p:nvSpPr>
            <p:cNvPr id="78" name="Rectangle 77"/>
            <p:cNvSpPr/>
            <p:nvPr/>
          </p:nvSpPr>
          <p:spPr>
            <a:xfrm>
              <a:off x="993228" y="4598517"/>
              <a:ext cx="7176411" cy="22448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93228" y="4598517"/>
              <a:ext cx="7176411" cy="8781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09373" y="4645644"/>
              <a:ext cx="6495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Formula for the Probability of the Complement of an Event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09374" y="5676046"/>
              <a:ext cx="6925353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S</a:t>
              </a:r>
              <a:r>
                <a:rPr lang="en-SG" sz="2400" dirty="0"/>
                <a:t> is a finite sample space and </a:t>
              </a:r>
              <a:r>
                <a:rPr lang="en-SG" sz="2400" i="1" dirty="0"/>
                <a:t>A</a:t>
              </a:r>
              <a:r>
                <a:rPr lang="en-SG" sz="2400" dirty="0"/>
                <a:t> is an event in </a:t>
              </a:r>
              <a:r>
                <a:rPr lang="en-SG" sz="2400" i="1" dirty="0"/>
                <a:t>S</a:t>
              </a:r>
              <a:r>
                <a:rPr lang="en-SG" sz="2400" dirty="0"/>
                <a:t>, then</a:t>
              </a:r>
            </a:p>
            <a:p>
              <a:pPr>
                <a:tabLst>
                  <a:tab pos="1793875" algn="l"/>
                </a:tabLst>
              </a:pPr>
              <a:r>
                <a:rPr lang="en-SG" sz="2400" dirty="0"/>
                <a:t>	</a:t>
              </a:r>
              <a:r>
                <a:rPr lang="en-SG" sz="3200" i="1" dirty="0">
                  <a:solidFill>
                    <a:srgbClr val="0033CC"/>
                  </a:solidFill>
                </a:rPr>
                <a:t>P</a:t>
              </a:r>
              <a:r>
                <a:rPr lang="en-SG" sz="3200" dirty="0">
                  <a:solidFill>
                    <a:srgbClr val="0033CC"/>
                  </a:solidFill>
                </a:rPr>
                <a:t>(</a:t>
              </a:r>
              <a:r>
                <a:rPr lang="en-SG" sz="3200" i="1" dirty="0">
                  <a:solidFill>
                    <a:srgbClr val="0033CC"/>
                  </a:solidFill>
                </a:rPr>
                <a:t>A</a:t>
              </a:r>
              <a:r>
                <a:rPr lang="en-SG" sz="3200" baseline="30000" dirty="0">
                  <a:solidFill>
                    <a:srgbClr val="0033CC"/>
                  </a:solidFill>
                </a:rPr>
                <a:t>c</a:t>
              </a:r>
              <a:r>
                <a:rPr lang="en-SG" sz="3200" dirty="0">
                  <a:solidFill>
                    <a:srgbClr val="0033CC"/>
                  </a:solidFill>
                </a:rPr>
                <a:t>) = 1 – </a:t>
              </a:r>
              <a:r>
                <a:rPr lang="en-SG" sz="3200" i="1" dirty="0">
                  <a:solidFill>
                    <a:srgbClr val="0033CC"/>
                  </a:solidFill>
                </a:rPr>
                <a:t>P</a:t>
              </a:r>
              <a:r>
                <a:rPr lang="en-SG" sz="3200" dirty="0">
                  <a:solidFill>
                    <a:srgbClr val="0033CC"/>
                  </a:solidFill>
                </a:rPr>
                <a:t>(</a:t>
              </a:r>
              <a:r>
                <a:rPr lang="en-SG" sz="3200" i="1" dirty="0">
                  <a:solidFill>
                    <a:srgbClr val="0033CC"/>
                  </a:solidFill>
                </a:rPr>
                <a:t>A</a:t>
              </a:r>
              <a:r>
                <a:rPr lang="en-SG" sz="3200" dirty="0">
                  <a:solidFill>
                    <a:srgbClr val="0033CC"/>
                  </a:solidFill>
                </a:rPr>
                <a:t>).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Probability of the Complement of an Event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6"/>
            <a:ext cx="8227629" cy="2236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The addition rule says how many elements are in a union of sets </a:t>
            </a:r>
            <a:r>
              <a:rPr lang="en-US" altLang="en-US" u="sng" dirty="0"/>
              <a:t>if the sets are mutually disjoint</a:t>
            </a:r>
            <a:r>
              <a:rPr lang="en-US" altLang="en-US" dirty="0"/>
              <a:t>. Now consider the question of how to determine the number of elements in a union of sets when </a:t>
            </a:r>
            <a:r>
              <a:rPr lang="en-US" altLang="en-US" b="1" dirty="0"/>
              <a:t>some of the sets overlap</a:t>
            </a:r>
            <a:r>
              <a:rPr lang="en-US" altLang="en-US" dirty="0"/>
              <a:t>.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3924177"/>
            <a:ext cx="3661604" cy="193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For simplicity, begin by looking at a union of two sets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, as shown in Figure 9.3.5.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42429" y="3502596"/>
            <a:ext cx="3147602" cy="2882877"/>
            <a:chOff x="4442429" y="3502596"/>
            <a:chExt cx="3147602" cy="2882877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429" y="3502596"/>
              <a:ext cx="3147602" cy="2482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962570" y="5985363"/>
              <a:ext cx="210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9.3.5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01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143211"/>
            <a:ext cx="8038595" cy="232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dirty="0"/>
              <a:t>To get an accurate count of the elements in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it is necessary to subtract the number of elements that are in both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. Because these are the elements in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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704975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+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–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  <a:endParaRPr lang="en-US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5123" y="3464168"/>
            <a:ext cx="8224785" cy="3020873"/>
            <a:chOff x="730522" y="4598517"/>
            <a:chExt cx="8224785" cy="3020873"/>
          </a:xfrm>
        </p:grpSpPr>
        <p:sp>
          <p:nvSpPr>
            <p:cNvPr id="36" name="Rectangle 35"/>
            <p:cNvSpPr/>
            <p:nvPr/>
          </p:nvSpPr>
          <p:spPr>
            <a:xfrm>
              <a:off x="730522" y="4598518"/>
              <a:ext cx="8222461" cy="2892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23" y="4598517"/>
              <a:ext cx="8224784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8473" y="4645644"/>
              <a:ext cx="7550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9.3.3 The Inclusion/Exclusion Rule for 2 or 3 Sets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5941" y="5218733"/>
              <a:ext cx="815704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If </a:t>
              </a:r>
              <a:r>
                <a:rPr lang="en-SG" sz="2800" i="1" dirty="0"/>
                <a:t>A</a:t>
              </a:r>
              <a:r>
                <a:rPr lang="en-SG" sz="2800" dirty="0"/>
                <a:t>, </a:t>
              </a:r>
              <a:r>
                <a:rPr lang="en-SG" sz="2800" i="1" dirty="0"/>
                <a:t>B</a:t>
              </a:r>
              <a:r>
                <a:rPr lang="en-SG" sz="2800" dirty="0"/>
                <a:t>, and </a:t>
              </a:r>
              <a:r>
                <a:rPr lang="en-SG" sz="2800" i="1" dirty="0"/>
                <a:t>C</a:t>
              </a:r>
              <a:r>
                <a:rPr lang="en-SG" sz="2800" dirty="0"/>
                <a:t> are any finite </a:t>
              </a:r>
              <a:r>
                <a:rPr lang="en-SG" sz="2800" dirty="0">
                  <a:sym typeface="Symbol" panose="05050102010706020507" pitchFamily="18" charset="2"/>
                </a:rPr>
                <a:t>sets, then</a:t>
              </a:r>
            </a:p>
            <a:p>
              <a:pPr>
                <a:tabLst>
                  <a:tab pos="1441450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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–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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</a:t>
              </a:r>
            </a:p>
            <a:p>
              <a:pPr>
                <a:spcAft>
                  <a:spcPts val="600"/>
                </a:spcAft>
                <a:tabLst>
                  <a:tab pos="1441450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and</a:t>
              </a:r>
            </a:p>
            <a:p>
              <a:pPr>
                <a:tabLst>
                  <a:tab pos="1441450" algn="l"/>
                </a:tabLst>
              </a:pP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 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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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C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C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–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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</a:t>
              </a:r>
            </a:p>
            <a:p>
              <a:pPr>
                <a:spcAft>
                  <a:spcPts val="600"/>
                </a:spcAft>
                <a:tabLst>
                  <a:tab pos="1441450" algn="l"/>
                </a:tabLst>
              </a:pP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                             –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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C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–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B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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C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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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C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  <a:endParaRPr lang="en-SG" sz="2800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2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679144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altLang="en-US" dirty="0"/>
              <a:t>How many integers from 1 through 1,000 are multiples of 3 or multiples of 5?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10 – Counting Elements of a General Union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708033"/>
            <a:ext cx="8216863" cy="949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the set of all integers in [1..1000] that are multiples of 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B</a:t>
            </a:r>
            <a:r>
              <a:rPr lang="en-US" altLang="en-US" sz="2400" dirty="0"/>
              <a:t> = the set of all integers in [1..1000] that are multiples of 5.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469" y="3727711"/>
            <a:ext cx="8216864" cy="2485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Then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/>
              <a:t>= the set of all integers in [1..1000] that are multiples of 3 or multiples of 5.</a:t>
            </a:r>
          </a:p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Then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/>
              <a:t>= the set of all integers in [1..1000] that are multiples of both 3 and 5</a:t>
            </a:r>
          </a:p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                     = the set of all integers in [1..1000] that are multiples of 15.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3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altLang="en-US" dirty="0"/>
              <a:t>How many integers from 1 through 1,000 are multiples of 3 or multiples of 5?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122094"/>
            <a:ext cx="8216863" cy="933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As every third integer from 3 through 999 is a multiple of 3, each can be represented in the form 3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for some integer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in [1..333].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470" y="3165231"/>
            <a:ext cx="8216863" cy="8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Hence there are 333 multiples of 3 from 1 through 1000, and so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333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54855" y="4279942"/>
            <a:ext cx="8216863" cy="933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Similarly, every multiple of 5 from 1 through 1000 has the form 5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for some integer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in [1..200].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654854" y="5355263"/>
            <a:ext cx="8216863" cy="8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Hence there are 200 multiples of 5 from 1 through 1000, and so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= 200</a:t>
            </a:r>
          </a:p>
        </p:txBody>
      </p:sp>
    </p:spTree>
    <p:extLst>
      <p:ext uri="{BB962C8B-B14F-4D97-AF65-F5344CB8AC3E}">
        <p14:creationId xmlns:p14="http://schemas.microsoft.com/office/powerpoint/2010/main" val="2603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0" grpId="0" animBg="1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altLang="en-US" dirty="0"/>
              <a:t>How many integers from 1 through 1,000 are multiples of 3 or multiples of 5?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066395"/>
            <a:ext cx="8216863" cy="933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Finally, every multiple of 15 from 1 through 1000 has the form 15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for some integer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in [1..66] (since 990 = 66 </a:t>
            </a:r>
            <a:r>
              <a:rPr lang="en-US" altLang="en-US" sz="2400" dirty="0">
                <a:sym typeface="Symbol" panose="05050102010706020507" pitchFamily="18" charset="2"/>
              </a:rPr>
              <a:t> 15)</a:t>
            </a:r>
            <a:r>
              <a:rPr lang="en-US" altLang="en-US" sz="2400" dirty="0"/>
              <a:t>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470" y="3109532"/>
            <a:ext cx="8216863" cy="8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Hence there are 66 multiples of 15 from 1 through 1000, and so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 = 66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54855" y="4224244"/>
            <a:ext cx="8216863" cy="5339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It follows by the </a:t>
            </a:r>
            <a:r>
              <a:rPr lang="en-US" altLang="en-US" sz="2400" b="1" dirty="0"/>
              <a:t>inclusion/exclusion rule </a:t>
            </a:r>
            <a:r>
              <a:rPr lang="en-US" altLang="en-US" sz="2400" dirty="0"/>
              <a:t>that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1906300" y="4758223"/>
            <a:ext cx="515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41450" algn="l"/>
              </a:tabLst>
            </a:pP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A </a:t>
            </a:r>
            <a:r>
              <a:rPr lang="en-SG" sz="2800" dirty="0">
                <a:sym typeface="Symbol" panose="05050102010706020507" pitchFamily="18" charset="2"/>
              </a:rPr>
              <a:t></a:t>
            </a:r>
            <a:r>
              <a:rPr lang="en-SG" sz="2800" i="1" dirty="0">
                <a:sym typeface="Symbol" panose="05050102010706020507" pitchFamily="18" charset="2"/>
              </a:rPr>
              <a:t> B</a:t>
            </a:r>
            <a:r>
              <a:rPr lang="en-SG" sz="2800" dirty="0">
                <a:sym typeface="Symbol" panose="05050102010706020507" pitchFamily="18" charset="2"/>
              </a:rPr>
              <a:t>) 	= </a:t>
            </a: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A</a:t>
            </a:r>
            <a:r>
              <a:rPr lang="en-SG" sz="2800" dirty="0">
                <a:sym typeface="Symbol" panose="05050102010706020507" pitchFamily="18" charset="2"/>
              </a:rPr>
              <a:t>) + </a:t>
            </a: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B</a:t>
            </a:r>
            <a:r>
              <a:rPr lang="en-SG" sz="2800" dirty="0">
                <a:sym typeface="Symbol" panose="05050102010706020507" pitchFamily="18" charset="2"/>
              </a:rPr>
              <a:t>) – </a:t>
            </a: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A </a:t>
            </a:r>
            <a:r>
              <a:rPr lang="en-SG" sz="2800" dirty="0">
                <a:sym typeface="Symbol" panose="05050102010706020507" pitchFamily="18" charset="2"/>
              </a:rPr>
              <a:t></a:t>
            </a:r>
            <a:r>
              <a:rPr lang="en-SG" sz="2800" i="1" dirty="0">
                <a:sym typeface="Symbol" panose="05050102010706020507" pitchFamily="18" charset="2"/>
              </a:rPr>
              <a:t> B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</a:p>
          <a:p>
            <a:pPr>
              <a:tabLst>
                <a:tab pos="1441450" algn="l"/>
              </a:tabLst>
            </a:pPr>
            <a:r>
              <a:rPr lang="en-SG" sz="2800" dirty="0">
                <a:sym typeface="Symbol" panose="05050102010706020507" pitchFamily="18" charset="2"/>
              </a:rPr>
              <a:t>	</a:t>
            </a:r>
            <a:r>
              <a:rPr lang="en-SG" sz="2800" dirty="0" smtClean="0">
                <a:sym typeface="Symbol" panose="05050102010706020507" pitchFamily="18" charset="2"/>
              </a:rPr>
              <a:t>= ???</a:t>
            </a:r>
            <a:endParaRPr lang="en-SG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30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0" grpId="0" animBg="1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2"/>
            </a:pPr>
            <a:r>
              <a:rPr lang="en-US" altLang="en-US" dirty="0"/>
              <a:t>How many integers from 1 through 1,000 are neither multiples of 3 nor multiples of 5?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066395"/>
            <a:ext cx="8216863" cy="14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There are 1000 integers from 1 through 1000.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By part (a), 467 of these are multiples of 3 or multiples of 5.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7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Note that the solution to part (b) of Example 10 hid a use of De Morgan’s law.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6755" y="2198360"/>
            <a:ext cx="8038595" cy="1388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number of elements that are neither in </a:t>
            </a:r>
            <a:r>
              <a:rPr lang="en-US" altLang="en-US" i="1" dirty="0"/>
              <a:t>A</a:t>
            </a:r>
            <a:r>
              <a:rPr lang="en-US" altLang="en-US" dirty="0"/>
              <a:t> nor in </a:t>
            </a:r>
            <a:r>
              <a:rPr lang="en-US" altLang="en-US" i="1" dirty="0"/>
              <a:t>B</a:t>
            </a:r>
            <a:r>
              <a:rPr lang="en-US" altLang="en-US" dirty="0"/>
              <a:t> is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c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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i="1" baseline="30000" dirty="0"/>
              <a:t>c</a:t>
            </a:r>
            <a:r>
              <a:rPr lang="en-US" altLang="en-US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De Morgan’s law, 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c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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i="1" baseline="30000" dirty="0"/>
              <a:t>c</a:t>
            </a:r>
            <a:r>
              <a:rPr lang="en-US" altLang="en-US" dirty="0"/>
              <a:t> = 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</a:t>
            </a:r>
            <a:r>
              <a:rPr lang="en-US" altLang="en-US" i="1" baseline="30000" dirty="0"/>
              <a:t>c</a:t>
            </a:r>
            <a:r>
              <a:rPr lang="en-US" altLang="en-US" dirty="0"/>
              <a:t>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76755" y="3827868"/>
            <a:ext cx="8038595" cy="1957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So </a:t>
            </a:r>
            <a:r>
              <a:rPr lang="en-US" altLang="en-US" i="1" dirty="0"/>
              <a:t>N</a:t>
            </a:r>
            <a:r>
              <a:rPr lang="en-US" altLang="en-US" dirty="0"/>
              <a:t>((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</a:t>
            </a:r>
            <a:r>
              <a:rPr lang="en-US" altLang="en-US" i="1" baseline="30000" dirty="0"/>
              <a:t>c</a:t>
            </a:r>
            <a:r>
              <a:rPr lang="en-US" altLang="en-US" dirty="0"/>
              <a:t>) was then calculated using the set difference rule: </a:t>
            </a:r>
            <a:r>
              <a:rPr lang="en-US" altLang="en-US" i="1" dirty="0"/>
              <a:t>N</a:t>
            </a:r>
            <a:r>
              <a:rPr lang="en-US" altLang="en-US" dirty="0"/>
              <a:t>((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</a:t>
            </a:r>
            <a:r>
              <a:rPr lang="en-US" altLang="en-US" i="1" baseline="30000" dirty="0"/>
              <a:t>c</a:t>
            </a:r>
            <a:r>
              <a:rPr lang="en-US" altLang="en-US" dirty="0"/>
              <a:t>) =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U</a:t>
            </a:r>
            <a:r>
              <a:rPr lang="en-US" altLang="en-US" dirty="0"/>
              <a:t>) –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), where the universe </a:t>
            </a:r>
            <a:r>
              <a:rPr lang="en-US" altLang="en-US" i="1" dirty="0"/>
              <a:t>U</a:t>
            </a:r>
            <a:r>
              <a:rPr lang="en-US" altLang="en-US" dirty="0"/>
              <a:t> was the set of all integers from 1 through 1,000.</a:t>
            </a:r>
          </a:p>
        </p:txBody>
      </p:sp>
    </p:spTree>
    <p:extLst>
      <p:ext uri="{BB962C8B-B14F-4D97-AF65-F5344CB8AC3E}">
        <p14:creationId xmlns:p14="http://schemas.microsoft.com/office/powerpoint/2010/main" val="29465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5" name="Rounded Rectangle 34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9.4 The Pigeonhole Principle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2" y="3029586"/>
            <a:ext cx="4104108" cy="33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63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5" y="1568775"/>
            <a:ext cx="6762244" cy="142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n</a:t>
            </a:r>
            <a:r>
              <a:rPr lang="en-US" altLang="en-US" dirty="0"/>
              <a:t> pigeons fly into </a:t>
            </a:r>
            <a:r>
              <a:rPr lang="en-US" altLang="en-US" i="1" dirty="0"/>
              <a:t>m</a:t>
            </a:r>
            <a:r>
              <a:rPr lang="en-US" altLang="en-US" dirty="0"/>
              <a:t> pigeonholes and </a:t>
            </a:r>
            <a:r>
              <a:rPr lang="en-US" altLang="en-US" i="1" dirty="0"/>
              <a:t>n</a:t>
            </a:r>
            <a:r>
              <a:rPr lang="en-US" altLang="en-US" dirty="0"/>
              <a:t> &gt; </a:t>
            </a:r>
            <a:r>
              <a:rPr lang="en-US" altLang="en-US" i="1" dirty="0"/>
              <a:t>m</a:t>
            </a:r>
            <a:r>
              <a:rPr lang="en-US" altLang="en-US" dirty="0"/>
              <a:t>, then at least one hole must contain two or more pigeons.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139" y="2997092"/>
            <a:ext cx="8221812" cy="3234045"/>
            <a:chOff x="522139" y="2997092"/>
            <a:chExt cx="8221812" cy="3234045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1"/>
            <a:stretch>
              <a:fillRect/>
            </a:stretch>
          </p:blipFill>
          <p:spPr bwMode="auto">
            <a:xfrm>
              <a:off x="522139" y="2997092"/>
              <a:ext cx="8221812" cy="284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491136" y="5831027"/>
              <a:ext cx="4283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9.4.1 </a:t>
              </a:r>
              <a:r>
                <a:rPr lang="en-SG" sz="2000" i="1" dirty="0"/>
                <a:t>n</a:t>
              </a:r>
              <a:r>
                <a:rPr lang="en-SG" sz="2000" dirty="0"/>
                <a:t> = 5 and </a:t>
              </a:r>
              <a:r>
                <a:rPr lang="en-SG" sz="2000" i="1" dirty="0"/>
                <a:t>m</a:t>
              </a:r>
              <a:r>
                <a:rPr lang="en-SG" sz="2000" dirty="0"/>
                <a:t> = 4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47" y="1446898"/>
            <a:ext cx="1340004" cy="11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444058" y="1014828"/>
            <a:ext cx="7895270" cy="1057132"/>
            <a:chOff x="825277" y="4598517"/>
            <a:chExt cx="7895270" cy="1057132"/>
          </a:xfrm>
        </p:grpSpPr>
        <p:sp>
          <p:nvSpPr>
            <p:cNvPr id="41" name="Rectangle 40"/>
            <p:cNvSpPr/>
            <p:nvPr/>
          </p:nvSpPr>
          <p:spPr>
            <a:xfrm>
              <a:off x="825277" y="4598518"/>
              <a:ext cx="7895270" cy="10571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5277" y="4598517"/>
              <a:ext cx="7895270" cy="50879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Notation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5277" y="5161749"/>
              <a:ext cx="776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For a finite set </a:t>
              </a:r>
              <a:r>
                <a:rPr lang="en-SG" sz="2400" i="1" dirty="0"/>
                <a:t>A</a:t>
              </a:r>
              <a:r>
                <a:rPr lang="en-SG" sz="2400" dirty="0"/>
                <a:t>, </a:t>
              </a:r>
              <a:r>
                <a:rPr lang="en-SG" sz="2400" i="1" dirty="0"/>
                <a:t>N</a:t>
              </a:r>
              <a:r>
                <a:rPr lang="en-SG" sz="2400" dirty="0"/>
                <a:t>(</a:t>
              </a:r>
              <a:r>
                <a:rPr lang="en-SG" sz="2400" i="1" dirty="0"/>
                <a:t>A</a:t>
              </a:r>
              <a:r>
                <a:rPr lang="en-SG" sz="2400" dirty="0"/>
                <a:t>) denotes the number of elements in </a:t>
              </a:r>
              <a:r>
                <a:rPr lang="en-SG" sz="2400" i="1" dirty="0"/>
                <a:t>A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6176" y="2486497"/>
            <a:ext cx="7913152" cy="2965347"/>
            <a:chOff x="426176" y="2486497"/>
            <a:chExt cx="7913152" cy="2965347"/>
          </a:xfrm>
        </p:grpSpPr>
        <p:grpSp>
          <p:nvGrpSpPr>
            <p:cNvPr id="35" name="Group 34"/>
            <p:cNvGrpSpPr/>
            <p:nvPr/>
          </p:nvGrpSpPr>
          <p:grpSpPr>
            <a:xfrm>
              <a:off x="426176" y="2486497"/>
              <a:ext cx="7913152" cy="2965347"/>
              <a:chOff x="993228" y="4598517"/>
              <a:chExt cx="7913152" cy="296534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3228" y="4598517"/>
                <a:ext cx="7913152" cy="29037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3228" y="4598517"/>
                <a:ext cx="7913152" cy="57309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09373" y="4645644"/>
                <a:ext cx="6495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bg1"/>
                    </a:solidFill>
                  </a:rPr>
                  <a:t>Equally Likely Probability Formula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09374" y="5193984"/>
                <a:ext cx="6925353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If </a:t>
                </a:r>
                <a:r>
                  <a:rPr lang="en-SG" sz="2400" i="1" dirty="0"/>
                  <a:t>S</a:t>
                </a:r>
                <a:r>
                  <a:rPr lang="en-SG" sz="2400" dirty="0"/>
                  <a:t> is a finite sample space in which all outcomes are equally likely and </a:t>
                </a:r>
                <a:r>
                  <a:rPr lang="en-SG" sz="2400" i="1" dirty="0"/>
                  <a:t>E</a:t>
                </a:r>
                <a:r>
                  <a:rPr lang="en-SG" sz="2400" dirty="0"/>
                  <a:t> is an event in </a:t>
                </a:r>
                <a:r>
                  <a:rPr lang="en-SG" sz="2400" i="1" dirty="0"/>
                  <a:t>S</a:t>
                </a:r>
                <a:r>
                  <a:rPr lang="en-SG" sz="2400" dirty="0"/>
                  <a:t>, then the </a:t>
                </a:r>
                <a:r>
                  <a:rPr lang="en-SG" sz="2400" b="1" dirty="0"/>
                  <a:t>probability</a:t>
                </a:r>
                <a:r>
                  <a:rPr lang="en-SG" sz="2400" dirty="0"/>
                  <a:t> of </a:t>
                </a:r>
                <a:r>
                  <a:rPr lang="en-SG" sz="2400" i="1" dirty="0"/>
                  <a:t>E</a:t>
                </a:r>
                <a:r>
                  <a:rPr lang="en-SG" sz="2400" dirty="0"/>
                  <a:t>, denoted </a:t>
                </a:r>
                <a:r>
                  <a:rPr lang="en-SG" sz="2400" i="1" dirty="0"/>
                  <a:t>P</a:t>
                </a:r>
                <a:r>
                  <a:rPr lang="en-SG" sz="2400" dirty="0"/>
                  <a:t>(</a:t>
                </a:r>
                <a:r>
                  <a:rPr lang="en-SG" sz="2400" i="1" dirty="0"/>
                  <a:t>E</a:t>
                </a:r>
                <a:r>
                  <a:rPr lang="en-SG" sz="2400" dirty="0"/>
                  <a:t>), is</a:t>
                </a:r>
              </a:p>
              <a:p>
                <a:endParaRPr lang="en-SG" sz="2400" dirty="0"/>
              </a:p>
              <a:p>
                <a:pPr>
                  <a:tabLst>
                    <a:tab pos="439738" algn="l"/>
                  </a:tabLst>
                </a:pPr>
                <a:r>
                  <a:rPr lang="en-SG" sz="2800" i="1" dirty="0"/>
                  <a:t>P</a:t>
                </a:r>
                <a:r>
                  <a:rPr lang="en-SG" sz="2800" dirty="0"/>
                  <a:t>(</a:t>
                </a:r>
                <a:r>
                  <a:rPr lang="en-SG" sz="2800" i="1" dirty="0"/>
                  <a:t>E</a:t>
                </a:r>
                <a:r>
                  <a:rPr lang="en-SG" sz="2800" dirty="0"/>
                  <a:t>) = </a:t>
                </a:r>
              </a:p>
              <a:p>
                <a:endParaRPr lang="en-SG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10423" y="4369527"/>
              <a:ext cx="5367195" cy="937612"/>
              <a:chOff x="2472704" y="2917632"/>
              <a:chExt cx="5367195" cy="937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824802" y="2917632"/>
                <a:ext cx="4740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The number of outcomes in </a:t>
                </a:r>
                <a:r>
                  <a:rPr lang="en-SG" sz="2800" i="1" dirty="0"/>
                  <a:t>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72704" y="3332024"/>
                <a:ext cx="53671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The total number of outcomes in </a:t>
                </a:r>
                <a:r>
                  <a:rPr lang="en-SG" sz="2800" i="1" dirty="0"/>
                  <a:t>S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637693" y="3402362"/>
                <a:ext cx="50898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705990" y="4331037"/>
              <a:ext cx="1523369" cy="1046440"/>
              <a:chOff x="3980390" y="5378738"/>
              <a:chExt cx="1523369" cy="104644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980390" y="5640348"/>
                <a:ext cx="452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=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219358" y="5378738"/>
                <a:ext cx="1284401" cy="1046440"/>
                <a:chOff x="4387309" y="5378738"/>
                <a:chExt cx="1284401" cy="1046440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4387309" y="5378738"/>
                  <a:ext cx="12844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i="1" dirty="0"/>
                    <a:t>N</a:t>
                  </a:r>
                  <a:r>
                    <a:rPr lang="en-SG" sz="2800" dirty="0"/>
                    <a:t>(</a:t>
                  </a:r>
                  <a:r>
                    <a:rPr lang="en-SG" sz="2800" i="1" dirty="0"/>
                    <a:t>E</a:t>
                  </a:r>
                  <a:r>
                    <a:rPr lang="en-SG" sz="2800" dirty="0"/>
                    <a:t>)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87309" y="5901958"/>
                  <a:ext cx="12844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i="1" dirty="0"/>
                    <a:t>N</a:t>
                  </a:r>
                  <a:r>
                    <a:rPr lang="en-SG" sz="2800" dirty="0"/>
                    <a:t>(</a:t>
                  </a:r>
                  <a:r>
                    <a:rPr lang="en-SG" sz="2800" i="1" dirty="0"/>
                    <a:t>S</a:t>
                  </a:r>
                  <a:r>
                    <a:rPr lang="en-SG" sz="2800" dirty="0"/>
                    <a:t>)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506283" y="5901958"/>
                  <a:ext cx="104645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4" name="Oval 7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0048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47" y="1446898"/>
            <a:ext cx="1340004" cy="1142353"/>
          </a:xfrm>
          <a:prstGeom prst="rect">
            <a:avLst/>
          </a:prstGeom>
        </p:spPr>
      </p:pic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001157"/>
            <a:ext cx="7507476" cy="142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pigeonhole principle is sometimes called the </a:t>
            </a:r>
            <a:r>
              <a:rPr lang="en-US" altLang="en-US" i="1" dirty="0" err="1"/>
              <a:t>Dirichlet</a:t>
            </a:r>
            <a:r>
              <a:rPr lang="en-US" altLang="en-US" i="1" dirty="0"/>
              <a:t> box principle</a:t>
            </a:r>
            <a:r>
              <a:rPr lang="en-US" altLang="en-US" dirty="0"/>
              <a:t> because it was first stated formally by J. P. G. L. </a:t>
            </a:r>
            <a:r>
              <a:rPr lang="en-US" altLang="en-US" dirty="0" err="1"/>
              <a:t>Dirichlet</a:t>
            </a:r>
            <a:r>
              <a:rPr lang="en-US" altLang="en-US" dirty="0"/>
              <a:t> (1805–1859).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9" b="8571"/>
          <a:stretch/>
        </p:blipFill>
        <p:spPr bwMode="auto">
          <a:xfrm>
            <a:off x="5798005" y="2997090"/>
            <a:ext cx="3248740" cy="264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32424" y="2517922"/>
            <a:ext cx="4340095" cy="53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Mathematical formulation: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7021" y="3145955"/>
            <a:ext cx="5345565" cy="2925841"/>
            <a:chOff x="730523" y="4598517"/>
            <a:chExt cx="5345565" cy="2925841"/>
          </a:xfrm>
        </p:grpSpPr>
        <p:sp>
          <p:nvSpPr>
            <p:cNvPr id="37" name="Rectangle 36"/>
            <p:cNvSpPr/>
            <p:nvPr/>
          </p:nvSpPr>
          <p:spPr>
            <a:xfrm>
              <a:off x="730523" y="4598517"/>
              <a:ext cx="5345565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0523" y="4598517"/>
              <a:ext cx="5345565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8474" y="4645644"/>
              <a:ext cx="5177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Pigeonhole Principle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942" y="5218733"/>
              <a:ext cx="528014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A function from one finite set to a smaller finite set cannot be one-to-one: There must be at least 2 elements in the domain that have the same image in the co-domain.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3" y="1651833"/>
            <a:ext cx="7507477" cy="2493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altLang="en-US" dirty="0"/>
              <a:t>In a group of six people, must there be at least two who were born in the same month?</a:t>
            </a:r>
          </a:p>
          <a:p>
            <a:pPr marL="544513" indent="-544513">
              <a:lnSpc>
                <a:spcPct val="100000"/>
              </a:lnSpc>
              <a:spcBef>
                <a:spcPts val="0"/>
              </a:spcBef>
              <a:buNone/>
              <a:tabLst>
                <a:tab pos="544513" algn="l"/>
              </a:tabLst>
            </a:pPr>
            <a:r>
              <a:rPr lang="en-US" altLang="en-US" dirty="0"/>
              <a:t>	In a group of 13 people, must there be at least two who were born in the same month?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11 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6898240" y="2114634"/>
            <a:ext cx="850053" cy="557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No.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6" y="3640138"/>
            <a:ext cx="5830796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6594232" y="4071449"/>
            <a:ext cx="2356337" cy="228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Yes. At least 2 people must have been born in the same month.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44" y="682652"/>
            <a:ext cx="1267925" cy="12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651833"/>
            <a:ext cx="7675428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dirty="0"/>
              <a:t>Among the population of Singapore, are there at least two people with the same number of hairs on their heads?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11 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900032" y="3034992"/>
            <a:ext cx="7198586" cy="1511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Population of Singapore: 5.47m (June 2014).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Hairs on head: average up to 150,000; no more than 300,000.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59" y="606475"/>
            <a:ext cx="1370360" cy="1253879"/>
          </a:xfrm>
          <a:prstGeom prst="rect">
            <a:avLst/>
          </a:prstGeom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900032" y="4716457"/>
            <a:ext cx="7198586" cy="1511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Define a function </a:t>
            </a:r>
            <a:r>
              <a:rPr lang="en-US" altLang="en-US" i="1" dirty="0"/>
              <a:t>H</a:t>
            </a:r>
            <a:r>
              <a:rPr lang="en-US" altLang="en-US" dirty="0"/>
              <a:t> from the set of people in Singapore {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…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 to the set {0, 1, 2, … 300000} as shown in the next slide.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6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651833"/>
            <a:ext cx="7675428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dirty="0"/>
              <a:t>Among the population of Singapore, are there at least two people with the same number of hairs on their heads?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11 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59" y="606475"/>
            <a:ext cx="1370360" cy="125387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32424" y="3137838"/>
            <a:ext cx="5791349" cy="2971255"/>
            <a:chOff x="332424" y="3137838"/>
            <a:chExt cx="5791349" cy="2971255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23" y="3197618"/>
              <a:ext cx="5708650" cy="291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2424" y="3137838"/>
              <a:ext cx="19748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People in Singapore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6020957" y="3731702"/>
            <a:ext cx="2651813" cy="228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Yes. At least 2 people must have the same number of hairs on their heads.</a:t>
            </a:r>
          </a:p>
        </p:txBody>
      </p:sp>
    </p:spTree>
    <p:extLst>
      <p:ext uri="{BB962C8B-B14F-4D97-AF65-F5344CB8AC3E}">
        <p14:creationId xmlns:p14="http://schemas.microsoft.com/office/powerpoint/2010/main" val="28001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513612"/>
            <a:ext cx="8354376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dirty="0"/>
              <a:t>One important consequence of the </a:t>
            </a:r>
            <a:r>
              <a:rPr lang="en-US" altLang="en-US" dirty="0" err="1"/>
              <a:t>piegonhole</a:t>
            </a:r>
            <a:r>
              <a:rPr lang="en-US" altLang="en-US" dirty="0"/>
              <a:t> principle is the fact that </a:t>
            </a:r>
            <a:r>
              <a:rPr lang="en-US" altLang="en-US" i="1" dirty="0">
                <a:solidFill>
                  <a:srgbClr val="C00000"/>
                </a:solidFill>
              </a:rPr>
              <a:t>the decimal expansion of any rational number either terminates or repeats</a:t>
            </a:r>
            <a:r>
              <a:rPr lang="en-US" altLang="en-US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135" y="2813478"/>
            <a:ext cx="457400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terminating decimal: 3.625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4135" y="3554903"/>
            <a:ext cx="4574003" cy="523220"/>
            <a:chOff x="1406769" y="3771542"/>
            <a:chExt cx="4574003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1406769" y="3771542"/>
              <a:ext cx="4574003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A repeating decimal: 2.38246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69877" y="3856521"/>
              <a:ext cx="545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328138" y="3550028"/>
            <a:ext cx="349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(2.38246246246246…)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32424" y="4152141"/>
            <a:ext cx="8645364" cy="252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A rational number can be written as a fraction </a:t>
            </a:r>
            <a:r>
              <a:rPr lang="en-US" altLang="en-US" i="1" dirty="0"/>
              <a:t>a</a:t>
            </a:r>
            <a:r>
              <a:rPr lang="en-US" altLang="en-US" dirty="0"/>
              <a:t>/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When one integer is divided by another, it is the pigeonhole principle (together with the quotient-remainder theorem) that guarantees that such a repetition of remainders (and hence decimal digits) must always occur. </a:t>
            </a:r>
          </a:p>
        </p:txBody>
      </p:sp>
    </p:spTree>
    <p:extLst>
      <p:ext uri="{BB962C8B-B14F-4D97-AF65-F5344CB8AC3E}">
        <p14:creationId xmlns:p14="http://schemas.microsoft.com/office/powerpoint/2010/main" val="37222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974081"/>
            <a:ext cx="8354376" cy="115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600" dirty="0"/>
              <a:t>Consider </a:t>
            </a:r>
            <a:r>
              <a:rPr lang="en-US" altLang="en-US" sz="2600" i="1" dirty="0"/>
              <a:t>a</a:t>
            </a:r>
            <a:r>
              <a:rPr lang="en-US" altLang="en-US" sz="2600" dirty="0"/>
              <a:t>/</a:t>
            </a:r>
            <a:r>
              <a:rPr lang="en-US" altLang="en-US" sz="2600" i="1" dirty="0"/>
              <a:t>b</a:t>
            </a:r>
            <a:r>
              <a:rPr lang="en-US" altLang="en-US" sz="2600" dirty="0"/>
              <a:t>, where for simplicity assume that </a:t>
            </a:r>
            <a:r>
              <a:rPr lang="en-US" altLang="en-US" sz="2600" i="1" dirty="0"/>
              <a:t>a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b</a:t>
            </a:r>
            <a:r>
              <a:rPr lang="en-US" altLang="en-US" sz="2600" dirty="0"/>
              <a:t> are positive. The decimal expansion of </a:t>
            </a:r>
            <a:r>
              <a:rPr lang="en-US" altLang="en-US" sz="2600" i="1" dirty="0"/>
              <a:t>a</a:t>
            </a:r>
            <a:r>
              <a:rPr lang="en-US" altLang="en-US" sz="2600" dirty="0"/>
              <a:t>/</a:t>
            </a:r>
            <a:r>
              <a:rPr lang="en-US" altLang="en-US" sz="2600" i="1" dirty="0"/>
              <a:t>b</a:t>
            </a:r>
            <a:r>
              <a:rPr lang="en-US" altLang="en-US" sz="2600" dirty="0"/>
              <a:t> is obtained by dividing </a:t>
            </a:r>
            <a:r>
              <a:rPr lang="en-US" altLang="en-US" sz="2600" i="1" dirty="0"/>
              <a:t>a</a:t>
            </a:r>
            <a:r>
              <a:rPr lang="en-US" altLang="en-US" sz="2600" dirty="0"/>
              <a:t> by </a:t>
            </a:r>
            <a:r>
              <a:rPr lang="en-US" altLang="en-US" sz="2600" i="1" dirty="0"/>
              <a:t>b</a:t>
            </a:r>
            <a:r>
              <a:rPr lang="en-US" altLang="en-US" sz="2600" dirty="0"/>
              <a:t> as illustrated here for </a:t>
            </a:r>
            <a:r>
              <a:rPr lang="en-US" altLang="en-US" sz="2600" i="1" dirty="0"/>
              <a:t>a</a:t>
            </a:r>
            <a:r>
              <a:rPr lang="en-US" altLang="en-US" sz="2600" dirty="0"/>
              <a:t> = 3 and </a:t>
            </a:r>
            <a:r>
              <a:rPr lang="en-US" altLang="en-US" sz="2600" i="1" dirty="0"/>
              <a:t>b</a:t>
            </a:r>
            <a:r>
              <a:rPr lang="en-US" altLang="en-US" sz="2600" dirty="0"/>
              <a:t> = 14.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8" y="2264572"/>
            <a:ext cx="26606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32424" y="2193350"/>
            <a:ext cx="5984714" cy="119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Let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0</a:t>
            </a:r>
            <a:r>
              <a:rPr lang="en-US" altLang="en-US" sz="2600" dirty="0"/>
              <a:t> = </a:t>
            </a:r>
            <a:r>
              <a:rPr lang="en-US" altLang="en-US" sz="2600" i="1" dirty="0"/>
              <a:t>a</a:t>
            </a:r>
            <a:r>
              <a:rPr lang="en-US" altLang="en-US" sz="2600" dirty="0"/>
              <a:t> and let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1</a:t>
            </a:r>
            <a:r>
              <a:rPr lang="en-US" altLang="en-US" sz="2600" dirty="0"/>
              <a:t>,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2</a:t>
            </a:r>
            <a:r>
              <a:rPr lang="en-US" altLang="en-US" sz="2600" dirty="0"/>
              <a:t>,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3</a:t>
            </a:r>
            <a:r>
              <a:rPr lang="en-US" altLang="en-US" sz="2600" dirty="0"/>
              <a:t>, . . . be the successive remainders obtained in the long division of </a:t>
            </a:r>
            <a:r>
              <a:rPr lang="en-US" altLang="en-US" sz="2600" i="1" dirty="0"/>
              <a:t>a</a:t>
            </a:r>
            <a:r>
              <a:rPr lang="en-US" altLang="en-US" sz="2600" dirty="0"/>
              <a:t> by </a:t>
            </a:r>
            <a:r>
              <a:rPr lang="en-US" altLang="en-US" sz="2600" i="1" dirty="0"/>
              <a:t>b</a:t>
            </a:r>
            <a:r>
              <a:rPr lang="en-US" altLang="en-US" sz="2600" dirty="0"/>
              <a:t>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32424" y="3402433"/>
            <a:ext cx="5984714" cy="1539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By the quotient-remainder theorem, each remainder must be between 0 and </a:t>
            </a:r>
            <a:r>
              <a:rPr lang="en-US" altLang="en-US" sz="2600" i="1" dirty="0"/>
              <a:t>b</a:t>
            </a:r>
            <a:r>
              <a:rPr lang="en-US" altLang="en-US" sz="2600" dirty="0"/>
              <a:t> – 1. (Here, </a:t>
            </a:r>
            <a:r>
              <a:rPr lang="en-US" altLang="en-US" sz="2600" i="1" dirty="0"/>
              <a:t>b</a:t>
            </a:r>
            <a:r>
              <a:rPr lang="en-US" altLang="en-US" sz="2600" dirty="0"/>
              <a:t> is 14, and so the remainders are from 0 to 13.)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32423" y="4957097"/>
            <a:ext cx="7166841" cy="1831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If some remainder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i</a:t>
            </a:r>
            <a:r>
              <a:rPr lang="en-US" altLang="en-US" sz="2600" dirty="0"/>
              <a:t> = 0, then the division terminates and </a:t>
            </a:r>
            <a:r>
              <a:rPr lang="en-US" altLang="en-US" sz="2600" i="1" dirty="0"/>
              <a:t>a</a:t>
            </a:r>
            <a:r>
              <a:rPr lang="en-US" altLang="en-US" sz="2600" dirty="0"/>
              <a:t>/</a:t>
            </a:r>
            <a:r>
              <a:rPr lang="en-US" altLang="en-US" sz="2600" i="1" dirty="0"/>
              <a:t>b</a:t>
            </a:r>
            <a:r>
              <a:rPr lang="en-US" altLang="en-US" sz="2600" dirty="0"/>
              <a:t> has a terminating decimal expansion. If no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i</a:t>
            </a:r>
            <a:r>
              <a:rPr lang="en-US" altLang="en-US" sz="2600" dirty="0">
                <a:solidFill>
                  <a:srgbClr val="C00000"/>
                </a:solidFill>
              </a:rPr>
              <a:t> </a:t>
            </a:r>
            <a:r>
              <a:rPr lang="en-US" altLang="en-US" sz="2600" dirty="0"/>
              <a:t>= 0, then the division process and hence the sequence of remainders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23681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24356" y="974082"/>
            <a:ext cx="8432782" cy="1284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600" dirty="0"/>
              <a:t>By the pigeonhole principle, since there are more remainders than values that the remainders can take, some remainder value must repeat: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j</a:t>
            </a:r>
            <a:r>
              <a:rPr lang="en-US" altLang="en-US" sz="2600" dirty="0"/>
              <a:t> =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k</a:t>
            </a:r>
            <a:r>
              <a:rPr lang="en-US" altLang="en-US" sz="2600" dirty="0"/>
              <a:t>, for some indices </a:t>
            </a:r>
            <a:r>
              <a:rPr lang="en-US" altLang="en-US" sz="2600" i="1" dirty="0"/>
              <a:t>j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k</a:t>
            </a:r>
            <a:r>
              <a:rPr lang="en-US" altLang="en-US" sz="2600" dirty="0"/>
              <a:t> with </a:t>
            </a:r>
            <a:r>
              <a:rPr lang="en-US" altLang="en-US" sz="2600" i="1" dirty="0"/>
              <a:t>j</a:t>
            </a:r>
            <a:r>
              <a:rPr lang="en-US" altLang="en-US" sz="2600" dirty="0"/>
              <a:t> &lt; </a:t>
            </a:r>
            <a:r>
              <a:rPr lang="en-US" altLang="en-US" sz="2600" i="1" dirty="0"/>
              <a:t>k</a:t>
            </a:r>
            <a:r>
              <a:rPr lang="en-US" altLang="en-US" sz="2600" dirty="0"/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2189371"/>
            <a:ext cx="4995863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24356" y="2458313"/>
            <a:ext cx="3282324" cy="2210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It follows that the decimal digits obtained from the divisions between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j</a:t>
            </a:r>
            <a:r>
              <a:rPr lang="en-US" altLang="en-US" sz="2600" dirty="0"/>
              <a:t> and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k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 – 1</a:t>
            </a:r>
            <a:r>
              <a:rPr lang="en-US" altLang="en-US" sz="2600" dirty="0">
                <a:solidFill>
                  <a:srgbClr val="C00000"/>
                </a:solidFill>
              </a:rPr>
              <a:t> </a:t>
            </a:r>
            <a:r>
              <a:rPr lang="en-US" altLang="en-US" sz="2600" dirty="0"/>
              <a:t>repeat forever.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4356" y="4868264"/>
            <a:ext cx="8190994" cy="1690797"/>
            <a:chOff x="324356" y="4868264"/>
            <a:chExt cx="8190994" cy="1690797"/>
          </a:xfrm>
        </p:grpSpPr>
        <p:sp>
          <p:nvSpPr>
            <p:cNvPr id="33" name="Rectangle 3"/>
            <p:cNvSpPr txBox="1">
              <a:spLocks noChangeArrowheads="1"/>
            </p:cNvSpPr>
            <p:nvPr/>
          </p:nvSpPr>
          <p:spPr>
            <a:xfrm>
              <a:off x="324356" y="4868264"/>
              <a:ext cx="8190994" cy="16907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2600" dirty="0"/>
                <a:t>In the case of 3/14, the repetition begins with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7</a:t>
              </a:r>
              <a:r>
                <a:rPr lang="en-US" altLang="en-US" sz="2600" dirty="0"/>
                <a:t> = 2 =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1</a:t>
              </a:r>
              <a:r>
                <a:rPr lang="en-US" altLang="en-US" sz="2600" dirty="0"/>
                <a:t> and the decimal expansion repeats the quotients obtained from the divisions from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1</a:t>
              </a:r>
              <a:r>
                <a:rPr lang="en-US" altLang="en-US" sz="2600" dirty="0"/>
                <a:t> through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6</a:t>
              </a:r>
              <a:r>
                <a:rPr lang="en-US" altLang="en-US" sz="2600" dirty="0"/>
                <a:t> forever:</a:t>
              </a:r>
            </a:p>
            <a:p>
              <a:pPr marL="0" indent="0">
                <a:spcBef>
                  <a:spcPct val="0"/>
                </a:spcBef>
                <a:spcAft>
                  <a:spcPts val="600"/>
                </a:spcAft>
                <a:buFontTx/>
                <a:buNone/>
                <a:tabLst>
                  <a:tab pos="2144713" algn="l"/>
                </a:tabLst>
              </a:pPr>
              <a:r>
                <a:rPr lang="en-US" altLang="en-US" sz="2600" dirty="0"/>
                <a:t>	</a:t>
              </a:r>
              <a:r>
                <a:rPr lang="en-US" altLang="en-US" dirty="0"/>
                <a:t>3/14 = 0.2142857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079631" y="6052238"/>
              <a:ext cx="10087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1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7947828" cy="1278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00" dirty="0"/>
              <a:t>If</a:t>
            </a:r>
            <a:r>
              <a:rPr lang="en-US" altLang="en-US" sz="2600" i="1" dirty="0"/>
              <a:t> n</a:t>
            </a:r>
            <a:r>
              <a:rPr lang="en-US" altLang="en-US" sz="2600" dirty="0"/>
              <a:t> pigeons fly into </a:t>
            </a:r>
            <a:r>
              <a:rPr lang="en-US" altLang="en-US" sz="2600" i="1" dirty="0"/>
              <a:t>m</a:t>
            </a:r>
            <a:r>
              <a:rPr lang="en-US" altLang="en-US" sz="2600" dirty="0"/>
              <a:t> pigeonholes and, for some positive integer </a:t>
            </a:r>
            <a:r>
              <a:rPr lang="en-US" altLang="en-US" sz="2600" i="1" dirty="0"/>
              <a:t>k</a:t>
            </a:r>
            <a:r>
              <a:rPr lang="en-US" altLang="en-US" sz="2600" dirty="0"/>
              <a:t>, </a:t>
            </a:r>
            <a:r>
              <a:rPr lang="en-US" altLang="en-US" sz="2600" i="1" dirty="0"/>
              <a:t>k</a:t>
            </a:r>
            <a:r>
              <a:rPr lang="en-US" altLang="en-US" sz="2600" dirty="0"/>
              <a:t> &lt; </a:t>
            </a:r>
            <a:r>
              <a:rPr lang="en-US" altLang="en-US" sz="2600" i="1" dirty="0"/>
              <a:t>n</a:t>
            </a:r>
            <a:r>
              <a:rPr lang="en-US" altLang="en-US" sz="2600" dirty="0"/>
              <a:t>/</a:t>
            </a:r>
            <a:r>
              <a:rPr lang="en-US" altLang="en-US" sz="2600" i="1" dirty="0"/>
              <a:t>m</a:t>
            </a:r>
            <a:r>
              <a:rPr lang="en-US" altLang="en-US" sz="2600" dirty="0"/>
              <a:t>, then at least one pigeonhole contains </a:t>
            </a:r>
            <a:r>
              <a:rPr lang="en-US" altLang="en-US" sz="2600" i="1" dirty="0"/>
              <a:t>k</a:t>
            </a:r>
            <a:r>
              <a:rPr lang="en-US" altLang="en-US" sz="2600" dirty="0"/>
              <a:t> + 1 or more pigeons.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63368" y="3059724"/>
            <a:ext cx="7947827" cy="2925841"/>
            <a:chOff x="730522" y="4598517"/>
            <a:chExt cx="7947827" cy="2925841"/>
          </a:xfrm>
        </p:grpSpPr>
        <p:sp>
          <p:nvSpPr>
            <p:cNvPr id="35" name="Rectangle 34"/>
            <p:cNvSpPr/>
            <p:nvPr/>
          </p:nvSpPr>
          <p:spPr>
            <a:xfrm>
              <a:off x="730522" y="4598517"/>
              <a:ext cx="7947827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94782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4" y="4645644"/>
              <a:ext cx="5230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Generalized Pigeonhole Principle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78656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 </a:t>
              </a:r>
              <a:r>
                <a:rPr lang="en-SG" sz="2800" dirty="0"/>
                <a:t>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 and for any positive integer </a:t>
              </a:r>
              <a:r>
                <a:rPr lang="en-SG" sz="2800" i="1" dirty="0"/>
                <a:t>k</a:t>
              </a:r>
              <a:r>
                <a:rPr lang="en-SG" sz="2800" dirty="0"/>
                <a:t>, if </a:t>
              </a:r>
              <a:r>
                <a:rPr lang="en-SG" sz="2800" i="1" dirty="0"/>
                <a:t>k</a:t>
              </a:r>
              <a:r>
                <a:rPr lang="en-SG" sz="2800" dirty="0"/>
                <a:t> &lt; </a:t>
              </a:r>
              <a:r>
                <a:rPr lang="en-SG" sz="2800" i="1" dirty="0"/>
                <a:t>n</a:t>
              </a:r>
              <a:r>
                <a:rPr lang="en-SG" sz="2800" dirty="0"/>
                <a:t>/</a:t>
              </a:r>
              <a:r>
                <a:rPr lang="en-SG" sz="2800" i="1" dirty="0"/>
                <a:t>m</a:t>
              </a:r>
              <a:r>
                <a:rPr lang="en-SG" sz="2800" dirty="0"/>
                <a:t>, then there is some </a:t>
              </a:r>
              <a:r>
                <a:rPr lang="en-SG" sz="2800" i="1" dirty="0"/>
                <a:t>y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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 such that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 is the image of</a:t>
              </a:r>
              <a:r>
                <a:rPr lang="en-SG" sz="2800" dirty="0"/>
                <a:t> at least </a:t>
              </a:r>
              <a:r>
                <a:rPr lang="en-SG" sz="2800" i="1" dirty="0"/>
                <a:t>k</a:t>
              </a:r>
              <a:r>
                <a:rPr lang="en-SG" sz="2800" dirty="0"/>
                <a:t> + 1 distinct elements of </a:t>
              </a:r>
              <a:r>
                <a:rPr lang="en-SG" sz="2800" i="1" dirty="0"/>
                <a:t>X</a:t>
              </a:r>
              <a:r>
                <a:rPr lang="en-SG" sz="2800" dirty="0"/>
                <a:t>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7947828" cy="144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Show how the generalized pigeonhole principle implies that in a group of 85 people, at least 4 must have the same last initial (‘A’, ‘B’, …, ‘Z’).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12 – Applying the General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138" y="3261495"/>
            <a:ext cx="799321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In this example the pigeons are the 85 people and the pigeonholes are the 26 possible last initials of their names. Note that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7722" y="4709744"/>
            <a:ext cx="288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 &lt; 85/26 </a:t>
            </a:r>
            <a:r>
              <a:rPr lang="en-SG" sz="2800" dirty="0">
                <a:sym typeface="Symbol" panose="05050102010706020507" pitchFamily="18" charset="2"/>
              </a:rPr>
              <a:t> 3.27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2220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3441769" cy="2355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Consider the function </a:t>
            </a:r>
            <a:r>
              <a:rPr lang="en-US" altLang="en-US" i="1" dirty="0"/>
              <a:t>L</a:t>
            </a:r>
            <a:r>
              <a:rPr lang="en-US" altLang="en-US" dirty="0"/>
              <a:t> from people to initials defined by the following arrow diagram.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12 – Applying the General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138" y="4166049"/>
            <a:ext cx="799321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Since 3 &lt; 85/26, the generalized pigeonhole principle states that some initial must be the image of at least four (3 + 1) people.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1703082"/>
            <a:ext cx="43370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22138" y="5663853"/>
            <a:ext cx="799321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Thus, at least 4 people have the same last initial.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15294" y="5848221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28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2" y="2223462"/>
            <a:ext cx="6849678" cy="39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Rolling a Pair of Dice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84" y="732686"/>
            <a:ext cx="2539682" cy="128254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075393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67523" y="1166127"/>
            <a:ext cx="7947828" cy="1876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Consider the following contrapositive form of the generalized pigeonhole principle. You may find it natural to use the contrapositive form of the generalized pigeonhole principle in certain situations.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63368" y="3059724"/>
            <a:ext cx="7947827" cy="2925841"/>
            <a:chOff x="730522" y="4598517"/>
            <a:chExt cx="7947827" cy="2925841"/>
          </a:xfrm>
        </p:grpSpPr>
        <p:sp>
          <p:nvSpPr>
            <p:cNvPr id="35" name="Rectangle 34"/>
            <p:cNvSpPr/>
            <p:nvPr/>
          </p:nvSpPr>
          <p:spPr>
            <a:xfrm>
              <a:off x="730522" y="4598517"/>
              <a:ext cx="7947827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94782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4" y="4645644"/>
              <a:ext cx="7684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Generalized Pigeonhole Principle (Contrapositive Form)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78656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 </a:t>
              </a:r>
              <a:r>
                <a:rPr lang="en-SG" sz="2800" dirty="0"/>
                <a:t>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 and for any positive integer </a:t>
              </a:r>
              <a:r>
                <a:rPr lang="en-SG" sz="2800" i="1" dirty="0"/>
                <a:t>k</a:t>
              </a:r>
              <a:r>
                <a:rPr lang="en-SG" sz="2800" dirty="0"/>
                <a:t>, if for each </a:t>
              </a:r>
              <a:r>
                <a:rPr lang="en-SG" sz="2800" i="1" dirty="0"/>
                <a:t>y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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, </a:t>
              </a:r>
              <a:r>
                <a:rPr lang="en-SG" sz="2800" i="1" dirty="0">
                  <a:sym typeface="Symbol" panose="05050102010706020507" pitchFamily="18" charset="2"/>
                </a:rPr>
                <a:t>f </a:t>
              </a:r>
              <a:r>
                <a:rPr lang="en-SG" sz="2800" baseline="30000" dirty="0">
                  <a:sym typeface="Symbol" panose="05050102010706020507" pitchFamily="18" charset="2"/>
                </a:rPr>
                <a:t>–1</a:t>
              </a:r>
              <a:r>
                <a:rPr lang="en-SG" sz="2800" dirty="0">
                  <a:sym typeface="Symbol" panose="05050102010706020507" pitchFamily="18" charset="2"/>
                </a:rPr>
                <a:t>(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) has at most </a:t>
              </a:r>
              <a:r>
                <a:rPr lang="en-SG" sz="2800" i="1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 elements, then </a:t>
              </a:r>
              <a:r>
                <a:rPr lang="en-SG" sz="2800" i="1" dirty="0"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ym typeface="Symbol" panose="05050102010706020507" pitchFamily="18" charset="2"/>
                </a:rPr>
                <a:t> has at most </a:t>
              </a:r>
              <a:r>
                <a:rPr lang="en-SG" sz="2800" i="1" dirty="0">
                  <a:sym typeface="Symbol" panose="05050102010706020507" pitchFamily="18" charset="2"/>
                </a:rPr>
                <a:t>km</a:t>
              </a:r>
              <a:r>
                <a:rPr lang="en-SG" sz="2800" dirty="0">
                  <a:sym typeface="Symbol" panose="05050102010706020507" pitchFamily="18" charset="2"/>
                </a:rPr>
                <a:t> elements; in other words, </a:t>
              </a:r>
              <a:r>
                <a:rPr lang="en-SG" sz="2800" i="1" dirty="0"/>
                <a:t>n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</a:t>
              </a:r>
              <a:r>
                <a:rPr lang="en-SG" sz="2800" dirty="0"/>
                <a:t> </a:t>
              </a:r>
              <a:r>
                <a:rPr lang="en-SG" sz="2800" i="1" dirty="0"/>
                <a:t>km</a:t>
              </a:r>
              <a:r>
                <a:rPr lang="en-SG" sz="2800" dirty="0"/>
                <a:t>.</a:t>
              </a:r>
              <a:endParaRPr lang="en-SG" sz="28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8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22139" y="1166127"/>
            <a:ext cx="8189614" cy="101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For instance, the result of Example 12 can be explained as follows: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22139" y="2251854"/>
            <a:ext cx="8196257" cy="101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Suppose no 4 people out of the 85 had the same last initial. Then at most 3 would share any particular one.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22139" y="3337581"/>
            <a:ext cx="8196257" cy="193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By the generalized pigeonhole principle (contrapositive form), this would imply that the total number of people is at most 3 </a:t>
            </a:r>
            <a:r>
              <a:rPr lang="en-US" altLang="en-US" sz="2400" b="1" dirty="0">
                <a:sym typeface="Symbol" panose="05050102010706020507" pitchFamily="18" charset="2"/>
              </a:rPr>
              <a:t></a:t>
            </a:r>
            <a:r>
              <a:rPr lang="en-US" altLang="en-US" sz="2400" b="1" dirty="0">
                <a:sym typeface="Wingdings 2" panose="05020102010507070707" pitchFamily="18" charset="2"/>
              </a:rPr>
              <a:t> </a:t>
            </a:r>
            <a:r>
              <a:rPr lang="en-US" altLang="en-US" dirty="0"/>
              <a:t>26 = 78. But this contradicts the fact that there are 85 people in all.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9" y="5268152"/>
            <a:ext cx="8196257" cy="587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Hence at least 4 people share a last initial.</a:t>
            </a:r>
          </a:p>
        </p:txBody>
      </p:sp>
    </p:spTree>
    <p:extLst>
      <p:ext uri="{BB962C8B-B14F-4D97-AF65-F5344CB8AC3E}">
        <p14:creationId xmlns:p14="http://schemas.microsoft.com/office/powerpoint/2010/main" val="10061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22139" y="1459071"/>
            <a:ext cx="8189614" cy="182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There are 42 students who are to share 12 computers. Each student uses exactly 1 computer, and no computer is used by more than 6 students. Show that at least 5 computers are used by 3 or more students.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2400" dirty="0">
                <a:solidFill>
                  <a:schemeClr val="bg1"/>
                </a:solidFill>
              </a:rPr>
              <a:t>Example 13 – Using the General Pigeonhole Principle (Contrapositive)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22139" y="3337581"/>
            <a:ext cx="8196257" cy="279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b="1" dirty="0"/>
              <a:t>Using an Argument by Contradiction:</a:t>
            </a:r>
            <a:r>
              <a:rPr lang="en-US" altLang="en-US" dirty="0"/>
              <a:t> Suppose not. Suppose that 4 or fewer computers are used by 3 or more students. </a:t>
            </a:r>
            <a:r>
              <a:rPr lang="en-US" altLang="en-US" i="1" dirty="0"/>
              <a:t>[A contradiction will be derived</a:t>
            </a:r>
            <a:r>
              <a:rPr lang="en-US" altLang="en-US" dirty="0"/>
              <a:t>.</a:t>
            </a:r>
            <a:r>
              <a:rPr lang="en-US" altLang="en-US" i="1" dirty="0"/>
              <a:t>]</a:t>
            </a:r>
            <a:r>
              <a:rPr lang="en-US" altLang="en-US" dirty="0"/>
              <a:t> Then </a:t>
            </a:r>
            <a:r>
              <a:rPr lang="en-US" altLang="en-US" dirty="0">
                <a:solidFill>
                  <a:srgbClr val="C00000"/>
                </a:solidFill>
              </a:rPr>
              <a:t>8 or more computers are used by 2 or fewer students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Divide the set of computers into two subsets: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7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22139" y="1033996"/>
            <a:ext cx="8196257" cy="18317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Into </a:t>
            </a:r>
            <a:r>
              <a:rPr lang="en-US" altLang="en-US" i="1" dirty="0"/>
              <a:t>C</a:t>
            </a:r>
            <a:r>
              <a:rPr lang="en-US" altLang="en-US" baseline="-20000" dirty="0"/>
              <a:t>1</a:t>
            </a:r>
            <a:r>
              <a:rPr lang="en-US" altLang="en-US" dirty="0"/>
              <a:t> place 8 of the computers used by 2 or fewer students; into </a:t>
            </a:r>
            <a:r>
              <a:rPr lang="en-US" altLang="en-US" i="1" dirty="0"/>
              <a:t>C</a:t>
            </a:r>
            <a:r>
              <a:rPr lang="en-US" altLang="en-US" baseline="-20000" dirty="0"/>
              <a:t>2</a:t>
            </a:r>
            <a:r>
              <a:rPr lang="en-US" altLang="en-US" dirty="0"/>
              <a:t> place the computers used by 3 or more students plus any remaining computers (to make a total of 4 computers in </a:t>
            </a:r>
            <a:r>
              <a:rPr lang="en-US" altLang="en-US" i="1" dirty="0"/>
              <a:t>C</a:t>
            </a:r>
            <a:r>
              <a:rPr lang="en-US" altLang="en-US" baseline="-20000" dirty="0"/>
              <a:t>2</a:t>
            </a:r>
            <a:r>
              <a:rPr lang="en-US" altLang="en-US" dirty="0"/>
              <a:t>).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3892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97563" y="5991822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</p:spTree>
    <p:extLst>
      <p:ext uri="{BB962C8B-B14F-4D97-AF65-F5344CB8AC3E}">
        <p14:creationId xmlns:p14="http://schemas.microsoft.com/office/powerpoint/2010/main" val="26624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3892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97563" y="5991822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1033996"/>
            <a:ext cx="4374135" cy="2289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Since at most 2 students are served by any one computer in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1</a:t>
            </a:r>
            <a:r>
              <a:rPr lang="en-US" altLang="en-US" sz="2400" dirty="0"/>
              <a:t>, by the generalized pigeonhole principle (contrapositive form), the computers in set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1</a:t>
            </a:r>
            <a:r>
              <a:rPr lang="en-US" altLang="en-US" sz="2400" dirty="0"/>
              <a:t> serve at most 2</a:t>
            </a:r>
            <a:r>
              <a:rPr lang="en-US" altLang="en-US" sz="2400" b="1" dirty="0">
                <a:sym typeface="Wingdings 2" panose="050201020105070707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</a:t>
            </a:r>
            <a:r>
              <a:rPr lang="en-US" altLang="en-US" sz="2400" b="1" dirty="0">
                <a:sym typeface="Wingdings 2" panose="05020102010507070707" pitchFamily="18" charset="2"/>
              </a:rPr>
              <a:t> </a:t>
            </a:r>
            <a:r>
              <a:rPr lang="en-US" altLang="en-US" sz="2400" dirty="0"/>
              <a:t>8 = 16 students.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17902" y="1033996"/>
            <a:ext cx="4374135" cy="2289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Since at most 6 students are served by any one computer in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2</a:t>
            </a:r>
            <a:r>
              <a:rPr lang="en-US" altLang="en-US" sz="2400" dirty="0"/>
              <a:t>, by the generalized pigeonhole principle (contrapositive form), the computers in set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2</a:t>
            </a:r>
            <a:r>
              <a:rPr lang="en-US" altLang="en-US" sz="2400" dirty="0"/>
              <a:t> serve at most 6</a:t>
            </a:r>
            <a:r>
              <a:rPr lang="en-US" altLang="en-US" sz="2000" b="1" dirty="0">
                <a:sym typeface="Wingdings 2" panose="050201020105070707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</a:t>
            </a:r>
            <a:r>
              <a:rPr lang="en-US" altLang="en-US" sz="2000" b="1" dirty="0">
                <a:sym typeface="Wingdings 2" panose="05020102010507070707" pitchFamily="18" charset="2"/>
              </a:rPr>
              <a:t> </a:t>
            </a:r>
            <a:r>
              <a:rPr lang="en-US" altLang="en-US" sz="2400" dirty="0"/>
              <a:t>4 = 24 students.</a:t>
            </a:r>
          </a:p>
        </p:txBody>
      </p:sp>
    </p:spTree>
    <p:extLst>
      <p:ext uri="{BB962C8B-B14F-4D97-AF65-F5344CB8AC3E}">
        <p14:creationId xmlns:p14="http://schemas.microsoft.com/office/powerpoint/2010/main" val="1936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3892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97563" y="5991822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1033996"/>
            <a:ext cx="8431440" cy="2289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Hence the total number of students served by the computers is 24 + 16 = 40.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But this contradicts the fact that each of the 42 students is served by a computer.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Therefore, the supposition is false.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85406" y="2954160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67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1033997"/>
            <a:ext cx="8431440" cy="835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b="1" dirty="0"/>
              <a:t>Using a Direct Argument:</a:t>
            </a:r>
            <a:r>
              <a:rPr lang="en-US" altLang="en-US" sz="2400" dirty="0"/>
              <a:t> Let </a:t>
            </a:r>
            <a:r>
              <a:rPr lang="en-US" altLang="en-US" sz="2400" i="1" dirty="0"/>
              <a:t>k</a:t>
            </a:r>
            <a:r>
              <a:rPr lang="en-US" altLang="en-US" sz="2400" dirty="0"/>
              <a:t> be the number of </a:t>
            </a:r>
            <a:br>
              <a:rPr lang="en-US" altLang="en-US" sz="2400" dirty="0"/>
            </a:br>
            <a:r>
              <a:rPr lang="en-US" altLang="en-US" sz="2400" dirty="0"/>
              <a:t>computers used by 3 or more students. </a:t>
            </a:r>
            <a:r>
              <a:rPr lang="en-US" altLang="en-US" sz="2400" i="1" dirty="0"/>
              <a:t>[We must show that k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i="1" dirty="0"/>
              <a:t> </a:t>
            </a:r>
            <a:r>
              <a:rPr lang="en-US" altLang="en-US" sz="2400" dirty="0"/>
              <a:t>5.</a:t>
            </a:r>
            <a:r>
              <a:rPr lang="en-US" altLang="en-US" sz="2400" i="1" dirty="0"/>
              <a:t>]</a:t>
            </a:r>
            <a:r>
              <a:rPr lang="en-US" altLang="en-US" sz="2400" dirty="0"/>
              <a:t>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37775" y="1959345"/>
            <a:ext cx="8431440" cy="1267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Because each computer is used by at most 6 students, these computers are used by at </a:t>
            </a:r>
            <a:r>
              <a:rPr lang="en-US" altLang="en-US" sz="2400" dirty="0">
                <a:solidFill>
                  <a:srgbClr val="C00000"/>
                </a:solidFill>
              </a:rPr>
              <a:t>most 6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students </a:t>
            </a:r>
            <a:r>
              <a:rPr lang="en-US" altLang="en-US" sz="2400" dirty="0"/>
              <a:t>(by the generalized pigeonhole principle (contrapositive form)).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37775" y="3316001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Each of the remaining 12 –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computers is used by at most 2 students.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37775" y="4285797"/>
            <a:ext cx="8431440" cy="88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Taken together, they are used by </a:t>
            </a:r>
            <a:r>
              <a:rPr lang="en-US" altLang="en-US" sz="2400" dirty="0">
                <a:solidFill>
                  <a:srgbClr val="C00000"/>
                </a:solidFill>
              </a:rPr>
              <a:t>at most 2(12 – 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) = 24 – 2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students</a:t>
            </a:r>
            <a:r>
              <a:rPr lang="en-US" altLang="en-US" sz="2400" dirty="0"/>
              <a:t> (again, by the generalized pigeonhole principle).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37775" y="5321074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Thus the maximum number of students served by the computers is 6</a:t>
            </a:r>
            <a:r>
              <a:rPr lang="en-US" altLang="en-US" sz="2400" i="1" dirty="0"/>
              <a:t>k</a:t>
            </a:r>
            <a:r>
              <a:rPr lang="en-US" altLang="en-US" sz="2400" dirty="0"/>
              <a:t> + (24 – 2</a:t>
            </a:r>
            <a:r>
              <a:rPr lang="en-US" altLang="en-US" sz="2400" i="1" dirty="0"/>
              <a:t>k</a:t>
            </a:r>
            <a:r>
              <a:rPr lang="en-US" altLang="en-US" sz="2400" dirty="0"/>
              <a:t>) = </a:t>
            </a:r>
            <a:r>
              <a:rPr lang="en-US" altLang="en-US" sz="2400" dirty="0">
                <a:solidFill>
                  <a:srgbClr val="C00000"/>
                </a:solidFill>
              </a:rPr>
              <a:t>4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+ 24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4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37775" y="1135936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Thus the maximum number of students served by the computers is 6</a:t>
            </a:r>
            <a:r>
              <a:rPr lang="en-US" altLang="en-US" sz="2400" i="1" dirty="0"/>
              <a:t>k</a:t>
            </a:r>
            <a:r>
              <a:rPr lang="en-US" altLang="en-US" sz="2400" dirty="0"/>
              <a:t> + (24 – 2</a:t>
            </a:r>
            <a:r>
              <a:rPr lang="en-US" altLang="en-US" sz="2400" i="1" dirty="0"/>
              <a:t>k</a:t>
            </a:r>
            <a:r>
              <a:rPr lang="en-US" altLang="en-US" sz="2400" dirty="0"/>
              <a:t>) = </a:t>
            </a:r>
            <a:r>
              <a:rPr lang="en-US" altLang="en-US" sz="2400" dirty="0">
                <a:solidFill>
                  <a:srgbClr val="C00000"/>
                </a:solidFill>
              </a:rPr>
              <a:t>4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+ 24</a:t>
            </a:r>
            <a:r>
              <a:rPr lang="en-US" altLang="en-US" sz="2400" dirty="0"/>
              <a:t>.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37775" y="2230055"/>
            <a:ext cx="8431440" cy="88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Because 42 students are served by the computers, </a:t>
            </a:r>
            <a:br>
              <a:rPr lang="en-US" altLang="en-US" sz="2400" dirty="0"/>
            </a:br>
            <a:r>
              <a:rPr lang="en-US" altLang="en-US" sz="2400" dirty="0"/>
              <a:t>4</a:t>
            </a:r>
            <a:r>
              <a:rPr lang="en-US" altLang="en-US" sz="2400" i="1" dirty="0"/>
              <a:t>k </a:t>
            </a:r>
            <a:r>
              <a:rPr lang="en-US" altLang="en-US" sz="2400" dirty="0"/>
              <a:t>+ 24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42.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37775" y="3267100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Solving for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gives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4.5, and since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an integer, this implies that 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C00000"/>
                </a:solidFill>
              </a:rPr>
              <a:t> 5</a:t>
            </a:r>
            <a:r>
              <a:rPr lang="en-US" altLang="en-US" sz="2400" i="1" dirty="0"/>
              <a:t>.</a:t>
            </a:r>
            <a:endParaRPr lang="en-US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406" y="3777913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3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Pigeonhole Principle on Properties of Functions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05406" y="1415796"/>
            <a:ext cx="7947828" cy="557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SG" altLang="en-US" sz="2400" dirty="0"/>
              <a:t>Recall the following definitions in Chapter 7:</a:t>
            </a:r>
            <a:endParaRPr lang="pt-B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Using Pigeonhole Principle on Properties of Functions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67523" y="1949094"/>
            <a:ext cx="7795366" cy="2175502"/>
            <a:chOff x="993228" y="4598517"/>
            <a:chExt cx="7795366" cy="2175502"/>
          </a:xfrm>
        </p:grpSpPr>
        <p:sp>
          <p:nvSpPr>
            <p:cNvPr id="33" name="Rectangle 32"/>
            <p:cNvSpPr/>
            <p:nvPr/>
          </p:nvSpPr>
          <p:spPr>
            <a:xfrm>
              <a:off x="993228" y="4598518"/>
              <a:ext cx="7795366" cy="21755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3228" y="4598517"/>
              <a:ext cx="7795366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9374" y="4645644"/>
              <a:ext cx="5270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One-to-One Function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9374" y="5193984"/>
              <a:ext cx="75253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Let </a:t>
              </a:r>
              <a:r>
                <a:rPr lang="en-SG" sz="2400" i="1" dirty="0"/>
                <a:t>F</a:t>
              </a:r>
              <a:r>
                <a:rPr lang="en-SG" sz="2400" dirty="0"/>
                <a:t> be a function from a set </a:t>
              </a:r>
              <a:r>
                <a:rPr lang="en-SG" sz="2400" i="1" dirty="0"/>
                <a:t>X</a:t>
              </a:r>
              <a:r>
                <a:rPr lang="en-SG" sz="2400" dirty="0"/>
                <a:t> to a set </a:t>
              </a:r>
              <a:r>
                <a:rPr lang="en-SG" sz="2400" i="1" dirty="0"/>
                <a:t>Y</a:t>
              </a:r>
              <a:r>
                <a:rPr lang="en-SG" sz="2400" dirty="0"/>
                <a:t>. </a:t>
              </a:r>
              <a:r>
                <a:rPr lang="en-SG" sz="2400" i="1" dirty="0"/>
                <a:t>F</a:t>
              </a:r>
              <a:r>
                <a:rPr lang="en-SG" sz="2400" dirty="0"/>
                <a:t> is </a:t>
              </a:r>
              <a:r>
                <a:rPr lang="en-SG" sz="2400" b="1" dirty="0"/>
                <a:t>one-to-one </a:t>
              </a:r>
              <a:r>
                <a:rPr lang="en-SG" sz="2400" dirty="0"/>
                <a:t>(or </a:t>
              </a:r>
              <a:r>
                <a:rPr lang="en-SG" sz="2400" b="1" dirty="0"/>
                <a:t>injective</a:t>
              </a:r>
              <a:r>
                <a:rPr lang="en-SG" sz="2400" dirty="0"/>
                <a:t>) if, and only if, for all elements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 and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 in </a:t>
              </a:r>
              <a:r>
                <a:rPr lang="en-SG" sz="2400" i="1" dirty="0"/>
                <a:t>X</a:t>
              </a:r>
              <a:r>
                <a:rPr lang="en-SG" sz="2400" dirty="0"/>
                <a:t>,</a:t>
              </a:r>
            </a:p>
            <a:p>
              <a:pPr>
                <a:tabLst>
                  <a:tab pos="2427288" algn="l"/>
                </a:tabLst>
              </a:pPr>
              <a:r>
                <a:rPr lang="en-SG" sz="2400" dirty="0"/>
                <a:t>	if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) =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), then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 =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,</a:t>
              </a:r>
            </a:p>
            <a:p>
              <a:pPr>
                <a:tabLst>
                  <a:tab pos="1793875" algn="l"/>
                  <a:tab pos="2427288" algn="l"/>
                </a:tabLst>
              </a:pPr>
              <a:r>
                <a:rPr lang="en-SG" sz="2400" dirty="0"/>
                <a:t>or, equivalently, 	if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</a:t>
              </a:r>
              <a:r>
                <a:rPr lang="en-SG" sz="2400" dirty="0"/>
                <a:t>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, then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) </a:t>
              </a:r>
              <a:r>
                <a:rPr lang="en-SG" sz="2400" dirty="0">
                  <a:sym typeface="Symbol" panose="05050102010706020507" pitchFamily="18" charset="2"/>
                </a:rPr>
                <a:t></a:t>
              </a:r>
              <a:r>
                <a:rPr lang="en-SG" sz="2400" dirty="0"/>
                <a:t>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).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523" y="4309388"/>
            <a:ext cx="7795366" cy="1795796"/>
            <a:chOff x="993228" y="4598517"/>
            <a:chExt cx="7795366" cy="1795796"/>
          </a:xfrm>
        </p:grpSpPr>
        <p:sp>
          <p:nvSpPr>
            <p:cNvPr id="43" name="Rectangle 42"/>
            <p:cNvSpPr/>
            <p:nvPr/>
          </p:nvSpPr>
          <p:spPr>
            <a:xfrm>
              <a:off x="993228" y="4598518"/>
              <a:ext cx="7795366" cy="17957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3228" y="4598517"/>
              <a:ext cx="7795366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09374" y="4645644"/>
              <a:ext cx="5270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Onto Function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09374" y="5193984"/>
              <a:ext cx="75253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Let </a:t>
              </a:r>
              <a:r>
                <a:rPr lang="en-SG" sz="2400" i="1" dirty="0"/>
                <a:t>F</a:t>
              </a:r>
              <a:r>
                <a:rPr lang="en-SG" sz="2400" dirty="0"/>
                <a:t> be a function from a set </a:t>
              </a:r>
              <a:r>
                <a:rPr lang="en-SG" sz="2400" i="1" dirty="0"/>
                <a:t>X</a:t>
              </a:r>
              <a:r>
                <a:rPr lang="en-SG" sz="2400" dirty="0"/>
                <a:t> to a set </a:t>
              </a:r>
              <a:r>
                <a:rPr lang="en-SG" sz="2400" i="1" dirty="0"/>
                <a:t>Y</a:t>
              </a:r>
              <a:r>
                <a:rPr lang="en-SG" sz="2400" dirty="0"/>
                <a:t>. </a:t>
              </a:r>
              <a:r>
                <a:rPr lang="en-SG" sz="2400" i="1" dirty="0"/>
                <a:t>F</a:t>
              </a:r>
              <a:r>
                <a:rPr lang="en-SG" sz="2400" dirty="0"/>
                <a:t> is </a:t>
              </a:r>
              <a:r>
                <a:rPr lang="en-SG" sz="2400" b="1" dirty="0"/>
                <a:t>onto </a:t>
              </a:r>
              <a:r>
                <a:rPr lang="en-SG" sz="2400" dirty="0"/>
                <a:t>(or </a:t>
              </a:r>
              <a:r>
                <a:rPr lang="en-SG" sz="2400" b="1" dirty="0"/>
                <a:t>surjective</a:t>
              </a:r>
              <a:r>
                <a:rPr lang="en-SG" sz="2400" dirty="0"/>
                <a:t>) if, and only if, given any element </a:t>
              </a:r>
              <a:r>
                <a:rPr lang="en-SG" sz="2400" i="1" dirty="0"/>
                <a:t>y</a:t>
              </a:r>
              <a:r>
                <a:rPr lang="en-SG" sz="2400" dirty="0"/>
                <a:t> in </a:t>
              </a:r>
              <a:r>
                <a:rPr lang="en-SG" sz="2400" i="1" dirty="0"/>
                <a:t>Y</a:t>
              </a:r>
              <a:r>
                <a:rPr lang="en-SG" sz="2400" dirty="0"/>
                <a:t>, it is possible to find an element </a:t>
              </a:r>
              <a:r>
                <a:rPr lang="en-SG" sz="2400" i="1" dirty="0"/>
                <a:t>x</a:t>
              </a:r>
              <a:r>
                <a:rPr lang="en-SG" sz="2400" dirty="0"/>
                <a:t> in </a:t>
              </a:r>
              <a:r>
                <a:rPr lang="en-SG" sz="2400" i="1" dirty="0"/>
                <a:t>X</a:t>
              </a:r>
              <a:r>
                <a:rPr lang="en-SG" sz="2400" dirty="0"/>
                <a:t> such that </a:t>
              </a:r>
              <a:r>
                <a:rPr lang="en-SG" sz="2400" i="1" dirty="0"/>
                <a:t>y</a:t>
              </a:r>
              <a:r>
                <a:rPr lang="en-SG" sz="2400" dirty="0"/>
                <a:t> =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Pigeonhole Principle on Properties of Functions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7522" y="1146236"/>
            <a:ext cx="7843665" cy="2132731"/>
            <a:chOff x="730522" y="4598517"/>
            <a:chExt cx="7843665" cy="2132731"/>
          </a:xfrm>
        </p:grpSpPr>
        <p:sp>
          <p:nvSpPr>
            <p:cNvPr id="26" name="Rectangle 25"/>
            <p:cNvSpPr/>
            <p:nvPr/>
          </p:nvSpPr>
          <p:spPr>
            <a:xfrm>
              <a:off x="730523" y="4598517"/>
              <a:ext cx="7843664" cy="213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522" y="4598517"/>
              <a:ext cx="7843665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73" y="4645644"/>
              <a:ext cx="6723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9.4.1 The Pigeonhole Principle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941" y="5218733"/>
              <a:ext cx="76551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</a:t>
              </a:r>
              <a:r>
                <a:rPr lang="en-SG" sz="2800" dirty="0"/>
                <a:t> 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elements, if </a:t>
              </a:r>
              <a:r>
                <a:rPr lang="en-SG" sz="2800" i="1" dirty="0"/>
                <a:t>n</a:t>
              </a:r>
              <a:r>
                <a:rPr lang="en-SG" sz="2800" dirty="0"/>
                <a:t> &gt; </a:t>
              </a:r>
              <a:r>
                <a:rPr lang="en-SG" sz="2800" i="1" dirty="0"/>
                <a:t>m</a:t>
              </a:r>
              <a:r>
                <a:rPr lang="en-SG" sz="2800" dirty="0"/>
                <a:t>, then </a:t>
              </a:r>
              <a:r>
                <a:rPr lang="en-SG" sz="2800" i="1" dirty="0"/>
                <a:t>f</a:t>
              </a:r>
              <a:r>
                <a:rPr lang="en-SG" sz="2800" dirty="0"/>
                <a:t> is not one-to-one.</a:t>
              </a:r>
              <a:endParaRPr lang="en-SG" sz="24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7523" y="3549589"/>
            <a:ext cx="7843664" cy="2132731"/>
            <a:chOff x="730523" y="4598517"/>
            <a:chExt cx="7843664" cy="2132731"/>
          </a:xfrm>
        </p:grpSpPr>
        <p:sp>
          <p:nvSpPr>
            <p:cNvPr id="35" name="Rectangle 34"/>
            <p:cNvSpPr/>
            <p:nvPr/>
          </p:nvSpPr>
          <p:spPr>
            <a:xfrm>
              <a:off x="730523" y="4598517"/>
              <a:ext cx="7843664" cy="213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843664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3" y="4645644"/>
              <a:ext cx="6753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9.4.2 One-to-One and Onto for Finite Sets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6551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Let </a:t>
              </a:r>
              <a:r>
                <a:rPr lang="en-SG" sz="2800" i="1" dirty="0"/>
                <a:t>X</a:t>
              </a:r>
              <a:r>
                <a:rPr lang="en-SG" sz="2800" dirty="0"/>
                <a:t> and </a:t>
              </a:r>
              <a:r>
                <a:rPr lang="en-SG" sz="2800" i="1" dirty="0"/>
                <a:t>Y</a:t>
              </a:r>
              <a:r>
                <a:rPr lang="en-SG" sz="2800" dirty="0"/>
                <a:t> be finite sets with the same number of elements and suppose </a:t>
              </a:r>
              <a:r>
                <a:rPr lang="en-SG" sz="2800" i="1" dirty="0"/>
                <a:t>f</a:t>
              </a:r>
              <a:r>
                <a:rPr lang="en-SG" sz="2800" dirty="0"/>
                <a:t> is a function from </a:t>
              </a:r>
              <a:r>
                <a:rPr lang="en-SG" sz="2800" i="1" dirty="0"/>
                <a:t>X</a:t>
              </a:r>
              <a:r>
                <a:rPr lang="en-SG" sz="2800" dirty="0"/>
                <a:t> to </a:t>
              </a:r>
              <a:r>
                <a:rPr lang="en-SG" sz="2800" i="1" dirty="0"/>
                <a:t>Y</a:t>
              </a:r>
              <a:r>
                <a:rPr lang="en-SG" sz="2800" dirty="0"/>
                <a:t>. Then </a:t>
              </a:r>
              <a:r>
                <a:rPr lang="en-SG" sz="2800" i="1" dirty="0"/>
                <a:t>f</a:t>
              </a:r>
              <a:r>
                <a:rPr lang="en-SG" sz="2800" dirty="0"/>
                <a:t> is one-to-one if, and only if, </a:t>
              </a:r>
              <a:r>
                <a:rPr lang="en-SG" sz="2800" i="1" dirty="0"/>
                <a:t>f</a:t>
              </a:r>
              <a:r>
                <a:rPr lang="en-SG" sz="2800" dirty="0"/>
                <a:t> is onto.</a:t>
              </a:r>
              <a:endParaRPr lang="en-SG" sz="24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6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2032801"/>
            <a:ext cx="8229600" cy="449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 more compact notation identifies, say,               with the notation 24,              with 53, and so forth.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Use the compact notation to write the sample space </a:t>
            </a:r>
            <a:r>
              <a:rPr lang="en-US" altLang="en-US" i="1" dirty="0"/>
              <a:t>S</a:t>
            </a:r>
            <a:r>
              <a:rPr lang="en-US" altLang="en-US" dirty="0"/>
              <a:t> of possible outcomes.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eriod"/>
            </a:pPr>
            <a:endParaRPr lang="en-US" altLang="en-US" dirty="0"/>
          </a:p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Use set notation to write the event </a:t>
            </a:r>
            <a:r>
              <a:rPr lang="en-US" altLang="en-US" i="1" dirty="0"/>
              <a:t>E</a:t>
            </a:r>
            <a:r>
              <a:rPr lang="en-US" altLang="en-US" dirty="0"/>
              <a:t> that the numbers showing face up have a sum of 6 and find the probability of this event.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0" b="9605"/>
          <a:stretch>
            <a:fillRect/>
          </a:stretch>
        </p:blipFill>
        <p:spPr bwMode="auto">
          <a:xfrm>
            <a:off x="6501840" y="1966649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7" r="633"/>
          <a:stretch>
            <a:fillRect/>
          </a:stretch>
        </p:blipFill>
        <p:spPr bwMode="auto">
          <a:xfrm>
            <a:off x="2982755" y="2394506"/>
            <a:ext cx="9429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84" y="732686"/>
            <a:ext cx="2539682" cy="128254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600015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80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10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Next week’s lectures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5475" y="2542395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2984" y="2604016"/>
            <a:ext cx="7247642" cy="62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More on Counting and Probability!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628" y="3342278"/>
            <a:ext cx="6816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Combinations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i="1" dirty="0"/>
              <a:t>r</a:t>
            </a:r>
            <a:r>
              <a:rPr lang="en-US" sz="2800" dirty="0"/>
              <a:t>-Combinations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Pascal’s Formula and the Binomial Theorem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Probability Axioms and Expected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Conditional Probability, Bayes’ Formula, and Independent Events</a:t>
            </a:r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81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780528"/>
            <a:ext cx="8229600" cy="277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Some counting problems are as simple as </a:t>
            </a:r>
            <a:r>
              <a:rPr lang="en-US" altLang="en-US" dirty="0">
                <a:solidFill>
                  <a:srgbClr val="C00000"/>
                </a:solidFill>
              </a:rPr>
              <a:t>counting the elements of a list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For instance, how many integers are there from 5 through 12?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950" y="3894153"/>
            <a:ext cx="637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617663" algn="l"/>
                <a:tab pos="2233613" algn="l"/>
                <a:tab pos="2867025" algn="l"/>
                <a:tab pos="3498850" algn="l"/>
                <a:tab pos="4219575" algn="l"/>
                <a:tab pos="4924425" algn="l"/>
                <a:tab pos="5645150" algn="l"/>
              </a:tabLst>
            </a:pPr>
            <a:r>
              <a:rPr lang="en-SG" sz="2400" dirty="0">
                <a:solidFill>
                  <a:srgbClr val="0033CC"/>
                </a:solidFill>
              </a:rPr>
              <a:t>list:	</a:t>
            </a:r>
            <a:r>
              <a:rPr lang="en-SG" sz="2400" dirty="0"/>
              <a:t>5	6	7	8	9	10	11	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950" y="4644768"/>
            <a:ext cx="637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617663" algn="l"/>
                <a:tab pos="2233613" algn="l"/>
                <a:tab pos="2867025" algn="l"/>
                <a:tab pos="3498850" algn="l"/>
                <a:tab pos="4219575" algn="l"/>
                <a:tab pos="4924425" algn="l"/>
                <a:tab pos="5645150" algn="l"/>
              </a:tabLst>
            </a:pPr>
            <a:r>
              <a:rPr lang="en-SG" sz="2400" dirty="0">
                <a:solidFill>
                  <a:srgbClr val="0033CC"/>
                </a:solidFill>
              </a:rPr>
              <a:t>count:	</a:t>
            </a:r>
            <a:r>
              <a:rPr lang="en-SG" sz="2400" dirty="0"/>
              <a:t>1	2	3	4	5	 6	 7	 8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35011" y="4270379"/>
            <a:ext cx="4753663" cy="393786"/>
            <a:chOff x="2535011" y="4699808"/>
            <a:chExt cx="4753663" cy="39378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53501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16284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796759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432167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043748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85264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532685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288674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the Elements of a List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7604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13831</TotalTime>
  <Words>5416</Words>
  <Application>Microsoft Office PowerPoint</Application>
  <PresentationFormat>On-screen Show (4:3)</PresentationFormat>
  <Paragraphs>847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Symbol</vt:lpstr>
      <vt:lpstr>Wingdings</vt:lpstr>
      <vt:lpstr>Wingdings 2</vt:lpstr>
      <vt:lpstr>Office Theme</vt:lpstr>
      <vt:lpstr>9. Counting and Probability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687</cp:revision>
  <cp:lastPrinted>2016-05-24T05:50:01Z</cp:lastPrinted>
  <dcterms:created xsi:type="dcterms:W3CDTF">2015-07-25T11:08:36Z</dcterms:created>
  <dcterms:modified xsi:type="dcterms:W3CDTF">2018-09-03T00:08:00Z</dcterms:modified>
</cp:coreProperties>
</file>