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59" r:id="rId7"/>
    <p:sldId id="260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Multichain Supply chain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Jonas Engelhardt, 2021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EDCF-73D3-47D5-A576-64BADBF8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76978"/>
          </a:xfrm>
        </p:spPr>
        <p:txBody>
          <a:bodyPr/>
          <a:lstStyle/>
          <a:p>
            <a:r>
              <a:rPr lang="de-DE" dirty="0"/>
              <a:t>The Supply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scenario</a:t>
            </a:r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B5256B-C30D-4EC5-B84F-9604C5FFD608}"/>
              </a:ext>
            </a:extLst>
          </p:cNvPr>
          <p:cNvGrpSpPr/>
          <p:nvPr/>
        </p:nvGrpSpPr>
        <p:grpSpPr>
          <a:xfrm>
            <a:off x="855748" y="3551877"/>
            <a:ext cx="665386" cy="772938"/>
            <a:chOff x="11069638" y="4995863"/>
            <a:chExt cx="736600" cy="855663"/>
          </a:xfrm>
        </p:grpSpPr>
        <p:sp>
          <p:nvSpPr>
            <p:cNvPr id="5" name="Freeform 250">
              <a:extLst>
                <a:ext uri="{FF2B5EF4-FFF2-40B4-BE49-F238E27FC236}">
                  <a16:creationId xmlns:a16="http://schemas.microsoft.com/office/drawing/2014/main" id="{14CB971B-19E4-4ECC-814C-F9FE6E4C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3138" y="4995863"/>
              <a:ext cx="431800" cy="373063"/>
            </a:xfrm>
            <a:custGeom>
              <a:avLst/>
              <a:gdLst>
                <a:gd name="T0" fmla="*/ 0 w 115"/>
                <a:gd name="T1" fmla="*/ 51 h 98"/>
                <a:gd name="T2" fmla="*/ 115 w 115"/>
                <a:gd name="T3" fmla="*/ 34 h 98"/>
                <a:gd name="T4" fmla="*/ 0 w 115"/>
                <a:gd name="T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8">
                  <a:moveTo>
                    <a:pt x="0" y="51"/>
                  </a:moveTo>
                  <a:cubicBezTo>
                    <a:pt x="39" y="0"/>
                    <a:pt x="77" y="68"/>
                    <a:pt x="115" y="34"/>
                  </a:cubicBezTo>
                  <a:cubicBezTo>
                    <a:pt x="68" y="98"/>
                    <a:pt x="34" y="30"/>
                    <a:pt x="0" y="51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209B8F-AD93-4DBA-970E-2895B348C967}"/>
                </a:ext>
              </a:extLst>
            </p:cNvPr>
            <p:cNvGrpSpPr/>
            <p:nvPr/>
          </p:nvGrpSpPr>
          <p:grpSpPr>
            <a:xfrm>
              <a:off x="11069638" y="5270501"/>
              <a:ext cx="736600" cy="581025"/>
              <a:chOff x="11069638" y="5270501"/>
              <a:chExt cx="736600" cy="581025"/>
            </a:xfrm>
          </p:grpSpPr>
          <p:sp>
            <p:nvSpPr>
              <p:cNvPr id="7" name="Line 251">
                <a:extLst>
                  <a:ext uri="{FF2B5EF4-FFF2-40B4-BE49-F238E27FC236}">
                    <a16:creationId xmlns:a16="http://schemas.microsoft.com/office/drawing/2014/main" id="{B1022AD2-7244-40F6-B348-52A2FA29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Line 252">
                <a:extLst>
                  <a:ext uri="{FF2B5EF4-FFF2-40B4-BE49-F238E27FC236}">
                    <a16:creationId xmlns:a16="http://schemas.microsoft.com/office/drawing/2014/main" id="{617CB433-1852-4FD3-809D-E4266159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Line 253">
                <a:extLst>
                  <a:ext uri="{FF2B5EF4-FFF2-40B4-BE49-F238E27FC236}">
                    <a16:creationId xmlns:a16="http://schemas.microsoft.com/office/drawing/2014/main" id="{259EEB28-FEFC-4AB3-80E5-41D56A636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657851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Line 254">
                <a:extLst>
                  <a:ext uri="{FF2B5EF4-FFF2-40B4-BE49-F238E27FC236}">
                    <a16:creationId xmlns:a16="http://schemas.microsoft.com/office/drawing/2014/main" id="{3089B459-6004-4212-8668-B9175A1B3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756276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Line 255">
                <a:extLst>
                  <a:ext uri="{FF2B5EF4-FFF2-40B4-BE49-F238E27FC236}">
                    <a16:creationId xmlns:a16="http://schemas.microsoft.com/office/drawing/2014/main" id="{0F5EA62A-73E9-418C-A8DE-6EE62C71A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Line 256">
                <a:extLst>
                  <a:ext uri="{FF2B5EF4-FFF2-40B4-BE49-F238E27FC236}">
                    <a16:creationId xmlns:a16="http://schemas.microsoft.com/office/drawing/2014/main" id="{22FE6FCC-6296-47A5-9EF9-24B292D3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257">
                <a:extLst>
                  <a:ext uri="{FF2B5EF4-FFF2-40B4-BE49-F238E27FC236}">
                    <a16:creationId xmlns:a16="http://schemas.microsoft.com/office/drawing/2014/main" id="{E17F4408-2039-4537-8599-DDCC7D675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9638" y="5270501"/>
                <a:ext cx="736600" cy="581025"/>
              </a:xfrm>
              <a:custGeom>
                <a:avLst/>
                <a:gdLst>
                  <a:gd name="T0" fmla="*/ 0 w 464"/>
                  <a:gd name="T1" fmla="*/ 366 h 366"/>
                  <a:gd name="T2" fmla="*/ 0 w 464"/>
                  <a:gd name="T3" fmla="*/ 208 h 366"/>
                  <a:gd name="T4" fmla="*/ 31 w 464"/>
                  <a:gd name="T5" fmla="*/ 0 h 366"/>
                  <a:gd name="T6" fmla="*/ 78 w 464"/>
                  <a:gd name="T7" fmla="*/ 0 h 366"/>
                  <a:gd name="T8" fmla="*/ 116 w 464"/>
                  <a:gd name="T9" fmla="*/ 189 h 366"/>
                  <a:gd name="T10" fmla="*/ 222 w 464"/>
                  <a:gd name="T11" fmla="*/ 119 h 366"/>
                  <a:gd name="T12" fmla="*/ 222 w 464"/>
                  <a:gd name="T13" fmla="*/ 189 h 366"/>
                  <a:gd name="T14" fmla="*/ 343 w 464"/>
                  <a:gd name="T15" fmla="*/ 119 h 366"/>
                  <a:gd name="T16" fmla="*/ 343 w 464"/>
                  <a:gd name="T17" fmla="*/ 189 h 366"/>
                  <a:gd name="T18" fmla="*/ 464 w 464"/>
                  <a:gd name="T19" fmla="*/ 119 h 366"/>
                  <a:gd name="T20" fmla="*/ 464 w 464"/>
                  <a:gd name="T21" fmla="*/ 366 h 366"/>
                  <a:gd name="T22" fmla="*/ 251 w 464"/>
                  <a:gd name="T23" fmla="*/ 366 h 366"/>
                  <a:gd name="T24" fmla="*/ 0 w 464"/>
                  <a:gd name="T25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66">
                    <a:moveTo>
                      <a:pt x="0" y="366"/>
                    </a:moveTo>
                    <a:lnTo>
                      <a:pt x="0" y="208"/>
                    </a:lnTo>
                    <a:lnTo>
                      <a:pt x="31" y="0"/>
                    </a:lnTo>
                    <a:lnTo>
                      <a:pt x="78" y="0"/>
                    </a:lnTo>
                    <a:lnTo>
                      <a:pt x="116" y="189"/>
                    </a:lnTo>
                    <a:lnTo>
                      <a:pt x="222" y="119"/>
                    </a:lnTo>
                    <a:lnTo>
                      <a:pt x="222" y="189"/>
                    </a:lnTo>
                    <a:lnTo>
                      <a:pt x="343" y="119"/>
                    </a:lnTo>
                    <a:lnTo>
                      <a:pt x="343" y="189"/>
                    </a:lnTo>
                    <a:lnTo>
                      <a:pt x="464" y="119"/>
                    </a:lnTo>
                    <a:lnTo>
                      <a:pt x="464" y="366"/>
                    </a:lnTo>
                    <a:lnTo>
                      <a:pt x="251" y="366"/>
                    </a:lnTo>
                    <a:lnTo>
                      <a:pt x="0" y="366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BF24F2-5582-4A8D-910C-3C160B9D95A9}"/>
              </a:ext>
            </a:extLst>
          </p:cNvPr>
          <p:cNvGrpSpPr/>
          <p:nvPr/>
        </p:nvGrpSpPr>
        <p:grpSpPr>
          <a:xfrm>
            <a:off x="10688989" y="3551877"/>
            <a:ext cx="714375" cy="850900"/>
            <a:chOff x="3870325" y="1684338"/>
            <a:chExt cx="714375" cy="850900"/>
          </a:xfrm>
        </p:grpSpPr>
        <p:sp>
          <p:nvSpPr>
            <p:cNvPr id="54" name="Freeform 97">
              <a:extLst>
                <a:ext uri="{FF2B5EF4-FFF2-40B4-BE49-F238E27FC236}">
                  <a16:creationId xmlns:a16="http://schemas.microsoft.com/office/drawing/2014/main" id="{F4ABB067-3527-40C4-8DAE-C00BF7024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84338"/>
              <a:ext cx="682625" cy="609600"/>
            </a:xfrm>
            <a:custGeom>
              <a:avLst/>
              <a:gdLst>
                <a:gd name="T0" fmla="*/ 132 w 182"/>
                <a:gd name="T1" fmla="*/ 128 h 162"/>
                <a:gd name="T2" fmla="*/ 182 w 182"/>
                <a:gd name="T3" fmla="*/ 132 h 162"/>
                <a:gd name="T4" fmla="*/ 91 w 182"/>
                <a:gd name="T5" fmla="*/ 42 h 162"/>
                <a:gd name="T6" fmla="*/ 0 w 182"/>
                <a:gd name="T7" fmla="*/ 132 h 162"/>
                <a:gd name="T8" fmla="*/ 50 w 182"/>
                <a:gd name="T9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2">
                  <a:moveTo>
                    <a:pt x="132" y="128"/>
                  </a:moveTo>
                  <a:cubicBezTo>
                    <a:pt x="132" y="149"/>
                    <a:pt x="170" y="162"/>
                    <a:pt x="182" y="132"/>
                  </a:cubicBezTo>
                  <a:cubicBezTo>
                    <a:pt x="145" y="132"/>
                    <a:pt x="174" y="0"/>
                    <a:pt x="91" y="42"/>
                  </a:cubicBezTo>
                  <a:cubicBezTo>
                    <a:pt x="8" y="0"/>
                    <a:pt x="37" y="132"/>
                    <a:pt x="0" y="132"/>
                  </a:cubicBezTo>
                  <a:cubicBezTo>
                    <a:pt x="12" y="162"/>
                    <a:pt x="50" y="149"/>
                    <a:pt x="50" y="128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98">
              <a:extLst>
                <a:ext uri="{FF2B5EF4-FFF2-40B4-BE49-F238E27FC236}">
                  <a16:creationId xmlns:a16="http://schemas.microsoft.com/office/drawing/2014/main" id="{ABDA1962-4347-4670-9B73-64DA71CF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1925638"/>
              <a:ext cx="406400" cy="384175"/>
            </a:xfrm>
            <a:custGeom>
              <a:avLst/>
              <a:gdLst>
                <a:gd name="T0" fmla="*/ 54 w 108"/>
                <a:gd name="T1" fmla="*/ 102 h 102"/>
                <a:gd name="T2" fmla="*/ 96 w 108"/>
                <a:gd name="T3" fmla="*/ 60 h 102"/>
                <a:gd name="T4" fmla="*/ 96 w 108"/>
                <a:gd name="T5" fmla="*/ 34 h 102"/>
                <a:gd name="T6" fmla="*/ 91 w 108"/>
                <a:gd name="T7" fmla="*/ 17 h 102"/>
                <a:gd name="T8" fmla="*/ 54 w 108"/>
                <a:gd name="T9" fmla="*/ 0 h 102"/>
                <a:gd name="T10" fmla="*/ 17 w 108"/>
                <a:gd name="T11" fmla="*/ 17 h 102"/>
                <a:gd name="T12" fmla="*/ 13 w 108"/>
                <a:gd name="T13" fmla="*/ 34 h 102"/>
                <a:gd name="T14" fmla="*/ 13 w 108"/>
                <a:gd name="T15" fmla="*/ 60 h 102"/>
                <a:gd name="T16" fmla="*/ 54 w 108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2">
                  <a:moveTo>
                    <a:pt x="54" y="102"/>
                  </a:moveTo>
                  <a:cubicBezTo>
                    <a:pt x="67" y="98"/>
                    <a:pt x="91" y="85"/>
                    <a:pt x="96" y="60"/>
                  </a:cubicBezTo>
                  <a:cubicBezTo>
                    <a:pt x="108" y="60"/>
                    <a:pt x="108" y="34"/>
                    <a:pt x="96" y="3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58" y="17"/>
                    <a:pt x="58" y="4"/>
                    <a:pt x="54" y="0"/>
                  </a:cubicBezTo>
                  <a:cubicBezTo>
                    <a:pt x="50" y="4"/>
                    <a:pt x="50" y="17"/>
                    <a:pt x="17" y="1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60"/>
                    <a:pt x="13" y="60"/>
                  </a:cubicBezTo>
                  <a:cubicBezTo>
                    <a:pt x="17" y="85"/>
                    <a:pt x="42" y="98"/>
                    <a:pt x="54" y="102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99">
              <a:extLst>
                <a:ext uri="{FF2B5EF4-FFF2-40B4-BE49-F238E27FC236}">
                  <a16:creationId xmlns:a16="http://schemas.microsoft.com/office/drawing/2014/main" id="{29F5FCE1-CDBB-485A-9E2D-BC5134AF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5" y="2271713"/>
              <a:ext cx="714375" cy="263525"/>
            </a:xfrm>
            <a:custGeom>
              <a:avLst/>
              <a:gdLst>
                <a:gd name="T0" fmla="*/ 116 w 190"/>
                <a:gd name="T1" fmla="*/ 0 h 70"/>
                <a:gd name="T2" fmla="*/ 190 w 190"/>
                <a:gd name="T3" fmla="*/ 57 h 70"/>
                <a:gd name="T4" fmla="*/ 190 w 190"/>
                <a:gd name="T5" fmla="*/ 70 h 70"/>
                <a:gd name="T6" fmla="*/ 0 w 190"/>
                <a:gd name="T7" fmla="*/ 70 h 70"/>
                <a:gd name="T8" fmla="*/ 0 w 190"/>
                <a:gd name="T9" fmla="*/ 57 h 70"/>
                <a:gd name="T10" fmla="*/ 75 w 190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0">
                  <a:moveTo>
                    <a:pt x="116" y="0"/>
                  </a:moveTo>
                  <a:cubicBezTo>
                    <a:pt x="153" y="17"/>
                    <a:pt x="190" y="27"/>
                    <a:pt x="190" y="57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7"/>
                    <a:pt x="37" y="17"/>
                    <a:pt x="75" y="0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00">
              <a:extLst>
                <a:ext uri="{FF2B5EF4-FFF2-40B4-BE49-F238E27FC236}">
                  <a16:creationId xmlns:a16="http://schemas.microsoft.com/office/drawing/2014/main" id="{02EC6EAC-1212-4469-B613-01430CBE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2328863"/>
              <a:ext cx="203200" cy="206375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cubicBezTo>
                    <a:pt x="0" y="25"/>
                    <a:pt x="54" y="30"/>
                    <a:pt x="54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01">
              <a:extLst>
                <a:ext uri="{FF2B5EF4-FFF2-40B4-BE49-F238E27FC236}">
                  <a16:creationId xmlns:a16="http://schemas.microsoft.com/office/drawing/2014/main" id="{52F9119F-B3B2-43B9-8AC1-921C37583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2328863"/>
              <a:ext cx="203200" cy="206375"/>
            </a:xfrm>
            <a:custGeom>
              <a:avLst/>
              <a:gdLst>
                <a:gd name="T0" fmla="*/ 54 w 54"/>
                <a:gd name="T1" fmla="*/ 0 h 55"/>
                <a:gd name="T2" fmla="*/ 0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54" y="0"/>
                  </a:moveTo>
                  <a:cubicBezTo>
                    <a:pt x="54" y="25"/>
                    <a:pt x="0" y="30"/>
                    <a:pt x="0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1C3C137B-9462-49BE-8E06-2394D049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0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8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8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03">
              <a:extLst>
                <a:ext uri="{FF2B5EF4-FFF2-40B4-BE49-F238E27FC236}">
                  <a16:creationId xmlns:a16="http://schemas.microsoft.com/office/drawing/2014/main" id="{7DEEDE0F-F657-4865-B2DB-C14F6EE3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9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9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A214707-369D-414F-B5AD-69B31DDBED83}"/>
              </a:ext>
            </a:extLst>
          </p:cNvPr>
          <p:cNvSpPr/>
          <p:nvPr/>
        </p:nvSpPr>
        <p:spPr>
          <a:xfrm>
            <a:off x="2041502" y="4079778"/>
            <a:ext cx="3346286" cy="15899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E0ADBF-A61B-4A9B-BC84-6C15BD30F30F}"/>
              </a:ext>
            </a:extLst>
          </p:cNvPr>
          <p:cNvSpPr txBox="1"/>
          <p:nvPr/>
        </p:nvSpPr>
        <p:spPr>
          <a:xfrm>
            <a:off x="802365" y="4450087"/>
            <a:ext cx="15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CD7BBC-203B-48EF-A9A9-A5F2FD0EACBC}"/>
              </a:ext>
            </a:extLst>
          </p:cNvPr>
          <p:cNvSpPr txBox="1"/>
          <p:nvPr/>
        </p:nvSpPr>
        <p:spPr>
          <a:xfrm>
            <a:off x="10531108" y="4507552"/>
            <a:ext cx="15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Customer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F02EAE4-ADA0-47D9-BCF9-C7719B1BE1C7}"/>
              </a:ext>
            </a:extLst>
          </p:cNvPr>
          <p:cNvGrpSpPr/>
          <p:nvPr/>
        </p:nvGrpSpPr>
        <p:grpSpPr>
          <a:xfrm>
            <a:off x="5790349" y="3856677"/>
            <a:ext cx="693738" cy="712788"/>
            <a:chOff x="3381375" y="4695825"/>
            <a:chExt cx="693738" cy="712788"/>
          </a:xfrm>
        </p:grpSpPr>
        <p:sp>
          <p:nvSpPr>
            <p:cNvPr id="117" name="Freeform 154">
              <a:extLst>
                <a:ext uri="{FF2B5EF4-FFF2-40B4-BE49-F238E27FC236}">
                  <a16:creationId xmlns:a16="http://schemas.microsoft.com/office/drawing/2014/main" id="{B08202C8-1043-4750-8567-576DAE5B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75" y="5067300"/>
              <a:ext cx="338138" cy="341313"/>
            </a:xfrm>
            <a:custGeom>
              <a:avLst/>
              <a:gdLst>
                <a:gd name="T0" fmla="*/ 16 w 44"/>
                <a:gd name="T1" fmla="*/ 5 h 44"/>
                <a:gd name="T2" fmla="*/ 11 w 44"/>
                <a:gd name="T3" fmla="*/ 8 h 44"/>
                <a:gd name="T4" fmla="*/ 6 w 44"/>
                <a:gd name="T5" fmla="*/ 6 h 44"/>
                <a:gd name="T6" fmla="*/ 0 w 44"/>
                <a:gd name="T7" fmla="*/ 16 h 44"/>
                <a:gd name="T8" fmla="*/ 5 w 44"/>
                <a:gd name="T9" fmla="*/ 19 h 44"/>
                <a:gd name="T10" fmla="*/ 4 w 44"/>
                <a:gd name="T11" fmla="*/ 22 h 44"/>
                <a:gd name="T12" fmla="*/ 5 w 44"/>
                <a:gd name="T13" fmla="*/ 25 h 44"/>
                <a:gd name="T14" fmla="*/ 0 w 44"/>
                <a:gd name="T15" fmla="*/ 28 h 44"/>
                <a:gd name="T16" fmla="*/ 6 w 44"/>
                <a:gd name="T17" fmla="*/ 38 h 44"/>
                <a:gd name="T18" fmla="*/ 11 w 44"/>
                <a:gd name="T19" fmla="*/ 36 h 44"/>
                <a:gd name="T20" fmla="*/ 16 w 44"/>
                <a:gd name="T21" fmla="*/ 39 h 44"/>
                <a:gd name="T22" fmla="*/ 16 w 44"/>
                <a:gd name="T23" fmla="*/ 44 h 44"/>
                <a:gd name="T24" fmla="*/ 28 w 44"/>
                <a:gd name="T25" fmla="*/ 44 h 44"/>
                <a:gd name="T26" fmla="*/ 28 w 44"/>
                <a:gd name="T27" fmla="*/ 39 h 44"/>
                <a:gd name="T28" fmla="*/ 34 w 44"/>
                <a:gd name="T29" fmla="*/ 36 h 44"/>
                <a:gd name="T30" fmla="*/ 38 w 44"/>
                <a:gd name="T31" fmla="*/ 38 h 44"/>
                <a:gd name="T32" fmla="*/ 44 w 44"/>
                <a:gd name="T33" fmla="*/ 28 h 44"/>
                <a:gd name="T34" fmla="*/ 40 w 44"/>
                <a:gd name="T35" fmla="*/ 25 h 44"/>
                <a:gd name="T36" fmla="*/ 40 w 44"/>
                <a:gd name="T37" fmla="*/ 22 h 44"/>
                <a:gd name="T38" fmla="*/ 40 w 44"/>
                <a:gd name="T39" fmla="*/ 19 h 44"/>
                <a:gd name="T40" fmla="*/ 44 w 44"/>
                <a:gd name="T41" fmla="*/ 16 h 44"/>
                <a:gd name="T42" fmla="*/ 38 w 44"/>
                <a:gd name="T43" fmla="*/ 6 h 44"/>
                <a:gd name="T44" fmla="*/ 34 w 44"/>
                <a:gd name="T45" fmla="*/ 8 h 44"/>
                <a:gd name="T46" fmla="*/ 28 w 44"/>
                <a:gd name="T47" fmla="*/ 5 h 44"/>
                <a:gd name="T48" fmla="*/ 28 w 44"/>
                <a:gd name="T49" fmla="*/ 0 h 44"/>
                <a:gd name="T50" fmla="*/ 16 w 44"/>
                <a:gd name="T51" fmla="*/ 0 h 44"/>
                <a:gd name="T52" fmla="*/ 16 w 44"/>
                <a:gd name="T53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6" y="5"/>
                  </a:moveTo>
                  <a:cubicBezTo>
                    <a:pt x="14" y="6"/>
                    <a:pt x="12" y="7"/>
                    <a:pt x="11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4" y="21"/>
                    <a:pt x="4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4" y="38"/>
                    <a:pt x="16" y="3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2" y="37"/>
                    <a:pt x="34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3"/>
                    <a:pt x="40" y="22"/>
                  </a:cubicBezTo>
                  <a:cubicBezTo>
                    <a:pt x="40" y="21"/>
                    <a:pt x="40" y="20"/>
                    <a:pt x="40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7"/>
                    <a:pt x="30" y="6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Oval 155">
              <a:extLst>
                <a:ext uri="{FF2B5EF4-FFF2-40B4-BE49-F238E27FC236}">
                  <a16:creationId xmlns:a16="http://schemas.microsoft.com/office/drawing/2014/main" id="{628E7FE9-946A-48A0-A269-10857656E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5176838"/>
              <a:ext cx="122238" cy="123825"/>
            </a:xfrm>
            <a:prstGeom prst="ellipse">
              <a:avLst/>
            </a:pr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156">
              <a:extLst>
                <a:ext uri="{FF2B5EF4-FFF2-40B4-BE49-F238E27FC236}">
                  <a16:creationId xmlns:a16="http://schemas.microsoft.com/office/drawing/2014/main" id="{024368FD-1C8D-48EE-96B3-2FF49B5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695825"/>
              <a:ext cx="647700" cy="217488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3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57">
              <a:extLst>
                <a:ext uri="{FF2B5EF4-FFF2-40B4-BE49-F238E27FC236}">
                  <a16:creationId xmlns:a16="http://schemas.microsoft.com/office/drawing/2014/main" id="{B9E9F5F1-49E2-427F-8AF3-E79AB93B1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851400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58">
              <a:extLst>
                <a:ext uri="{FF2B5EF4-FFF2-40B4-BE49-F238E27FC236}">
                  <a16:creationId xmlns:a16="http://schemas.microsoft.com/office/drawing/2014/main" id="{6FA83CAA-B1F3-4345-A434-F0B4F45E3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789488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Oval 159">
              <a:extLst>
                <a:ext uri="{FF2B5EF4-FFF2-40B4-BE49-F238E27FC236}">
                  <a16:creationId xmlns:a16="http://schemas.microsoft.com/office/drawing/2014/main" id="{921C5C65-FFB2-4E48-B2A5-5237E525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773613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160">
              <a:extLst>
                <a:ext uri="{FF2B5EF4-FFF2-40B4-BE49-F238E27FC236}">
                  <a16:creationId xmlns:a16="http://schemas.microsoft.com/office/drawing/2014/main" id="{93643DE7-B2A9-43AC-BDE1-71C939F26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913313"/>
              <a:ext cx="647700" cy="215900"/>
            </a:xfrm>
            <a:custGeom>
              <a:avLst/>
              <a:gdLst>
                <a:gd name="T0" fmla="*/ 34 w 84"/>
                <a:gd name="T1" fmla="*/ 28 h 28"/>
                <a:gd name="T2" fmla="*/ 4 w 84"/>
                <a:gd name="T3" fmla="*/ 28 h 28"/>
                <a:gd name="T4" fmla="*/ 0 w 84"/>
                <a:gd name="T5" fmla="*/ 24 h 28"/>
                <a:gd name="T6" fmla="*/ 0 w 84"/>
                <a:gd name="T7" fmla="*/ 4 h 28"/>
                <a:gd name="T8" fmla="*/ 4 w 84"/>
                <a:gd name="T9" fmla="*/ 0 h 28"/>
                <a:gd name="T10" fmla="*/ 80 w 84"/>
                <a:gd name="T11" fmla="*/ 0 h 28"/>
                <a:gd name="T12" fmla="*/ 84 w 84"/>
                <a:gd name="T13" fmla="*/ 4 h 28"/>
                <a:gd name="T14" fmla="*/ 84 w 84"/>
                <a:gd name="T15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8">
                  <a:moveTo>
                    <a:pt x="3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cubicBezTo>
                    <a:pt x="84" y="10"/>
                    <a:pt x="84" y="10"/>
                    <a:pt x="84" y="1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161">
              <a:extLst>
                <a:ext uri="{FF2B5EF4-FFF2-40B4-BE49-F238E27FC236}">
                  <a16:creationId xmlns:a16="http://schemas.microsoft.com/office/drawing/2014/main" id="{3B09F54F-BD98-44B8-90F7-1F5EB1DE3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67300"/>
              <a:ext cx="6191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Line 162">
              <a:extLst>
                <a:ext uri="{FF2B5EF4-FFF2-40B4-BE49-F238E27FC236}">
                  <a16:creationId xmlns:a16="http://schemas.microsoft.com/office/drawing/2014/main" id="{F804C31E-E3F1-4447-BEEF-D7DB6A04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05388"/>
              <a:ext cx="920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Oval 163">
              <a:extLst>
                <a:ext uri="{FF2B5EF4-FFF2-40B4-BE49-F238E27FC236}">
                  <a16:creationId xmlns:a16="http://schemas.microsoft.com/office/drawing/2014/main" id="{D309FCF9-C0AF-4A86-B094-003B9576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9911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164">
              <a:extLst>
                <a:ext uri="{FF2B5EF4-FFF2-40B4-BE49-F238E27FC236}">
                  <a16:creationId xmlns:a16="http://schemas.microsoft.com/office/drawing/2014/main" id="{244E1E5C-D513-4D6F-88C9-3F7707B4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5129213"/>
              <a:ext cx="293688" cy="217488"/>
            </a:xfrm>
            <a:custGeom>
              <a:avLst/>
              <a:gdLst>
                <a:gd name="T0" fmla="*/ 38 w 38"/>
                <a:gd name="T1" fmla="*/ 28 h 28"/>
                <a:gd name="T2" fmla="*/ 4 w 38"/>
                <a:gd name="T3" fmla="*/ 28 h 28"/>
                <a:gd name="T4" fmla="*/ 0 w 38"/>
                <a:gd name="T5" fmla="*/ 24 h 28"/>
                <a:gd name="T6" fmla="*/ 0 w 38"/>
                <a:gd name="T7" fmla="*/ 4 h 28"/>
                <a:gd name="T8" fmla="*/ 4 w 38"/>
                <a:gd name="T9" fmla="*/ 0 h 28"/>
                <a:gd name="T10" fmla="*/ 34 w 3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8">
                  <a:moveTo>
                    <a:pt x="38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Oval 165">
              <a:extLst>
                <a:ext uri="{FF2B5EF4-FFF2-40B4-BE49-F238E27FC236}">
                  <a16:creationId xmlns:a16="http://schemas.microsoft.com/office/drawing/2014/main" id="{0ACA8FAF-34B0-4836-B872-BA8F3061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52070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E24319BB-4E23-4AAC-BA07-BCA500C8C973}"/>
              </a:ext>
            </a:extLst>
          </p:cNvPr>
          <p:cNvSpPr/>
          <p:nvPr/>
        </p:nvSpPr>
        <p:spPr>
          <a:xfrm>
            <a:off x="6850579" y="4079778"/>
            <a:ext cx="3346286" cy="15899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5E6365D-7391-4C19-BD82-4F14FF732F7E}"/>
              </a:ext>
            </a:extLst>
          </p:cNvPr>
          <p:cNvSpPr txBox="1"/>
          <p:nvPr/>
        </p:nvSpPr>
        <p:spPr>
          <a:xfrm>
            <a:off x="5666737" y="4876884"/>
            <a:ext cx="15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Service Provider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E72EFB23-D197-44F7-8D11-15C6EE53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89" y="2241958"/>
            <a:ext cx="6491298" cy="1121563"/>
          </a:xfrm>
        </p:spPr>
        <p:txBody>
          <a:bodyPr/>
          <a:lstStyle/>
          <a:p>
            <a:r>
              <a:rPr lang="de-DE" dirty="0"/>
              <a:t>600 Servers </a:t>
            </a:r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 OEM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7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C7E6FA7-D639-4FB2-BC73-125200229394}"/>
              </a:ext>
            </a:extLst>
          </p:cNvPr>
          <p:cNvSpPr/>
          <p:nvPr/>
        </p:nvSpPr>
        <p:spPr>
          <a:xfrm>
            <a:off x="3567953" y="4634753"/>
            <a:ext cx="5163671" cy="19722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7EDCF-73D3-47D5-A576-64BADBF8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76978"/>
          </a:xfrm>
        </p:spPr>
        <p:txBody>
          <a:bodyPr/>
          <a:lstStyle/>
          <a:p>
            <a:r>
              <a:rPr lang="de-DE" dirty="0"/>
              <a:t>The Supply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scenario</a:t>
            </a:r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B5256B-C30D-4EC5-B84F-9604C5FFD608}"/>
              </a:ext>
            </a:extLst>
          </p:cNvPr>
          <p:cNvGrpSpPr/>
          <p:nvPr/>
        </p:nvGrpSpPr>
        <p:grpSpPr>
          <a:xfrm>
            <a:off x="855748" y="3551877"/>
            <a:ext cx="665386" cy="772938"/>
            <a:chOff x="11069638" y="4995863"/>
            <a:chExt cx="736600" cy="855663"/>
          </a:xfrm>
        </p:grpSpPr>
        <p:sp>
          <p:nvSpPr>
            <p:cNvPr id="5" name="Freeform 250">
              <a:extLst>
                <a:ext uri="{FF2B5EF4-FFF2-40B4-BE49-F238E27FC236}">
                  <a16:creationId xmlns:a16="http://schemas.microsoft.com/office/drawing/2014/main" id="{14CB971B-19E4-4ECC-814C-F9FE6E4C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3138" y="4995863"/>
              <a:ext cx="431800" cy="373063"/>
            </a:xfrm>
            <a:custGeom>
              <a:avLst/>
              <a:gdLst>
                <a:gd name="T0" fmla="*/ 0 w 115"/>
                <a:gd name="T1" fmla="*/ 51 h 98"/>
                <a:gd name="T2" fmla="*/ 115 w 115"/>
                <a:gd name="T3" fmla="*/ 34 h 98"/>
                <a:gd name="T4" fmla="*/ 0 w 115"/>
                <a:gd name="T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8">
                  <a:moveTo>
                    <a:pt x="0" y="51"/>
                  </a:moveTo>
                  <a:cubicBezTo>
                    <a:pt x="39" y="0"/>
                    <a:pt x="77" y="68"/>
                    <a:pt x="115" y="34"/>
                  </a:cubicBezTo>
                  <a:cubicBezTo>
                    <a:pt x="68" y="98"/>
                    <a:pt x="34" y="30"/>
                    <a:pt x="0" y="51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209B8F-AD93-4DBA-970E-2895B348C967}"/>
                </a:ext>
              </a:extLst>
            </p:cNvPr>
            <p:cNvGrpSpPr/>
            <p:nvPr/>
          </p:nvGrpSpPr>
          <p:grpSpPr>
            <a:xfrm>
              <a:off x="11069638" y="5270501"/>
              <a:ext cx="736600" cy="581025"/>
              <a:chOff x="11069638" y="5270501"/>
              <a:chExt cx="736600" cy="581025"/>
            </a:xfrm>
          </p:grpSpPr>
          <p:sp>
            <p:nvSpPr>
              <p:cNvPr id="7" name="Line 251">
                <a:extLst>
                  <a:ext uri="{FF2B5EF4-FFF2-40B4-BE49-F238E27FC236}">
                    <a16:creationId xmlns:a16="http://schemas.microsoft.com/office/drawing/2014/main" id="{B1022AD2-7244-40F6-B348-52A2FA29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Line 252">
                <a:extLst>
                  <a:ext uri="{FF2B5EF4-FFF2-40B4-BE49-F238E27FC236}">
                    <a16:creationId xmlns:a16="http://schemas.microsoft.com/office/drawing/2014/main" id="{617CB433-1852-4FD3-809D-E4266159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Line 253">
                <a:extLst>
                  <a:ext uri="{FF2B5EF4-FFF2-40B4-BE49-F238E27FC236}">
                    <a16:creationId xmlns:a16="http://schemas.microsoft.com/office/drawing/2014/main" id="{259EEB28-FEFC-4AB3-80E5-41D56A636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657851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Line 254">
                <a:extLst>
                  <a:ext uri="{FF2B5EF4-FFF2-40B4-BE49-F238E27FC236}">
                    <a16:creationId xmlns:a16="http://schemas.microsoft.com/office/drawing/2014/main" id="{3089B459-6004-4212-8668-B9175A1B3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756276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Line 255">
                <a:extLst>
                  <a:ext uri="{FF2B5EF4-FFF2-40B4-BE49-F238E27FC236}">
                    <a16:creationId xmlns:a16="http://schemas.microsoft.com/office/drawing/2014/main" id="{0F5EA62A-73E9-418C-A8DE-6EE62C71A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Line 256">
                <a:extLst>
                  <a:ext uri="{FF2B5EF4-FFF2-40B4-BE49-F238E27FC236}">
                    <a16:creationId xmlns:a16="http://schemas.microsoft.com/office/drawing/2014/main" id="{22FE6FCC-6296-47A5-9EF9-24B292D3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257">
                <a:extLst>
                  <a:ext uri="{FF2B5EF4-FFF2-40B4-BE49-F238E27FC236}">
                    <a16:creationId xmlns:a16="http://schemas.microsoft.com/office/drawing/2014/main" id="{E17F4408-2039-4537-8599-DDCC7D675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9638" y="5270501"/>
                <a:ext cx="736600" cy="581025"/>
              </a:xfrm>
              <a:custGeom>
                <a:avLst/>
                <a:gdLst>
                  <a:gd name="T0" fmla="*/ 0 w 464"/>
                  <a:gd name="T1" fmla="*/ 366 h 366"/>
                  <a:gd name="T2" fmla="*/ 0 w 464"/>
                  <a:gd name="T3" fmla="*/ 208 h 366"/>
                  <a:gd name="T4" fmla="*/ 31 w 464"/>
                  <a:gd name="T5" fmla="*/ 0 h 366"/>
                  <a:gd name="T6" fmla="*/ 78 w 464"/>
                  <a:gd name="T7" fmla="*/ 0 h 366"/>
                  <a:gd name="T8" fmla="*/ 116 w 464"/>
                  <a:gd name="T9" fmla="*/ 189 h 366"/>
                  <a:gd name="T10" fmla="*/ 222 w 464"/>
                  <a:gd name="T11" fmla="*/ 119 h 366"/>
                  <a:gd name="T12" fmla="*/ 222 w 464"/>
                  <a:gd name="T13" fmla="*/ 189 h 366"/>
                  <a:gd name="T14" fmla="*/ 343 w 464"/>
                  <a:gd name="T15" fmla="*/ 119 h 366"/>
                  <a:gd name="T16" fmla="*/ 343 w 464"/>
                  <a:gd name="T17" fmla="*/ 189 h 366"/>
                  <a:gd name="T18" fmla="*/ 464 w 464"/>
                  <a:gd name="T19" fmla="*/ 119 h 366"/>
                  <a:gd name="T20" fmla="*/ 464 w 464"/>
                  <a:gd name="T21" fmla="*/ 366 h 366"/>
                  <a:gd name="T22" fmla="*/ 251 w 464"/>
                  <a:gd name="T23" fmla="*/ 366 h 366"/>
                  <a:gd name="T24" fmla="*/ 0 w 464"/>
                  <a:gd name="T25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66">
                    <a:moveTo>
                      <a:pt x="0" y="366"/>
                    </a:moveTo>
                    <a:lnTo>
                      <a:pt x="0" y="208"/>
                    </a:lnTo>
                    <a:lnTo>
                      <a:pt x="31" y="0"/>
                    </a:lnTo>
                    <a:lnTo>
                      <a:pt x="78" y="0"/>
                    </a:lnTo>
                    <a:lnTo>
                      <a:pt x="116" y="189"/>
                    </a:lnTo>
                    <a:lnTo>
                      <a:pt x="222" y="119"/>
                    </a:lnTo>
                    <a:lnTo>
                      <a:pt x="222" y="189"/>
                    </a:lnTo>
                    <a:lnTo>
                      <a:pt x="343" y="119"/>
                    </a:lnTo>
                    <a:lnTo>
                      <a:pt x="343" y="189"/>
                    </a:lnTo>
                    <a:lnTo>
                      <a:pt x="464" y="119"/>
                    </a:lnTo>
                    <a:lnTo>
                      <a:pt x="464" y="366"/>
                    </a:lnTo>
                    <a:lnTo>
                      <a:pt x="251" y="366"/>
                    </a:lnTo>
                    <a:lnTo>
                      <a:pt x="0" y="366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5B47E5-3F26-46F2-833B-BD8FF2321061}"/>
              </a:ext>
            </a:extLst>
          </p:cNvPr>
          <p:cNvGrpSpPr/>
          <p:nvPr/>
        </p:nvGrpSpPr>
        <p:grpSpPr>
          <a:xfrm>
            <a:off x="5721999" y="1732181"/>
            <a:ext cx="748001" cy="523016"/>
            <a:chOff x="3819429" y="3154427"/>
            <a:chExt cx="803409" cy="561758"/>
          </a:xfrm>
        </p:grpSpPr>
        <p:sp>
          <p:nvSpPr>
            <p:cNvPr id="15" name="Oval 66">
              <a:extLst>
                <a:ext uri="{FF2B5EF4-FFF2-40B4-BE49-F238E27FC236}">
                  <a16:creationId xmlns:a16="http://schemas.microsoft.com/office/drawing/2014/main" id="{A6A1BDF8-9286-4239-93AA-FC65AD34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302" y="3574961"/>
              <a:ext cx="139656" cy="141224"/>
            </a:xfrm>
            <a:prstGeom prst="ellipse">
              <a:avLst/>
            </a:pr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Oval 67">
              <a:extLst>
                <a:ext uri="{FF2B5EF4-FFF2-40B4-BE49-F238E27FC236}">
                  <a16:creationId xmlns:a16="http://schemas.microsoft.com/office/drawing/2014/main" id="{69C77F0A-411E-49F1-9995-C656B2C40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311" y="3574961"/>
              <a:ext cx="139656" cy="141224"/>
            </a:xfrm>
            <a:prstGeom prst="ellipse">
              <a:avLst/>
            </a:pr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024572E5-D5A1-4F46-AF63-7CA89B71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429" y="3154427"/>
              <a:ext cx="803409" cy="491147"/>
            </a:xfrm>
            <a:custGeom>
              <a:avLst/>
              <a:gdLst>
                <a:gd name="T0" fmla="*/ 56 w 512"/>
                <a:gd name="T1" fmla="*/ 313 h 313"/>
                <a:gd name="T2" fmla="*/ 0 w 512"/>
                <a:gd name="T3" fmla="*/ 313 h 313"/>
                <a:gd name="T4" fmla="*/ 0 w 512"/>
                <a:gd name="T5" fmla="*/ 190 h 313"/>
                <a:gd name="T6" fmla="*/ 45 w 512"/>
                <a:gd name="T7" fmla="*/ 145 h 313"/>
                <a:gd name="T8" fmla="*/ 100 w 512"/>
                <a:gd name="T9" fmla="*/ 45 h 313"/>
                <a:gd name="T10" fmla="*/ 200 w 512"/>
                <a:gd name="T11" fmla="*/ 45 h 313"/>
                <a:gd name="T12" fmla="*/ 200 w 512"/>
                <a:gd name="T13" fmla="*/ 0 h 313"/>
                <a:gd name="T14" fmla="*/ 512 w 512"/>
                <a:gd name="T15" fmla="*/ 0 h 313"/>
                <a:gd name="T16" fmla="*/ 512 w 512"/>
                <a:gd name="T17" fmla="*/ 313 h 313"/>
                <a:gd name="T18" fmla="*/ 456 w 512"/>
                <a:gd name="T1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313">
                  <a:moveTo>
                    <a:pt x="56" y="313"/>
                  </a:moveTo>
                  <a:lnTo>
                    <a:pt x="0" y="313"/>
                  </a:lnTo>
                  <a:lnTo>
                    <a:pt x="0" y="190"/>
                  </a:lnTo>
                  <a:lnTo>
                    <a:pt x="45" y="145"/>
                  </a:lnTo>
                  <a:lnTo>
                    <a:pt x="100" y="45"/>
                  </a:lnTo>
                  <a:lnTo>
                    <a:pt x="200" y="45"/>
                  </a:lnTo>
                  <a:lnTo>
                    <a:pt x="200" y="0"/>
                  </a:lnTo>
                  <a:lnTo>
                    <a:pt x="512" y="0"/>
                  </a:lnTo>
                  <a:lnTo>
                    <a:pt x="512" y="313"/>
                  </a:lnTo>
                  <a:lnTo>
                    <a:pt x="456" y="313"/>
                  </a:lnTo>
                </a:path>
              </a:pathLst>
            </a:cu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Line 69">
              <a:extLst>
                <a:ext uri="{FF2B5EF4-FFF2-40B4-BE49-F238E27FC236}">
                  <a16:creationId xmlns:a16="http://schemas.microsoft.com/office/drawing/2014/main" id="{B5628592-5664-4B09-9590-0FDFAA7E8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958" y="3645572"/>
              <a:ext cx="348353" cy="0"/>
            </a:xfrm>
            <a:prstGeom prst="line">
              <a:avLst/>
            </a:pr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AC5C0AEA-312C-47E3-92FF-15545B7C2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085" y="3294081"/>
              <a:ext cx="105134" cy="105134"/>
            </a:xfrm>
            <a:custGeom>
              <a:avLst/>
              <a:gdLst>
                <a:gd name="T0" fmla="*/ 67 w 67"/>
                <a:gd name="T1" fmla="*/ 0 h 67"/>
                <a:gd name="T2" fmla="*/ 34 w 67"/>
                <a:gd name="T3" fmla="*/ 0 h 67"/>
                <a:gd name="T4" fmla="*/ 0 w 6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67" y="0"/>
                  </a:moveTo>
                  <a:lnTo>
                    <a:pt x="34" y="0"/>
                  </a:lnTo>
                  <a:lnTo>
                    <a:pt x="0" y="67"/>
                  </a:lnTo>
                </a:path>
              </a:pathLst>
            </a:cu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62EAD8C2-9525-4B17-9234-5AC551609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61" y="3225038"/>
              <a:ext cx="0" cy="349923"/>
            </a:xfrm>
            <a:prstGeom prst="line">
              <a:avLst/>
            </a:pr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72">
              <a:extLst>
                <a:ext uri="{FF2B5EF4-FFF2-40B4-BE49-F238E27FC236}">
                  <a16:creationId xmlns:a16="http://schemas.microsoft.com/office/drawing/2014/main" id="{74C4BCEE-91D9-40D7-938C-6B4A9233F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429" y="3574961"/>
              <a:ext cx="803409" cy="0"/>
            </a:xfrm>
            <a:prstGeom prst="line">
              <a:avLst/>
            </a:prstGeom>
            <a:noFill/>
            <a:ln w="127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BF24F2-5582-4A8D-910C-3C160B9D95A9}"/>
              </a:ext>
            </a:extLst>
          </p:cNvPr>
          <p:cNvGrpSpPr/>
          <p:nvPr/>
        </p:nvGrpSpPr>
        <p:grpSpPr>
          <a:xfrm>
            <a:off x="10688989" y="3551877"/>
            <a:ext cx="714375" cy="850900"/>
            <a:chOff x="3870325" y="1684338"/>
            <a:chExt cx="714375" cy="850900"/>
          </a:xfrm>
        </p:grpSpPr>
        <p:sp>
          <p:nvSpPr>
            <p:cNvPr id="54" name="Freeform 97">
              <a:extLst>
                <a:ext uri="{FF2B5EF4-FFF2-40B4-BE49-F238E27FC236}">
                  <a16:creationId xmlns:a16="http://schemas.microsoft.com/office/drawing/2014/main" id="{F4ABB067-3527-40C4-8DAE-C00BF7024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84338"/>
              <a:ext cx="682625" cy="609600"/>
            </a:xfrm>
            <a:custGeom>
              <a:avLst/>
              <a:gdLst>
                <a:gd name="T0" fmla="*/ 132 w 182"/>
                <a:gd name="T1" fmla="*/ 128 h 162"/>
                <a:gd name="T2" fmla="*/ 182 w 182"/>
                <a:gd name="T3" fmla="*/ 132 h 162"/>
                <a:gd name="T4" fmla="*/ 91 w 182"/>
                <a:gd name="T5" fmla="*/ 42 h 162"/>
                <a:gd name="T6" fmla="*/ 0 w 182"/>
                <a:gd name="T7" fmla="*/ 132 h 162"/>
                <a:gd name="T8" fmla="*/ 50 w 182"/>
                <a:gd name="T9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2">
                  <a:moveTo>
                    <a:pt x="132" y="128"/>
                  </a:moveTo>
                  <a:cubicBezTo>
                    <a:pt x="132" y="149"/>
                    <a:pt x="170" y="162"/>
                    <a:pt x="182" y="132"/>
                  </a:cubicBezTo>
                  <a:cubicBezTo>
                    <a:pt x="145" y="132"/>
                    <a:pt x="174" y="0"/>
                    <a:pt x="91" y="42"/>
                  </a:cubicBezTo>
                  <a:cubicBezTo>
                    <a:pt x="8" y="0"/>
                    <a:pt x="37" y="132"/>
                    <a:pt x="0" y="132"/>
                  </a:cubicBezTo>
                  <a:cubicBezTo>
                    <a:pt x="12" y="162"/>
                    <a:pt x="50" y="149"/>
                    <a:pt x="50" y="128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98">
              <a:extLst>
                <a:ext uri="{FF2B5EF4-FFF2-40B4-BE49-F238E27FC236}">
                  <a16:creationId xmlns:a16="http://schemas.microsoft.com/office/drawing/2014/main" id="{ABDA1962-4347-4670-9B73-64DA71CF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1925638"/>
              <a:ext cx="406400" cy="384175"/>
            </a:xfrm>
            <a:custGeom>
              <a:avLst/>
              <a:gdLst>
                <a:gd name="T0" fmla="*/ 54 w 108"/>
                <a:gd name="T1" fmla="*/ 102 h 102"/>
                <a:gd name="T2" fmla="*/ 96 w 108"/>
                <a:gd name="T3" fmla="*/ 60 h 102"/>
                <a:gd name="T4" fmla="*/ 96 w 108"/>
                <a:gd name="T5" fmla="*/ 34 h 102"/>
                <a:gd name="T6" fmla="*/ 91 w 108"/>
                <a:gd name="T7" fmla="*/ 17 h 102"/>
                <a:gd name="T8" fmla="*/ 54 w 108"/>
                <a:gd name="T9" fmla="*/ 0 h 102"/>
                <a:gd name="T10" fmla="*/ 17 w 108"/>
                <a:gd name="T11" fmla="*/ 17 h 102"/>
                <a:gd name="T12" fmla="*/ 13 w 108"/>
                <a:gd name="T13" fmla="*/ 34 h 102"/>
                <a:gd name="T14" fmla="*/ 13 w 108"/>
                <a:gd name="T15" fmla="*/ 60 h 102"/>
                <a:gd name="T16" fmla="*/ 54 w 108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2">
                  <a:moveTo>
                    <a:pt x="54" y="102"/>
                  </a:moveTo>
                  <a:cubicBezTo>
                    <a:pt x="67" y="98"/>
                    <a:pt x="91" y="85"/>
                    <a:pt x="96" y="60"/>
                  </a:cubicBezTo>
                  <a:cubicBezTo>
                    <a:pt x="108" y="60"/>
                    <a:pt x="108" y="34"/>
                    <a:pt x="96" y="3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58" y="17"/>
                    <a:pt x="58" y="4"/>
                    <a:pt x="54" y="0"/>
                  </a:cubicBezTo>
                  <a:cubicBezTo>
                    <a:pt x="50" y="4"/>
                    <a:pt x="50" y="17"/>
                    <a:pt x="17" y="1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60"/>
                    <a:pt x="13" y="60"/>
                  </a:cubicBezTo>
                  <a:cubicBezTo>
                    <a:pt x="17" y="85"/>
                    <a:pt x="42" y="98"/>
                    <a:pt x="54" y="102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99">
              <a:extLst>
                <a:ext uri="{FF2B5EF4-FFF2-40B4-BE49-F238E27FC236}">
                  <a16:creationId xmlns:a16="http://schemas.microsoft.com/office/drawing/2014/main" id="{29F5FCE1-CDBB-485A-9E2D-BC5134AF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5" y="2271713"/>
              <a:ext cx="714375" cy="263525"/>
            </a:xfrm>
            <a:custGeom>
              <a:avLst/>
              <a:gdLst>
                <a:gd name="T0" fmla="*/ 116 w 190"/>
                <a:gd name="T1" fmla="*/ 0 h 70"/>
                <a:gd name="T2" fmla="*/ 190 w 190"/>
                <a:gd name="T3" fmla="*/ 57 h 70"/>
                <a:gd name="T4" fmla="*/ 190 w 190"/>
                <a:gd name="T5" fmla="*/ 70 h 70"/>
                <a:gd name="T6" fmla="*/ 0 w 190"/>
                <a:gd name="T7" fmla="*/ 70 h 70"/>
                <a:gd name="T8" fmla="*/ 0 w 190"/>
                <a:gd name="T9" fmla="*/ 57 h 70"/>
                <a:gd name="T10" fmla="*/ 75 w 190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0">
                  <a:moveTo>
                    <a:pt x="116" y="0"/>
                  </a:moveTo>
                  <a:cubicBezTo>
                    <a:pt x="153" y="17"/>
                    <a:pt x="190" y="27"/>
                    <a:pt x="190" y="57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7"/>
                    <a:pt x="37" y="17"/>
                    <a:pt x="75" y="0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00">
              <a:extLst>
                <a:ext uri="{FF2B5EF4-FFF2-40B4-BE49-F238E27FC236}">
                  <a16:creationId xmlns:a16="http://schemas.microsoft.com/office/drawing/2014/main" id="{02EC6EAC-1212-4469-B613-01430CBE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2328863"/>
              <a:ext cx="203200" cy="206375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cubicBezTo>
                    <a:pt x="0" y="25"/>
                    <a:pt x="54" y="30"/>
                    <a:pt x="54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01">
              <a:extLst>
                <a:ext uri="{FF2B5EF4-FFF2-40B4-BE49-F238E27FC236}">
                  <a16:creationId xmlns:a16="http://schemas.microsoft.com/office/drawing/2014/main" id="{52F9119F-B3B2-43B9-8AC1-921C37583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2328863"/>
              <a:ext cx="203200" cy="206375"/>
            </a:xfrm>
            <a:custGeom>
              <a:avLst/>
              <a:gdLst>
                <a:gd name="T0" fmla="*/ 54 w 54"/>
                <a:gd name="T1" fmla="*/ 0 h 55"/>
                <a:gd name="T2" fmla="*/ 0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54" y="0"/>
                  </a:moveTo>
                  <a:cubicBezTo>
                    <a:pt x="54" y="25"/>
                    <a:pt x="0" y="30"/>
                    <a:pt x="0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1C3C137B-9462-49BE-8E06-2394D049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0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8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8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03">
              <a:extLst>
                <a:ext uri="{FF2B5EF4-FFF2-40B4-BE49-F238E27FC236}">
                  <a16:creationId xmlns:a16="http://schemas.microsoft.com/office/drawing/2014/main" id="{7DEEDE0F-F657-4865-B2DB-C14F6EE3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9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9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A214707-369D-414F-B5AD-69B31DDBED83}"/>
              </a:ext>
            </a:extLst>
          </p:cNvPr>
          <p:cNvSpPr/>
          <p:nvPr/>
        </p:nvSpPr>
        <p:spPr>
          <a:xfrm rot="20090347">
            <a:off x="2164556" y="3017052"/>
            <a:ext cx="2936146" cy="1262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7E7038C-0471-4742-8834-ECB8B08AF742}"/>
              </a:ext>
            </a:extLst>
          </p:cNvPr>
          <p:cNvSpPr/>
          <p:nvPr/>
        </p:nvSpPr>
        <p:spPr>
          <a:xfrm rot="6667104">
            <a:off x="3808837" y="3727972"/>
            <a:ext cx="2936146" cy="1262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3C05DB6-58EE-4FF8-856D-51A61A8ACE6B}"/>
              </a:ext>
            </a:extLst>
          </p:cNvPr>
          <p:cNvSpPr/>
          <p:nvPr/>
        </p:nvSpPr>
        <p:spPr>
          <a:xfrm rot="14808100">
            <a:off x="5556423" y="3696346"/>
            <a:ext cx="2936146" cy="1262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91BEE84-F8E6-4DA4-8A49-FE71DFBBB7FB}"/>
              </a:ext>
            </a:extLst>
          </p:cNvPr>
          <p:cNvSpPr/>
          <p:nvPr/>
        </p:nvSpPr>
        <p:spPr>
          <a:xfrm rot="1617330">
            <a:off x="7252974" y="3057491"/>
            <a:ext cx="2936146" cy="1262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4EC5DA-8256-4796-8B85-BBF608D9E3D0}"/>
              </a:ext>
            </a:extLst>
          </p:cNvPr>
          <p:cNvSpPr txBox="1"/>
          <p:nvPr/>
        </p:nvSpPr>
        <p:spPr>
          <a:xfrm>
            <a:off x="4826310" y="3309753"/>
            <a:ext cx="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89AF26-0DD6-4995-88AD-61B7740BD4EE}"/>
              </a:ext>
            </a:extLst>
          </p:cNvPr>
          <p:cNvSpPr/>
          <p:nvPr/>
        </p:nvSpPr>
        <p:spPr>
          <a:xfrm>
            <a:off x="4826309" y="3309753"/>
            <a:ext cx="3556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A1397C-14C5-4F8E-BA8A-D4175A6AFC72}"/>
              </a:ext>
            </a:extLst>
          </p:cNvPr>
          <p:cNvSpPr txBox="1"/>
          <p:nvPr/>
        </p:nvSpPr>
        <p:spPr>
          <a:xfrm>
            <a:off x="3286638" y="2470216"/>
            <a:ext cx="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48BD8F-7C23-4AC7-9368-39EDE6DA940B}"/>
              </a:ext>
            </a:extLst>
          </p:cNvPr>
          <p:cNvSpPr/>
          <p:nvPr/>
        </p:nvSpPr>
        <p:spPr>
          <a:xfrm>
            <a:off x="3286637" y="2470216"/>
            <a:ext cx="3556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3B9C40-8894-4516-A3E1-499F728ABBBD}"/>
              </a:ext>
            </a:extLst>
          </p:cNvPr>
          <p:cNvSpPr txBox="1"/>
          <p:nvPr/>
        </p:nvSpPr>
        <p:spPr>
          <a:xfrm>
            <a:off x="6475031" y="3608511"/>
            <a:ext cx="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BDAE99-7515-4D23-95DB-4DC7B001A1BB}"/>
              </a:ext>
            </a:extLst>
          </p:cNvPr>
          <p:cNvSpPr/>
          <p:nvPr/>
        </p:nvSpPr>
        <p:spPr>
          <a:xfrm>
            <a:off x="6475030" y="3608511"/>
            <a:ext cx="3556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4FF970-955D-4AFA-9702-6578C793044D}"/>
              </a:ext>
            </a:extLst>
          </p:cNvPr>
          <p:cNvSpPr txBox="1"/>
          <p:nvPr/>
        </p:nvSpPr>
        <p:spPr>
          <a:xfrm>
            <a:off x="8098997" y="3059668"/>
            <a:ext cx="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6C5204-3281-4FE0-A479-5D2CC7F77A73}"/>
              </a:ext>
            </a:extLst>
          </p:cNvPr>
          <p:cNvSpPr/>
          <p:nvPr/>
        </p:nvSpPr>
        <p:spPr>
          <a:xfrm>
            <a:off x="8098996" y="3059668"/>
            <a:ext cx="3556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7A851B-AF8B-408C-8E48-0A3597CF5A46}"/>
              </a:ext>
            </a:extLst>
          </p:cNvPr>
          <p:cNvSpPr txBox="1"/>
          <p:nvPr/>
        </p:nvSpPr>
        <p:spPr>
          <a:xfrm>
            <a:off x="6042196" y="4998635"/>
            <a:ext cx="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C3E5FF-5A3B-4807-ADEE-8FACDEEF1C4C}"/>
              </a:ext>
            </a:extLst>
          </p:cNvPr>
          <p:cNvSpPr/>
          <p:nvPr/>
        </p:nvSpPr>
        <p:spPr>
          <a:xfrm>
            <a:off x="6042195" y="4998635"/>
            <a:ext cx="3556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A75D24D-00F1-4ADC-93E2-FD8895B28FA3}"/>
              </a:ext>
            </a:extLst>
          </p:cNvPr>
          <p:cNvSpPr/>
          <p:nvPr/>
        </p:nvSpPr>
        <p:spPr>
          <a:xfrm>
            <a:off x="5276910" y="5618068"/>
            <a:ext cx="1841066" cy="1314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0E116E-2229-4161-9BB2-F744C28FEF26}"/>
              </a:ext>
            </a:extLst>
          </p:cNvPr>
          <p:cNvSpPr txBox="1"/>
          <p:nvPr/>
        </p:nvSpPr>
        <p:spPr>
          <a:xfrm>
            <a:off x="2010769" y="5129660"/>
            <a:ext cx="155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Service Provider</a:t>
            </a:r>
          </a:p>
          <a:p>
            <a:endParaRPr lang="de-DE" dirty="0"/>
          </a:p>
          <a:p>
            <a:r>
              <a:rPr lang="de-DE" b="1" dirty="0"/>
              <a:t>Black Box</a:t>
            </a:r>
            <a:r>
              <a:rPr lang="de-DE" dirty="0"/>
              <a:t>: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E0ADBF-A61B-4A9B-BC84-6C15BD30F30F}"/>
              </a:ext>
            </a:extLst>
          </p:cNvPr>
          <p:cNvSpPr txBox="1"/>
          <p:nvPr/>
        </p:nvSpPr>
        <p:spPr>
          <a:xfrm>
            <a:off x="802365" y="4450087"/>
            <a:ext cx="15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OEM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5591CD-E45F-4440-B54F-1FF2A2AC6EBB}"/>
              </a:ext>
            </a:extLst>
          </p:cNvPr>
          <p:cNvSpPr txBox="1"/>
          <p:nvPr/>
        </p:nvSpPr>
        <p:spPr>
          <a:xfrm>
            <a:off x="5690225" y="1212443"/>
            <a:ext cx="15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Logistics</a:t>
            </a:r>
            <a:endParaRPr lang="de-DE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CD7BBC-203B-48EF-A9A9-A5F2FD0EACBC}"/>
              </a:ext>
            </a:extLst>
          </p:cNvPr>
          <p:cNvSpPr txBox="1"/>
          <p:nvPr/>
        </p:nvSpPr>
        <p:spPr>
          <a:xfrm>
            <a:off x="10531108" y="4507552"/>
            <a:ext cx="15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Customer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E75FAF-7459-420F-9322-2FFEAE92C26C}"/>
              </a:ext>
            </a:extLst>
          </p:cNvPr>
          <p:cNvGrpSpPr/>
          <p:nvPr/>
        </p:nvGrpSpPr>
        <p:grpSpPr>
          <a:xfrm>
            <a:off x="4316023" y="5358372"/>
            <a:ext cx="647700" cy="650876"/>
            <a:chOff x="450850" y="1692275"/>
            <a:chExt cx="647700" cy="650876"/>
          </a:xfrm>
        </p:grpSpPr>
        <p:sp>
          <p:nvSpPr>
            <p:cNvPr id="91" name="Freeform 264">
              <a:extLst>
                <a:ext uri="{FF2B5EF4-FFF2-40B4-BE49-F238E27FC236}">
                  <a16:creationId xmlns:a16="http://schemas.microsoft.com/office/drawing/2014/main" id="{0BA2548C-1FF2-4396-95AE-344ACFCC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" y="1692275"/>
              <a:ext cx="647700" cy="215900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2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265">
              <a:extLst>
                <a:ext uri="{FF2B5EF4-FFF2-40B4-BE49-F238E27FC236}">
                  <a16:creationId xmlns:a16="http://schemas.microsoft.com/office/drawing/2014/main" id="{CFADAEB6-AAF7-4B40-BDA5-C458A49C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1846263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Line 266">
              <a:extLst>
                <a:ext uri="{FF2B5EF4-FFF2-40B4-BE49-F238E27FC236}">
                  <a16:creationId xmlns:a16="http://schemas.microsoft.com/office/drawing/2014/main" id="{1518E7B5-9B32-4551-A7F8-AB4214121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1784350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267">
              <a:extLst>
                <a:ext uri="{FF2B5EF4-FFF2-40B4-BE49-F238E27FC236}">
                  <a16:creationId xmlns:a16="http://schemas.microsoft.com/office/drawing/2014/main" id="{5E6DE6CD-A465-489C-8372-813D94B4C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50" y="1770063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68">
              <a:extLst>
                <a:ext uri="{FF2B5EF4-FFF2-40B4-BE49-F238E27FC236}">
                  <a16:creationId xmlns:a16="http://schemas.microsoft.com/office/drawing/2014/main" id="{D19E770D-DDC9-49B3-BE41-774861ED2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" y="1908175"/>
              <a:ext cx="647700" cy="217488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2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269">
              <a:extLst>
                <a:ext uri="{FF2B5EF4-FFF2-40B4-BE49-F238E27FC236}">
                  <a16:creationId xmlns:a16="http://schemas.microsoft.com/office/drawing/2014/main" id="{3503325B-7C14-4D0F-9DF5-CF95127C8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2063750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270">
              <a:extLst>
                <a:ext uri="{FF2B5EF4-FFF2-40B4-BE49-F238E27FC236}">
                  <a16:creationId xmlns:a16="http://schemas.microsoft.com/office/drawing/2014/main" id="{6F484AC3-4E6E-47BF-A13F-C32A407A9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2001838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271">
              <a:extLst>
                <a:ext uri="{FF2B5EF4-FFF2-40B4-BE49-F238E27FC236}">
                  <a16:creationId xmlns:a16="http://schemas.microsoft.com/office/drawing/2014/main" id="{F62BB7F0-EF25-4E1D-A3C9-725023D0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50" y="1985963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72">
              <a:extLst>
                <a:ext uri="{FF2B5EF4-FFF2-40B4-BE49-F238E27FC236}">
                  <a16:creationId xmlns:a16="http://schemas.microsoft.com/office/drawing/2014/main" id="{A812BCD3-02E1-44E5-8A2F-34B2E6F3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" y="2125663"/>
              <a:ext cx="647700" cy="217488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2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273">
              <a:extLst>
                <a:ext uri="{FF2B5EF4-FFF2-40B4-BE49-F238E27FC236}">
                  <a16:creationId xmlns:a16="http://schemas.microsoft.com/office/drawing/2014/main" id="{475A82D1-C89D-489E-B2A3-7C9F1B438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2281238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274">
              <a:extLst>
                <a:ext uri="{FF2B5EF4-FFF2-40B4-BE49-F238E27FC236}">
                  <a16:creationId xmlns:a16="http://schemas.microsoft.com/office/drawing/2014/main" id="{0B5C3B6A-BE1B-4AC6-A201-F0BD6DAEA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2219325"/>
              <a:ext cx="30956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275">
              <a:extLst>
                <a:ext uri="{FF2B5EF4-FFF2-40B4-BE49-F238E27FC236}">
                  <a16:creationId xmlns:a16="http://schemas.microsoft.com/office/drawing/2014/main" id="{B405405C-0D57-4A01-9C39-680DB4B12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50" y="220345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4C4DF59-03BE-49B7-A44E-0394DFB4BDF6}"/>
              </a:ext>
            </a:extLst>
          </p:cNvPr>
          <p:cNvGrpSpPr/>
          <p:nvPr/>
        </p:nvGrpSpPr>
        <p:grpSpPr>
          <a:xfrm>
            <a:off x="7431163" y="5358732"/>
            <a:ext cx="693738" cy="712788"/>
            <a:chOff x="3381375" y="4695825"/>
            <a:chExt cx="693738" cy="712788"/>
          </a:xfrm>
        </p:grpSpPr>
        <p:sp>
          <p:nvSpPr>
            <p:cNvPr id="104" name="Freeform 154">
              <a:extLst>
                <a:ext uri="{FF2B5EF4-FFF2-40B4-BE49-F238E27FC236}">
                  <a16:creationId xmlns:a16="http://schemas.microsoft.com/office/drawing/2014/main" id="{C8211834-D19F-48D6-92C4-DE4ABA7F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75" y="5067300"/>
              <a:ext cx="338138" cy="341313"/>
            </a:xfrm>
            <a:custGeom>
              <a:avLst/>
              <a:gdLst>
                <a:gd name="T0" fmla="*/ 16 w 44"/>
                <a:gd name="T1" fmla="*/ 5 h 44"/>
                <a:gd name="T2" fmla="*/ 11 w 44"/>
                <a:gd name="T3" fmla="*/ 8 h 44"/>
                <a:gd name="T4" fmla="*/ 6 w 44"/>
                <a:gd name="T5" fmla="*/ 6 h 44"/>
                <a:gd name="T6" fmla="*/ 0 w 44"/>
                <a:gd name="T7" fmla="*/ 16 h 44"/>
                <a:gd name="T8" fmla="*/ 5 w 44"/>
                <a:gd name="T9" fmla="*/ 19 h 44"/>
                <a:gd name="T10" fmla="*/ 4 w 44"/>
                <a:gd name="T11" fmla="*/ 22 h 44"/>
                <a:gd name="T12" fmla="*/ 5 w 44"/>
                <a:gd name="T13" fmla="*/ 25 h 44"/>
                <a:gd name="T14" fmla="*/ 0 w 44"/>
                <a:gd name="T15" fmla="*/ 28 h 44"/>
                <a:gd name="T16" fmla="*/ 6 w 44"/>
                <a:gd name="T17" fmla="*/ 38 h 44"/>
                <a:gd name="T18" fmla="*/ 11 w 44"/>
                <a:gd name="T19" fmla="*/ 36 h 44"/>
                <a:gd name="T20" fmla="*/ 16 w 44"/>
                <a:gd name="T21" fmla="*/ 39 h 44"/>
                <a:gd name="T22" fmla="*/ 16 w 44"/>
                <a:gd name="T23" fmla="*/ 44 h 44"/>
                <a:gd name="T24" fmla="*/ 28 w 44"/>
                <a:gd name="T25" fmla="*/ 44 h 44"/>
                <a:gd name="T26" fmla="*/ 28 w 44"/>
                <a:gd name="T27" fmla="*/ 39 h 44"/>
                <a:gd name="T28" fmla="*/ 34 w 44"/>
                <a:gd name="T29" fmla="*/ 36 h 44"/>
                <a:gd name="T30" fmla="*/ 38 w 44"/>
                <a:gd name="T31" fmla="*/ 38 h 44"/>
                <a:gd name="T32" fmla="*/ 44 w 44"/>
                <a:gd name="T33" fmla="*/ 28 h 44"/>
                <a:gd name="T34" fmla="*/ 40 w 44"/>
                <a:gd name="T35" fmla="*/ 25 h 44"/>
                <a:gd name="T36" fmla="*/ 40 w 44"/>
                <a:gd name="T37" fmla="*/ 22 h 44"/>
                <a:gd name="T38" fmla="*/ 40 w 44"/>
                <a:gd name="T39" fmla="*/ 19 h 44"/>
                <a:gd name="T40" fmla="*/ 44 w 44"/>
                <a:gd name="T41" fmla="*/ 16 h 44"/>
                <a:gd name="T42" fmla="*/ 38 w 44"/>
                <a:gd name="T43" fmla="*/ 6 h 44"/>
                <a:gd name="T44" fmla="*/ 34 w 44"/>
                <a:gd name="T45" fmla="*/ 8 h 44"/>
                <a:gd name="T46" fmla="*/ 28 w 44"/>
                <a:gd name="T47" fmla="*/ 5 h 44"/>
                <a:gd name="T48" fmla="*/ 28 w 44"/>
                <a:gd name="T49" fmla="*/ 0 h 44"/>
                <a:gd name="T50" fmla="*/ 16 w 44"/>
                <a:gd name="T51" fmla="*/ 0 h 44"/>
                <a:gd name="T52" fmla="*/ 16 w 44"/>
                <a:gd name="T53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6" y="5"/>
                  </a:moveTo>
                  <a:cubicBezTo>
                    <a:pt x="14" y="6"/>
                    <a:pt x="12" y="7"/>
                    <a:pt x="11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4" y="21"/>
                    <a:pt x="4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4" y="38"/>
                    <a:pt x="16" y="3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2" y="37"/>
                    <a:pt x="34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3"/>
                    <a:pt x="40" y="22"/>
                  </a:cubicBezTo>
                  <a:cubicBezTo>
                    <a:pt x="40" y="21"/>
                    <a:pt x="40" y="20"/>
                    <a:pt x="40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7"/>
                    <a:pt x="30" y="6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155">
              <a:extLst>
                <a:ext uri="{FF2B5EF4-FFF2-40B4-BE49-F238E27FC236}">
                  <a16:creationId xmlns:a16="http://schemas.microsoft.com/office/drawing/2014/main" id="{1E912D60-A998-4A61-832A-AC74B5DBF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5176838"/>
              <a:ext cx="122238" cy="123825"/>
            </a:xfrm>
            <a:prstGeom prst="ellipse">
              <a:avLst/>
            </a:pr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156">
              <a:extLst>
                <a:ext uri="{FF2B5EF4-FFF2-40B4-BE49-F238E27FC236}">
                  <a16:creationId xmlns:a16="http://schemas.microsoft.com/office/drawing/2014/main" id="{CE3B204C-BBED-4EC1-8036-E047C06B2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695825"/>
              <a:ext cx="647700" cy="217488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3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Line 157">
              <a:extLst>
                <a:ext uri="{FF2B5EF4-FFF2-40B4-BE49-F238E27FC236}">
                  <a16:creationId xmlns:a16="http://schemas.microsoft.com/office/drawing/2014/main" id="{51F2A291-6A2D-487A-B873-447044C9F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851400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158">
              <a:extLst>
                <a:ext uri="{FF2B5EF4-FFF2-40B4-BE49-F238E27FC236}">
                  <a16:creationId xmlns:a16="http://schemas.microsoft.com/office/drawing/2014/main" id="{D8FF40D3-7222-43C3-9FC0-45A2B669E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789488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159">
              <a:extLst>
                <a:ext uri="{FF2B5EF4-FFF2-40B4-BE49-F238E27FC236}">
                  <a16:creationId xmlns:a16="http://schemas.microsoft.com/office/drawing/2014/main" id="{7F07D44B-1B16-4E19-BC23-D2A327930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773613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160">
              <a:extLst>
                <a:ext uri="{FF2B5EF4-FFF2-40B4-BE49-F238E27FC236}">
                  <a16:creationId xmlns:a16="http://schemas.microsoft.com/office/drawing/2014/main" id="{13B42CC9-5027-4DBD-B739-7DC022EB8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913313"/>
              <a:ext cx="647700" cy="215900"/>
            </a:xfrm>
            <a:custGeom>
              <a:avLst/>
              <a:gdLst>
                <a:gd name="T0" fmla="*/ 34 w 84"/>
                <a:gd name="T1" fmla="*/ 28 h 28"/>
                <a:gd name="T2" fmla="*/ 4 w 84"/>
                <a:gd name="T3" fmla="*/ 28 h 28"/>
                <a:gd name="T4" fmla="*/ 0 w 84"/>
                <a:gd name="T5" fmla="*/ 24 h 28"/>
                <a:gd name="T6" fmla="*/ 0 w 84"/>
                <a:gd name="T7" fmla="*/ 4 h 28"/>
                <a:gd name="T8" fmla="*/ 4 w 84"/>
                <a:gd name="T9" fmla="*/ 0 h 28"/>
                <a:gd name="T10" fmla="*/ 80 w 84"/>
                <a:gd name="T11" fmla="*/ 0 h 28"/>
                <a:gd name="T12" fmla="*/ 84 w 84"/>
                <a:gd name="T13" fmla="*/ 4 h 28"/>
                <a:gd name="T14" fmla="*/ 84 w 84"/>
                <a:gd name="T15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8">
                  <a:moveTo>
                    <a:pt x="3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cubicBezTo>
                    <a:pt x="84" y="10"/>
                    <a:pt x="84" y="10"/>
                    <a:pt x="84" y="1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161">
              <a:extLst>
                <a:ext uri="{FF2B5EF4-FFF2-40B4-BE49-F238E27FC236}">
                  <a16:creationId xmlns:a16="http://schemas.microsoft.com/office/drawing/2014/main" id="{6E46D876-8AEB-47DF-9656-1976F90D9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67300"/>
              <a:ext cx="6191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162">
              <a:extLst>
                <a:ext uri="{FF2B5EF4-FFF2-40B4-BE49-F238E27FC236}">
                  <a16:creationId xmlns:a16="http://schemas.microsoft.com/office/drawing/2014/main" id="{5EC8B355-514E-45CE-8FB2-9C30408D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05388"/>
              <a:ext cx="920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163">
              <a:extLst>
                <a:ext uri="{FF2B5EF4-FFF2-40B4-BE49-F238E27FC236}">
                  <a16:creationId xmlns:a16="http://schemas.microsoft.com/office/drawing/2014/main" id="{A3E5AF26-1113-498E-A6E4-187A2474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9911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164">
              <a:extLst>
                <a:ext uri="{FF2B5EF4-FFF2-40B4-BE49-F238E27FC236}">
                  <a16:creationId xmlns:a16="http://schemas.microsoft.com/office/drawing/2014/main" id="{E6EAA34E-762F-4F32-9C10-B70B62EB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5129213"/>
              <a:ext cx="293688" cy="217488"/>
            </a:xfrm>
            <a:custGeom>
              <a:avLst/>
              <a:gdLst>
                <a:gd name="T0" fmla="*/ 38 w 38"/>
                <a:gd name="T1" fmla="*/ 28 h 28"/>
                <a:gd name="T2" fmla="*/ 4 w 38"/>
                <a:gd name="T3" fmla="*/ 28 h 28"/>
                <a:gd name="T4" fmla="*/ 0 w 38"/>
                <a:gd name="T5" fmla="*/ 24 h 28"/>
                <a:gd name="T6" fmla="*/ 0 w 38"/>
                <a:gd name="T7" fmla="*/ 4 h 28"/>
                <a:gd name="T8" fmla="*/ 4 w 38"/>
                <a:gd name="T9" fmla="*/ 0 h 28"/>
                <a:gd name="T10" fmla="*/ 34 w 3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8">
                  <a:moveTo>
                    <a:pt x="38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65">
              <a:extLst>
                <a:ext uri="{FF2B5EF4-FFF2-40B4-BE49-F238E27FC236}">
                  <a16:creationId xmlns:a16="http://schemas.microsoft.com/office/drawing/2014/main" id="{BC1E9A0B-B198-46BA-9B92-62B2E4E56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52070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37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548-09A6-437E-B80B-93BA35B1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trust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5E3F-B738-437A-AB2B-13881183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16" y="2840089"/>
            <a:ext cx="2529561" cy="3634486"/>
          </a:xfrm>
        </p:spPr>
        <p:txBody>
          <a:bodyPr/>
          <a:lstStyle/>
          <a:p>
            <a:r>
              <a:rPr lang="de-DE" dirty="0"/>
              <a:t>Trust Service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and </a:t>
            </a:r>
            <a:r>
              <a:rPr lang="de-DE" dirty="0" err="1"/>
              <a:t>upgrades</a:t>
            </a:r>
            <a:endParaRPr lang="de-DE" dirty="0"/>
          </a:p>
          <a:p>
            <a:r>
              <a:rPr lang="de-DE" dirty="0"/>
              <a:t>Trust Service Provider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correnct</a:t>
            </a:r>
            <a:r>
              <a:rPr lang="de-DE" dirty="0"/>
              <a:t> and on-time </a:t>
            </a:r>
            <a:r>
              <a:rPr lang="de-DE" dirty="0" err="1"/>
              <a:t>payment</a:t>
            </a:r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AC88F-65BE-46B4-9C92-3F5F675C9EEB}"/>
              </a:ext>
            </a:extLst>
          </p:cNvPr>
          <p:cNvGrpSpPr/>
          <p:nvPr/>
        </p:nvGrpSpPr>
        <p:grpSpPr>
          <a:xfrm>
            <a:off x="1564150" y="2309861"/>
            <a:ext cx="665386" cy="772938"/>
            <a:chOff x="11069638" y="4995863"/>
            <a:chExt cx="736600" cy="855663"/>
          </a:xfrm>
        </p:grpSpPr>
        <p:sp>
          <p:nvSpPr>
            <p:cNvPr id="5" name="Freeform 250">
              <a:extLst>
                <a:ext uri="{FF2B5EF4-FFF2-40B4-BE49-F238E27FC236}">
                  <a16:creationId xmlns:a16="http://schemas.microsoft.com/office/drawing/2014/main" id="{5F99465A-E290-4AF3-B25D-14AB677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3138" y="4995863"/>
              <a:ext cx="431800" cy="373063"/>
            </a:xfrm>
            <a:custGeom>
              <a:avLst/>
              <a:gdLst>
                <a:gd name="T0" fmla="*/ 0 w 115"/>
                <a:gd name="T1" fmla="*/ 51 h 98"/>
                <a:gd name="T2" fmla="*/ 115 w 115"/>
                <a:gd name="T3" fmla="*/ 34 h 98"/>
                <a:gd name="T4" fmla="*/ 0 w 115"/>
                <a:gd name="T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8">
                  <a:moveTo>
                    <a:pt x="0" y="51"/>
                  </a:moveTo>
                  <a:cubicBezTo>
                    <a:pt x="39" y="0"/>
                    <a:pt x="77" y="68"/>
                    <a:pt x="115" y="34"/>
                  </a:cubicBezTo>
                  <a:cubicBezTo>
                    <a:pt x="68" y="98"/>
                    <a:pt x="34" y="30"/>
                    <a:pt x="0" y="51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E09592-C1C0-414A-AEB7-54FD79FDB4D0}"/>
                </a:ext>
              </a:extLst>
            </p:cNvPr>
            <p:cNvGrpSpPr/>
            <p:nvPr/>
          </p:nvGrpSpPr>
          <p:grpSpPr>
            <a:xfrm>
              <a:off x="11069638" y="5270501"/>
              <a:ext cx="736600" cy="581025"/>
              <a:chOff x="11069638" y="5270501"/>
              <a:chExt cx="736600" cy="581025"/>
            </a:xfrm>
          </p:grpSpPr>
          <p:sp>
            <p:nvSpPr>
              <p:cNvPr id="7" name="Line 251">
                <a:extLst>
                  <a:ext uri="{FF2B5EF4-FFF2-40B4-BE49-F238E27FC236}">
                    <a16:creationId xmlns:a16="http://schemas.microsoft.com/office/drawing/2014/main" id="{85BF4952-B631-414D-8E40-38541A2A8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Line 252">
                <a:extLst>
                  <a:ext uri="{FF2B5EF4-FFF2-40B4-BE49-F238E27FC236}">
                    <a16:creationId xmlns:a16="http://schemas.microsoft.com/office/drawing/2014/main" id="{39E598C1-A670-41D1-89BF-E706268ED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Line 253">
                <a:extLst>
                  <a:ext uri="{FF2B5EF4-FFF2-40B4-BE49-F238E27FC236}">
                    <a16:creationId xmlns:a16="http://schemas.microsoft.com/office/drawing/2014/main" id="{DCC49924-6FE6-45D0-B902-016651B68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657851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Line 254">
                <a:extLst>
                  <a:ext uri="{FF2B5EF4-FFF2-40B4-BE49-F238E27FC236}">
                    <a16:creationId xmlns:a16="http://schemas.microsoft.com/office/drawing/2014/main" id="{A8AF7B79-C749-4330-BDA9-94A260A4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756276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Line 255">
                <a:extLst>
                  <a:ext uri="{FF2B5EF4-FFF2-40B4-BE49-F238E27FC236}">
                    <a16:creationId xmlns:a16="http://schemas.microsoft.com/office/drawing/2014/main" id="{E7D5CE43-CC59-44A1-969E-64AD977A2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Line 256">
                <a:extLst>
                  <a:ext uri="{FF2B5EF4-FFF2-40B4-BE49-F238E27FC236}">
                    <a16:creationId xmlns:a16="http://schemas.microsoft.com/office/drawing/2014/main" id="{260C8A18-954C-4938-B5EB-64F15770D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257">
                <a:extLst>
                  <a:ext uri="{FF2B5EF4-FFF2-40B4-BE49-F238E27FC236}">
                    <a16:creationId xmlns:a16="http://schemas.microsoft.com/office/drawing/2014/main" id="{E6441A87-30CF-4C69-9AE1-C3E747A5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9638" y="5270501"/>
                <a:ext cx="736600" cy="581025"/>
              </a:xfrm>
              <a:custGeom>
                <a:avLst/>
                <a:gdLst>
                  <a:gd name="T0" fmla="*/ 0 w 464"/>
                  <a:gd name="T1" fmla="*/ 366 h 366"/>
                  <a:gd name="T2" fmla="*/ 0 w 464"/>
                  <a:gd name="T3" fmla="*/ 208 h 366"/>
                  <a:gd name="T4" fmla="*/ 31 w 464"/>
                  <a:gd name="T5" fmla="*/ 0 h 366"/>
                  <a:gd name="T6" fmla="*/ 78 w 464"/>
                  <a:gd name="T7" fmla="*/ 0 h 366"/>
                  <a:gd name="T8" fmla="*/ 116 w 464"/>
                  <a:gd name="T9" fmla="*/ 189 h 366"/>
                  <a:gd name="T10" fmla="*/ 222 w 464"/>
                  <a:gd name="T11" fmla="*/ 119 h 366"/>
                  <a:gd name="T12" fmla="*/ 222 w 464"/>
                  <a:gd name="T13" fmla="*/ 189 h 366"/>
                  <a:gd name="T14" fmla="*/ 343 w 464"/>
                  <a:gd name="T15" fmla="*/ 119 h 366"/>
                  <a:gd name="T16" fmla="*/ 343 w 464"/>
                  <a:gd name="T17" fmla="*/ 189 h 366"/>
                  <a:gd name="T18" fmla="*/ 464 w 464"/>
                  <a:gd name="T19" fmla="*/ 119 h 366"/>
                  <a:gd name="T20" fmla="*/ 464 w 464"/>
                  <a:gd name="T21" fmla="*/ 366 h 366"/>
                  <a:gd name="T22" fmla="*/ 251 w 464"/>
                  <a:gd name="T23" fmla="*/ 366 h 366"/>
                  <a:gd name="T24" fmla="*/ 0 w 464"/>
                  <a:gd name="T25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66">
                    <a:moveTo>
                      <a:pt x="0" y="366"/>
                    </a:moveTo>
                    <a:lnTo>
                      <a:pt x="0" y="208"/>
                    </a:lnTo>
                    <a:lnTo>
                      <a:pt x="31" y="0"/>
                    </a:lnTo>
                    <a:lnTo>
                      <a:pt x="78" y="0"/>
                    </a:lnTo>
                    <a:lnTo>
                      <a:pt x="116" y="189"/>
                    </a:lnTo>
                    <a:lnTo>
                      <a:pt x="222" y="119"/>
                    </a:lnTo>
                    <a:lnTo>
                      <a:pt x="222" y="189"/>
                    </a:lnTo>
                    <a:lnTo>
                      <a:pt x="343" y="119"/>
                    </a:lnTo>
                    <a:lnTo>
                      <a:pt x="343" y="189"/>
                    </a:lnTo>
                    <a:lnTo>
                      <a:pt x="464" y="119"/>
                    </a:lnTo>
                    <a:lnTo>
                      <a:pt x="464" y="366"/>
                    </a:lnTo>
                    <a:lnTo>
                      <a:pt x="251" y="366"/>
                    </a:lnTo>
                    <a:lnTo>
                      <a:pt x="0" y="366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863EE6-97B0-4D7B-B35F-BAC79E42EBA8}"/>
              </a:ext>
            </a:extLst>
          </p:cNvPr>
          <p:cNvSpPr txBox="1">
            <a:spLocks/>
          </p:cNvSpPr>
          <p:nvPr/>
        </p:nvSpPr>
        <p:spPr>
          <a:xfrm>
            <a:off x="8869010" y="3202880"/>
            <a:ext cx="2529561" cy="353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Trust OEM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shipping</a:t>
            </a:r>
            <a:r>
              <a:rPr lang="de-DE" dirty="0"/>
              <a:t> </a:t>
            </a:r>
            <a:r>
              <a:rPr lang="de-DE" dirty="0" err="1"/>
              <a:t>secured</a:t>
            </a:r>
            <a:r>
              <a:rPr lang="de-DE" dirty="0"/>
              <a:t> and </a:t>
            </a:r>
            <a:r>
              <a:rPr lang="de-DE" dirty="0" err="1"/>
              <a:t>undamaged</a:t>
            </a:r>
            <a:r>
              <a:rPr lang="de-DE" dirty="0"/>
              <a:t> </a:t>
            </a:r>
            <a:r>
              <a:rPr lang="de-DE" dirty="0" err="1"/>
              <a:t>goods</a:t>
            </a:r>
            <a:endParaRPr lang="de-DE" dirty="0"/>
          </a:p>
          <a:p>
            <a:r>
              <a:rPr lang="de-DE" dirty="0"/>
              <a:t>Trust Service Provider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OEMs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Trust Service Provider </a:t>
            </a:r>
            <a:r>
              <a:rPr lang="de-DE" dirty="0" err="1"/>
              <a:t>for</a:t>
            </a:r>
            <a:r>
              <a:rPr lang="de-DE" dirty="0"/>
              <a:t> on-time </a:t>
            </a:r>
            <a:r>
              <a:rPr lang="de-DE" dirty="0" err="1"/>
              <a:t>delivery</a:t>
            </a:r>
            <a:endParaRPr lang="de-D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13EE9C-FBE8-4E50-BC18-93227597ABDE}"/>
              </a:ext>
            </a:extLst>
          </p:cNvPr>
          <p:cNvGrpSpPr/>
          <p:nvPr/>
        </p:nvGrpSpPr>
        <p:grpSpPr>
          <a:xfrm>
            <a:off x="9622061" y="2336105"/>
            <a:ext cx="714375" cy="850900"/>
            <a:chOff x="3870325" y="1684338"/>
            <a:chExt cx="714375" cy="850900"/>
          </a:xfrm>
        </p:grpSpPr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73E24D94-E686-4871-BECC-03273F9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84338"/>
              <a:ext cx="682625" cy="609600"/>
            </a:xfrm>
            <a:custGeom>
              <a:avLst/>
              <a:gdLst>
                <a:gd name="T0" fmla="*/ 132 w 182"/>
                <a:gd name="T1" fmla="*/ 128 h 162"/>
                <a:gd name="T2" fmla="*/ 182 w 182"/>
                <a:gd name="T3" fmla="*/ 132 h 162"/>
                <a:gd name="T4" fmla="*/ 91 w 182"/>
                <a:gd name="T5" fmla="*/ 42 h 162"/>
                <a:gd name="T6" fmla="*/ 0 w 182"/>
                <a:gd name="T7" fmla="*/ 132 h 162"/>
                <a:gd name="T8" fmla="*/ 50 w 182"/>
                <a:gd name="T9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2">
                  <a:moveTo>
                    <a:pt x="132" y="128"/>
                  </a:moveTo>
                  <a:cubicBezTo>
                    <a:pt x="132" y="149"/>
                    <a:pt x="170" y="162"/>
                    <a:pt x="182" y="132"/>
                  </a:cubicBezTo>
                  <a:cubicBezTo>
                    <a:pt x="145" y="132"/>
                    <a:pt x="174" y="0"/>
                    <a:pt x="91" y="42"/>
                  </a:cubicBezTo>
                  <a:cubicBezTo>
                    <a:pt x="8" y="0"/>
                    <a:pt x="37" y="132"/>
                    <a:pt x="0" y="132"/>
                  </a:cubicBezTo>
                  <a:cubicBezTo>
                    <a:pt x="12" y="162"/>
                    <a:pt x="50" y="149"/>
                    <a:pt x="50" y="128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DC21E658-358E-4CBE-9862-205FBAC7B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1925638"/>
              <a:ext cx="406400" cy="384175"/>
            </a:xfrm>
            <a:custGeom>
              <a:avLst/>
              <a:gdLst>
                <a:gd name="T0" fmla="*/ 54 w 108"/>
                <a:gd name="T1" fmla="*/ 102 h 102"/>
                <a:gd name="T2" fmla="*/ 96 w 108"/>
                <a:gd name="T3" fmla="*/ 60 h 102"/>
                <a:gd name="T4" fmla="*/ 96 w 108"/>
                <a:gd name="T5" fmla="*/ 34 h 102"/>
                <a:gd name="T6" fmla="*/ 91 w 108"/>
                <a:gd name="T7" fmla="*/ 17 h 102"/>
                <a:gd name="T8" fmla="*/ 54 w 108"/>
                <a:gd name="T9" fmla="*/ 0 h 102"/>
                <a:gd name="T10" fmla="*/ 17 w 108"/>
                <a:gd name="T11" fmla="*/ 17 h 102"/>
                <a:gd name="T12" fmla="*/ 13 w 108"/>
                <a:gd name="T13" fmla="*/ 34 h 102"/>
                <a:gd name="T14" fmla="*/ 13 w 108"/>
                <a:gd name="T15" fmla="*/ 60 h 102"/>
                <a:gd name="T16" fmla="*/ 54 w 108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2">
                  <a:moveTo>
                    <a:pt x="54" y="102"/>
                  </a:moveTo>
                  <a:cubicBezTo>
                    <a:pt x="67" y="98"/>
                    <a:pt x="91" y="85"/>
                    <a:pt x="96" y="60"/>
                  </a:cubicBezTo>
                  <a:cubicBezTo>
                    <a:pt x="108" y="60"/>
                    <a:pt x="108" y="34"/>
                    <a:pt x="96" y="3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58" y="17"/>
                    <a:pt x="58" y="4"/>
                    <a:pt x="54" y="0"/>
                  </a:cubicBezTo>
                  <a:cubicBezTo>
                    <a:pt x="50" y="4"/>
                    <a:pt x="50" y="17"/>
                    <a:pt x="17" y="1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60"/>
                    <a:pt x="13" y="60"/>
                  </a:cubicBezTo>
                  <a:cubicBezTo>
                    <a:pt x="17" y="85"/>
                    <a:pt x="42" y="98"/>
                    <a:pt x="54" y="102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53D18F06-1D7A-44AF-A125-80F9E0671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5" y="2271713"/>
              <a:ext cx="714375" cy="263525"/>
            </a:xfrm>
            <a:custGeom>
              <a:avLst/>
              <a:gdLst>
                <a:gd name="T0" fmla="*/ 116 w 190"/>
                <a:gd name="T1" fmla="*/ 0 h 70"/>
                <a:gd name="T2" fmla="*/ 190 w 190"/>
                <a:gd name="T3" fmla="*/ 57 h 70"/>
                <a:gd name="T4" fmla="*/ 190 w 190"/>
                <a:gd name="T5" fmla="*/ 70 h 70"/>
                <a:gd name="T6" fmla="*/ 0 w 190"/>
                <a:gd name="T7" fmla="*/ 70 h 70"/>
                <a:gd name="T8" fmla="*/ 0 w 190"/>
                <a:gd name="T9" fmla="*/ 57 h 70"/>
                <a:gd name="T10" fmla="*/ 75 w 190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0">
                  <a:moveTo>
                    <a:pt x="116" y="0"/>
                  </a:moveTo>
                  <a:cubicBezTo>
                    <a:pt x="153" y="17"/>
                    <a:pt x="190" y="27"/>
                    <a:pt x="190" y="57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7"/>
                    <a:pt x="37" y="17"/>
                    <a:pt x="75" y="0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3A2F74AC-52C8-4258-B317-CB1E4FC3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2328863"/>
              <a:ext cx="203200" cy="206375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cubicBezTo>
                    <a:pt x="0" y="25"/>
                    <a:pt x="54" y="30"/>
                    <a:pt x="54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4C4115A8-E20C-4D13-B7DF-8E7E49E1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2328863"/>
              <a:ext cx="203200" cy="206375"/>
            </a:xfrm>
            <a:custGeom>
              <a:avLst/>
              <a:gdLst>
                <a:gd name="T0" fmla="*/ 54 w 54"/>
                <a:gd name="T1" fmla="*/ 0 h 55"/>
                <a:gd name="T2" fmla="*/ 0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54" y="0"/>
                  </a:moveTo>
                  <a:cubicBezTo>
                    <a:pt x="54" y="25"/>
                    <a:pt x="0" y="30"/>
                    <a:pt x="0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55FECD0F-78E4-4DC2-9B02-A09AEB4D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0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8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8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C3D3D08-F865-41C0-A0F9-B86201B4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9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9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31909F-6F9E-4ABF-B8A6-CA3CB06B407D}"/>
              </a:ext>
            </a:extLst>
          </p:cNvPr>
          <p:cNvSpPr txBox="1">
            <a:spLocks/>
          </p:cNvSpPr>
          <p:nvPr/>
        </p:nvSpPr>
        <p:spPr>
          <a:xfrm>
            <a:off x="4815692" y="3649211"/>
            <a:ext cx="2529561" cy="298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Trust OEM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shipping</a:t>
            </a:r>
            <a:r>
              <a:rPr lang="de-DE" dirty="0"/>
              <a:t> </a:t>
            </a:r>
            <a:r>
              <a:rPr lang="de-DE" dirty="0" err="1"/>
              <a:t>secured</a:t>
            </a:r>
            <a:r>
              <a:rPr lang="de-DE" dirty="0"/>
              <a:t> and </a:t>
            </a:r>
            <a:r>
              <a:rPr lang="de-DE" dirty="0" err="1"/>
              <a:t>undamaged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on-time</a:t>
            </a:r>
          </a:p>
          <a:p>
            <a:r>
              <a:rPr lang="de-DE" dirty="0"/>
              <a:t>Trust OEM Provider </a:t>
            </a:r>
            <a:r>
              <a:rPr lang="de-DE" dirty="0" err="1"/>
              <a:t>for</a:t>
            </a:r>
            <a:r>
              <a:rPr lang="de-DE" dirty="0"/>
              <a:t> on-time </a:t>
            </a:r>
            <a:r>
              <a:rPr lang="de-DE" dirty="0" err="1"/>
              <a:t>delivery</a:t>
            </a:r>
            <a:endParaRPr lang="de-DE" dirty="0"/>
          </a:p>
          <a:p>
            <a:r>
              <a:rPr lang="de-DE" dirty="0"/>
              <a:t>Trust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correnct</a:t>
            </a:r>
            <a:r>
              <a:rPr lang="de-DE" dirty="0"/>
              <a:t> and on-time </a:t>
            </a:r>
            <a:r>
              <a:rPr lang="de-DE" dirty="0" err="1"/>
              <a:t>payment</a:t>
            </a:r>
            <a:endParaRPr lang="de-DE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7D72A0-51C4-4241-8523-28FB1774927F}"/>
              </a:ext>
            </a:extLst>
          </p:cNvPr>
          <p:cNvGrpSpPr/>
          <p:nvPr/>
        </p:nvGrpSpPr>
        <p:grpSpPr>
          <a:xfrm>
            <a:off x="5599745" y="2401146"/>
            <a:ext cx="668338" cy="674687"/>
            <a:chOff x="5038628" y="4232260"/>
            <a:chExt cx="668338" cy="674687"/>
          </a:xfrm>
        </p:grpSpPr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9C17CCB4-7995-420B-81AA-9F965666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090" y="4584685"/>
              <a:ext cx="176213" cy="177800"/>
            </a:xfrm>
            <a:prstGeom prst="ellipse">
              <a:avLst/>
            </a:pr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AE37AB37-C2FC-4481-9A2B-8C9CF902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515" y="4317985"/>
              <a:ext cx="85725" cy="90487"/>
            </a:xfrm>
            <a:prstGeom prst="ellipse">
              <a:avLst/>
            </a:pr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D5A813C1-3947-45C2-A590-4C721D27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628" y="4435460"/>
              <a:ext cx="465138" cy="471487"/>
            </a:xfrm>
            <a:custGeom>
              <a:avLst/>
              <a:gdLst>
                <a:gd name="T0" fmla="*/ 122 w 135"/>
                <a:gd name="T1" fmla="*/ 68 h 136"/>
                <a:gd name="T2" fmla="*/ 121 w 135"/>
                <a:gd name="T3" fmla="*/ 57 h 136"/>
                <a:gd name="T4" fmla="*/ 135 w 135"/>
                <a:gd name="T5" fmla="*/ 49 h 136"/>
                <a:gd name="T6" fmla="*/ 118 w 135"/>
                <a:gd name="T7" fmla="*/ 19 h 136"/>
                <a:gd name="T8" fmla="*/ 104 w 135"/>
                <a:gd name="T9" fmla="*/ 27 h 136"/>
                <a:gd name="T10" fmla="*/ 85 w 135"/>
                <a:gd name="T11" fmla="*/ 16 h 136"/>
                <a:gd name="T12" fmla="*/ 85 w 135"/>
                <a:gd name="T13" fmla="*/ 0 h 136"/>
                <a:gd name="T14" fmla="*/ 51 w 135"/>
                <a:gd name="T15" fmla="*/ 0 h 136"/>
                <a:gd name="T16" fmla="*/ 51 w 135"/>
                <a:gd name="T17" fmla="*/ 16 h 136"/>
                <a:gd name="T18" fmla="*/ 30 w 135"/>
                <a:gd name="T19" fmla="*/ 27 h 136"/>
                <a:gd name="T20" fmla="*/ 17 w 135"/>
                <a:gd name="T21" fmla="*/ 19 h 136"/>
                <a:gd name="T22" fmla="*/ 0 w 135"/>
                <a:gd name="T23" fmla="*/ 49 h 136"/>
                <a:gd name="T24" fmla="*/ 13 w 135"/>
                <a:gd name="T25" fmla="*/ 57 h 136"/>
                <a:gd name="T26" fmla="*/ 12 w 135"/>
                <a:gd name="T27" fmla="*/ 68 h 136"/>
                <a:gd name="T28" fmla="*/ 13 w 135"/>
                <a:gd name="T29" fmla="*/ 80 h 136"/>
                <a:gd name="T30" fmla="*/ 0 w 135"/>
                <a:gd name="T31" fmla="*/ 88 h 136"/>
                <a:gd name="T32" fmla="*/ 17 w 135"/>
                <a:gd name="T33" fmla="*/ 117 h 136"/>
                <a:gd name="T34" fmla="*/ 30 w 135"/>
                <a:gd name="T35" fmla="*/ 109 h 136"/>
                <a:gd name="T36" fmla="*/ 51 w 135"/>
                <a:gd name="T37" fmla="*/ 121 h 136"/>
                <a:gd name="T38" fmla="*/ 51 w 135"/>
                <a:gd name="T39" fmla="*/ 136 h 136"/>
                <a:gd name="T40" fmla="*/ 85 w 135"/>
                <a:gd name="T41" fmla="*/ 136 h 136"/>
                <a:gd name="T42" fmla="*/ 85 w 135"/>
                <a:gd name="T43" fmla="*/ 121 h 136"/>
                <a:gd name="T44" fmla="*/ 104 w 135"/>
                <a:gd name="T45" fmla="*/ 109 h 136"/>
                <a:gd name="T46" fmla="*/ 118 w 135"/>
                <a:gd name="T47" fmla="*/ 117 h 136"/>
                <a:gd name="T48" fmla="*/ 135 w 135"/>
                <a:gd name="T49" fmla="*/ 88 h 136"/>
                <a:gd name="T50" fmla="*/ 121 w 135"/>
                <a:gd name="T51" fmla="*/ 80 h 136"/>
                <a:gd name="T52" fmla="*/ 122 w 135"/>
                <a:gd name="T5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136">
                  <a:moveTo>
                    <a:pt x="122" y="68"/>
                  </a:moveTo>
                  <a:cubicBezTo>
                    <a:pt x="122" y="64"/>
                    <a:pt x="122" y="60"/>
                    <a:pt x="121" y="57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99" y="22"/>
                    <a:pt x="93" y="18"/>
                    <a:pt x="85" y="1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2" y="18"/>
                    <a:pt x="36" y="22"/>
                    <a:pt x="30" y="2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60"/>
                    <a:pt x="12" y="64"/>
                    <a:pt x="12" y="68"/>
                  </a:cubicBezTo>
                  <a:cubicBezTo>
                    <a:pt x="12" y="72"/>
                    <a:pt x="12" y="76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6" y="114"/>
                    <a:pt x="42" y="118"/>
                    <a:pt x="51" y="121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93" y="118"/>
                    <a:pt x="99" y="114"/>
                    <a:pt x="104" y="109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2" y="76"/>
                    <a:pt x="122" y="72"/>
                    <a:pt x="122" y="68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43B5EF6A-3F5F-4022-9ED5-1CA9FB21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203" y="4232260"/>
              <a:ext cx="258763" cy="263525"/>
            </a:xfrm>
            <a:custGeom>
              <a:avLst/>
              <a:gdLst>
                <a:gd name="T0" fmla="*/ 67 w 75"/>
                <a:gd name="T1" fmla="*/ 38 h 76"/>
                <a:gd name="T2" fmla="*/ 66 w 75"/>
                <a:gd name="T3" fmla="*/ 31 h 76"/>
                <a:gd name="T4" fmla="*/ 75 w 75"/>
                <a:gd name="T5" fmla="*/ 26 h 76"/>
                <a:gd name="T6" fmla="*/ 66 w 75"/>
                <a:gd name="T7" fmla="*/ 11 h 76"/>
                <a:gd name="T8" fmla="*/ 58 w 75"/>
                <a:gd name="T9" fmla="*/ 16 h 76"/>
                <a:gd name="T10" fmla="*/ 47 w 75"/>
                <a:gd name="T11" fmla="*/ 9 h 76"/>
                <a:gd name="T12" fmla="*/ 47 w 75"/>
                <a:gd name="T13" fmla="*/ 0 h 76"/>
                <a:gd name="T14" fmla="*/ 30 w 75"/>
                <a:gd name="T15" fmla="*/ 0 h 76"/>
                <a:gd name="T16" fmla="*/ 30 w 75"/>
                <a:gd name="T17" fmla="*/ 9 h 76"/>
                <a:gd name="T18" fmla="*/ 17 w 75"/>
                <a:gd name="T19" fmla="*/ 16 h 76"/>
                <a:gd name="T20" fmla="*/ 9 w 75"/>
                <a:gd name="T21" fmla="*/ 11 h 76"/>
                <a:gd name="T22" fmla="*/ 0 w 75"/>
                <a:gd name="T23" fmla="*/ 26 h 76"/>
                <a:gd name="T24" fmla="*/ 9 w 75"/>
                <a:gd name="T25" fmla="*/ 31 h 76"/>
                <a:gd name="T26" fmla="*/ 8 w 75"/>
                <a:gd name="T27" fmla="*/ 38 h 76"/>
                <a:gd name="T28" fmla="*/ 9 w 75"/>
                <a:gd name="T29" fmla="*/ 45 h 76"/>
                <a:gd name="T30" fmla="*/ 0 w 75"/>
                <a:gd name="T31" fmla="*/ 50 h 76"/>
                <a:gd name="T32" fmla="*/ 9 w 75"/>
                <a:gd name="T33" fmla="*/ 64 h 76"/>
                <a:gd name="T34" fmla="*/ 17 w 75"/>
                <a:gd name="T35" fmla="*/ 60 h 76"/>
                <a:gd name="T36" fmla="*/ 30 w 75"/>
                <a:gd name="T37" fmla="*/ 66 h 76"/>
                <a:gd name="T38" fmla="*/ 30 w 75"/>
                <a:gd name="T39" fmla="*/ 76 h 76"/>
                <a:gd name="T40" fmla="*/ 47 w 75"/>
                <a:gd name="T41" fmla="*/ 76 h 76"/>
                <a:gd name="T42" fmla="*/ 47 w 75"/>
                <a:gd name="T43" fmla="*/ 66 h 76"/>
                <a:gd name="T44" fmla="*/ 58 w 75"/>
                <a:gd name="T45" fmla="*/ 60 h 76"/>
                <a:gd name="T46" fmla="*/ 67 w 75"/>
                <a:gd name="T47" fmla="*/ 64 h 76"/>
                <a:gd name="T48" fmla="*/ 75 w 75"/>
                <a:gd name="T49" fmla="*/ 50 h 76"/>
                <a:gd name="T50" fmla="*/ 67 w 75"/>
                <a:gd name="T51" fmla="*/ 45 h 76"/>
                <a:gd name="T52" fmla="*/ 67 w 75"/>
                <a:gd name="T53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" h="76">
                  <a:moveTo>
                    <a:pt x="67" y="38"/>
                  </a:moveTo>
                  <a:cubicBezTo>
                    <a:pt x="67" y="36"/>
                    <a:pt x="67" y="33"/>
                    <a:pt x="66" y="31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3"/>
                    <a:pt x="51" y="11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5" y="11"/>
                    <a:pt x="21" y="13"/>
                    <a:pt x="17" y="1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3"/>
                    <a:pt x="8" y="36"/>
                    <a:pt x="8" y="38"/>
                  </a:cubicBezTo>
                  <a:cubicBezTo>
                    <a:pt x="8" y="40"/>
                    <a:pt x="8" y="43"/>
                    <a:pt x="9" y="4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1" y="63"/>
                    <a:pt x="25" y="65"/>
                    <a:pt x="30" y="6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1" y="65"/>
                    <a:pt x="55" y="63"/>
                    <a:pt x="58" y="60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3"/>
                    <a:pt x="67" y="40"/>
                    <a:pt x="67" y="38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51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5826-36FA-48D2-8E41-5D659A90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Trustless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507A-EB1E-47BF-8BD2-100742A1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36750" cy="3634486"/>
          </a:xfrm>
        </p:spPr>
        <p:txBody>
          <a:bodyPr/>
          <a:lstStyle/>
          <a:p>
            <a:r>
              <a:rPr lang="de-DE" dirty="0"/>
              <a:t>Fungible </a:t>
            </a:r>
            <a:r>
              <a:rPr lang="de-DE" dirty="0" err="1"/>
              <a:t>assets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Non-</a:t>
            </a:r>
            <a:r>
              <a:rPr lang="de-DE" dirty="0" err="1"/>
              <a:t>fungable</a:t>
            </a:r>
            <a:r>
              <a:rPr lang="de-DE" dirty="0"/>
              <a:t> </a:t>
            </a:r>
            <a:r>
              <a:rPr lang="de-DE" dirty="0" err="1"/>
              <a:t>assets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NFTs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Sealed</a:t>
            </a:r>
            <a:r>
              <a:rPr lang="de-DE" dirty="0"/>
              <a:t> IoT Devices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endParaRPr lang="de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16E00-38A8-4DD1-B518-72E16E925BAD}"/>
              </a:ext>
            </a:extLst>
          </p:cNvPr>
          <p:cNvGrpSpPr/>
          <p:nvPr/>
        </p:nvGrpSpPr>
        <p:grpSpPr>
          <a:xfrm>
            <a:off x="8444569" y="3801713"/>
            <a:ext cx="693738" cy="712788"/>
            <a:chOff x="3381375" y="4695825"/>
            <a:chExt cx="693738" cy="712788"/>
          </a:xfrm>
        </p:grpSpPr>
        <p:sp>
          <p:nvSpPr>
            <p:cNvPr id="18" name="Freeform 154">
              <a:extLst>
                <a:ext uri="{FF2B5EF4-FFF2-40B4-BE49-F238E27FC236}">
                  <a16:creationId xmlns:a16="http://schemas.microsoft.com/office/drawing/2014/main" id="{D4938A70-5E68-473E-8DE7-CC44D291A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75" y="5067300"/>
              <a:ext cx="338138" cy="341313"/>
            </a:xfrm>
            <a:custGeom>
              <a:avLst/>
              <a:gdLst>
                <a:gd name="T0" fmla="*/ 16 w 44"/>
                <a:gd name="T1" fmla="*/ 5 h 44"/>
                <a:gd name="T2" fmla="*/ 11 w 44"/>
                <a:gd name="T3" fmla="*/ 8 h 44"/>
                <a:gd name="T4" fmla="*/ 6 w 44"/>
                <a:gd name="T5" fmla="*/ 6 h 44"/>
                <a:gd name="T6" fmla="*/ 0 w 44"/>
                <a:gd name="T7" fmla="*/ 16 h 44"/>
                <a:gd name="T8" fmla="*/ 5 w 44"/>
                <a:gd name="T9" fmla="*/ 19 h 44"/>
                <a:gd name="T10" fmla="*/ 4 w 44"/>
                <a:gd name="T11" fmla="*/ 22 h 44"/>
                <a:gd name="T12" fmla="*/ 5 w 44"/>
                <a:gd name="T13" fmla="*/ 25 h 44"/>
                <a:gd name="T14" fmla="*/ 0 w 44"/>
                <a:gd name="T15" fmla="*/ 28 h 44"/>
                <a:gd name="T16" fmla="*/ 6 w 44"/>
                <a:gd name="T17" fmla="*/ 38 h 44"/>
                <a:gd name="T18" fmla="*/ 11 w 44"/>
                <a:gd name="T19" fmla="*/ 36 h 44"/>
                <a:gd name="T20" fmla="*/ 16 w 44"/>
                <a:gd name="T21" fmla="*/ 39 h 44"/>
                <a:gd name="T22" fmla="*/ 16 w 44"/>
                <a:gd name="T23" fmla="*/ 44 h 44"/>
                <a:gd name="T24" fmla="*/ 28 w 44"/>
                <a:gd name="T25" fmla="*/ 44 h 44"/>
                <a:gd name="T26" fmla="*/ 28 w 44"/>
                <a:gd name="T27" fmla="*/ 39 h 44"/>
                <a:gd name="T28" fmla="*/ 34 w 44"/>
                <a:gd name="T29" fmla="*/ 36 h 44"/>
                <a:gd name="T30" fmla="*/ 38 w 44"/>
                <a:gd name="T31" fmla="*/ 38 h 44"/>
                <a:gd name="T32" fmla="*/ 44 w 44"/>
                <a:gd name="T33" fmla="*/ 28 h 44"/>
                <a:gd name="T34" fmla="*/ 40 w 44"/>
                <a:gd name="T35" fmla="*/ 25 h 44"/>
                <a:gd name="T36" fmla="*/ 40 w 44"/>
                <a:gd name="T37" fmla="*/ 22 h 44"/>
                <a:gd name="T38" fmla="*/ 40 w 44"/>
                <a:gd name="T39" fmla="*/ 19 h 44"/>
                <a:gd name="T40" fmla="*/ 44 w 44"/>
                <a:gd name="T41" fmla="*/ 16 h 44"/>
                <a:gd name="T42" fmla="*/ 38 w 44"/>
                <a:gd name="T43" fmla="*/ 6 h 44"/>
                <a:gd name="T44" fmla="*/ 34 w 44"/>
                <a:gd name="T45" fmla="*/ 8 h 44"/>
                <a:gd name="T46" fmla="*/ 28 w 44"/>
                <a:gd name="T47" fmla="*/ 5 h 44"/>
                <a:gd name="T48" fmla="*/ 28 w 44"/>
                <a:gd name="T49" fmla="*/ 0 h 44"/>
                <a:gd name="T50" fmla="*/ 16 w 44"/>
                <a:gd name="T51" fmla="*/ 0 h 44"/>
                <a:gd name="T52" fmla="*/ 16 w 44"/>
                <a:gd name="T53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6" y="5"/>
                  </a:moveTo>
                  <a:cubicBezTo>
                    <a:pt x="14" y="6"/>
                    <a:pt x="12" y="7"/>
                    <a:pt x="11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4" y="21"/>
                    <a:pt x="4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4" y="38"/>
                    <a:pt x="16" y="3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2" y="37"/>
                    <a:pt x="34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3"/>
                    <a:pt x="40" y="22"/>
                  </a:cubicBezTo>
                  <a:cubicBezTo>
                    <a:pt x="40" y="21"/>
                    <a:pt x="40" y="20"/>
                    <a:pt x="40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7"/>
                    <a:pt x="30" y="6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155">
              <a:extLst>
                <a:ext uri="{FF2B5EF4-FFF2-40B4-BE49-F238E27FC236}">
                  <a16:creationId xmlns:a16="http://schemas.microsoft.com/office/drawing/2014/main" id="{BCD173E5-2ED8-43AF-BD0A-2131D13C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5176838"/>
              <a:ext cx="122238" cy="123825"/>
            </a:xfrm>
            <a:prstGeom prst="ellipse">
              <a:avLst/>
            </a:pr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6">
              <a:extLst>
                <a:ext uri="{FF2B5EF4-FFF2-40B4-BE49-F238E27FC236}">
                  <a16:creationId xmlns:a16="http://schemas.microsoft.com/office/drawing/2014/main" id="{D0078FC1-8A7E-4341-B4A7-ED1CC730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695825"/>
              <a:ext cx="647700" cy="217488"/>
            </a:xfrm>
            <a:custGeom>
              <a:avLst/>
              <a:gdLst>
                <a:gd name="T0" fmla="*/ 84 w 84"/>
                <a:gd name="T1" fmla="*/ 24 h 28"/>
                <a:gd name="T2" fmla="*/ 80 w 84"/>
                <a:gd name="T3" fmla="*/ 28 h 28"/>
                <a:gd name="T4" fmla="*/ 4 w 84"/>
                <a:gd name="T5" fmla="*/ 28 h 28"/>
                <a:gd name="T6" fmla="*/ 0 w 84"/>
                <a:gd name="T7" fmla="*/ 24 h 28"/>
                <a:gd name="T8" fmla="*/ 0 w 84"/>
                <a:gd name="T9" fmla="*/ 4 h 28"/>
                <a:gd name="T10" fmla="*/ 4 w 84"/>
                <a:gd name="T11" fmla="*/ 0 h 28"/>
                <a:gd name="T12" fmla="*/ 80 w 84"/>
                <a:gd name="T13" fmla="*/ 0 h 28"/>
                <a:gd name="T14" fmla="*/ 84 w 84"/>
                <a:gd name="T15" fmla="*/ 4 h 28"/>
                <a:gd name="T16" fmla="*/ 84 w 84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84" y="24"/>
                  </a:moveTo>
                  <a:cubicBezTo>
                    <a:pt x="84" y="26"/>
                    <a:pt x="83" y="28"/>
                    <a:pt x="8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157">
              <a:extLst>
                <a:ext uri="{FF2B5EF4-FFF2-40B4-BE49-F238E27FC236}">
                  <a16:creationId xmlns:a16="http://schemas.microsoft.com/office/drawing/2014/main" id="{4EBDED73-34A1-472A-8724-EFEF0BE0D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851400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158">
              <a:extLst>
                <a:ext uri="{FF2B5EF4-FFF2-40B4-BE49-F238E27FC236}">
                  <a16:creationId xmlns:a16="http://schemas.microsoft.com/office/drawing/2014/main" id="{901FF01E-5827-4D9F-9AF5-911B1C54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4789488"/>
              <a:ext cx="3079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159">
              <a:extLst>
                <a:ext uri="{FF2B5EF4-FFF2-40B4-BE49-F238E27FC236}">
                  <a16:creationId xmlns:a16="http://schemas.microsoft.com/office/drawing/2014/main" id="{A542A744-2C2A-4D50-BC0C-80358F6B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773613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0">
              <a:extLst>
                <a:ext uri="{FF2B5EF4-FFF2-40B4-BE49-F238E27FC236}">
                  <a16:creationId xmlns:a16="http://schemas.microsoft.com/office/drawing/2014/main" id="{C1940D13-1E6F-4EE4-801B-68D7113B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4913313"/>
              <a:ext cx="647700" cy="215900"/>
            </a:xfrm>
            <a:custGeom>
              <a:avLst/>
              <a:gdLst>
                <a:gd name="T0" fmla="*/ 34 w 84"/>
                <a:gd name="T1" fmla="*/ 28 h 28"/>
                <a:gd name="T2" fmla="*/ 4 w 84"/>
                <a:gd name="T3" fmla="*/ 28 h 28"/>
                <a:gd name="T4" fmla="*/ 0 w 84"/>
                <a:gd name="T5" fmla="*/ 24 h 28"/>
                <a:gd name="T6" fmla="*/ 0 w 84"/>
                <a:gd name="T7" fmla="*/ 4 h 28"/>
                <a:gd name="T8" fmla="*/ 4 w 84"/>
                <a:gd name="T9" fmla="*/ 0 h 28"/>
                <a:gd name="T10" fmla="*/ 80 w 84"/>
                <a:gd name="T11" fmla="*/ 0 h 28"/>
                <a:gd name="T12" fmla="*/ 84 w 84"/>
                <a:gd name="T13" fmla="*/ 4 h 28"/>
                <a:gd name="T14" fmla="*/ 84 w 84"/>
                <a:gd name="T15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8">
                  <a:moveTo>
                    <a:pt x="3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cubicBezTo>
                    <a:pt x="84" y="10"/>
                    <a:pt x="84" y="10"/>
                    <a:pt x="84" y="1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161">
              <a:extLst>
                <a:ext uri="{FF2B5EF4-FFF2-40B4-BE49-F238E27FC236}">
                  <a16:creationId xmlns:a16="http://schemas.microsoft.com/office/drawing/2014/main" id="{161D9AD0-837C-4FC4-8E08-FD60712F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67300"/>
              <a:ext cx="61913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162">
              <a:extLst>
                <a:ext uri="{FF2B5EF4-FFF2-40B4-BE49-F238E27FC236}">
                  <a16:creationId xmlns:a16="http://schemas.microsoft.com/office/drawing/2014/main" id="{9B654C12-34BE-409B-9615-5D2EAE0D9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150" y="5005388"/>
              <a:ext cx="92075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Oval 163">
              <a:extLst>
                <a:ext uri="{FF2B5EF4-FFF2-40B4-BE49-F238E27FC236}">
                  <a16:creationId xmlns:a16="http://schemas.microsoft.com/office/drawing/2014/main" id="{9B98DC1B-D15A-4166-9AF1-A04BE74B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49911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454D0595-D197-4E76-8AA9-F7F10B6BF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5" y="5129213"/>
              <a:ext cx="293688" cy="217488"/>
            </a:xfrm>
            <a:custGeom>
              <a:avLst/>
              <a:gdLst>
                <a:gd name="T0" fmla="*/ 38 w 38"/>
                <a:gd name="T1" fmla="*/ 28 h 28"/>
                <a:gd name="T2" fmla="*/ 4 w 38"/>
                <a:gd name="T3" fmla="*/ 28 h 28"/>
                <a:gd name="T4" fmla="*/ 0 w 38"/>
                <a:gd name="T5" fmla="*/ 24 h 28"/>
                <a:gd name="T6" fmla="*/ 0 w 38"/>
                <a:gd name="T7" fmla="*/ 4 h 28"/>
                <a:gd name="T8" fmla="*/ 4 w 38"/>
                <a:gd name="T9" fmla="*/ 0 h 28"/>
                <a:gd name="T10" fmla="*/ 34 w 3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8">
                  <a:moveTo>
                    <a:pt x="38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165">
              <a:extLst>
                <a:ext uri="{FF2B5EF4-FFF2-40B4-BE49-F238E27FC236}">
                  <a16:creationId xmlns:a16="http://schemas.microsoft.com/office/drawing/2014/main" id="{4E6D4A09-2B89-440E-B47E-A7739606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5207000"/>
              <a:ext cx="61913" cy="619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C63BC-B579-4820-A6B0-A98B7D1861CE}"/>
              </a:ext>
            </a:extLst>
          </p:cNvPr>
          <p:cNvGrpSpPr/>
          <p:nvPr/>
        </p:nvGrpSpPr>
        <p:grpSpPr>
          <a:xfrm>
            <a:off x="8492193" y="4722012"/>
            <a:ext cx="615951" cy="619125"/>
            <a:chOff x="8237538" y="2933700"/>
            <a:chExt cx="615951" cy="619125"/>
          </a:xfrm>
        </p:grpSpPr>
        <p:sp>
          <p:nvSpPr>
            <p:cNvPr id="31" name="Oval 181">
              <a:extLst>
                <a:ext uri="{FF2B5EF4-FFF2-40B4-BE49-F238E27FC236}">
                  <a16:creationId xmlns:a16="http://schemas.microsoft.com/office/drawing/2014/main" id="{9B8185C1-9392-42EE-94DA-1DC62C05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1226" y="3228975"/>
              <a:ext cx="322263" cy="323850"/>
            </a:xfrm>
            <a:prstGeom prst="ellipse">
              <a:avLst/>
            </a:prstGeom>
            <a:noFill/>
            <a:ln w="12700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182">
              <a:extLst>
                <a:ext uri="{FF2B5EF4-FFF2-40B4-BE49-F238E27FC236}">
                  <a16:creationId xmlns:a16="http://schemas.microsoft.com/office/drawing/2014/main" id="{C4C001C8-1AF5-47BB-87F1-1D7D6F9A1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4888" y="3390900"/>
              <a:ext cx="134938" cy="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183">
              <a:extLst>
                <a:ext uri="{FF2B5EF4-FFF2-40B4-BE49-F238E27FC236}">
                  <a16:creationId xmlns:a16="http://schemas.microsoft.com/office/drawing/2014/main" id="{D0D49335-5344-48F1-8C4B-F851ABBB4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3151" y="3324225"/>
              <a:ext cx="0" cy="13335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184">
              <a:extLst>
                <a:ext uri="{FF2B5EF4-FFF2-40B4-BE49-F238E27FC236}">
                  <a16:creationId xmlns:a16="http://schemas.microsoft.com/office/drawing/2014/main" id="{ACDEFC8E-B2FA-491F-9107-5CE1C4304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538" y="2933700"/>
              <a:ext cx="508000" cy="214313"/>
            </a:xfrm>
            <a:prstGeom prst="ellips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85">
              <a:extLst>
                <a:ext uri="{FF2B5EF4-FFF2-40B4-BE49-F238E27FC236}">
                  <a16:creationId xmlns:a16="http://schemas.microsoft.com/office/drawing/2014/main" id="{667D57C1-E541-4BDB-A074-D32AF0C74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3148013"/>
              <a:ext cx="254000" cy="107950"/>
            </a:xfrm>
            <a:custGeom>
              <a:avLst/>
              <a:gdLst>
                <a:gd name="T0" fmla="*/ 38 w 38"/>
                <a:gd name="T1" fmla="*/ 16 h 16"/>
                <a:gd name="T2" fmla="*/ 0 w 3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6">
              <a:extLst>
                <a:ext uri="{FF2B5EF4-FFF2-40B4-BE49-F238E27FC236}">
                  <a16:creationId xmlns:a16="http://schemas.microsoft.com/office/drawing/2014/main" id="{4985B064-17C5-46E5-A660-B1F0BADD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3270250"/>
              <a:ext cx="214313" cy="107950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14" y="14"/>
                    <a:pt x="0" y="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87">
              <a:extLst>
                <a:ext uri="{FF2B5EF4-FFF2-40B4-BE49-F238E27FC236}">
                  <a16:creationId xmlns:a16="http://schemas.microsoft.com/office/drawing/2014/main" id="{CD4D8053-616B-46DA-AD55-5D3DC58D6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3041650"/>
              <a:ext cx="227013" cy="457200"/>
            </a:xfrm>
            <a:custGeom>
              <a:avLst/>
              <a:gdLst>
                <a:gd name="T0" fmla="*/ 34 w 34"/>
                <a:gd name="T1" fmla="*/ 68 h 68"/>
                <a:gd name="T2" fmla="*/ 0 w 34"/>
                <a:gd name="T3" fmla="*/ 52 h 68"/>
                <a:gd name="T4" fmla="*/ 0 w 34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8">
                  <a:moveTo>
                    <a:pt x="34" y="68"/>
                  </a:moveTo>
                  <a:cubicBezTo>
                    <a:pt x="15" y="67"/>
                    <a:pt x="0" y="6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188">
              <a:extLst>
                <a:ext uri="{FF2B5EF4-FFF2-40B4-BE49-F238E27FC236}">
                  <a16:creationId xmlns:a16="http://schemas.microsoft.com/office/drawing/2014/main" id="{ED187F9A-80AE-4622-A1F6-7CB871339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5538" y="3041650"/>
              <a:ext cx="0" cy="120650"/>
            </a:xfrm>
            <a:prstGeom prst="line">
              <a:avLst/>
            </a:prstGeom>
            <a:noFill/>
            <a:ln w="12700" cap="rnd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94BA9-276E-4932-A12E-39F172A4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69" y="2813201"/>
            <a:ext cx="742500" cy="7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548-09A6-437E-B80B-93BA35B1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met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5E3F-B738-437A-AB2B-13881183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75" y="3242007"/>
            <a:ext cx="2529561" cy="2806509"/>
          </a:xfrm>
        </p:spPr>
        <p:txBody>
          <a:bodyPr/>
          <a:lstStyle/>
          <a:p>
            <a:r>
              <a:rPr lang="de-DE" dirty="0" err="1"/>
              <a:t>Proove</a:t>
            </a:r>
            <a:r>
              <a:rPr lang="de-DE" dirty="0"/>
              <a:t> time and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upon </a:t>
            </a:r>
            <a:r>
              <a:rPr lang="de-DE" dirty="0" err="1"/>
              <a:t>shipent</a:t>
            </a:r>
            <a:endParaRPr lang="de-DE" dirty="0"/>
          </a:p>
          <a:p>
            <a:r>
              <a:rPr lang="de-DE" dirty="0" err="1"/>
              <a:t>Guranteed</a:t>
            </a:r>
            <a:r>
              <a:rPr lang="de-DE" dirty="0"/>
              <a:t> on-time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Service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AC88F-65BE-46B4-9C92-3F5F675C9EEB}"/>
              </a:ext>
            </a:extLst>
          </p:cNvPr>
          <p:cNvGrpSpPr/>
          <p:nvPr/>
        </p:nvGrpSpPr>
        <p:grpSpPr>
          <a:xfrm>
            <a:off x="1755597" y="2383028"/>
            <a:ext cx="665386" cy="772938"/>
            <a:chOff x="11069638" y="4995863"/>
            <a:chExt cx="736600" cy="855663"/>
          </a:xfrm>
        </p:grpSpPr>
        <p:sp>
          <p:nvSpPr>
            <p:cNvPr id="5" name="Freeform 250">
              <a:extLst>
                <a:ext uri="{FF2B5EF4-FFF2-40B4-BE49-F238E27FC236}">
                  <a16:creationId xmlns:a16="http://schemas.microsoft.com/office/drawing/2014/main" id="{5F99465A-E290-4AF3-B25D-14AB677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3138" y="4995863"/>
              <a:ext cx="431800" cy="373063"/>
            </a:xfrm>
            <a:custGeom>
              <a:avLst/>
              <a:gdLst>
                <a:gd name="T0" fmla="*/ 0 w 115"/>
                <a:gd name="T1" fmla="*/ 51 h 98"/>
                <a:gd name="T2" fmla="*/ 115 w 115"/>
                <a:gd name="T3" fmla="*/ 34 h 98"/>
                <a:gd name="T4" fmla="*/ 0 w 115"/>
                <a:gd name="T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8">
                  <a:moveTo>
                    <a:pt x="0" y="51"/>
                  </a:moveTo>
                  <a:cubicBezTo>
                    <a:pt x="39" y="0"/>
                    <a:pt x="77" y="68"/>
                    <a:pt x="115" y="34"/>
                  </a:cubicBezTo>
                  <a:cubicBezTo>
                    <a:pt x="68" y="98"/>
                    <a:pt x="34" y="30"/>
                    <a:pt x="0" y="51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E09592-C1C0-414A-AEB7-54FD79FDB4D0}"/>
                </a:ext>
              </a:extLst>
            </p:cNvPr>
            <p:cNvGrpSpPr/>
            <p:nvPr/>
          </p:nvGrpSpPr>
          <p:grpSpPr>
            <a:xfrm>
              <a:off x="11069638" y="5270501"/>
              <a:ext cx="736600" cy="581025"/>
              <a:chOff x="11069638" y="5270501"/>
              <a:chExt cx="736600" cy="581025"/>
            </a:xfrm>
          </p:grpSpPr>
          <p:sp>
            <p:nvSpPr>
              <p:cNvPr id="7" name="Line 251">
                <a:extLst>
                  <a:ext uri="{FF2B5EF4-FFF2-40B4-BE49-F238E27FC236}">
                    <a16:creationId xmlns:a16="http://schemas.microsoft.com/office/drawing/2014/main" id="{85BF4952-B631-414D-8E40-38541A2A8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Line 252">
                <a:extLst>
                  <a:ext uri="{FF2B5EF4-FFF2-40B4-BE49-F238E27FC236}">
                    <a16:creationId xmlns:a16="http://schemas.microsoft.com/office/drawing/2014/main" id="{39E598C1-A670-41D1-89BF-E706268ED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5063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Line 253">
                <a:extLst>
                  <a:ext uri="{FF2B5EF4-FFF2-40B4-BE49-F238E27FC236}">
                    <a16:creationId xmlns:a16="http://schemas.microsoft.com/office/drawing/2014/main" id="{DCC49924-6FE6-45D0-B902-016651B68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657851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Line 254">
                <a:extLst>
                  <a:ext uri="{FF2B5EF4-FFF2-40B4-BE49-F238E27FC236}">
                    <a16:creationId xmlns:a16="http://schemas.microsoft.com/office/drawing/2014/main" id="{A8AF7B79-C749-4330-BDA9-94A260A4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150" y="5756276"/>
                <a:ext cx="47625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Line 255">
                <a:extLst>
                  <a:ext uri="{FF2B5EF4-FFF2-40B4-BE49-F238E27FC236}">
                    <a16:creationId xmlns:a16="http://schemas.microsoft.com/office/drawing/2014/main" id="{E7D5CE43-CC59-44A1-969E-64AD977A2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657851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Line 256">
                <a:extLst>
                  <a:ext uri="{FF2B5EF4-FFF2-40B4-BE49-F238E27FC236}">
                    <a16:creationId xmlns:a16="http://schemas.microsoft.com/office/drawing/2014/main" id="{260C8A18-954C-4938-B5EB-64F15770D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77650" y="5756276"/>
                <a:ext cx="49213" cy="0"/>
              </a:xfrm>
              <a:prstGeom prst="line">
                <a:avLst/>
              </a:pr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257">
                <a:extLst>
                  <a:ext uri="{FF2B5EF4-FFF2-40B4-BE49-F238E27FC236}">
                    <a16:creationId xmlns:a16="http://schemas.microsoft.com/office/drawing/2014/main" id="{E6441A87-30CF-4C69-9AE1-C3E747A5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9638" y="5270501"/>
                <a:ext cx="736600" cy="581025"/>
              </a:xfrm>
              <a:custGeom>
                <a:avLst/>
                <a:gdLst>
                  <a:gd name="T0" fmla="*/ 0 w 464"/>
                  <a:gd name="T1" fmla="*/ 366 h 366"/>
                  <a:gd name="T2" fmla="*/ 0 w 464"/>
                  <a:gd name="T3" fmla="*/ 208 h 366"/>
                  <a:gd name="T4" fmla="*/ 31 w 464"/>
                  <a:gd name="T5" fmla="*/ 0 h 366"/>
                  <a:gd name="T6" fmla="*/ 78 w 464"/>
                  <a:gd name="T7" fmla="*/ 0 h 366"/>
                  <a:gd name="T8" fmla="*/ 116 w 464"/>
                  <a:gd name="T9" fmla="*/ 189 h 366"/>
                  <a:gd name="T10" fmla="*/ 222 w 464"/>
                  <a:gd name="T11" fmla="*/ 119 h 366"/>
                  <a:gd name="T12" fmla="*/ 222 w 464"/>
                  <a:gd name="T13" fmla="*/ 189 h 366"/>
                  <a:gd name="T14" fmla="*/ 343 w 464"/>
                  <a:gd name="T15" fmla="*/ 119 h 366"/>
                  <a:gd name="T16" fmla="*/ 343 w 464"/>
                  <a:gd name="T17" fmla="*/ 189 h 366"/>
                  <a:gd name="T18" fmla="*/ 464 w 464"/>
                  <a:gd name="T19" fmla="*/ 119 h 366"/>
                  <a:gd name="T20" fmla="*/ 464 w 464"/>
                  <a:gd name="T21" fmla="*/ 366 h 366"/>
                  <a:gd name="T22" fmla="*/ 251 w 464"/>
                  <a:gd name="T23" fmla="*/ 366 h 366"/>
                  <a:gd name="T24" fmla="*/ 0 w 464"/>
                  <a:gd name="T25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66">
                    <a:moveTo>
                      <a:pt x="0" y="366"/>
                    </a:moveTo>
                    <a:lnTo>
                      <a:pt x="0" y="208"/>
                    </a:lnTo>
                    <a:lnTo>
                      <a:pt x="31" y="0"/>
                    </a:lnTo>
                    <a:lnTo>
                      <a:pt x="78" y="0"/>
                    </a:lnTo>
                    <a:lnTo>
                      <a:pt x="116" y="189"/>
                    </a:lnTo>
                    <a:lnTo>
                      <a:pt x="222" y="119"/>
                    </a:lnTo>
                    <a:lnTo>
                      <a:pt x="222" y="189"/>
                    </a:lnTo>
                    <a:lnTo>
                      <a:pt x="343" y="119"/>
                    </a:lnTo>
                    <a:lnTo>
                      <a:pt x="343" y="189"/>
                    </a:lnTo>
                    <a:lnTo>
                      <a:pt x="464" y="119"/>
                    </a:lnTo>
                    <a:lnTo>
                      <a:pt x="464" y="366"/>
                    </a:lnTo>
                    <a:lnTo>
                      <a:pt x="251" y="366"/>
                    </a:lnTo>
                    <a:lnTo>
                      <a:pt x="0" y="366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6D6E7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863EE6-97B0-4D7B-B35F-BAC79E42EBA8}"/>
              </a:ext>
            </a:extLst>
          </p:cNvPr>
          <p:cNvSpPr txBox="1">
            <a:spLocks/>
          </p:cNvSpPr>
          <p:nvPr/>
        </p:nvSpPr>
        <p:spPr>
          <a:xfrm>
            <a:off x="8954132" y="3537839"/>
            <a:ext cx="2529561" cy="240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Retrackability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product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supplychain</a:t>
            </a:r>
            <a:endParaRPr lang="de-DE" dirty="0"/>
          </a:p>
          <a:p>
            <a:r>
              <a:rPr lang="de-DE" dirty="0" err="1"/>
              <a:t>Retraceability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supplychain</a:t>
            </a:r>
            <a:r>
              <a:rPr lang="de-DE" dirty="0"/>
              <a:t>, </a:t>
            </a:r>
            <a:r>
              <a:rPr lang="de-DE" dirty="0" err="1"/>
              <a:t>configuration</a:t>
            </a:r>
            <a:r>
              <a:rPr lang="de-DE" dirty="0"/>
              <a:t> and </a:t>
            </a:r>
            <a:r>
              <a:rPr lang="de-DE" dirty="0" err="1"/>
              <a:t>treatment</a:t>
            </a:r>
            <a:endParaRPr lang="de-D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13EE9C-FBE8-4E50-BC18-93227597ABDE}"/>
              </a:ext>
            </a:extLst>
          </p:cNvPr>
          <p:cNvGrpSpPr/>
          <p:nvPr/>
        </p:nvGrpSpPr>
        <p:grpSpPr>
          <a:xfrm>
            <a:off x="9707183" y="2340864"/>
            <a:ext cx="714375" cy="850900"/>
            <a:chOff x="3870325" y="1684338"/>
            <a:chExt cx="714375" cy="850900"/>
          </a:xfrm>
        </p:grpSpPr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73E24D94-E686-4871-BECC-03273F9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84338"/>
              <a:ext cx="682625" cy="609600"/>
            </a:xfrm>
            <a:custGeom>
              <a:avLst/>
              <a:gdLst>
                <a:gd name="T0" fmla="*/ 132 w 182"/>
                <a:gd name="T1" fmla="*/ 128 h 162"/>
                <a:gd name="T2" fmla="*/ 182 w 182"/>
                <a:gd name="T3" fmla="*/ 132 h 162"/>
                <a:gd name="T4" fmla="*/ 91 w 182"/>
                <a:gd name="T5" fmla="*/ 42 h 162"/>
                <a:gd name="T6" fmla="*/ 0 w 182"/>
                <a:gd name="T7" fmla="*/ 132 h 162"/>
                <a:gd name="T8" fmla="*/ 50 w 182"/>
                <a:gd name="T9" fmla="*/ 1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2">
                  <a:moveTo>
                    <a:pt x="132" y="128"/>
                  </a:moveTo>
                  <a:cubicBezTo>
                    <a:pt x="132" y="149"/>
                    <a:pt x="170" y="162"/>
                    <a:pt x="182" y="132"/>
                  </a:cubicBezTo>
                  <a:cubicBezTo>
                    <a:pt x="145" y="132"/>
                    <a:pt x="174" y="0"/>
                    <a:pt x="91" y="42"/>
                  </a:cubicBezTo>
                  <a:cubicBezTo>
                    <a:pt x="8" y="0"/>
                    <a:pt x="37" y="132"/>
                    <a:pt x="0" y="132"/>
                  </a:cubicBezTo>
                  <a:cubicBezTo>
                    <a:pt x="12" y="162"/>
                    <a:pt x="50" y="149"/>
                    <a:pt x="50" y="128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DC21E658-358E-4CBE-9862-205FBAC7B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1925638"/>
              <a:ext cx="406400" cy="384175"/>
            </a:xfrm>
            <a:custGeom>
              <a:avLst/>
              <a:gdLst>
                <a:gd name="T0" fmla="*/ 54 w 108"/>
                <a:gd name="T1" fmla="*/ 102 h 102"/>
                <a:gd name="T2" fmla="*/ 96 w 108"/>
                <a:gd name="T3" fmla="*/ 60 h 102"/>
                <a:gd name="T4" fmla="*/ 96 w 108"/>
                <a:gd name="T5" fmla="*/ 34 h 102"/>
                <a:gd name="T6" fmla="*/ 91 w 108"/>
                <a:gd name="T7" fmla="*/ 17 h 102"/>
                <a:gd name="T8" fmla="*/ 54 w 108"/>
                <a:gd name="T9" fmla="*/ 0 h 102"/>
                <a:gd name="T10" fmla="*/ 17 w 108"/>
                <a:gd name="T11" fmla="*/ 17 h 102"/>
                <a:gd name="T12" fmla="*/ 13 w 108"/>
                <a:gd name="T13" fmla="*/ 34 h 102"/>
                <a:gd name="T14" fmla="*/ 13 w 108"/>
                <a:gd name="T15" fmla="*/ 60 h 102"/>
                <a:gd name="T16" fmla="*/ 54 w 108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2">
                  <a:moveTo>
                    <a:pt x="54" y="102"/>
                  </a:moveTo>
                  <a:cubicBezTo>
                    <a:pt x="67" y="98"/>
                    <a:pt x="91" y="85"/>
                    <a:pt x="96" y="60"/>
                  </a:cubicBezTo>
                  <a:cubicBezTo>
                    <a:pt x="108" y="60"/>
                    <a:pt x="108" y="34"/>
                    <a:pt x="96" y="3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58" y="17"/>
                    <a:pt x="58" y="4"/>
                    <a:pt x="54" y="0"/>
                  </a:cubicBezTo>
                  <a:cubicBezTo>
                    <a:pt x="50" y="4"/>
                    <a:pt x="50" y="17"/>
                    <a:pt x="17" y="1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60"/>
                    <a:pt x="13" y="60"/>
                  </a:cubicBezTo>
                  <a:cubicBezTo>
                    <a:pt x="17" y="85"/>
                    <a:pt x="42" y="98"/>
                    <a:pt x="54" y="102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53D18F06-1D7A-44AF-A125-80F9E0671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5" y="2271713"/>
              <a:ext cx="714375" cy="263525"/>
            </a:xfrm>
            <a:custGeom>
              <a:avLst/>
              <a:gdLst>
                <a:gd name="T0" fmla="*/ 116 w 190"/>
                <a:gd name="T1" fmla="*/ 0 h 70"/>
                <a:gd name="T2" fmla="*/ 190 w 190"/>
                <a:gd name="T3" fmla="*/ 57 h 70"/>
                <a:gd name="T4" fmla="*/ 190 w 190"/>
                <a:gd name="T5" fmla="*/ 70 h 70"/>
                <a:gd name="T6" fmla="*/ 0 w 190"/>
                <a:gd name="T7" fmla="*/ 70 h 70"/>
                <a:gd name="T8" fmla="*/ 0 w 190"/>
                <a:gd name="T9" fmla="*/ 57 h 70"/>
                <a:gd name="T10" fmla="*/ 75 w 190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0">
                  <a:moveTo>
                    <a:pt x="116" y="0"/>
                  </a:moveTo>
                  <a:cubicBezTo>
                    <a:pt x="153" y="17"/>
                    <a:pt x="190" y="27"/>
                    <a:pt x="190" y="57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7"/>
                    <a:pt x="37" y="17"/>
                    <a:pt x="75" y="0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3A2F74AC-52C8-4258-B317-CB1E4FC3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2328863"/>
              <a:ext cx="203200" cy="206375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cubicBezTo>
                    <a:pt x="0" y="25"/>
                    <a:pt x="54" y="30"/>
                    <a:pt x="54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4C4115A8-E20C-4D13-B7DF-8E7E49E1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2328863"/>
              <a:ext cx="203200" cy="206375"/>
            </a:xfrm>
            <a:custGeom>
              <a:avLst/>
              <a:gdLst>
                <a:gd name="T0" fmla="*/ 54 w 54"/>
                <a:gd name="T1" fmla="*/ 0 h 55"/>
                <a:gd name="T2" fmla="*/ 0 w 54"/>
                <a:gd name="T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55">
                  <a:moveTo>
                    <a:pt x="54" y="0"/>
                  </a:moveTo>
                  <a:cubicBezTo>
                    <a:pt x="54" y="25"/>
                    <a:pt x="0" y="30"/>
                    <a:pt x="0" y="5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55FECD0F-78E4-4DC2-9B02-A09AEB4D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0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8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8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C3D3D08-F865-41C0-A0F9-B86201B4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2049463"/>
              <a:ext cx="63500" cy="19050"/>
            </a:xfrm>
            <a:custGeom>
              <a:avLst/>
              <a:gdLst>
                <a:gd name="T0" fmla="*/ 0 w 17"/>
                <a:gd name="T1" fmla="*/ 5 h 5"/>
                <a:gd name="T2" fmla="*/ 9 w 17"/>
                <a:gd name="T3" fmla="*/ 1 h 5"/>
                <a:gd name="T4" fmla="*/ 17 w 1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5">
                  <a:moveTo>
                    <a:pt x="0" y="5"/>
                  </a:moveTo>
                  <a:cubicBezTo>
                    <a:pt x="0" y="0"/>
                    <a:pt x="4" y="1"/>
                    <a:pt x="9" y="1"/>
                  </a:cubicBezTo>
                  <a:cubicBezTo>
                    <a:pt x="13" y="1"/>
                    <a:pt x="17" y="0"/>
                    <a:pt x="17" y="5"/>
                  </a:cubicBezTo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31909F-6F9E-4ABF-B8A6-CA3CB06B407D}"/>
              </a:ext>
            </a:extLst>
          </p:cNvPr>
          <p:cNvSpPr txBox="1">
            <a:spLocks/>
          </p:cNvSpPr>
          <p:nvPr/>
        </p:nvSpPr>
        <p:spPr>
          <a:xfrm>
            <a:off x="5105022" y="3428999"/>
            <a:ext cx="2529561" cy="251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Proove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and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supplychain</a:t>
            </a:r>
            <a:endParaRPr lang="de-DE" dirty="0"/>
          </a:p>
          <a:p>
            <a:r>
              <a:rPr lang="de-DE" dirty="0" err="1"/>
              <a:t>Guaranteed</a:t>
            </a:r>
            <a:r>
              <a:rPr lang="de-DE" dirty="0"/>
              <a:t> on-</a:t>
            </a:r>
            <a:r>
              <a:rPr lang="de-DE" dirty="0" err="1"/>
              <a:t>tome</a:t>
            </a:r>
            <a:r>
              <a:rPr lang="de-DE" dirty="0"/>
              <a:t>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Customer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7D72A0-51C4-4241-8523-28FB1774927F}"/>
              </a:ext>
            </a:extLst>
          </p:cNvPr>
          <p:cNvGrpSpPr/>
          <p:nvPr/>
        </p:nvGrpSpPr>
        <p:grpSpPr>
          <a:xfrm>
            <a:off x="5873548" y="2405904"/>
            <a:ext cx="668338" cy="674687"/>
            <a:chOff x="5038628" y="4232260"/>
            <a:chExt cx="668338" cy="674687"/>
          </a:xfrm>
        </p:grpSpPr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9C17CCB4-7995-420B-81AA-9F965666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090" y="4584685"/>
              <a:ext cx="176213" cy="177800"/>
            </a:xfrm>
            <a:prstGeom prst="ellipse">
              <a:avLst/>
            </a:pr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AE37AB37-C2FC-4481-9A2B-8C9CF902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515" y="4317985"/>
              <a:ext cx="85725" cy="90487"/>
            </a:xfrm>
            <a:prstGeom prst="ellipse">
              <a:avLst/>
            </a:pr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D5A813C1-3947-45C2-A590-4C721D27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628" y="4435460"/>
              <a:ext cx="465138" cy="471487"/>
            </a:xfrm>
            <a:custGeom>
              <a:avLst/>
              <a:gdLst>
                <a:gd name="T0" fmla="*/ 122 w 135"/>
                <a:gd name="T1" fmla="*/ 68 h 136"/>
                <a:gd name="T2" fmla="*/ 121 w 135"/>
                <a:gd name="T3" fmla="*/ 57 h 136"/>
                <a:gd name="T4" fmla="*/ 135 w 135"/>
                <a:gd name="T5" fmla="*/ 49 h 136"/>
                <a:gd name="T6" fmla="*/ 118 w 135"/>
                <a:gd name="T7" fmla="*/ 19 h 136"/>
                <a:gd name="T8" fmla="*/ 104 w 135"/>
                <a:gd name="T9" fmla="*/ 27 h 136"/>
                <a:gd name="T10" fmla="*/ 85 w 135"/>
                <a:gd name="T11" fmla="*/ 16 h 136"/>
                <a:gd name="T12" fmla="*/ 85 w 135"/>
                <a:gd name="T13" fmla="*/ 0 h 136"/>
                <a:gd name="T14" fmla="*/ 51 w 135"/>
                <a:gd name="T15" fmla="*/ 0 h 136"/>
                <a:gd name="T16" fmla="*/ 51 w 135"/>
                <a:gd name="T17" fmla="*/ 16 h 136"/>
                <a:gd name="T18" fmla="*/ 30 w 135"/>
                <a:gd name="T19" fmla="*/ 27 h 136"/>
                <a:gd name="T20" fmla="*/ 17 w 135"/>
                <a:gd name="T21" fmla="*/ 19 h 136"/>
                <a:gd name="T22" fmla="*/ 0 w 135"/>
                <a:gd name="T23" fmla="*/ 49 h 136"/>
                <a:gd name="T24" fmla="*/ 13 w 135"/>
                <a:gd name="T25" fmla="*/ 57 h 136"/>
                <a:gd name="T26" fmla="*/ 12 w 135"/>
                <a:gd name="T27" fmla="*/ 68 h 136"/>
                <a:gd name="T28" fmla="*/ 13 w 135"/>
                <a:gd name="T29" fmla="*/ 80 h 136"/>
                <a:gd name="T30" fmla="*/ 0 w 135"/>
                <a:gd name="T31" fmla="*/ 88 h 136"/>
                <a:gd name="T32" fmla="*/ 17 w 135"/>
                <a:gd name="T33" fmla="*/ 117 h 136"/>
                <a:gd name="T34" fmla="*/ 30 w 135"/>
                <a:gd name="T35" fmla="*/ 109 h 136"/>
                <a:gd name="T36" fmla="*/ 51 w 135"/>
                <a:gd name="T37" fmla="*/ 121 h 136"/>
                <a:gd name="T38" fmla="*/ 51 w 135"/>
                <a:gd name="T39" fmla="*/ 136 h 136"/>
                <a:gd name="T40" fmla="*/ 85 w 135"/>
                <a:gd name="T41" fmla="*/ 136 h 136"/>
                <a:gd name="T42" fmla="*/ 85 w 135"/>
                <a:gd name="T43" fmla="*/ 121 h 136"/>
                <a:gd name="T44" fmla="*/ 104 w 135"/>
                <a:gd name="T45" fmla="*/ 109 h 136"/>
                <a:gd name="T46" fmla="*/ 118 w 135"/>
                <a:gd name="T47" fmla="*/ 117 h 136"/>
                <a:gd name="T48" fmla="*/ 135 w 135"/>
                <a:gd name="T49" fmla="*/ 88 h 136"/>
                <a:gd name="T50" fmla="*/ 121 w 135"/>
                <a:gd name="T51" fmla="*/ 80 h 136"/>
                <a:gd name="T52" fmla="*/ 122 w 135"/>
                <a:gd name="T5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136">
                  <a:moveTo>
                    <a:pt x="122" y="68"/>
                  </a:moveTo>
                  <a:cubicBezTo>
                    <a:pt x="122" y="64"/>
                    <a:pt x="122" y="60"/>
                    <a:pt x="121" y="57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99" y="22"/>
                    <a:pt x="93" y="18"/>
                    <a:pt x="85" y="1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2" y="18"/>
                    <a:pt x="36" y="22"/>
                    <a:pt x="30" y="2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60"/>
                    <a:pt x="12" y="64"/>
                    <a:pt x="12" y="68"/>
                  </a:cubicBezTo>
                  <a:cubicBezTo>
                    <a:pt x="12" y="72"/>
                    <a:pt x="12" y="76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6" y="114"/>
                    <a:pt x="42" y="118"/>
                    <a:pt x="51" y="121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93" y="118"/>
                    <a:pt x="99" y="114"/>
                    <a:pt x="104" y="109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2" y="76"/>
                    <a:pt x="122" y="72"/>
                    <a:pt x="122" y="68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43B5EF6A-3F5F-4022-9ED5-1CA9FB21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203" y="4232260"/>
              <a:ext cx="258763" cy="263525"/>
            </a:xfrm>
            <a:custGeom>
              <a:avLst/>
              <a:gdLst>
                <a:gd name="T0" fmla="*/ 67 w 75"/>
                <a:gd name="T1" fmla="*/ 38 h 76"/>
                <a:gd name="T2" fmla="*/ 66 w 75"/>
                <a:gd name="T3" fmla="*/ 31 h 76"/>
                <a:gd name="T4" fmla="*/ 75 w 75"/>
                <a:gd name="T5" fmla="*/ 26 h 76"/>
                <a:gd name="T6" fmla="*/ 66 w 75"/>
                <a:gd name="T7" fmla="*/ 11 h 76"/>
                <a:gd name="T8" fmla="*/ 58 w 75"/>
                <a:gd name="T9" fmla="*/ 16 h 76"/>
                <a:gd name="T10" fmla="*/ 47 w 75"/>
                <a:gd name="T11" fmla="*/ 9 h 76"/>
                <a:gd name="T12" fmla="*/ 47 w 75"/>
                <a:gd name="T13" fmla="*/ 0 h 76"/>
                <a:gd name="T14" fmla="*/ 30 w 75"/>
                <a:gd name="T15" fmla="*/ 0 h 76"/>
                <a:gd name="T16" fmla="*/ 30 w 75"/>
                <a:gd name="T17" fmla="*/ 9 h 76"/>
                <a:gd name="T18" fmla="*/ 17 w 75"/>
                <a:gd name="T19" fmla="*/ 16 h 76"/>
                <a:gd name="T20" fmla="*/ 9 w 75"/>
                <a:gd name="T21" fmla="*/ 11 h 76"/>
                <a:gd name="T22" fmla="*/ 0 w 75"/>
                <a:gd name="T23" fmla="*/ 26 h 76"/>
                <a:gd name="T24" fmla="*/ 9 w 75"/>
                <a:gd name="T25" fmla="*/ 31 h 76"/>
                <a:gd name="T26" fmla="*/ 8 w 75"/>
                <a:gd name="T27" fmla="*/ 38 h 76"/>
                <a:gd name="T28" fmla="*/ 9 w 75"/>
                <a:gd name="T29" fmla="*/ 45 h 76"/>
                <a:gd name="T30" fmla="*/ 0 w 75"/>
                <a:gd name="T31" fmla="*/ 50 h 76"/>
                <a:gd name="T32" fmla="*/ 9 w 75"/>
                <a:gd name="T33" fmla="*/ 64 h 76"/>
                <a:gd name="T34" fmla="*/ 17 w 75"/>
                <a:gd name="T35" fmla="*/ 60 h 76"/>
                <a:gd name="T36" fmla="*/ 30 w 75"/>
                <a:gd name="T37" fmla="*/ 66 h 76"/>
                <a:gd name="T38" fmla="*/ 30 w 75"/>
                <a:gd name="T39" fmla="*/ 76 h 76"/>
                <a:gd name="T40" fmla="*/ 47 w 75"/>
                <a:gd name="T41" fmla="*/ 76 h 76"/>
                <a:gd name="T42" fmla="*/ 47 w 75"/>
                <a:gd name="T43" fmla="*/ 66 h 76"/>
                <a:gd name="T44" fmla="*/ 58 w 75"/>
                <a:gd name="T45" fmla="*/ 60 h 76"/>
                <a:gd name="T46" fmla="*/ 67 w 75"/>
                <a:gd name="T47" fmla="*/ 64 h 76"/>
                <a:gd name="T48" fmla="*/ 75 w 75"/>
                <a:gd name="T49" fmla="*/ 50 h 76"/>
                <a:gd name="T50" fmla="*/ 67 w 75"/>
                <a:gd name="T51" fmla="*/ 45 h 76"/>
                <a:gd name="T52" fmla="*/ 67 w 75"/>
                <a:gd name="T53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" h="76">
                  <a:moveTo>
                    <a:pt x="67" y="38"/>
                  </a:moveTo>
                  <a:cubicBezTo>
                    <a:pt x="67" y="36"/>
                    <a:pt x="67" y="33"/>
                    <a:pt x="66" y="31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3"/>
                    <a:pt x="51" y="11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5" y="11"/>
                    <a:pt x="21" y="13"/>
                    <a:pt x="17" y="1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3"/>
                    <a:pt x="8" y="36"/>
                    <a:pt x="8" y="38"/>
                  </a:cubicBezTo>
                  <a:cubicBezTo>
                    <a:pt x="8" y="40"/>
                    <a:pt x="8" y="43"/>
                    <a:pt x="9" y="4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1" y="63"/>
                    <a:pt x="25" y="65"/>
                    <a:pt x="30" y="6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1" y="65"/>
                    <a:pt x="55" y="63"/>
                    <a:pt x="58" y="60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3"/>
                    <a:pt x="67" y="40"/>
                    <a:pt x="67" y="38"/>
                  </a:cubicBezTo>
                  <a:close/>
                </a:path>
              </a:pathLst>
            </a:custGeom>
            <a:noFill/>
            <a:ln w="14288" cap="flat">
              <a:solidFill>
                <a:srgbClr val="6D6E7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85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7A47-3607-455A-ADAD-F3E3A840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6CA01A6-4F7E-4E3C-AD73-55821F62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Multichain Supply chain demo</vt:lpstr>
      <vt:lpstr>The Supply chain scenario</vt:lpstr>
      <vt:lpstr>The Supply chain scenario</vt:lpstr>
      <vt:lpstr>Required trust</vt:lpstr>
      <vt:lpstr>A Trustless solution</vt:lpstr>
      <vt:lpstr>Participants needs met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Multichain Supply chain demo</dc:title>
  <dc:creator>Engelhardt, Jonas</dc:creator>
  <cp:lastModifiedBy>Engelhardt, Jonas</cp:lastModifiedBy>
  <cp:revision>1</cp:revision>
  <dcterms:created xsi:type="dcterms:W3CDTF">2021-10-11T09:46:03Z</dcterms:created>
  <dcterms:modified xsi:type="dcterms:W3CDTF">2021-10-11T09:46:07Z</dcterms:modified>
</cp:coreProperties>
</file>