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70" r:id="rId5"/>
    <p:sldId id="267" r:id="rId6"/>
    <p:sldId id="272" r:id="rId7"/>
    <p:sldId id="274" r:id="rId8"/>
    <p:sldId id="275" r:id="rId9"/>
    <p:sldId id="259" r:id="rId10"/>
    <p:sldId id="260" r:id="rId11"/>
    <p:sldId id="271" r:id="rId12"/>
    <p:sldId id="276" r:id="rId13"/>
    <p:sldId id="261" r:id="rId14"/>
    <p:sldId id="262" r:id="rId15"/>
    <p:sldId id="277" r:id="rId16"/>
    <p:sldId id="269" r:id="rId17"/>
    <p:sldId id="263" r:id="rId18"/>
    <p:sldId id="264" r:id="rId19"/>
    <p:sldId id="265" r:id="rId20"/>
    <p:sldId id="26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162" y="-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7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83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2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1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2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3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2929D7-55BA-4893-A941-8E50AAE70AE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78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ear-regression-python-implementation/" TargetMode="External"/><Relationship Id="rId2" Type="http://schemas.openxmlformats.org/officeDocument/2006/relationships/hyperlink" Target="https://www.displayr.com/what-is-a-correlation-matri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pmarcelino/comprehensive-data-exploration-with-python" TargetMode="External"/><Relationship Id="rId4" Type="http://schemas.openxmlformats.org/officeDocument/2006/relationships/hyperlink" Target="https://www.analyticsvidhya.com/blog/2021/10/everything-you-need-to-know-about-linear-regress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134-C455-BA88-D188-D8F9BB83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309793" cy="1646302"/>
          </a:xfrm>
        </p:spPr>
        <p:txBody>
          <a:bodyPr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ANALYSIS OF SMARTPHONE SELLING PRICES USING LINEAR REGRESSION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6508C-0E62-A6A5-0202-7B1221542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By:</a:t>
            </a:r>
          </a:p>
        </p:txBody>
      </p:sp>
    </p:spTree>
    <p:extLst>
      <p:ext uri="{BB962C8B-B14F-4D97-AF65-F5344CB8AC3E}">
        <p14:creationId xmlns:p14="http://schemas.microsoft.com/office/powerpoint/2010/main" val="13253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5AD2-8499-51ED-4B93-9A3DD78A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86A5-FCFE-A582-AB56-2D7C1C33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r>
              <a:rPr lang="en-US" dirty="0"/>
              <a:t>For our model, we chose linear regression. Linear regression is a simple regression algorithm that models the relationship between a dependent and one or more independent variables.</a:t>
            </a:r>
          </a:p>
          <a:p>
            <a:r>
              <a:rPr lang="en-US" dirty="0"/>
              <a:t>Linear regression assumes a linear relationship between the independent variables and dependent variables.</a:t>
            </a:r>
          </a:p>
          <a:p>
            <a:r>
              <a:rPr lang="en-US" dirty="0"/>
              <a:t>Given the nature of our dataset and our objective of predicting smart phones selling prices, Linear regression was best for our analysis.</a:t>
            </a:r>
          </a:p>
          <a:p>
            <a:r>
              <a:rPr lang="en-US" dirty="0"/>
              <a:t>Linear regression provides insights into the importance of different features in determining smartphone prices, such information is crucial for stakeholders in the industry.</a:t>
            </a:r>
          </a:p>
        </p:txBody>
      </p:sp>
    </p:spTree>
    <p:extLst>
      <p:ext uri="{BB962C8B-B14F-4D97-AF65-F5344CB8AC3E}">
        <p14:creationId xmlns:p14="http://schemas.microsoft.com/office/powerpoint/2010/main" val="294569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5AD2-8499-51ED-4B93-9A3DD78A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541"/>
            <a:ext cx="9179566" cy="927508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86A5-FCFE-A582-AB56-2D7C1C33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62" y="1216743"/>
            <a:ext cx="10563741" cy="529411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Linear regression will enable us to examine the following about the dataset:</a:t>
            </a:r>
          </a:p>
          <a:p>
            <a:pPr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Relationships between variables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Linear regression enables us to inspect whether the independent variables (brands, colors, memory, storage, rating) are correlated with the dependent variable (selling price). For instance, if the coefficient of a given feature e.g., rating is positive, it shows that there is a positive relationship between the increase of that feature and the target variable (Mali, 2024).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Measuring the strength of association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The R-squared indicator assists us in determining linear regression ‘s strength of association among the independent and dependent variables (Marcelino, 2024).</a:t>
            </a:r>
          </a:p>
          <a:p>
            <a:pPr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Identification of Outliers and meaningful observations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Correlation and linear regression analysis can be used in the search of outliers and influential observations in the dataset (Mali, 2024).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The most important role of linear regression is prediction. Through the coefficients acquired from regression, one could set up a predictive model for the dependent variable in terms of the independent variables (Marcelino, 2022).</a:t>
            </a:r>
          </a:p>
          <a:p>
            <a:pPr marL="800100" lvl="1"/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2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5AD2-8499-51ED-4B93-9A3DD78A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86A5-FCFE-A582-AB56-2D7C1C33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>
            <a:normAutofit fontScale="92500"/>
          </a:bodyPr>
          <a:lstStyle/>
          <a:p>
            <a:pPr marL="40005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Assumptions about linear regression:</a:t>
            </a:r>
          </a:p>
          <a:p>
            <a:pPr marL="800100"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relationship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The relationship between the dependent variable and feature variables should be linear. This linearity can be tested using scatter plots.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Little or no multi-collinearity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It is assumed that feature variables (independent variables) are not independent of each other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(Geeks for Geeks, 2023)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Little or no autocorrelation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It I also assumed that there is little or no autocorrelation, which occurs when the residual errors are not independent of each other.</a:t>
            </a:r>
          </a:p>
          <a:p>
            <a:pPr marL="800100"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outliers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We assume that there are no outliers in the data. Outliers are data points far away from the rest of the data and can affect the results of the analysis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(Geeks for Geeks, 2023)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Homoscedasticity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It describes a situation where the error term (disturbance in relationship between dependent and independent variables) is the same across all values of the independent variables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(Geeks for Geeks, 2023)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3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BBFC-2E1F-FD9C-32C7-9FB088EF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28B-FC13-4850-14B6-425CEE6FD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97" y="1382677"/>
            <a:ext cx="9766077" cy="44487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dataset was divided into two sets: a training set and a testing set.</a:t>
            </a:r>
          </a:p>
          <a:p>
            <a:pPr lvl="1"/>
            <a:r>
              <a:rPr lang="en-US" dirty="0"/>
              <a:t>The training set comprised of the majority of the data (75%) and was used to train the linear regression model.</a:t>
            </a:r>
          </a:p>
          <a:p>
            <a:pPr lvl="1"/>
            <a:r>
              <a:rPr lang="en-US" dirty="0"/>
              <a:t>The testing set comprised of the remaining portion (25%) and was used to evaluate the model’s performance.</a:t>
            </a:r>
          </a:p>
          <a:p>
            <a:pPr indent="-285750"/>
            <a:r>
              <a:rPr lang="en-US" dirty="0"/>
              <a:t>During training, the model learned the coefficients of the linear equation that best fits the independent variables (other features) and dependent variable(selling price).</a:t>
            </a:r>
          </a:p>
          <a:p>
            <a:pPr indent="-285750"/>
            <a:r>
              <a:rPr lang="en-US" dirty="0"/>
              <a:t>The model was then evaluated using two key metrics: Mean squared error(MSE) and R-squared. </a:t>
            </a:r>
          </a:p>
          <a:p>
            <a:pPr lvl="1"/>
            <a:r>
              <a:rPr lang="en-US" dirty="0"/>
              <a:t>MSE measures the average square difference between the predicted and actual values of the target variable(selling price) with a lower value representing a better model performance.</a:t>
            </a:r>
          </a:p>
          <a:p>
            <a:pPr lvl="1"/>
            <a:r>
              <a:rPr lang="en-US" dirty="0"/>
              <a:t>R-squared represents the proportion of the variance in the target variable (selling price), that is explained by independent variables. ! Indicates a perfect fit.</a:t>
            </a:r>
          </a:p>
        </p:txBody>
      </p:sp>
    </p:spTree>
    <p:extLst>
      <p:ext uri="{BB962C8B-B14F-4D97-AF65-F5344CB8AC3E}">
        <p14:creationId xmlns:p14="http://schemas.microsoft.com/office/powerpoint/2010/main" val="71322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9ABD-CF73-05E0-308F-EAF94DC2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9ABF-838C-17A8-B500-DDF3F188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747"/>
            <a:ext cx="9188562" cy="482065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Mean Squared Error (MSE) </a:t>
            </a:r>
            <a:r>
              <a:rPr lang="en-US" dirty="0"/>
              <a:t>– The MSE for the model was </a:t>
            </a:r>
            <a:r>
              <a:rPr lang="en-US" sz="1900" b="0" i="0" dirty="0">
                <a:effectLst/>
                <a:latin typeface="+mn-lt"/>
              </a:rPr>
              <a:t>1.2822768629458008e-20</a:t>
            </a:r>
            <a:r>
              <a:rPr lang="en-US" sz="1900" dirty="0">
                <a:effectLst/>
                <a:latin typeface="+mn-lt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 is extremely low, indicating a very close fit between the actual and predicted selling prices. This suggests that the model performs well on the test data. 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R-squared</a:t>
            </a:r>
            <a:r>
              <a:rPr lang="en-US" dirty="0">
                <a:latin typeface="Times New Roman" panose="02020603050405020304" pitchFamily="18" charset="0"/>
              </a:rPr>
              <a:t>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R-squared value of 1.0 indicates that the model explains 100% of the variance in the target variable (selling price). This is an excellent performance of the model.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Coefficients: 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5.142820e-11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 Price: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1.000000e+00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-1.000000e+00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Percentage: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1.403872e-12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coefficient for the “original price” is 1.0, which suggests that for every unit increase in the original price, the predicted selling price increases by the same amount. This signifies a direct linear relationship between the original and selling price. The coefficient for discount is -1.0, which suggests that for every unit increase in the discount, the predicted selling price decreases by that amount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1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9ABD-CF73-05E0-308F-EAF94DC2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39" y="452718"/>
            <a:ext cx="9261795" cy="94837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32908-2620-8A8C-B963-6006DC76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69" y="1401097"/>
            <a:ext cx="6551250" cy="4710050"/>
          </a:xfrm>
        </p:spPr>
      </p:pic>
    </p:spTree>
    <p:extLst>
      <p:ext uri="{BB962C8B-B14F-4D97-AF65-F5344CB8AC3E}">
        <p14:creationId xmlns:p14="http://schemas.microsoft.com/office/powerpoint/2010/main" val="2851669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9ABD-CF73-05E0-308F-EAF94DC2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9ABF-838C-17A8-B500-DDF3F188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322" y="1604627"/>
            <a:ext cx="6147310" cy="468690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The following heatmap shows the correlation of the data columns: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correlation matrix highlights the correlation coefficients between various variables. Each column and row highlight a different variable, with the intersection carrying the correlation coefficient among the variables represented by that particular row and column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2024). </a:t>
            </a:r>
            <a:endParaRPr lang="en-US" dirty="0"/>
          </a:p>
          <a:p>
            <a:pPr lvl="1"/>
            <a:r>
              <a:rPr lang="en-US" dirty="0"/>
              <a:t>There is a high correlation between the selling price and the original prices of the phones. This indicates that a very small discount was offered.</a:t>
            </a:r>
          </a:p>
          <a:p>
            <a:pPr lvl="1"/>
            <a:r>
              <a:rPr lang="en-US" dirty="0"/>
              <a:t>This can be further proven by the low correlation between the selling price and discount (0.19) and the discount percentage (-0.07).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C6B1D-24A9-7553-480F-0D9DA336B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5" y="1604627"/>
            <a:ext cx="5400737" cy="480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1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1069-75A3-38F1-98E3-2D112F38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model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213E4-D443-F981-1304-64DBB5C3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28" y="1853248"/>
            <a:ext cx="7925433" cy="4787020"/>
          </a:xfrm>
        </p:spPr>
      </p:pic>
    </p:spTree>
    <p:extLst>
      <p:ext uri="{BB962C8B-B14F-4D97-AF65-F5344CB8AC3E}">
        <p14:creationId xmlns:p14="http://schemas.microsoft.com/office/powerpoint/2010/main" val="47367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1069-75A3-38F1-98E3-2D112F38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17" y="609601"/>
            <a:ext cx="9404723" cy="1400530"/>
          </a:xfrm>
        </p:spPr>
        <p:txBody>
          <a:bodyPr/>
          <a:lstStyle/>
          <a:p>
            <a:r>
              <a:rPr lang="en-US" dirty="0"/>
              <a:t>Visualization of the model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39177-EADB-1D25-7B15-A6CA247A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scatter plot above depicts the predicted versus the actual selling prices. It provides a clear visualization of the model’s performance, showing its high accuracy.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+mn-lt"/>
              </a:rPr>
              <a:t>The predicted selling prices are directly proportional to the actual prices and follow a linear path.</a:t>
            </a:r>
          </a:p>
          <a:p>
            <a:r>
              <a:rPr lang="en-US" dirty="0">
                <a:latin typeface="+mn-lt"/>
              </a:rPr>
              <a:t>This indicates that the model was highly accurate in predicting the prices of smartphones based on the independent features such as brand, colors, memory, storage and ratings.</a:t>
            </a:r>
          </a:p>
        </p:txBody>
      </p:sp>
    </p:spTree>
    <p:extLst>
      <p:ext uri="{BB962C8B-B14F-4D97-AF65-F5344CB8AC3E}">
        <p14:creationId xmlns:p14="http://schemas.microsoft.com/office/powerpoint/2010/main" val="43418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5BFE-7B46-FE2E-CF4A-400834D8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50BA-CBE6-617C-1A16-95722276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Linear regression model exhibited highly accurate performance in predicting the selling prices of smartphones. </a:t>
            </a:r>
          </a:p>
          <a:p>
            <a:r>
              <a:rPr lang="en-US" dirty="0"/>
              <a:t>This is evident from the negligible Mean Square Error and the perfect R-squared value.</a:t>
            </a:r>
          </a:p>
          <a:p>
            <a:r>
              <a:rPr lang="en-US" dirty="0"/>
              <a:t>The close alignment of the predicted and actual selling price on the scatter plot further emphasizes the accuracy and reliability of the model’s prediction.</a:t>
            </a:r>
          </a:p>
          <a:p>
            <a:r>
              <a:rPr lang="en-US" dirty="0"/>
              <a:t>The findings provide valuable insights into factors influencing smartphone prices and the effectiveness of the linear regression predictive model. </a:t>
            </a:r>
          </a:p>
          <a:p>
            <a:r>
              <a:rPr lang="en-US" dirty="0"/>
              <a:t>These insights can inform pricing strategies, marketing campaigns and product development initiatives in the smart phone industry which can enable stakeholders to make data-driven decisions to maximize profits and stay ahead of the competition.</a:t>
            </a:r>
          </a:p>
        </p:txBody>
      </p:sp>
    </p:spTree>
    <p:extLst>
      <p:ext uri="{BB962C8B-B14F-4D97-AF65-F5344CB8AC3E}">
        <p14:creationId xmlns:p14="http://schemas.microsoft.com/office/powerpoint/2010/main" val="61648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709D-39F5-BD7B-77B1-DBC811B6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8D81-1FCB-F82B-4EB9-BF24E7806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85105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objective of our analysis is to develop a predictive model to estimate smartphone selling prices.</a:t>
            </a:r>
          </a:p>
          <a:p>
            <a:r>
              <a:rPr lang="en-US" dirty="0"/>
              <a:t>Features such as brand, color, memory, storage and rating were utilized in the analysis.</a:t>
            </a:r>
          </a:p>
          <a:p>
            <a:r>
              <a:rPr lang="en-US" dirty="0"/>
              <a:t>Understanding factors that influence smartphone prices is crucial for consumers and businesses.</a:t>
            </a:r>
          </a:p>
          <a:p>
            <a:pPr lvl="1"/>
            <a:r>
              <a:rPr lang="en-US" dirty="0"/>
              <a:t>For consumers, they can benefit from this information by enabling them to make more informed purchasing decisions.</a:t>
            </a:r>
          </a:p>
          <a:p>
            <a:pPr lvl="1"/>
            <a:r>
              <a:rPr lang="en-US" dirty="0"/>
              <a:t>For businesses, understanding these factors is crucial for pricing strategies and to maximize profits.</a:t>
            </a:r>
          </a:p>
          <a:p>
            <a:r>
              <a:rPr lang="en-US" dirty="0"/>
              <a:t>This presentation will cover the methods we used in data collection and preprocessing, feature engineering, model selection, training and evaluation, and discuss the results obtained.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385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5BFE-7B46-FE2E-CF4A-400834D8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50BA-CBE6-617C-1A16-95722276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9661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Applications for stakeholders:</a:t>
            </a:r>
          </a:p>
          <a:p>
            <a:pPr lvl="1"/>
            <a:r>
              <a:rPr lang="en-US" b="1" dirty="0"/>
              <a:t>Pricing strategies</a:t>
            </a:r>
            <a:r>
              <a:rPr lang="en-US" dirty="0"/>
              <a:t> – Accurate prediction of smartphones selling prices can help manufacturers and retailers optimize pricing strategies to remain competitive in the market.</a:t>
            </a:r>
          </a:p>
          <a:p>
            <a:pPr lvl="1"/>
            <a:r>
              <a:rPr lang="en-US" b="1" dirty="0"/>
              <a:t>Market positioning</a:t>
            </a:r>
            <a:r>
              <a:rPr lang="en-US" dirty="0"/>
              <a:t> – By understanding factors influencing smartphone prices, stakeholders can position their products effectively within the market, targeting specific consumer segments based on pricing preferences.</a:t>
            </a:r>
          </a:p>
          <a:p>
            <a:pPr lvl="1"/>
            <a:r>
              <a:rPr lang="en-US" b="1" dirty="0"/>
              <a:t>Consumer insights</a:t>
            </a:r>
            <a:r>
              <a:rPr lang="en-US" dirty="0"/>
              <a:t> – Insights gained from the analysis can provide valuable information about consumers and their preferences, which helps companies to customize their products to meet customer demands effectively.</a:t>
            </a:r>
          </a:p>
        </p:txBody>
      </p:sp>
    </p:spTree>
    <p:extLst>
      <p:ext uri="{BB962C8B-B14F-4D97-AF65-F5344CB8AC3E}">
        <p14:creationId xmlns:p14="http://schemas.microsoft.com/office/powerpoint/2010/main" val="83339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1676-A219-1450-0448-8F03C5D4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8B04-0FB5-18AE-728F-CC9A740A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18737"/>
            <a:ext cx="8946541" cy="4195481"/>
          </a:xfrm>
        </p:spPr>
        <p:txBody>
          <a:bodyPr>
            <a:normAutofit fontScale="85000" lnSpcReduction="10000"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Bock, T. (2024, January 2).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a Correlation Matrix? - Displayr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Displayr.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https://www.displayr.com/what-is-a-correlation-matrix/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GfG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(2023, December 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 (Python Implementation)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GeeksforGeeks.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https://www.geeksforgeeks.org/linear-regression-python-implementation/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Mali, K. (2024, January 23).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Everything you need to Know about Linear Regression!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Analytics Vidhya.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https://www.analyticsvidhya.com/blog/2021/10/everything-you-need-to-know-about-linear-regression/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Marcelino. (2022, April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Comprehensive data exploration with 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Kaggle. 	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https://www.kaggle.com/code/pmarcelino/comprehensive-data-exploration-with-python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5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4F31-D120-F40A-EDBA-CAEF1BD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3757-E150-0455-5AFA-F5D4B040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55609"/>
            <a:ext cx="8946541" cy="4195481"/>
          </a:xfrm>
        </p:spPr>
        <p:txBody>
          <a:bodyPr>
            <a:normAutofit fontScale="92500"/>
          </a:bodyPr>
          <a:lstStyle/>
          <a:p>
            <a:r>
              <a:rPr lang="en-US" dirty="0"/>
              <a:t>The dataset used was obtained from Kaggle. It contains information about various attributes of smartphones including brands, colors, memory, storage, ratings, original prices, discounts and selling prices.</a:t>
            </a:r>
          </a:p>
          <a:p>
            <a:r>
              <a:rPr lang="en-US" dirty="0"/>
              <a:t>Before analysis, we conducted thorough preprocessing which included:</a:t>
            </a:r>
          </a:p>
          <a:p>
            <a:pPr lvl="1"/>
            <a:r>
              <a:rPr lang="en-US" dirty="0"/>
              <a:t>Identifying and addressing missing values using appropriate methods such as imputation and removal.</a:t>
            </a:r>
          </a:p>
          <a:p>
            <a:pPr lvl="1"/>
            <a:r>
              <a:rPr lang="en-US" dirty="0"/>
              <a:t>Cleaning inconsistent and data containing errors.</a:t>
            </a:r>
          </a:p>
          <a:p>
            <a:pPr lvl="1"/>
            <a:r>
              <a:rPr lang="en-US" dirty="0"/>
              <a:t>Scaling of numerical features.</a:t>
            </a:r>
          </a:p>
          <a:p>
            <a:pPr lvl="1"/>
            <a:r>
              <a:rPr lang="en-US" dirty="0"/>
              <a:t>Identifying and removing outliers.</a:t>
            </a:r>
          </a:p>
          <a:p>
            <a:pPr indent="-285750"/>
            <a:r>
              <a:rPr lang="en-US" dirty="0"/>
              <a:t>Categorical variables such as brands and colors were encoded using one-hot encoding technique. This converted them into binary format. </a:t>
            </a:r>
          </a:p>
        </p:txBody>
      </p:sp>
    </p:spTree>
    <p:extLst>
      <p:ext uri="{BB962C8B-B14F-4D97-AF65-F5344CB8AC3E}">
        <p14:creationId xmlns:p14="http://schemas.microsoft.com/office/powerpoint/2010/main" val="182170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4F31-D120-F40A-EDBA-CAEF1BD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3757-E150-0455-5AFA-F5D4B040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8" y="1302590"/>
            <a:ext cx="10955547" cy="49458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dataset contained the following columns: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Brands – Describes the various brands of smartphones in the dataset e.g., Samsung, Apple, HTC,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Infinix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Google pixel.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Colors – Describes the colors of the smart phones e.g., black, gold.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 – The storage capacity of smartphones, measured in gigabytes (GB) or megabytes (MB).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– Describes the internal storage capacity of smartphones, measured in Gigabytes (GB) or Megabytes (MB).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 – User rating scores assigned to the smart phones, reflecting user satisfaction or performance.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Selling price – Price at which smart phones are sold to the customers.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Original price – Original or list price of the smartphone before any discounts or promotions.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 – Indicates whether the device is a mobile phone.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Discount – Refers to the discount applied to the original price to calculate the selling price.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Discount percentage – Percentage discount applied to the original price to calculate the selling price.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7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6A04-DDBE-F5D7-C65C-B05AAD9B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F0CE-4D6E-74A9-74FD-DC5BD8C6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032" y="1496678"/>
            <a:ext cx="5470817" cy="4751722"/>
          </a:xfrm>
        </p:spPr>
        <p:txBody>
          <a:bodyPr/>
          <a:lstStyle/>
          <a:p>
            <a:r>
              <a:rPr lang="en-US" dirty="0"/>
              <a:t>The following is the distribution of the various brands of smartphones from the dataset.</a:t>
            </a:r>
          </a:p>
          <a:p>
            <a:r>
              <a:rPr lang="en-US" dirty="0"/>
              <a:t>Samsung brand has the biggest count, followed by Apple, </a:t>
            </a:r>
            <a:r>
              <a:rPr lang="en-US" dirty="0" err="1"/>
              <a:t>Realme</a:t>
            </a:r>
            <a:r>
              <a:rPr lang="en-US" dirty="0"/>
              <a:t>, OPPO and Nokia.</a:t>
            </a:r>
          </a:p>
          <a:p>
            <a:r>
              <a:rPr lang="en-US" dirty="0"/>
              <a:t>HTC, Google Pixel and IQOO brands had the lowest count of the smartphones in the dataset.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B3C36-B2ED-2525-0D61-DF6922F2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64949"/>
            <a:ext cx="5137443" cy="40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6A04-DDBE-F5D7-C65C-B05AAD9B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F0CE-4D6E-74A9-74FD-DC5BD8C6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242" y="1327355"/>
            <a:ext cx="5842461" cy="4921044"/>
          </a:xfrm>
        </p:spPr>
        <p:txBody>
          <a:bodyPr/>
          <a:lstStyle/>
          <a:p>
            <a:r>
              <a:rPr lang="en-US" dirty="0"/>
              <a:t>Brands VS Selling Price</a:t>
            </a:r>
          </a:p>
          <a:p>
            <a:pPr lvl="1"/>
            <a:r>
              <a:rPr lang="en-US" dirty="0"/>
              <a:t>Apple and Samsung phone brands had the highest selling prices. </a:t>
            </a:r>
          </a:p>
          <a:p>
            <a:pPr lvl="1"/>
            <a:r>
              <a:rPr lang="en-US" dirty="0"/>
              <a:t>They were followed by Google pixel, Motorola, Vivo and ASUS. </a:t>
            </a:r>
          </a:p>
          <a:p>
            <a:pPr lvl="1"/>
            <a:r>
              <a:rPr lang="en-US" dirty="0"/>
              <a:t>GIONEE and </a:t>
            </a:r>
            <a:r>
              <a:rPr lang="en-US" dirty="0" err="1"/>
              <a:t>infinix</a:t>
            </a:r>
            <a:r>
              <a:rPr lang="en-US" dirty="0"/>
              <a:t> had the lowest selling price.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B1E6A-231A-9D74-06B9-28758F78A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01097"/>
            <a:ext cx="5183309" cy="42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6A04-DDBE-F5D7-C65C-B05AAD9B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F0CE-4D6E-74A9-74FD-DC5BD8C6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242" y="1327355"/>
            <a:ext cx="5842461" cy="4921044"/>
          </a:xfrm>
        </p:spPr>
        <p:txBody>
          <a:bodyPr/>
          <a:lstStyle/>
          <a:p>
            <a:r>
              <a:rPr lang="en-US" dirty="0"/>
              <a:t>Memory VS Selling Price</a:t>
            </a:r>
          </a:p>
          <a:p>
            <a:pPr lvl="1"/>
            <a:r>
              <a:rPr lang="en-US" dirty="0"/>
              <a:t>Smart phones with memories of 4GB, 6GB and 12GB had the highest selling prices. </a:t>
            </a:r>
          </a:p>
          <a:p>
            <a:pPr lvl="1"/>
            <a:r>
              <a:rPr lang="en-US" dirty="0"/>
              <a:t>They were followed by those with 8GB, 3GB, 2GB and 1GB. </a:t>
            </a:r>
          </a:p>
          <a:p>
            <a:pPr lvl="1"/>
            <a:r>
              <a:rPr lang="en-US" dirty="0"/>
              <a:t>Those whose memories were in megabytes (MBS) had the lowest selling prices.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B9164-D044-FB71-60F0-C3BBEF83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7" y="1241781"/>
            <a:ext cx="5634341" cy="42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6A04-DDBE-F5D7-C65C-B05AAD9B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F0CE-4D6E-74A9-74FD-DC5BD8C6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242" y="1327355"/>
            <a:ext cx="5842461" cy="4921044"/>
          </a:xfrm>
        </p:spPr>
        <p:txBody>
          <a:bodyPr/>
          <a:lstStyle/>
          <a:p>
            <a:r>
              <a:rPr lang="en-US" dirty="0"/>
              <a:t>Storage VS Selling Price</a:t>
            </a:r>
          </a:p>
          <a:p>
            <a:pPr lvl="1"/>
            <a:r>
              <a:rPr lang="en-US" dirty="0"/>
              <a:t>Smart phones with storage of 1TB, 256GB, 512GB and 128GB had the highest selling prices. </a:t>
            </a:r>
          </a:p>
          <a:p>
            <a:pPr lvl="1"/>
            <a:r>
              <a:rPr lang="en-US" dirty="0"/>
              <a:t>They were followed by those with 64GB, 32GB, 16GB and 8GB. </a:t>
            </a:r>
          </a:p>
          <a:p>
            <a:pPr lvl="1"/>
            <a:r>
              <a:rPr lang="en-US" dirty="0"/>
              <a:t>Those whose memories were in megabytes (MBS) had the lowest selling prices.</a:t>
            </a:r>
          </a:p>
          <a:p>
            <a:pPr lvl="1"/>
            <a:r>
              <a:rPr lang="en-US" dirty="0"/>
              <a:t>This proves that the higher the storage, the higher the selling prices.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B9164-D044-FB71-60F0-C3BBEF83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77" y="1580054"/>
            <a:ext cx="5634341" cy="36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3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F0D4-C56D-6159-4C79-F83968A1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925F-212B-6321-1F8A-9C919262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86" y="1260014"/>
            <a:ext cx="6456216" cy="4781908"/>
          </a:xfrm>
        </p:spPr>
        <p:txBody>
          <a:bodyPr/>
          <a:lstStyle/>
          <a:p>
            <a:r>
              <a:rPr lang="en-US" dirty="0"/>
              <a:t>This involves transforming raw data into features suitable for machine learning algorithms.</a:t>
            </a:r>
          </a:p>
          <a:p>
            <a:r>
              <a:rPr lang="en-US" dirty="0"/>
              <a:t>We utilized the following feature engineering techniques:</a:t>
            </a:r>
          </a:p>
          <a:p>
            <a:pPr lvl="1"/>
            <a:r>
              <a:rPr lang="en-US" b="1" dirty="0"/>
              <a:t>Creation of dummy variables </a:t>
            </a:r>
            <a:r>
              <a:rPr lang="en-US" dirty="0"/>
              <a:t>–These were created using one-hot encoding for color and brands columns. This was important to help us include categorical data in our linear regression model.</a:t>
            </a:r>
          </a:p>
          <a:p>
            <a:pPr lvl="1"/>
            <a:r>
              <a:rPr lang="en-US" b="1" dirty="0"/>
              <a:t>Scaling numerical features </a:t>
            </a:r>
            <a:r>
              <a:rPr lang="en-US" dirty="0"/>
              <a:t>– We used scaling techniques such as normalization and standardization to ensure all numerical features were comparable. This helps to prevent features with higher magnitudes from dominating the model when training.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6302A-7E81-00DF-CB41-8A4340B3E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502" y="1158539"/>
            <a:ext cx="4918588" cy="49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53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867</TotalTime>
  <Words>2041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PREDICTIVE ANALYSIS OF SMARTPHONE SELLING PRICES USING LINEAR REGRESSION </vt:lpstr>
      <vt:lpstr>INTRODUCTION</vt:lpstr>
      <vt:lpstr>Data Collection and Preprocessing</vt:lpstr>
      <vt:lpstr>Data Collection and Preprocessing</vt:lpstr>
      <vt:lpstr>Data Collection and Preprocessing</vt:lpstr>
      <vt:lpstr>Data Collection and Preprocessing</vt:lpstr>
      <vt:lpstr>Data Collection and Preprocessing</vt:lpstr>
      <vt:lpstr>Data Collection and Preprocessing</vt:lpstr>
      <vt:lpstr>Feature Engineering</vt:lpstr>
      <vt:lpstr>Model Selection</vt:lpstr>
      <vt:lpstr>Model Selection</vt:lpstr>
      <vt:lpstr>Model Selection</vt:lpstr>
      <vt:lpstr>Training and Evaluation</vt:lpstr>
      <vt:lpstr>Results</vt:lpstr>
      <vt:lpstr>Results</vt:lpstr>
      <vt:lpstr>Results</vt:lpstr>
      <vt:lpstr>Visualization of the model prediction</vt:lpstr>
      <vt:lpstr>Visualization of the model prediction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SMARTPHONE SELLING PRICES USING LINEAR REGRESSION </dc:title>
  <dc:creator>HP 348 G7</dc:creator>
  <cp:lastModifiedBy>HP 348 G7</cp:lastModifiedBy>
  <cp:revision>13</cp:revision>
  <dcterms:created xsi:type="dcterms:W3CDTF">2024-03-20T00:08:59Z</dcterms:created>
  <dcterms:modified xsi:type="dcterms:W3CDTF">2024-03-20T17:04:04Z</dcterms:modified>
</cp:coreProperties>
</file>