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A8E1C9D-1CC8-4F2C-B351-28AAD8A0FBA2}" type="datetimeFigureOut">
              <a:rPr lang="pt-BR" smtClean="0"/>
              <a:t>31/12/2013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71944B1-D893-44E7-A59C-73F287B90AB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.br/url?sa=i&amp;source=images&amp;cd=&amp;cad=rja&amp;docid=dTcQ-H9URIlfEM&amp;tbnid=kICg3FWPwRqlyM:&amp;ved=0CAgQjRw&amp;url=http%3A%2F%2Fwww.everis.com%2Fbrazil%2Fpt-BR%2Fsala-de-imprensa%2Fnoticias%2FPaginas%2Feveris-centro-excelencia-arquitetura.aspx&amp;ei=2czCUonLKI7AkQeW1oCACQ&amp;psig=AFQjCNExatC3bGNBUuVR1vj4W84YuCcBsA&amp;ust=138858453772589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KnDIabF_10KFJM&amp;tbnid=JUnj8HHS12BhCM:&amp;ved=0CAUQjRw&amp;url=http%3A%2F%2Fneerci.ist.utl.pt%2F2011%2F11%2Flinguagem-de-programacao-nao-esta-sujeita-a-direitos-de-autor%2F&amp;ei=atLCUu6bHMyukAeH3IDQCQ&amp;psig=AFQjCNFoWCKvrFhiVn9gt6u7Cf4IQ3HnEw&amp;ust=138858592651000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KnDIabF_10KFJM&amp;tbnid=JUnj8HHS12BhCM:&amp;ved=0CAUQjRw&amp;url=http%3A%2F%2Fneerci.ist.utl.pt%2F2011%2F11%2Flinguagem-de-programacao-nao-esta-sujeita-a-direitos-de-autor%2F&amp;ei=atLCUu6bHMyukAeH3IDQCQ&amp;psig=AFQjCNFoWCKvrFhiVn9gt6u7Cf4IQ3HnEw&amp;ust=138858592651000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oqWHXPI9_G8qqM&amp;tbnid=BLZV-_Yu52NBAM:&amp;ved=0CAUQjRw&amp;url=http%3A%2F%2Fwww.cast.com.br%2Fptb%2Fsolucoes%2F&amp;ei=HdrCUor5EMeFkQe0wYHgAQ&amp;psig=AFQjCNFf_CnHLU38U0KIxJULfVmsvwiy1A&amp;ust=138858789625413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oqWHXPI9_G8qqM&amp;tbnid=BLZV-_Yu52NBAM:&amp;ved=0CAUQjRw&amp;url=http%3A%2F%2Fwww.cast.com.br%2Fptb%2Fsolucoes%2F&amp;ei=HdrCUor5EMeFkQe0wYHgAQ&amp;psig=AFQjCNFf_CnHLU38U0KIxJULfVmsvwiy1A&amp;ust=138858789625413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oqWHXPI9_G8qqM&amp;tbnid=BLZV-_Yu52NBAM:&amp;ved=0CAUQjRw&amp;url=http%3A%2F%2Fwww.cast.com.br%2Fptb%2Fsolucoes%2F&amp;ei=HdrCUor5EMeFkQe0wYHgAQ&amp;psig=AFQjCNFf_CnHLU38U0KIxJULfVmsvwiy1A&amp;ust=138858789625413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oqWHXPI9_G8qqM&amp;tbnid=BLZV-_Yu52NBAM:&amp;ved=0CAUQjRw&amp;url=http%3A%2F%2Fwww.cast.com.br%2Fptb%2Fsolucoes%2F&amp;ei=HdrCUor5EMeFkQe0wYHgAQ&amp;psig=AFQjCNFf_CnHLU38U0KIxJULfVmsvwiy1A&amp;ust=138858789625413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Recuperação de arquitetura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290061" y="958558"/>
            <a:ext cx="2486025" cy="1838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vson\Dropbox\mestrado\tema para seminario\FIGURAS PARA OS SLIDS\imagesCA76TWUR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1" b="98919" l="23162" r="992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37111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/>
          <p:cNvCxnSpPr>
            <a:stCxn id="4" idx="3"/>
          </p:cNvCxnSpPr>
          <p:nvPr/>
        </p:nvCxnSpPr>
        <p:spPr>
          <a:xfrm flipH="1">
            <a:off x="5461102" y="2715659"/>
            <a:ext cx="1369954" cy="17214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223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637" y="260648"/>
            <a:ext cx="7520940" cy="548640"/>
          </a:xfrm>
        </p:spPr>
        <p:txBody>
          <a:bodyPr/>
          <a:lstStyle/>
          <a:p>
            <a:pPr lvl="0"/>
            <a:r>
              <a:rPr lang="pt-BR" dirty="0"/>
              <a:t>Técnicas de Apoio ao Processo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422401"/>
            <a:ext cx="15950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Técnicas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784736" y="1268760"/>
            <a:ext cx="3211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Engenharia Reversa</a:t>
            </a:r>
          </a:p>
        </p:txBody>
      </p:sp>
      <p:cxnSp>
        <p:nvCxnSpPr>
          <p:cNvPr id="6" name="Conector angulado 5"/>
          <p:cNvCxnSpPr>
            <a:endCxn id="12" idx="1"/>
          </p:cNvCxnSpPr>
          <p:nvPr/>
        </p:nvCxnSpPr>
        <p:spPr>
          <a:xfrm rot="16200000" flipH="1">
            <a:off x="1998025" y="2145343"/>
            <a:ext cx="1687342" cy="942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910074" y="2842331"/>
            <a:ext cx="3897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Engenharia Reversa Estática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23928" y="3614930"/>
            <a:ext cx="4083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Engenharia Reversa Dinâmica</a:t>
            </a:r>
          </a:p>
        </p:txBody>
      </p:sp>
      <p:sp>
        <p:nvSpPr>
          <p:cNvPr id="12" name="Chave esquerda 11"/>
          <p:cNvSpPr/>
          <p:nvPr/>
        </p:nvSpPr>
        <p:spPr>
          <a:xfrm>
            <a:off x="3312840" y="2801329"/>
            <a:ext cx="569881" cy="13176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3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637" y="260648"/>
            <a:ext cx="7520940" cy="548640"/>
          </a:xfrm>
        </p:spPr>
        <p:txBody>
          <a:bodyPr/>
          <a:lstStyle/>
          <a:p>
            <a:pPr lvl="0"/>
            <a:r>
              <a:rPr lang="pt-BR" dirty="0"/>
              <a:t>Técnicas de Apoio ao Processo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422401"/>
            <a:ext cx="15950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Técnicas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784736" y="1268760"/>
            <a:ext cx="4542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Agrupamentos de Elementos</a:t>
            </a:r>
          </a:p>
        </p:txBody>
      </p:sp>
      <p:cxnSp>
        <p:nvCxnSpPr>
          <p:cNvPr id="6" name="Conector angulado 5"/>
          <p:cNvCxnSpPr>
            <a:endCxn id="12" idx="1"/>
          </p:cNvCxnSpPr>
          <p:nvPr/>
        </p:nvCxnSpPr>
        <p:spPr>
          <a:xfrm rot="16200000" flipH="1">
            <a:off x="1998025" y="2145343"/>
            <a:ext cx="1687342" cy="942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910074" y="2842331"/>
            <a:ext cx="51264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Utilização de Métricas para o </a:t>
            </a:r>
            <a:r>
              <a:rPr lang="pt-BR" sz="2400" dirty="0" smtClean="0"/>
              <a:t>Agrupamento </a:t>
            </a:r>
            <a:r>
              <a:rPr lang="pt-BR" sz="2400" dirty="0"/>
              <a:t>de </a:t>
            </a:r>
            <a:r>
              <a:rPr lang="pt-BR" sz="2400" dirty="0" smtClean="0"/>
              <a:t>Classes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 smtClean="0"/>
              <a:t>Recorte </a:t>
            </a:r>
            <a:r>
              <a:rPr lang="pt-BR" sz="2400" dirty="0"/>
              <a:t>de Programas e Mapeamento de Padrões</a:t>
            </a:r>
          </a:p>
        </p:txBody>
      </p:sp>
      <p:sp>
        <p:nvSpPr>
          <p:cNvPr id="12" name="Chave esquerda 11"/>
          <p:cNvSpPr/>
          <p:nvPr/>
        </p:nvSpPr>
        <p:spPr>
          <a:xfrm>
            <a:off x="3312840" y="2801329"/>
            <a:ext cx="569881" cy="13176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3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522" y="476672"/>
            <a:ext cx="7520940" cy="548640"/>
          </a:xfrm>
        </p:spPr>
        <p:txBody>
          <a:bodyPr/>
          <a:lstStyle/>
          <a:p>
            <a:pPr lvl="0"/>
            <a:r>
              <a:rPr lang="pt-BR" dirty="0"/>
              <a:t>Técnicas para a Recuperação da Arquitetura de Software</a:t>
            </a:r>
            <a:br>
              <a:rPr lang="pt-BR" dirty="0"/>
            </a:br>
            <a:endParaRPr lang="pt-BR" dirty="0"/>
          </a:p>
        </p:txBody>
      </p:sp>
      <p:pic>
        <p:nvPicPr>
          <p:cNvPr id="1026" name="Picture 2" descr="http://t0.gstatic.com/images?q=tbn:ANd9GcTEvs51Fsh7IPlF2iHnPbKmPAahslbu1lh51-T1dWvHGb3l4hbVh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3600400" cy="358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699792" y="5229200"/>
            <a:ext cx="386791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PARA QUE </a:t>
            </a:r>
            <a:r>
              <a:rPr lang="pt-BR" sz="8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?</a:t>
            </a:r>
            <a:endParaRPr lang="pt-BR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4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522" y="476672"/>
            <a:ext cx="7520940" cy="548640"/>
          </a:xfrm>
        </p:spPr>
        <p:txBody>
          <a:bodyPr/>
          <a:lstStyle/>
          <a:p>
            <a:pPr lvl="0"/>
            <a:r>
              <a:rPr lang="pt-BR" dirty="0"/>
              <a:t>Técnicas para a Recuperação da Arquitetura de Software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176180"/>
            <a:ext cx="159504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PARA QUE 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yvson\Dropbox\mestrado\tema para seminario\FIGURAS PARA OS SLIDS\DAS ANTIG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42" y="1089607"/>
            <a:ext cx="5040560" cy="369384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 rot="19359475">
            <a:off x="1870092" y="2569257"/>
            <a:ext cx="50669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SISTEMAS LEGADOS</a:t>
            </a:r>
            <a:endParaRPr lang="pt-BR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62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522" y="476672"/>
            <a:ext cx="7520940" cy="548640"/>
          </a:xfrm>
        </p:spPr>
        <p:txBody>
          <a:bodyPr/>
          <a:lstStyle/>
          <a:p>
            <a:pPr lvl="0"/>
            <a:r>
              <a:rPr lang="pt-BR" dirty="0"/>
              <a:t>Técnicas para a Recuperação da Arquitetura de Software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115616" y="1700808"/>
            <a:ext cx="65384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recuperação da arquitetura de sistemas legados envolve </a:t>
            </a:r>
            <a:r>
              <a:rPr lang="pt-BR" sz="2800" dirty="0" smtClean="0"/>
              <a:t>um conjunto </a:t>
            </a:r>
            <a:r>
              <a:rPr lang="pt-BR" sz="2800" dirty="0"/>
              <a:t>de métodos para a extração de informações arquiteturais a partir de </a:t>
            </a:r>
            <a:r>
              <a:rPr lang="pt-BR" sz="2800" dirty="0" smtClean="0"/>
              <a:t>representações de </a:t>
            </a:r>
            <a:r>
              <a:rPr lang="pt-BR" sz="2800" dirty="0"/>
              <a:t>mais baixo nível de um software, como o seu código fonte (SARTIPI et al., 1999).</a:t>
            </a:r>
          </a:p>
        </p:txBody>
      </p:sp>
      <p:pic>
        <p:nvPicPr>
          <p:cNvPr id="4098" name="Picture 2" descr="http://neerci.ist.utl.pt/wp-content/uploads/2011/11/codigo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83060"/>
            <a:ext cx="4176464" cy="15907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7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522" y="476672"/>
            <a:ext cx="7520940" cy="548640"/>
          </a:xfrm>
        </p:spPr>
        <p:txBody>
          <a:bodyPr/>
          <a:lstStyle/>
          <a:p>
            <a:pPr lvl="0"/>
            <a:r>
              <a:rPr lang="pt-BR" dirty="0"/>
              <a:t>Técnicas para a Recuperação da Arquitetura de Software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971600" y="1268760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RIVA e RODRIGUEZ (2002) afirmam que a descrição arquitetural de um </a:t>
            </a:r>
            <a:r>
              <a:rPr lang="pt-BR" sz="2400" dirty="0" smtClean="0"/>
              <a:t>software comunica </a:t>
            </a:r>
            <a:r>
              <a:rPr lang="pt-BR" sz="2400" dirty="0"/>
              <a:t>decisões de projeto essenciais, as quais foram tomadas no passado, com </a:t>
            </a:r>
            <a:r>
              <a:rPr lang="pt-BR" sz="2400" dirty="0" smtClean="0"/>
              <a:t>relação aos </a:t>
            </a:r>
            <a:r>
              <a:rPr lang="pt-BR" sz="2400" dirty="0"/>
              <a:t>sistemas legados. Recuperar a arquitetura requer, portanto, a </a:t>
            </a:r>
            <a:r>
              <a:rPr lang="pt-BR" sz="2400" b="1" dirty="0" smtClean="0"/>
              <a:t>recuperação </a:t>
            </a:r>
            <a:r>
              <a:rPr lang="pt-BR" sz="2400" b="1" dirty="0"/>
              <a:t>de </a:t>
            </a:r>
            <a:r>
              <a:rPr lang="pt-BR" sz="2400" b="1" dirty="0" smtClean="0"/>
              <a:t>decisões passadas </a:t>
            </a:r>
            <a:r>
              <a:rPr lang="pt-BR" sz="2400" b="1" dirty="0"/>
              <a:t>de projeto, levando o desenvolvedor a inferir informações arquiteturais que </a:t>
            </a:r>
            <a:r>
              <a:rPr lang="pt-BR" sz="2400" b="1" dirty="0" smtClean="0"/>
              <a:t>não estão </a:t>
            </a:r>
            <a:r>
              <a:rPr lang="pt-BR" sz="2400" b="1" dirty="0"/>
              <a:t>imediatamente evidentes</a:t>
            </a:r>
            <a:r>
              <a:rPr lang="pt-BR" sz="2400" dirty="0"/>
              <a:t>.</a:t>
            </a:r>
          </a:p>
        </p:txBody>
      </p:sp>
      <p:pic>
        <p:nvPicPr>
          <p:cNvPr id="4098" name="Picture 2" descr="http://neerci.ist.utl.pt/wp-content/uploads/2011/11/codigo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61248"/>
            <a:ext cx="2088232" cy="7953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yvson\Dropbox\mestrado\tema para seminario\FIGURAS PARA OS SLIDS\detetive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851" l="690" r="989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26" y="4293096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31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522" y="476672"/>
            <a:ext cx="7520940" cy="548640"/>
          </a:xfrm>
        </p:spPr>
        <p:txBody>
          <a:bodyPr/>
          <a:lstStyle/>
          <a:p>
            <a:pPr lvl="0"/>
            <a:r>
              <a:rPr lang="pt-BR" dirty="0"/>
              <a:t>Técnicas para a Recuperação da Arquitetura de Software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971600" y="1412776"/>
            <a:ext cx="71287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informação recuperada na engenharia reversa da arquitetura está em nível </a:t>
            </a:r>
            <a:r>
              <a:rPr lang="pt-BR" sz="2800" dirty="0" smtClean="0"/>
              <a:t>de abstração </a:t>
            </a:r>
            <a:r>
              <a:rPr lang="pt-BR" sz="2800" dirty="0"/>
              <a:t>de projeto arquitetural ou projeto de alto nível. </a:t>
            </a:r>
            <a:r>
              <a:rPr lang="pt-BR" sz="2800" b="1" dirty="0"/>
              <a:t>A engenharia reversa </a:t>
            </a:r>
            <a:r>
              <a:rPr lang="pt-BR" sz="2800" b="1" dirty="0" smtClean="0"/>
              <a:t>tradicional representa </a:t>
            </a:r>
            <a:r>
              <a:rPr lang="pt-BR" sz="2800" b="1" dirty="0"/>
              <a:t>apenas uma etapa, essencial, ao processo de recuperação da arquitetura </a:t>
            </a:r>
            <a:r>
              <a:rPr lang="pt-BR" sz="2800" b="1" dirty="0" smtClean="0"/>
              <a:t>de software</a:t>
            </a:r>
            <a:r>
              <a:rPr lang="pt-BR" sz="2800" b="1" dirty="0"/>
              <a:t>.</a:t>
            </a:r>
          </a:p>
        </p:txBody>
      </p:sp>
      <p:pic>
        <p:nvPicPr>
          <p:cNvPr id="6146" name="Picture 2" descr="https://encrypted-tbn1.gstatic.com/images?q=tbn:ANd9GcQUXphJmYnCByjojWxJqkbbjCReay6bLP7OVZU6HaZesgsfoOpsJ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88" y="5270630"/>
            <a:ext cx="4167638" cy="15873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1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522" y="476672"/>
            <a:ext cx="7520940" cy="548640"/>
          </a:xfrm>
        </p:spPr>
        <p:txBody>
          <a:bodyPr/>
          <a:lstStyle/>
          <a:p>
            <a:pPr lvl="0"/>
            <a:r>
              <a:rPr lang="pt-BR" b="1" dirty="0"/>
              <a:t>Processo de Recuperação da Arquitetura de Software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971600" y="1412776"/>
            <a:ext cx="71287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O processo de recuperação da arquitetura de software de sistemas legados é </a:t>
            </a:r>
            <a:r>
              <a:rPr lang="pt-BR" sz="2800" dirty="0" smtClean="0"/>
              <a:t>um processo </a:t>
            </a:r>
            <a:r>
              <a:rPr lang="pt-BR" sz="2800" dirty="0"/>
              <a:t>bifásico, contemplando uma fase de extração de informações do código fonte </a:t>
            </a:r>
            <a:r>
              <a:rPr lang="pt-BR" sz="2800" dirty="0" smtClean="0"/>
              <a:t>e uma </a:t>
            </a:r>
            <a:r>
              <a:rPr lang="pt-BR" sz="2800" dirty="0"/>
              <a:t>fase de manipulação e análise dos modelos extraídos (MENDONÇA e KRAMER</a:t>
            </a:r>
            <a:r>
              <a:rPr lang="pt-BR" sz="2800" dirty="0" smtClean="0"/>
              <a:t>, </a:t>
            </a:r>
            <a:r>
              <a:rPr lang="fr-FR" sz="2800" dirty="0" smtClean="0"/>
              <a:t>1996</a:t>
            </a:r>
            <a:r>
              <a:rPr lang="fr-FR" sz="2800" dirty="0"/>
              <a:t>), (KAZMAN e CARRIÈRE, 1997).</a:t>
            </a:r>
            <a:endParaRPr lang="pt-BR" sz="2800" b="1" dirty="0"/>
          </a:p>
        </p:txBody>
      </p:sp>
      <p:pic>
        <p:nvPicPr>
          <p:cNvPr id="6146" name="Picture 2" descr="https://encrypted-tbn1.gstatic.com/images?q=tbn:ANd9GcQUXphJmYnCByjojWxJqkbbjCReay6bLP7OVZU6HaZesgsfoOpsJ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88" y="5270630"/>
            <a:ext cx="4167638" cy="15873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10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522" y="476672"/>
            <a:ext cx="7520940" cy="548640"/>
          </a:xfrm>
        </p:spPr>
        <p:txBody>
          <a:bodyPr/>
          <a:lstStyle/>
          <a:p>
            <a:pPr lvl="0"/>
            <a:r>
              <a:rPr lang="pt-BR" b="1" dirty="0"/>
              <a:t>Processo de Recuperação da Arquitetura de Software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1.gstatic.com/images?q=tbn:ANd9GcQUXphJmYnCByjojWxJqkbbjCReay6bLP7OVZU6HaZesgsfoOpsJ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88" y="5270630"/>
            <a:ext cx="4167638" cy="15873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0"/>
          <a:stretch/>
        </p:blipFill>
        <p:spPr bwMode="auto">
          <a:xfrm>
            <a:off x="447739" y="1196752"/>
            <a:ext cx="7764735" cy="290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57" y="4167620"/>
            <a:ext cx="6057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55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1.gstatic.com/images?q=tbn:ANd9GcQUXphJmYnCByjojWxJqkbbjCReay6bLP7OVZU6HaZesgsfoOpsJ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88" y="5270630"/>
            <a:ext cx="4167638" cy="15873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"/>
          <a:stretch/>
        </p:blipFill>
        <p:spPr bwMode="auto">
          <a:xfrm>
            <a:off x="1187624" y="0"/>
            <a:ext cx="6827590" cy="482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051720" y="4818638"/>
            <a:ext cx="6113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Uma Visão Geral do Processo de Recuperação de Arquitetura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4177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78</TotalTime>
  <Words>321</Words>
  <Application>Microsoft Office PowerPoint</Application>
  <PresentationFormat>Apresentação na tela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Ângulos</vt:lpstr>
      <vt:lpstr>Recuperação de arquitetura de software</vt:lpstr>
      <vt:lpstr>Técnicas para a Recuperação da Arquitetura de Software </vt:lpstr>
      <vt:lpstr>Técnicas para a Recuperação da Arquitetura de Software </vt:lpstr>
      <vt:lpstr>Técnicas para a Recuperação da Arquitetura de Software </vt:lpstr>
      <vt:lpstr>Técnicas para a Recuperação da Arquitetura de Software </vt:lpstr>
      <vt:lpstr>Técnicas para a Recuperação da Arquitetura de Software </vt:lpstr>
      <vt:lpstr>Processo de Recuperação da Arquitetura de Software </vt:lpstr>
      <vt:lpstr>Processo de Recuperação da Arquitetura de Software </vt:lpstr>
      <vt:lpstr>Apresentação do PowerPoint</vt:lpstr>
      <vt:lpstr>Técnicas de Apoio ao Processo </vt:lpstr>
      <vt:lpstr>Técnicas de Apoio ao Processo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Recuperação de arquitetura de software</dc:title>
  <dc:creator>yvson</dc:creator>
  <cp:lastModifiedBy>yvson</cp:lastModifiedBy>
  <cp:revision>19</cp:revision>
  <dcterms:created xsi:type="dcterms:W3CDTF">2013-12-31T13:57:29Z</dcterms:created>
  <dcterms:modified xsi:type="dcterms:W3CDTF">2013-12-31T15:16:24Z</dcterms:modified>
</cp:coreProperties>
</file>