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0" r:id="rId24"/>
    <p:sldId id="306" r:id="rId25"/>
    <p:sldId id="307" r:id="rId26"/>
    <p:sldId id="308" r:id="rId27"/>
    <p:sldId id="309" r:id="rId28"/>
    <p:sldId id="271" r:id="rId29"/>
    <p:sldId id="310" r:id="rId30"/>
    <p:sldId id="265" r:id="rId31"/>
    <p:sldId id="269" r:id="rId32"/>
    <p:sldId id="266" r:id="rId33"/>
    <p:sldId id="272" r:id="rId34"/>
    <p:sldId id="273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B352F-D197-7648-BA60-3659AB8F9786}" type="datetimeFigureOut">
              <a:rPr lang="en-US" smtClean="0"/>
              <a:t>30/01/14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CCE4-889A-BA4B-948D-F6742F1961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9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Architecture</a:t>
            </a:r>
            <a:r>
              <a:rPr lang="pt-BR" dirty="0" smtClean="0"/>
              <a:t> </a:t>
            </a:r>
            <a:r>
              <a:rPr lang="pt-BR" dirty="0" err="1" smtClean="0"/>
              <a:t>recovery</a:t>
            </a:r>
            <a:r>
              <a:rPr lang="pt-BR" baseline="0" dirty="0" smtClean="0"/>
              <a:t> processes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550FA-76F0-EC4C-9807-43CD3D2344D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6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bottom-up process: From the source code, (1) views are extracted and (2) refined.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550FA-76F0-EC4C-9807-43CD3D2344D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02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top-down process. (1) A hypothesized architecture is defined. (2) The architecture is checked against the source code. (3) The architecture is refined. 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550FA-76F0-EC4C-9807-43CD3D2344D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8E1C9D-1CC8-4F2C-B351-28AAD8A0FBA2}" type="datetimeFigureOut">
              <a:rPr lang="pt-BR" smtClean="0"/>
              <a:t>30/01/14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71944B1-D893-44E7-A59C-73F287B90AB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://www.cast.com.br/ptb/solucoes/&amp;ei=HdrCUor5EMeFkQe0wYHgAQ&amp;psig=AFQjCNFf_CnHLU38U0KIxJULfVmsvwiy1A&amp;ust=1388587896254133" TargetMode="External"/><Relationship Id="rId4" Type="http://schemas.openxmlformats.org/officeDocument/2006/relationships/image" Target="../media/image11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.br/url?sa=i&amp;source=images&amp;cd=&amp;cad=rja&amp;docid=dTcQ-H9URIlfEM&amp;tbnid=kICg3FWPwRqlyM:&amp;ved=0CAgQjRw&amp;url=http://www.everis.com/brazil/pt-BR/sala-de-imprensa/noticias/Paginas/everis-centro-excelencia-arquitetura.aspx&amp;ei=2czCUonLKI7AkQeW1oCACQ&amp;psig=AFQjCNExatC3bGNBUuVR1vj4W84YuCcBsA&amp;ust=138858453772589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KnDIabF_10KFJM&amp;tbnid=JUnj8HHS12BhCM:&amp;ved=0CAUQjRw&amp;url=http://neerci.ist.utl.pt/2011/11/linguagem-de-programacao-nao-esta-sujeita-a-direitos-de-autor/&amp;ei=atLCUu6bHMyukAeH3IDQCQ&amp;psig=AFQjCNFoWCKvrFhiVn9gt6u7Cf4IQ3HnEw&amp;ust=1388585926510007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KnDIabF_10KFJM&amp;tbnid=JUnj8HHS12BhCM:&amp;ved=0CAUQjRw&amp;url=http://neerci.ist.utl.pt/2011/11/linguagem-de-programacao-nao-esta-sujeita-a-direitos-de-autor/&amp;ei=atLCUu6bHMyukAeH3IDQCQ&amp;psig=AFQjCNFoWCKvrFhiVn9gt6u7Cf4IQ3HnEw&amp;ust=1388585926510007" TargetMode="External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://www.cast.com.br/ptb/solucoes/&amp;ei=HdrCUor5EMeFkQe0wYHgAQ&amp;psig=AFQjCNFf_CnHLU38U0KIxJULfVmsvwiy1A&amp;ust=1388587896254133" TargetMode="External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://www.cast.com.br/ptb/solucoes/&amp;ei=HdrCUor5EMeFkQe0wYHgAQ&amp;psig=AFQjCNFf_CnHLU38U0KIxJULfVmsvwiy1A&amp;ust=1388587896254133" TargetMode="External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docid=oqWHXPI9_G8qqM&amp;tbnid=BLZV-_Yu52NBAM:&amp;ved=0CAUQjRw&amp;url=http://www.cast.com.br/ptb/solucoes/&amp;ei=HdrCUor5EMeFkQe0wYHgAQ&amp;psig=AFQjCNFf_CnHLU38U0KIxJULfVmsvwiy1A&amp;ust=1388587896254133" TargetMode="External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Recuperação de 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290061" y="958558"/>
            <a:ext cx="2486025" cy="1838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vson\Dropbox\mestrado\tema para seminario\FIGURAS PARA OS SLIDS\imagesCA76TWU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1" b="98919" l="23162" r="992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111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4" idx="3"/>
          </p:cNvCxnSpPr>
          <p:nvPr/>
        </p:nvCxnSpPr>
        <p:spPr>
          <a:xfrm flipH="1">
            <a:off x="5461102" y="2715659"/>
            <a:ext cx="1369954" cy="17214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7553398" y="5064581"/>
            <a:ext cx="148309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Equipe: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Regina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Joênio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Crescencio</a:t>
            </a:r>
            <a:endParaRPr lang="pt-B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Daniela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Yvson</a:t>
            </a:r>
            <a:endParaRPr lang="pt-BR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12235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1187624" y="0"/>
            <a:ext cx="6827590" cy="48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51720" y="4818638"/>
            <a:ext cx="6113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Uma Visão Geral do Processo de Recuperação de Arquitetura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417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432088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4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Processes</a:t>
            </a:r>
            <a: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53179"/>
            <a:ext cx="15950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Processes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Imagem 8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3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9"/>
          <p:cNvSpPr/>
          <p:nvPr/>
        </p:nvSpPr>
        <p:spPr>
          <a:xfrm>
            <a:off x="1907704" y="1484784"/>
            <a:ext cx="936104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05515"/>
            <a:ext cx="7520940" cy="3123685"/>
          </a:xfrm>
        </p:spPr>
        <p:txBody>
          <a:bodyPr>
            <a:normAutofit/>
          </a:bodyPr>
          <a:lstStyle/>
          <a:p>
            <a:r>
              <a:rPr lang="pt-BR" sz="3200" dirty="0" err="1" smtClean="0"/>
              <a:t>Bottom-Up</a:t>
            </a:r>
            <a:endParaRPr lang="pt-BR" sz="3200" dirty="0" smtClean="0"/>
          </a:p>
          <a:p>
            <a:r>
              <a:rPr lang="pt-BR" sz="3200" dirty="0" smtClean="0"/>
              <a:t>Top-Down</a:t>
            </a:r>
          </a:p>
          <a:p>
            <a:r>
              <a:rPr lang="pt-BR" sz="3200" dirty="0" smtClean="0"/>
              <a:t>Híbrido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397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Também conhecidos como processos de </a:t>
            </a:r>
            <a:r>
              <a:rPr lang="pt-BR" sz="2800" i="1" dirty="0" err="1" smtClean="0"/>
              <a:t>architecture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recovery</a:t>
            </a:r>
            <a:endParaRPr lang="pt-BR" sz="2800" dirty="0" smtClean="0"/>
          </a:p>
          <a:p>
            <a:r>
              <a:rPr lang="pt-BR" sz="2800" dirty="0" smtClean="0"/>
              <a:t>Começam com conhecimento de baixo nível para recuperar a arquitetura</a:t>
            </a:r>
          </a:p>
          <a:p>
            <a:r>
              <a:rPr lang="pt-BR" sz="2800" dirty="0" smtClean="0"/>
              <a:t>A partir de modelos de código, eles aumentam progressivamente o nível de abstração até que um alto nível de entendimento da aplicação seja alcançado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965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Screen Shot 2014-01-20 at 16.21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35781"/>
            <a:ext cx="5435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61319"/>
            <a:ext cx="7520940" cy="3579849"/>
          </a:xfrm>
        </p:spPr>
        <p:txBody>
          <a:bodyPr>
            <a:noAutofit/>
          </a:bodyPr>
          <a:lstStyle/>
          <a:p>
            <a:r>
              <a:rPr lang="pt-BR" sz="2800" dirty="0" smtClean="0"/>
              <a:t>Ferramenta Dali apoia um exemplo típico de processo </a:t>
            </a:r>
            <a:r>
              <a:rPr lang="pt-BR" sz="2800" dirty="0" err="1" smtClean="0"/>
              <a:t>bottom-up</a:t>
            </a:r>
            <a:endParaRPr lang="pt-BR" sz="2800" dirty="0" smtClean="0"/>
          </a:p>
          <a:p>
            <a:pPr lvl="1"/>
            <a:r>
              <a:rPr lang="pt-BR" sz="2800" dirty="0" smtClean="0"/>
              <a:t>1) extração de conhecimento baixo-nível</a:t>
            </a:r>
          </a:p>
          <a:p>
            <a:pPr lvl="1"/>
            <a:r>
              <a:rPr lang="pt-BR" sz="2800" dirty="0" smtClean="0"/>
              <a:t>2) ferramenta de visualização e abstração</a:t>
            </a:r>
          </a:p>
          <a:p>
            <a:pPr lvl="1"/>
            <a:r>
              <a:rPr lang="pt-BR" sz="2800" dirty="0" smtClean="0"/>
              <a:t>3) especificação de padrões</a:t>
            </a:r>
            <a:endParaRPr lang="pt-BR" sz="2800" dirty="0"/>
          </a:p>
          <a:p>
            <a:r>
              <a:rPr lang="pt-BR" sz="2800" dirty="0" smtClean="0"/>
              <a:t>ARM foca na verificação de padrões de design</a:t>
            </a:r>
          </a:p>
          <a:p>
            <a:r>
              <a:rPr lang="pt-BR" sz="2800" dirty="0" err="1" smtClean="0"/>
              <a:t>Softwarenaut</a:t>
            </a:r>
            <a:r>
              <a:rPr lang="pt-BR" sz="2800" dirty="0" smtClean="0"/>
              <a:t> explora pacotes interativamente</a:t>
            </a:r>
          </a:p>
          <a:p>
            <a:pPr lvl="1"/>
            <a:r>
              <a:rPr lang="pt-BR" sz="2800" dirty="0" smtClean="0"/>
              <a:t>Identifica padrões de acordo seus relacionamentos e sua estrutura interna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126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Top-Down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Também conhecido como processos de </a:t>
            </a:r>
            <a:r>
              <a:rPr lang="pt-BR" sz="2800" i="1" dirty="0" err="1" smtClean="0"/>
              <a:t>architecture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discovery</a:t>
            </a:r>
            <a:endParaRPr lang="pt-BR" sz="2800" dirty="0" smtClean="0"/>
          </a:p>
          <a:p>
            <a:r>
              <a:rPr lang="pt-BR" sz="2800" dirty="0" smtClean="0"/>
              <a:t>Eles começam com um alto nível de conhecimento como requisitos ou estilos arquiteturais</a:t>
            </a:r>
          </a:p>
          <a:p>
            <a:r>
              <a:rPr lang="pt-BR" sz="2800" dirty="0" smtClean="0"/>
              <a:t>Tentam descobrir a arquitetura através da formulação de hipóteses conceituais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538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Top-Down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Screen Shot 2014-01-29 at 17.2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4" y="1605964"/>
            <a:ext cx="72898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11588"/>
          </a:xfrm>
        </p:spPr>
        <p:txBody>
          <a:bodyPr>
            <a:noAutofit/>
          </a:bodyPr>
          <a:lstStyle/>
          <a:p>
            <a:r>
              <a:rPr lang="pt-BR" sz="2600" dirty="0" smtClean="0"/>
              <a:t>O modelo de reflexão é um exemplo típico de processo top-</a:t>
            </a:r>
            <a:r>
              <a:rPr lang="pt-BR" sz="2600" dirty="0" err="1" smtClean="0"/>
              <a:t>down</a:t>
            </a:r>
            <a:endParaRPr lang="pt-BR" sz="2600" dirty="0" smtClean="0"/>
          </a:p>
          <a:p>
            <a:pPr lvl="1"/>
            <a:r>
              <a:rPr lang="pt-BR" sz="2600" dirty="0" smtClean="0"/>
              <a:t>1) definir uma visão conceitual de alto nível</a:t>
            </a:r>
          </a:p>
          <a:p>
            <a:pPr lvl="1"/>
            <a:r>
              <a:rPr lang="pt-BR" sz="2600" dirty="0" smtClean="0"/>
              <a:t>2) mapear a visão no código fonte</a:t>
            </a:r>
          </a:p>
          <a:p>
            <a:pPr lvl="1"/>
            <a:r>
              <a:rPr lang="pt-BR" sz="2600" dirty="0" smtClean="0"/>
              <a:t>3) confrontar tanto a visão conceitual como a concreta</a:t>
            </a:r>
          </a:p>
          <a:p>
            <a:r>
              <a:rPr lang="pt-BR" sz="2600" dirty="0" smtClean="0"/>
              <a:t>O modelo de reflexão: </a:t>
            </a:r>
          </a:p>
          <a:p>
            <a:pPr lvl="1"/>
            <a:r>
              <a:rPr lang="pt-BR" sz="2600" i="1" dirty="0" err="1" smtClean="0"/>
              <a:t>convergence</a:t>
            </a:r>
            <a:r>
              <a:rPr lang="pt-BR" sz="2600" dirty="0" smtClean="0"/>
              <a:t>: identifica os elementos presente em ambas as visões</a:t>
            </a:r>
          </a:p>
          <a:p>
            <a:pPr lvl="1"/>
            <a:r>
              <a:rPr lang="x-none" sz="2600" i="1" dirty="0" smtClean="0"/>
              <a:t>divergence</a:t>
            </a:r>
            <a:r>
              <a:rPr lang="pt-BR" sz="2600" dirty="0" smtClean="0"/>
              <a:t>: é o elemento que está presente somente na visão concreta</a:t>
            </a:r>
          </a:p>
          <a:p>
            <a:pPr lvl="1"/>
            <a:r>
              <a:rPr lang="pt-BR" sz="2600" i="1" dirty="0" err="1" smtClean="0"/>
              <a:t>absence</a:t>
            </a:r>
            <a:r>
              <a:rPr lang="pt-BR" sz="2600" dirty="0" smtClean="0"/>
              <a:t>: é o elemento que está presente somente na visão </a:t>
            </a:r>
            <a:r>
              <a:rPr lang="pt-BR" sz="2600" dirty="0" err="1" smtClean="0"/>
              <a:t>conceitural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10830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4544" y="4869160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Top-Down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Screen Shot 2014-01-20 at 16.2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3" y="1439409"/>
            <a:ext cx="76073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0.gstatic.com/images?q=tbn:ANd9GcTEvs51Fsh7IPlF2iHnPbKmPAahslbu1lh51-T1dWvHGb3l4hbVh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600400" cy="35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45389" y="5229200"/>
            <a:ext cx="27767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O QUE </a:t>
            </a:r>
            <a:r>
              <a:rPr lang="pt-BR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?</a:t>
            </a:r>
            <a:endParaRPr lang="pt-BR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67544" y="476672"/>
            <a:ext cx="8404478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cap="none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Recuperação da Arquitetura de Software</a:t>
            </a:r>
            <a:br>
              <a:rPr lang="pt-BR" sz="3600" b="1" cap="none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2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Híbridos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Combina processos </a:t>
            </a:r>
            <a:r>
              <a:rPr lang="pt-BR" sz="2800" dirty="0" err="1" smtClean="0"/>
              <a:t>bottom-up</a:t>
            </a:r>
            <a:r>
              <a:rPr lang="pt-BR" sz="2800" dirty="0" smtClean="0"/>
              <a:t> com top-</a:t>
            </a:r>
            <a:r>
              <a:rPr lang="pt-BR" sz="2800" dirty="0" err="1" smtClean="0"/>
              <a:t>down</a:t>
            </a:r>
            <a:endParaRPr lang="pt-BR" sz="2800" dirty="0" smtClean="0"/>
          </a:p>
          <a:p>
            <a:r>
              <a:rPr lang="pt-BR" sz="2800" dirty="0" smtClean="0"/>
              <a:t>Enquanto, conhecimento de baixo nível é abstraído usando várias técnicas </a:t>
            </a:r>
          </a:p>
          <a:p>
            <a:r>
              <a:rPr lang="pt-BR" sz="2800" dirty="0" smtClean="0"/>
              <a:t>O conhecimento de alto nível é refinado e confrontado contra visões extraídas previamente</a:t>
            </a:r>
          </a:p>
          <a:p>
            <a:r>
              <a:rPr lang="pt-BR" sz="2800" dirty="0" smtClean="0"/>
              <a:t>Este processos são comumente utilizados pra amenizar a erosão arquitetural</a:t>
            </a:r>
          </a:p>
          <a:p>
            <a:pPr lvl="1"/>
            <a:r>
              <a:rPr lang="pt-BR" sz="2800" dirty="0" smtClean="0"/>
              <a:t>Reconciliando a arquitetura conceitual com a arquitetura concreta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7965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8"/>
            <a:ext cx="8229600" cy="1143000"/>
          </a:xfrm>
        </p:spPr>
        <p:txBody>
          <a:bodyPr/>
          <a:lstStyle/>
          <a:p>
            <a:r>
              <a:rPr lang="pt-BR" dirty="0" smtClean="0"/>
              <a:t>Processos Híbridos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Screen Shot 2014-01-20 at 16.26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4712745" cy="55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544" y="4941168"/>
            <a:ext cx="9756576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smtClean="0"/>
              <a:t>MAP é um método criado para permitir a criação de linhas de produto</a:t>
            </a:r>
          </a:p>
          <a:p>
            <a:pPr lvl="1"/>
            <a:r>
              <a:rPr lang="pt-BR" sz="2600" dirty="0" smtClean="0"/>
              <a:t>1) um processo </a:t>
            </a:r>
            <a:r>
              <a:rPr lang="pt-BR" sz="2600" dirty="0" err="1" smtClean="0"/>
              <a:t>bottom-up</a:t>
            </a:r>
            <a:r>
              <a:rPr lang="pt-BR" sz="2600" dirty="0" smtClean="0"/>
              <a:t> para recuperar a arquitetura concreta dos produtos existentes</a:t>
            </a:r>
          </a:p>
          <a:p>
            <a:pPr lvl="1"/>
            <a:r>
              <a:rPr lang="pt-BR" sz="2600" dirty="0" smtClean="0"/>
              <a:t>2) um processo top-</a:t>
            </a:r>
            <a:r>
              <a:rPr lang="pt-BR" sz="2600" dirty="0" err="1" smtClean="0"/>
              <a:t>down</a:t>
            </a:r>
            <a:r>
              <a:rPr lang="pt-BR" sz="2600" dirty="0" smtClean="0"/>
              <a:t> mapeia estilos arquiteturais em visões arquiteturais recuperadas</a:t>
            </a:r>
          </a:p>
          <a:p>
            <a:pPr lvl="1"/>
            <a:r>
              <a:rPr lang="pt-BR" sz="2600" dirty="0" smtClean="0"/>
              <a:t>3) uma abordagem analisa variabilidades e pontos em comum entre arquiteturas recuperadas</a:t>
            </a:r>
          </a:p>
          <a:p>
            <a:r>
              <a:rPr lang="pt-BR" sz="2600" dirty="0" err="1" smtClean="0"/>
              <a:t>Pinzger</a:t>
            </a:r>
            <a:r>
              <a:rPr lang="pt-BR" sz="2600" dirty="0" smtClean="0"/>
              <a:t> et al. apresenta uma abordagem para recuperar arquitetura para famílias de produtos</a:t>
            </a:r>
          </a:p>
          <a:p>
            <a:pPr lvl="1"/>
            <a:r>
              <a:rPr lang="pt-BR" sz="2600" dirty="0" smtClean="0"/>
              <a:t>1) determina visões e conceitos arquiteturais</a:t>
            </a:r>
          </a:p>
          <a:p>
            <a:pPr lvl="1"/>
            <a:r>
              <a:rPr lang="pt-BR" sz="2600" dirty="0" smtClean="0"/>
              <a:t>2)</a:t>
            </a:r>
            <a:r>
              <a:rPr lang="pt-BR" sz="2600" dirty="0"/>
              <a:t> </a:t>
            </a:r>
            <a:r>
              <a:rPr lang="pt-BR" sz="2600" dirty="0" smtClean="0"/>
              <a:t>recupera a arquitetura usando o Pulse-DSSA</a:t>
            </a:r>
          </a:p>
        </p:txBody>
      </p:sp>
    </p:spTree>
    <p:extLst>
      <p:ext uri="{BB962C8B-B14F-4D97-AF65-F5344CB8AC3E}">
        <p14:creationId xmlns:p14="http://schemas.microsoft.com/office/powerpoint/2010/main" val="138258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453179"/>
            <a:ext cx="15950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Inputs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Imagem 4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36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de cantos arredondados 5"/>
          <p:cNvSpPr/>
          <p:nvPr/>
        </p:nvSpPr>
        <p:spPr>
          <a:xfrm>
            <a:off x="2915816" y="1772816"/>
            <a:ext cx="936104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432088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4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Inputs</a:t>
            </a:r>
            <a: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84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69520" y="43200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1">
                <a:solidFill>
                  <a:srgbClr val="000000"/>
                </a:solidFill>
                <a:latin typeface="Franklin Gothic Medium"/>
              </a:rPr>
              <a:t>Inputs
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 rot="19213200">
            <a:off x="-107280" y="5453640"/>
            <a:ext cx="1594800" cy="457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FBFBFB"/>
                </a:solidFill>
                <a:latin typeface="Franklin Gothic Book"/>
              </a:rPr>
              <a:t>Inputs</a:t>
            </a:r>
            <a:endParaRPr/>
          </a:p>
        </p:txBody>
      </p:sp>
      <p:pic>
        <p:nvPicPr>
          <p:cNvPr id="166" name="Picture 3"/>
          <p:cNvPicPr/>
          <p:nvPr/>
        </p:nvPicPr>
        <p:blipFill>
          <a:blip r:embed="rId2"/>
          <a:stretch>
            <a:fillRect/>
          </a:stretch>
        </p:blipFill>
        <p:spPr>
          <a:xfrm rot="20786400">
            <a:off x="6912000" y="5403960"/>
            <a:ext cx="1483560" cy="1096920"/>
          </a:xfrm>
          <a:prstGeom prst="rect">
            <a:avLst/>
          </a:prstGeom>
          <a:ln w="101520">
            <a:solidFill>
              <a:srgbClr val="FDFDFD"/>
            </a:solidFill>
            <a:miter/>
          </a:ln>
        </p:spPr>
      </p:pic>
      <p:sp>
        <p:nvSpPr>
          <p:cNvPr id="168" name="TextShape 4"/>
          <p:cNvSpPr txBox="1"/>
          <p:nvPr/>
        </p:nvSpPr>
        <p:spPr>
          <a:xfrm>
            <a:off x="958240" y="1421853"/>
            <a:ext cx="7308360" cy="1882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err="1">
                <a:solidFill>
                  <a:srgbClr val="000000"/>
                </a:solidFill>
                <a:latin typeface="Franklin Gothic Book"/>
              </a:rPr>
              <a:t>Fontes</a:t>
            </a:r>
            <a:r>
              <a:rPr lang="en-US" sz="2800" dirty="0">
                <a:solidFill>
                  <a:srgbClr val="000000"/>
                </a:solidFill>
                <a:latin typeface="Franklin Gothic Book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Franklin Gothic Book"/>
              </a:rPr>
              <a:t>informações</a:t>
            </a:r>
            <a:r>
              <a:rPr lang="en-US" sz="2800" dirty="0">
                <a:solidFill>
                  <a:srgbClr val="000000"/>
                </a:solidFill>
                <a:latin typeface="Franklin Gothic Book"/>
              </a:rPr>
              <a:t>:</a:t>
            </a:r>
            <a:endParaRPr dirty="0"/>
          </a:p>
          <a:p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Franklin Gothic Book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Franklin Gothic Book"/>
              </a:rPr>
              <a:t>Arquiteturais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Franklin Gothic Book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Franklin Gothic Book"/>
              </a:rPr>
              <a:t>Não-Arquiteturais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00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69520" y="43200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1">
                <a:solidFill>
                  <a:srgbClr val="000000"/>
                </a:solidFill>
                <a:latin typeface="Franklin Gothic Medium"/>
              </a:rPr>
              <a:t>Não-Arquiteturais
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 rot="19213200">
            <a:off x="-107280" y="5453640"/>
            <a:ext cx="1594800" cy="457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FBFBFB"/>
                </a:solidFill>
                <a:latin typeface="Franklin Gothic Book"/>
              </a:rPr>
              <a:t>Inputs</a:t>
            </a:r>
            <a:endParaRPr/>
          </a:p>
        </p:txBody>
      </p:sp>
      <p:pic>
        <p:nvPicPr>
          <p:cNvPr id="171" name="Picture 3"/>
          <p:cNvPicPr/>
          <p:nvPr/>
        </p:nvPicPr>
        <p:blipFill>
          <a:blip r:embed="rId2"/>
          <a:stretch>
            <a:fillRect/>
          </a:stretch>
        </p:blipFill>
        <p:spPr>
          <a:xfrm rot="20786400">
            <a:off x="6912000" y="5403960"/>
            <a:ext cx="1483560" cy="1096920"/>
          </a:xfrm>
          <a:prstGeom prst="rect">
            <a:avLst/>
          </a:prstGeom>
          <a:ln w="101520">
            <a:solidFill>
              <a:srgbClr val="FDFDFD"/>
            </a:solidFill>
            <a:miter/>
          </a:ln>
        </p:spPr>
      </p:pic>
      <p:sp>
        <p:nvSpPr>
          <p:cNvPr id="172" name="CustomShape 3"/>
          <p:cNvSpPr/>
          <p:nvPr/>
        </p:nvSpPr>
        <p:spPr>
          <a:xfrm>
            <a:off x="972000" y="908640"/>
            <a:ext cx="7128360" cy="3929040"/>
          </a:xfrm>
          <a:prstGeom prst="rect">
            <a:avLst/>
          </a:prstGeom>
        </p:spPr>
      </p:sp>
      <p:sp>
        <p:nvSpPr>
          <p:cNvPr id="173" name="TextShape 4"/>
          <p:cNvSpPr txBox="1"/>
          <p:nvPr/>
        </p:nvSpPr>
        <p:spPr>
          <a:xfrm>
            <a:off x="914400" y="980280"/>
            <a:ext cx="7308360" cy="2763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Código-fonte ou suas representações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Informações textuais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Informações dinâmicas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5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69520" y="43200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1">
                <a:solidFill>
                  <a:srgbClr val="000000"/>
                </a:solidFill>
                <a:latin typeface="Franklin Gothic Medium"/>
              </a:rPr>
              <a:t>Não-Arquiteturais
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 rot="19213200">
            <a:off x="-107280" y="5453640"/>
            <a:ext cx="1594800" cy="457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FBFBFB"/>
                </a:solidFill>
                <a:latin typeface="Franklin Gothic Book"/>
              </a:rPr>
              <a:t>Inputs</a:t>
            </a:r>
            <a:endParaRPr/>
          </a:p>
        </p:txBody>
      </p:sp>
      <p:pic>
        <p:nvPicPr>
          <p:cNvPr id="176" name="Picture 3"/>
          <p:cNvPicPr/>
          <p:nvPr/>
        </p:nvPicPr>
        <p:blipFill>
          <a:blip r:embed="rId2"/>
          <a:stretch>
            <a:fillRect/>
          </a:stretch>
        </p:blipFill>
        <p:spPr>
          <a:xfrm rot="20786400">
            <a:off x="6912000" y="5403960"/>
            <a:ext cx="1483560" cy="1096920"/>
          </a:xfrm>
          <a:prstGeom prst="rect">
            <a:avLst/>
          </a:prstGeom>
          <a:ln w="101520">
            <a:solidFill>
              <a:srgbClr val="FDFDFD"/>
            </a:solidFill>
            <a:miter/>
          </a:ln>
        </p:spPr>
      </p:pic>
      <p:sp>
        <p:nvSpPr>
          <p:cNvPr id="177" name="CustomShape 3"/>
          <p:cNvSpPr/>
          <p:nvPr/>
        </p:nvSpPr>
        <p:spPr>
          <a:xfrm>
            <a:off x="972000" y="908640"/>
            <a:ext cx="7128360" cy="3929040"/>
          </a:xfrm>
          <a:prstGeom prst="rect">
            <a:avLst/>
          </a:prstGeom>
        </p:spPr>
      </p:sp>
      <p:sp>
        <p:nvSpPr>
          <p:cNvPr id="178" name="TextShape 4"/>
          <p:cNvSpPr txBox="1"/>
          <p:nvPr/>
        </p:nvSpPr>
        <p:spPr>
          <a:xfrm>
            <a:off x="914400" y="980280"/>
            <a:ext cx="7308360" cy="3393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Organização física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Organização humana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Informação histórica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Experiência das pessoas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98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69520" y="432000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1">
                <a:solidFill>
                  <a:srgbClr val="000000"/>
                </a:solidFill>
                <a:latin typeface="Franklin Gothic Medium"/>
              </a:rPr>
              <a:t>Arquiteturais
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 rot="19213200">
            <a:off x="-107280" y="5453640"/>
            <a:ext cx="1594800" cy="457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FBFBFB"/>
                </a:solidFill>
                <a:latin typeface="Franklin Gothic Book"/>
              </a:rPr>
              <a:t>Inputs</a:t>
            </a:r>
            <a:endParaRPr/>
          </a:p>
        </p:txBody>
      </p:sp>
      <p:pic>
        <p:nvPicPr>
          <p:cNvPr id="181" name="Picture 3"/>
          <p:cNvPicPr/>
          <p:nvPr/>
        </p:nvPicPr>
        <p:blipFill>
          <a:blip r:embed="rId2"/>
          <a:stretch>
            <a:fillRect/>
          </a:stretch>
        </p:blipFill>
        <p:spPr>
          <a:xfrm rot="20786400">
            <a:off x="6912000" y="5403960"/>
            <a:ext cx="1483560" cy="1096920"/>
          </a:xfrm>
          <a:prstGeom prst="rect">
            <a:avLst/>
          </a:prstGeom>
          <a:ln w="101520">
            <a:solidFill>
              <a:srgbClr val="FDFDFD"/>
            </a:solidFill>
            <a:miter/>
          </a:ln>
        </p:spPr>
      </p:pic>
      <p:sp>
        <p:nvSpPr>
          <p:cNvPr id="182" name="CustomShape 3"/>
          <p:cNvSpPr/>
          <p:nvPr/>
        </p:nvSpPr>
        <p:spPr>
          <a:xfrm>
            <a:off x="972000" y="908640"/>
            <a:ext cx="7128360" cy="3929040"/>
          </a:xfrm>
          <a:prstGeom prst="rect">
            <a:avLst/>
          </a:prstGeom>
        </p:spPr>
      </p:sp>
      <p:sp>
        <p:nvSpPr>
          <p:cNvPr id="183" name="TextShape 4"/>
          <p:cNvSpPr txBox="1"/>
          <p:nvPr/>
        </p:nvSpPr>
        <p:spPr>
          <a:xfrm>
            <a:off x="914400" y="980280"/>
            <a:ext cx="7308360" cy="2763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Estilos arquiteturais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Franklin Gothic Book"/>
              </a:rPr>
              <a:t>Viewpoints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4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28030" y="5392903"/>
            <a:ext cx="17834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Techniques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Imagem 4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36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de cantos arredondados 5"/>
          <p:cNvSpPr/>
          <p:nvPr/>
        </p:nvSpPr>
        <p:spPr>
          <a:xfrm>
            <a:off x="4283968" y="1628800"/>
            <a:ext cx="1152128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4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Techniques</a:t>
            </a:r>
            <a: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pt-BR" sz="4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58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</a:t>
            </a:r>
            <a:r>
              <a:rPr lang="pt-BR" dirty="0" smtClean="0"/>
              <a:t>écnicas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err="1" smtClean="0"/>
              <a:t>Quasi</a:t>
            </a:r>
            <a:r>
              <a:rPr lang="pt-BR" sz="2600" dirty="0" smtClean="0"/>
              <a:t>-Manual</a:t>
            </a:r>
          </a:p>
          <a:p>
            <a:r>
              <a:rPr lang="pt-BR" sz="2600" dirty="0"/>
              <a:t>	</a:t>
            </a:r>
            <a:r>
              <a:rPr lang="pt-BR" sz="2600" dirty="0" smtClean="0"/>
              <a:t>Constru</a:t>
            </a:r>
            <a:r>
              <a:rPr lang="pt-BR" sz="2600" dirty="0" smtClean="0"/>
              <a:t>ção e Exploração</a:t>
            </a:r>
            <a:r>
              <a:rPr lang="pt-BR" sz="2600" dirty="0" smtClean="0"/>
              <a:t> </a:t>
            </a:r>
          </a:p>
          <a:p>
            <a:r>
              <a:rPr lang="pt-BR" sz="2600" dirty="0" err="1" smtClean="0"/>
              <a:t>Semi-Autom</a:t>
            </a:r>
            <a:r>
              <a:rPr lang="pt-BR" sz="2600" dirty="0" err="1" smtClean="0"/>
              <a:t>á</a:t>
            </a:r>
            <a:r>
              <a:rPr lang="pt-BR" sz="2600" dirty="0" err="1" smtClean="0"/>
              <a:t>ticas</a:t>
            </a:r>
            <a:endParaRPr lang="pt-BR" sz="2600" dirty="0" smtClean="0"/>
          </a:p>
          <a:p>
            <a:r>
              <a:rPr lang="pt-BR" sz="2600" dirty="0"/>
              <a:t>	</a:t>
            </a:r>
            <a:r>
              <a:rPr lang="pt-BR" sz="2600" dirty="0" smtClean="0"/>
              <a:t>Abstra</a:t>
            </a:r>
            <a:r>
              <a:rPr lang="pt-BR" sz="2600" dirty="0" smtClean="0"/>
              <a:t>ção e Investigação</a:t>
            </a:r>
            <a:endParaRPr lang="pt-BR" sz="2600" dirty="0" smtClean="0"/>
          </a:p>
          <a:p>
            <a:r>
              <a:rPr lang="pt-BR" sz="2600" dirty="0" err="1" smtClean="0"/>
              <a:t>Quasi</a:t>
            </a:r>
            <a:r>
              <a:rPr lang="pt-BR" sz="2600" dirty="0" smtClean="0"/>
              <a:t>-Autom</a:t>
            </a:r>
            <a:r>
              <a:rPr lang="pt-BR" sz="2600" dirty="0" smtClean="0"/>
              <a:t>áticas</a:t>
            </a:r>
          </a:p>
          <a:p>
            <a:r>
              <a:rPr lang="pt-BR" sz="2600" dirty="0"/>
              <a:t>	</a:t>
            </a:r>
            <a:r>
              <a:rPr lang="pt-BR" sz="2600" dirty="0" smtClean="0"/>
              <a:t>Conceitos, </a:t>
            </a:r>
            <a:r>
              <a:rPr lang="pt-BR" sz="2600" dirty="0" err="1" smtClean="0"/>
              <a:t>Clustering</a:t>
            </a:r>
            <a:r>
              <a:rPr lang="pt-BR" sz="2600" dirty="0" smtClean="0"/>
              <a:t>, </a:t>
            </a:r>
            <a:r>
              <a:rPr lang="pt-BR" sz="2600" dirty="0" err="1" smtClean="0"/>
              <a:t>Dominance</a:t>
            </a:r>
            <a:r>
              <a:rPr lang="pt-BR" sz="2600"/>
              <a:t> </a:t>
            </a:r>
            <a:r>
              <a:rPr lang="pt-BR" sz="2600" smtClean="0"/>
              <a:t>e Matrix</a:t>
            </a:r>
            <a:endParaRPr lang="pt-BR" sz="26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74184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36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2699792" y="5229200"/>
            <a:ext cx="38679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PARA QUE </a:t>
            </a:r>
            <a:r>
              <a:rPr lang="pt-BR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?</a:t>
            </a:r>
            <a:endParaRPr lang="pt-BR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de cantos arredondados 2"/>
          <p:cNvSpPr/>
          <p:nvPr/>
        </p:nvSpPr>
        <p:spPr>
          <a:xfrm>
            <a:off x="827584" y="1484784"/>
            <a:ext cx="936104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04478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Recuperação </a:t>
            </a:r>
            <a: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 Arquitetura de Software</a:t>
            </a:r>
            <a:b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260648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de Apoio ao Processo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22401"/>
            <a:ext cx="15950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Técnicas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784736" y="1268760"/>
            <a:ext cx="3211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Engenharia Reversa</a:t>
            </a:r>
          </a:p>
        </p:txBody>
      </p:sp>
      <p:cxnSp>
        <p:nvCxnSpPr>
          <p:cNvPr id="6" name="Conector angulado 5"/>
          <p:cNvCxnSpPr>
            <a:endCxn id="12" idx="1"/>
          </p:cNvCxnSpPr>
          <p:nvPr/>
        </p:nvCxnSpPr>
        <p:spPr>
          <a:xfrm rot="16200000" flipH="1">
            <a:off x="1998025" y="2145343"/>
            <a:ext cx="1687342" cy="942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910074" y="2842331"/>
            <a:ext cx="389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Estática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23928" y="3614930"/>
            <a:ext cx="4083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Dinâmica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3312840" y="2801329"/>
            <a:ext cx="569881" cy="1317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260648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de Apoio ao Processo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22401"/>
            <a:ext cx="15950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Técnicas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784736" y="1268760"/>
            <a:ext cx="3211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Engenharia Reversa</a:t>
            </a:r>
          </a:p>
        </p:txBody>
      </p:sp>
      <p:cxnSp>
        <p:nvCxnSpPr>
          <p:cNvPr id="6" name="Conector angulado 5"/>
          <p:cNvCxnSpPr>
            <a:endCxn id="12" idx="1"/>
          </p:cNvCxnSpPr>
          <p:nvPr/>
        </p:nvCxnSpPr>
        <p:spPr>
          <a:xfrm rot="16200000" flipH="1">
            <a:off x="1998025" y="2145343"/>
            <a:ext cx="1687342" cy="942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910074" y="2842331"/>
            <a:ext cx="389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Estática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23928" y="3614930"/>
            <a:ext cx="4083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Engenharia Reversa Dinâmica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3312840" y="2801329"/>
            <a:ext cx="569881" cy="1317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37" y="260648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de Apoio ao Processo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22401"/>
            <a:ext cx="15950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Técnicas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784736" y="1268760"/>
            <a:ext cx="4542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Agrupamentos de Elementos</a:t>
            </a:r>
          </a:p>
        </p:txBody>
      </p:sp>
      <p:cxnSp>
        <p:nvCxnSpPr>
          <p:cNvPr id="6" name="Conector angulado 5"/>
          <p:cNvCxnSpPr>
            <a:endCxn id="12" idx="1"/>
          </p:cNvCxnSpPr>
          <p:nvPr/>
        </p:nvCxnSpPr>
        <p:spPr>
          <a:xfrm rot="16200000" flipH="1">
            <a:off x="1998025" y="2145343"/>
            <a:ext cx="1687342" cy="942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910074" y="2842331"/>
            <a:ext cx="5126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Utilização de Métricas para o </a:t>
            </a:r>
            <a:r>
              <a:rPr lang="pt-BR" sz="2400" dirty="0" smtClean="0"/>
              <a:t>Agrupamento </a:t>
            </a:r>
            <a:r>
              <a:rPr lang="pt-BR" sz="2400" dirty="0"/>
              <a:t>de </a:t>
            </a:r>
            <a:r>
              <a:rPr lang="pt-BR" sz="2400" dirty="0" smtClean="0"/>
              <a:t>Classes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 smtClean="0"/>
              <a:t>Recorte </a:t>
            </a:r>
            <a:r>
              <a:rPr lang="pt-BR" sz="2400" dirty="0"/>
              <a:t>de Programas e Mapeamento de Padrões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3312840" y="2801329"/>
            <a:ext cx="569881" cy="1317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4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Outputs</a:t>
            </a:r>
            <a:endParaRPr lang="pt-BR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53179"/>
            <a:ext cx="15950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Outputs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Imagem 4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92888" cy="4336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de cantos arredondados 5"/>
          <p:cNvSpPr/>
          <p:nvPr/>
        </p:nvSpPr>
        <p:spPr>
          <a:xfrm>
            <a:off x="6732240" y="1412776"/>
            <a:ext cx="936104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6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4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Outputs</a:t>
            </a:r>
            <a:endParaRPr lang="pt-BR" sz="4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453179"/>
            <a:ext cx="15950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Outputs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886555"/>
            <a:ext cx="6768752" cy="38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1080120"/>
          </a:xfrm>
        </p:spPr>
        <p:txBody>
          <a:bodyPr/>
          <a:lstStyle/>
          <a:p>
            <a:pPr algn="ctr"/>
            <a:r>
              <a:rPr lang="pt-BR" b="1" dirty="0" smtClean="0"/>
              <a:t>Visualizações </a:t>
            </a:r>
            <a:r>
              <a:rPr lang="pt-BR" b="1" dirty="0"/>
              <a:t>de software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3579849"/>
          </a:xfrm>
        </p:spPr>
        <p:txBody>
          <a:bodyPr>
            <a:normAutofit/>
          </a:bodyPr>
          <a:lstStyle/>
          <a:p>
            <a:pPr marL="0" indent="0"/>
            <a:r>
              <a:rPr lang="pt-BR" b="0" dirty="0"/>
              <a:t>Muitas abordagens </a:t>
            </a:r>
            <a:r>
              <a:rPr lang="pt-BR" b="0" dirty="0" smtClean="0"/>
              <a:t>oferecem visualizações de arquitetura como saída.</a:t>
            </a:r>
          </a:p>
          <a:p>
            <a:pPr marL="0" indent="0"/>
            <a:endParaRPr lang="pt-BR" b="0" dirty="0" smtClean="0"/>
          </a:p>
          <a:p>
            <a:pPr marL="0" indent="0"/>
            <a:r>
              <a:rPr lang="pt-BR" b="0" dirty="0"/>
              <a:t>Várias ferramentas como </a:t>
            </a:r>
            <a:r>
              <a:rPr lang="pt-BR" b="0" dirty="0" err="1"/>
              <a:t>Rigi</a:t>
            </a:r>
            <a:r>
              <a:rPr lang="pt-BR" b="0" dirty="0"/>
              <a:t>, </a:t>
            </a:r>
            <a:r>
              <a:rPr lang="pt-BR" b="0" dirty="0" err="1" smtClean="0"/>
              <a:t>GraphViz</a:t>
            </a:r>
            <a:r>
              <a:rPr lang="pt-BR" b="0" dirty="0" smtClean="0"/>
              <a:t>  e </a:t>
            </a:r>
            <a:r>
              <a:rPr lang="pt-BR" b="0" dirty="0" err="1"/>
              <a:t>CodeCrawler</a:t>
            </a:r>
            <a:r>
              <a:rPr lang="pt-BR" b="0" dirty="0"/>
              <a:t> são utilizados para visualizar </a:t>
            </a:r>
            <a:r>
              <a:rPr lang="pt-BR" dirty="0"/>
              <a:t>representações </a:t>
            </a:r>
            <a:r>
              <a:rPr lang="pt-BR" dirty="0" smtClean="0"/>
              <a:t>gráficas </a:t>
            </a:r>
            <a:r>
              <a:rPr lang="pt-BR" dirty="0"/>
              <a:t>de pontos de vista de software</a:t>
            </a:r>
            <a:r>
              <a:rPr lang="pt-BR" b="0" dirty="0"/>
              <a:t>. </a:t>
            </a:r>
            <a:endParaRPr lang="pt-BR" b="0" dirty="0" smtClean="0"/>
          </a:p>
          <a:p>
            <a:pPr marL="0" indent="0"/>
            <a:endParaRPr lang="pt-BR" b="0" dirty="0" smtClean="0"/>
          </a:p>
          <a:p>
            <a:pPr marL="0" indent="0"/>
            <a:endParaRPr lang="pt-BR" b="0" dirty="0"/>
          </a:p>
          <a:p>
            <a:pPr marL="0" indent="0"/>
            <a:r>
              <a:rPr lang="pt-BR" b="0" dirty="0" smtClean="0"/>
              <a:t>Melhorias na representação para facilitar o entendimento: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visualizações com </a:t>
            </a:r>
            <a:r>
              <a:rPr lang="pt-BR" dirty="0" smtClean="0"/>
              <a:t>2D/3D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/>
              <a:t>representações de </a:t>
            </a:r>
            <a:r>
              <a:rPr lang="pt-BR" dirty="0" smtClean="0"/>
              <a:t>elementos </a:t>
            </a:r>
            <a:r>
              <a:rPr lang="pt-BR" dirty="0"/>
              <a:t>arquitetônicos e </a:t>
            </a:r>
            <a:r>
              <a:rPr lang="pt-BR" dirty="0" smtClean="0"/>
              <a:t>camadas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/>
              <a:t>Combinação de </a:t>
            </a:r>
            <a:r>
              <a:rPr lang="pt-BR" dirty="0"/>
              <a:t>análises estáticas e dinâmicas</a:t>
            </a:r>
            <a:r>
              <a:rPr lang="pt-BR" b="0" dirty="0"/>
              <a:t>.</a:t>
            </a:r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882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476672"/>
            <a:ext cx="7344816" cy="5328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05" y="692696"/>
            <a:ext cx="6499622" cy="458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4332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4664"/>
            <a:ext cx="3436144" cy="90011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720180"/>
          </a:xfrm>
        </p:spPr>
        <p:txBody>
          <a:bodyPr>
            <a:normAutofit/>
          </a:bodyPr>
          <a:lstStyle/>
          <a:p>
            <a:pPr lvl="1"/>
            <a:r>
              <a:rPr lang="pt-BR" b="0" dirty="0" smtClean="0"/>
              <a:t>      </a:t>
            </a:r>
            <a:r>
              <a:rPr lang="pt-BR" b="0" dirty="0" err="1" smtClean="0"/>
              <a:t>Rigi</a:t>
            </a:r>
            <a:r>
              <a:rPr lang="pt-BR" b="0" dirty="0" smtClean="0"/>
              <a:t> é uma </a:t>
            </a:r>
            <a:r>
              <a:rPr lang="pt-BR" b="1" dirty="0" smtClean="0"/>
              <a:t>ferramenta interativa e visual </a:t>
            </a:r>
            <a:r>
              <a:rPr lang="pt-BR" b="0" dirty="0" smtClean="0"/>
              <a:t>projetado para auxiliar a </a:t>
            </a:r>
            <a:r>
              <a:rPr lang="pt-BR" b="1" dirty="0" smtClean="0"/>
              <a:t>redocumentação de software.</a:t>
            </a:r>
            <a:r>
              <a:rPr lang="pt-BR" b="0" dirty="0" smtClean="0"/>
              <a:t> Foi desenvolvida por pesquisadores do Departamento de Ciência da Computação da Universidade de Victoria, sob a supervisão de Dr. </a:t>
            </a:r>
            <a:r>
              <a:rPr lang="pt-BR" b="0" dirty="0" err="1" smtClean="0"/>
              <a:t>Hausi</a:t>
            </a:r>
            <a:r>
              <a:rPr lang="pt-BR" b="0" dirty="0" smtClean="0"/>
              <a:t> Müller . </a:t>
            </a:r>
          </a:p>
          <a:p>
            <a:r>
              <a:rPr lang="pt-BR" b="0" dirty="0" smtClean="0"/>
              <a:t>A ferramenta tem dois objetivos principais:</a:t>
            </a:r>
          </a:p>
          <a:p>
            <a:endParaRPr lang="pt-BR" b="0" dirty="0" smtClean="0"/>
          </a:p>
          <a:p>
            <a:pPr marL="728663" lvl="1" indent="-385763">
              <a:buFont typeface="+mj-lt"/>
              <a:buAutoNum type="arabicPeriod"/>
            </a:pPr>
            <a:r>
              <a:rPr lang="pt-BR" dirty="0" smtClean="0"/>
              <a:t>fornecer uma infraestrutura para </a:t>
            </a:r>
            <a:r>
              <a:rPr lang="pt-BR" b="1" dirty="0" smtClean="0"/>
              <a:t>pesquisa e prática no entendimento do programa </a:t>
            </a:r>
            <a:r>
              <a:rPr lang="pt-BR" dirty="0" smtClean="0"/>
              <a:t>e</a:t>
            </a:r>
          </a:p>
          <a:p>
            <a:pPr marL="728663" lvl="1" indent="-385763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smtClean="0"/>
              <a:t>descobrir abstrações em sistemas de software de grande porte para </a:t>
            </a:r>
            <a:r>
              <a:rPr lang="pt-BR" b="1" dirty="0" smtClean="0"/>
              <a:t>dar suporte a manutenção e  reengenharia .</a:t>
            </a:r>
          </a:p>
          <a:p>
            <a:pPr marL="728663" lvl="1" indent="-385763">
              <a:buFont typeface="+mj-lt"/>
              <a:buAutoNum type="arabicPeriod"/>
            </a:pPr>
            <a:endParaRPr lang="pt-BR" b="1" dirty="0" smtClean="0"/>
          </a:p>
          <a:p>
            <a:pPr lvl="1"/>
            <a:r>
              <a:rPr lang="pt-BR" b="0" dirty="0" smtClean="0"/>
              <a:t> Apresenta um modelo gráfico e um editor gráfico de apoio voltado para </a:t>
            </a:r>
            <a:r>
              <a:rPr lang="pt-BR" dirty="0" smtClean="0"/>
              <a:t>a </a:t>
            </a:r>
            <a:r>
              <a:rPr lang="pt-BR" b="1" dirty="0" smtClean="0"/>
              <a:t>análise , representação e visualização da estrutura de software.</a:t>
            </a:r>
            <a:endParaRPr lang="pt-BR" b="1" dirty="0"/>
          </a:p>
        </p:txBody>
      </p:sp>
      <p:pic>
        <p:nvPicPr>
          <p:cNvPr id="5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5161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304" y="332656"/>
            <a:ext cx="7998651" cy="10237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Representação e Visualização da Estrutura de Software com REGI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http://www.rigi.csc.uvic.ca/Media/howpic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5" y="1247419"/>
            <a:ext cx="19002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45" y="1268760"/>
            <a:ext cx="1900238" cy="2028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06" y="1268759"/>
            <a:ext cx="1907381" cy="202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5004" y="3408451"/>
            <a:ext cx="17347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Entidades e Relacionamentos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85225" y="3403375"/>
            <a:ext cx="2423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Permite selecionar, filtrar, layout </a:t>
            </a:r>
            <a:r>
              <a:rPr lang="pt-BR" sz="1350" dirty="0" smtClean="0"/>
              <a:t> e </a:t>
            </a:r>
            <a:r>
              <a:rPr lang="pt-BR" sz="1350" dirty="0"/>
              <a:t>editar o gráfico para </a:t>
            </a:r>
            <a:r>
              <a:rPr lang="pt-BR" sz="1350" b="1" dirty="0"/>
              <a:t>identificar os subsistemas pertinentes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24602" y="3408451"/>
            <a:ext cx="256787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b="1" dirty="0"/>
              <a:t>Gráfico hierárquico </a:t>
            </a:r>
            <a:r>
              <a:rPr lang="pt-BR" sz="1350" dirty="0"/>
              <a:t>que pode ser navegado, analisados ​​e apresentados através de vários layouts gráficos</a:t>
            </a:r>
            <a:r>
              <a:rPr lang="pt-BR" sz="1350" dirty="0" smtClean="0"/>
              <a:t>.</a:t>
            </a:r>
          </a:p>
          <a:p>
            <a:r>
              <a:rPr lang="pt-BR" sz="1350" dirty="0" err="1" smtClean="0"/>
              <a:t>Rigi</a:t>
            </a:r>
            <a:r>
              <a:rPr lang="pt-BR" sz="1350" dirty="0" smtClean="0"/>
              <a:t> </a:t>
            </a:r>
            <a:r>
              <a:rPr lang="pt-BR" sz="1350" dirty="0"/>
              <a:t>pode salvar diferentes perspectivas desta hierarquia em uma visão recarregável.</a:t>
            </a:r>
          </a:p>
        </p:txBody>
      </p:sp>
      <p:pic>
        <p:nvPicPr>
          <p:cNvPr id="9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740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65760"/>
            <a:ext cx="7804348" cy="548640"/>
          </a:xfrm>
        </p:spPr>
        <p:txBody>
          <a:bodyPr/>
          <a:lstStyle/>
          <a:p>
            <a:r>
              <a:rPr lang="pt-BR" dirty="0" smtClean="0"/>
              <a:t>Gráfico da Estrutura de Software em </a:t>
            </a:r>
            <a:r>
              <a:rPr lang="pt-BR" dirty="0" err="1" smtClean="0"/>
              <a:t>Rigi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068" y="1412776"/>
            <a:ext cx="5320724" cy="3263504"/>
          </a:xfrm>
          <a:prstGeom prst="rect">
            <a:avLst/>
          </a:prstGeom>
        </p:spPr>
      </p:pic>
      <p:pic>
        <p:nvPicPr>
          <p:cNvPr id="5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6553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dirty="0"/>
              <a:t>Técnicas para a Recuperação da Arquitetura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176180"/>
            <a:ext cx="15950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PARA QUE 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4" name="Picture 2" descr="C:\Users\yvson\Dropbox\mestrado\tema para seminario\FIGURAS PARA OS SLIDS\DAS ANTIG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42" y="1089607"/>
            <a:ext cx="5040560" cy="369384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 rot="19359475">
            <a:off x="1870092" y="2569257"/>
            <a:ext cx="5066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SISTEMAS LEGADOS</a:t>
            </a:r>
            <a:endParaRPr lang="pt-BR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6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80920" cy="725760"/>
          </a:xfrm>
        </p:spPr>
        <p:txBody>
          <a:bodyPr/>
          <a:lstStyle/>
          <a:p>
            <a:r>
              <a:rPr lang="pt-BR" dirty="0" smtClean="0"/>
              <a:t>Representação e Visualização da Estrutura de Software com </a:t>
            </a:r>
            <a:r>
              <a:rPr lang="pt-BR" dirty="0" err="1" smtClean="0"/>
              <a:t>GraphViz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Graphviz</a:t>
            </a:r>
            <a:r>
              <a:rPr lang="pt-BR" dirty="0" smtClean="0"/>
              <a:t> é uma ferramenta open </a:t>
            </a:r>
            <a:r>
              <a:rPr lang="pt-BR" dirty="0" err="1" smtClean="0"/>
              <a:t>source</a:t>
            </a:r>
            <a:r>
              <a:rPr lang="pt-BR" dirty="0" smtClean="0"/>
              <a:t> de visualização gráfica. 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79130"/>
            <a:ext cx="5616624" cy="3387576"/>
          </a:xfrm>
          <a:prstGeom prst="rect">
            <a:avLst/>
          </a:prstGeom>
        </p:spPr>
      </p:pic>
      <p:pic>
        <p:nvPicPr>
          <p:cNvPr id="5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0263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65760"/>
            <a:ext cx="8640960" cy="548640"/>
          </a:xfrm>
        </p:spPr>
        <p:txBody>
          <a:bodyPr/>
          <a:lstStyle/>
          <a:p>
            <a:r>
              <a:rPr lang="pt-BR" dirty="0" smtClean="0"/>
              <a:t>Representação e Visualização da Estrutura de Software com </a:t>
            </a:r>
            <a:r>
              <a:rPr lang="pt-BR" dirty="0" err="1" smtClean="0"/>
              <a:t>CodeCrawler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156" y="1268760"/>
            <a:ext cx="5199671" cy="3171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00156" y="4506888"/>
            <a:ext cx="583264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Visualizando a estrutura do software com uma visão </a:t>
            </a:r>
            <a:r>
              <a:rPr lang="pt-BR" sz="1350" dirty="0" err="1"/>
              <a:t>polimétrica</a:t>
            </a:r>
            <a:endParaRPr lang="pt-BR" sz="1350" dirty="0"/>
          </a:p>
        </p:txBody>
      </p:sp>
      <p:pic>
        <p:nvPicPr>
          <p:cNvPr id="6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7079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65760"/>
            <a:ext cx="8640960" cy="548640"/>
          </a:xfrm>
        </p:spPr>
        <p:txBody>
          <a:bodyPr/>
          <a:lstStyle/>
          <a:p>
            <a:r>
              <a:rPr lang="pt-BR" dirty="0" smtClean="0"/>
              <a:t>Representação e Visualização da Arquitetura de Software com </a:t>
            </a:r>
            <a:r>
              <a:rPr lang="pt-BR" dirty="0" err="1" smtClean="0"/>
              <a:t>CodeCrawler</a:t>
            </a:r>
            <a:endParaRPr lang="pt-BR" dirty="0"/>
          </a:p>
        </p:txBody>
      </p:sp>
      <p:pic>
        <p:nvPicPr>
          <p:cNvPr id="1026" name="Picture 2" descr="http://www.scielo.cl/fbpe/img/ingeniare/v18n1/fig09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3" y="1412776"/>
            <a:ext cx="854717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521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725760"/>
          </a:xfrm>
        </p:spPr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Arquiteturas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1530" y="1052736"/>
            <a:ext cx="7520940" cy="3579849"/>
          </a:xfrm>
        </p:spPr>
        <p:txBody>
          <a:bodyPr/>
          <a:lstStyle/>
          <a:p>
            <a:pPr lvl="1" algn="just"/>
            <a:r>
              <a:rPr lang="pt-BR" b="0" dirty="0" smtClean="0"/>
              <a:t>A recuperação </a:t>
            </a:r>
            <a:r>
              <a:rPr lang="pt-BR" b="0" dirty="0"/>
              <a:t>arquitetural </a:t>
            </a:r>
            <a:r>
              <a:rPr lang="pt-BR" b="0" dirty="0" smtClean="0"/>
              <a:t>melhora </a:t>
            </a:r>
            <a:r>
              <a:rPr lang="pt-BR" b="0" dirty="0"/>
              <a:t>entendimento das aplicações </a:t>
            </a:r>
            <a:r>
              <a:rPr lang="pt-BR" b="0" dirty="0" smtClean="0"/>
              <a:t>apresentando </a:t>
            </a:r>
            <a:r>
              <a:rPr lang="pt-BR" b="1" dirty="0" smtClean="0"/>
              <a:t>visões </a:t>
            </a:r>
            <a:r>
              <a:rPr lang="pt-BR" b="1" dirty="0"/>
              <a:t>arquiteturais reconstruídas para os interessados</a:t>
            </a:r>
            <a:r>
              <a:rPr lang="pt-BR" b="1" dirty="0" smtClean="0"/>
              <a:t>.</a:t>
            </a:r>
          </a:p>
          <a:p>
            <a:pPr lvl="1" algn="just"/>
            <a:endParaRPr lang="pt-BR" b="1" dirty="0" smtClean="0"/>
          </a:p>
          <a:p>
            <a:pPr lvl="1" algn="just"/>
            <a:r>
              <a:rPr lang="pt-BR" b="0" dirty="0"/>
              <a:t>Abordagens iterativas </a:t>
            </a:r>
            <a:r>
              <a:rPr lang="pt-BR" b="0" dirty="0" smtClean="0"/>
              <a:t>explicitam </a:t>
            </a:r>
            <a:r>
              <a:rPr lang="pt-BR" b="1" dirty="0" smtClean="0"/>
              <a:t>diferenças entre </a:t>
            </a:r>
            <a:r>
              <a:rPr lang="pt-BR" b="1" dirty="0"/>
              <a:t>a arquitetura conceitual e a </a:t>
            </a:r>
            <a:r>
              <a:rPr lang="pt-BR" b="1" dirty="0" smtClean="0"/>
              <a:t>arquitetura existente r</a:t>
            </a:r>
            <a:r>
              <a:rPr lang="pt-BR" b="0" dirty="0" smtClean="0"/>
              <a:t>esultando como saída um </a:t>
            </a:r>
            <a:r>
              <a:rPr lang="pt-BR" b="1" dirty="0" smtClean="0"/>
              <a:t>mapeamento </a:t>
            </a:r>
            <a:r>
              <a:rPr lang="pt-BR" b="1" dirty="0"/>
              <a:t>de elementos </a:t>
            </a:r>
            <a:r>
              <a:rPr lang="pt-BR" b="1" dirty="0" smtClean="0"/>
              <a:t>do </a:t>
            </a:r>
            <a:r>
              <a:rPr lang="pt-BR" b="1" dirty="0"/>
              <a:t>código fonte </a:t>
            </a:r>
            <a:r>
              <a:rPr lang="pt-BR" b="1" dirty="0" smtClean="0"/>
              <a:t>e </a:t>
            </a:r>
            <a:r>
              <a:rPr lang="pt-BR" b="1" dirty="0"/>
              <a:t>elementos arquitetônicos</a:t>
            </a:r>
            <a:r>
              <a:rPr lang="pt-BR" b="0" dirty="0" smtClean="0"/>
              <a:t>.</a:t>
            </a:r>
          </a:p>
          <a:p>
            <a:pPr lvl="1" algn="just"/>
            <a:endParaRPr lang="pt-BR" b="0" dirty="0" smtClean="0"/>
          </a:p>
          <a:p>
            <a:pPr lvl="1" algn="just"/>
            <a:r>
              <a:rPr lang="pt-BR" b="1" dirty="0"/>
              <a:t>As linguagens de descrição arquitetural </a:t>
            </a:r>
            <a:r>
              <a:rPr lang="pt-BR" b="0" dirty="0"/>
              <a:t>​​(</a:t>
            </a:r>
            <a:r>
              <a:rPr lang="pt-BR" b="0" dirty="0" err="1"/>
              <a:t>ADLs</a:t>
            </a:r>
            <a:r>
              <a:rPr lang="pt-BR" b="0" dirty="0" smtClean="0"/>
              <a:t>) são usadas para </a:t>
            </a:r>
            <a:r>
              <a:rPr lang="pt-BR" b="0" dirty="0"/>
              <a:t>apoiar atividades de desenvolvimento de arquitetura centrados no contexto de recuperação arquitetural de software.</a:t>
            </a:r>
          </a:p>
          <a:p>
            <a:pPr lvl="1" algn="just"/>
            <a:endParaRPr lang="pt-BR" b="0" dirty="0"/>
          </a:p>
          <a:p>
            <a:pPr algn="just"/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7564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45959" cy="936104"/>
          </a:xfrm>
        </p:spPr>
        <p:txBody>
          <a:bodyPr/>
          <a:lstStyle/>
          <a:p>
            <a:r>
              <a:rPr lang="pt-BR" b="1" dirty="0"/>
              <a:t>Conformidade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3168352"/>
          </a:xfrm>
        </p:spPr>
        <p:txBody>
          <a:bodyPr/>
          <a:lstStyle/>
          <a:p>
            <a:pPr lvl="1"/>
            <a:r>
              <a:rPr lang="pt-BR" dirty="0"/>
              <a:t>  Algumas abordagens concentram-se em determinar a conformidade de um aplicativo para uma determinada arquitetura.</a:t>
            </a:r>
          </a:p>
          <a:p>
            <a:pPr marL="0" lvl="1" indent="0">
              <a:buNone/>
            </a:pPr>
            <a:r>
              <a:rPr lang="pt-BR" b="0" dirty="0" smtClean="0"/>
              <a:t>      </a:t>
            </a:r>
          </a:p>
          <a:p>
            <a:pPr lvl="1"/>
            <a:r>
              <a:rPr lang="pt-BR" b="0" dirty="0" smtClean="0"/>
              <a:t> Dois </a:t>
            </a:r>
            <a:r>
              <a:rPr lang="pt-BR" b="0" dirty="0"/>
              <a:t>tipos de conformidade de arquitetura: </a:t>
            </a:r>
            <a:endParaRPr lang="pt-BR" b="0" dirty="0" smtClean="0"/>
          </a:p>
          <a:p>
            <a:endParaRPr lang="pt-BR" dirty="0" smtClean="0"/>
          </a:p>
          <a:p>
            <a:pPr marL="685800" lvl="1" indent="-342900">
              <a:buFont typeface="+mj-lt"/>
              <a:buAutoNum type="arabicPeriod"/>
            </a:pPr>
            <a:r>
              <a:rPr lang="pt-BR" b="1" dirty="0" smtClean="0"/>
              <a:t>Conformidade </a:t>
            </a:r>
            <a:r>
              <a:rPr lang="pt-BR" b="1" dirty="0"/>
              <a:t>horizontal </a:t>
            </a:r>
            <a:r>
              <a:rPr lang="pt-BR" dirty="0"/>
              <a:t>entre abstrações semelhantes </a:t>
            </a:r>
            <a:r>
              <a:rPr lang="pt-BR" dirty="0" smtClean="0"/>
              <a:t>e</a:t>
            </a:r>
          </a:p>
          <a:p>
            <a:pPr marL="685800" lvl="1" indent="-342900">
              <a:buFont typeface="+mj-lt"/>
              <a:buAutoNum type="arabicPeriod"/>
            </a:pPr>
            <a:endParaRPr lang="pt-BR" dirty="0" smtClean="0"/>
          </a:p>
          <a:p>
            <a:pPr marL="685800" lvl="1" indent="-342900">
              <a:buFont typeface="+mj-lt"/>
              <a:buAutoNum type="arabicPeriod"/>
            </a:pPr>
            <a:r>
              <a:rPr lang="pt-BR" b="1" dirty="0" smtClean="0"/>
              <a:t>Conformidade </a:t>
            </a:r>
            <a:r>
              <a:rPr lang="pt-BR" b="1" dirty="0"/>
              <a:t>vertical </a:t>
            </a:r>
            <a:r>
              <a:rPr lang="pt-BR" dirty="0"/>
              <a:t>entre diferentes níveis de abstração.</a:t>
            </a:r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2615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Conformidade Horizontal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100628"/>
            <a:ext cx="7680965" cy="3912548"/>
          </a:xfrm>
        </p:spPr>
        <p:txBody>
          <a:bodyPr/>
          <a:lstStyle/>
          <a:p>
            <a:pPr marL="0" indent="0"/>
            <a:endParaRPr lang="pt-BR" dirty="0" smtClean="0"/>
          </a:p>
          <a:p>
            <a:pPr lvl="1"/>
            <a:r>
              <a:rPr lang="pt-BR" dirty="0" smtClean="0"/>
              <a:t>Entre </a:t>
            </a:r>
            <a:r>
              <a:rPr lang="pt-BR" dirty="0"/>
              <a:t>dois pontos de vista </a:t>
            </a:r>
            <a:r>
              <a:rPr lang="pt-BR" dirty="0" smtClean="0"/>
              <a:t>reconstruídos </a:t>
            </a:r>
          </a:p>
          <a:p>
            <a:pPr lvl="1"/>
            <a:r>
              <a:rPr lang="pt-BR" dirty="0" smtClean="0"/>
              <a:t>Entre </a:t>
            </a:r>
            <a:r>
              <a:rPr lang="pt-BR" dirty="0"/>
              <a:t>uma arquitetura conceitual e uma arquitetura </a:t>
            </a:r>
            <a:r>
              <a:rPr lang="pt-BR" dirty="0" smtClean="0"/>
              <a:t>real 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ntre </a:t>
            </a:r>
            <a:r>
              <a:rPr lang="pt-BR" dirty="0"/>
              <a:t>uma arquitetura de referência de linha de produtos e a arquitetura de um determinado </a:t>
            </a:r>
            <a:r>
              <a:rPr lang="pt-BR" dirty="0" smtClean="0"/>
              <a:t>produto </a:t>
            </a:r>
          </a:p>
          <a:p>
            <a:pPr lvl="1"/>
            <a:r>
              <a:rPr lang="pt-BR" dirty="0" smtClean="0"/>
              <a:t>Arquitetura </a:t>
            </a:r>
            <a:r>
              <a:rPr lang="pt-BR" dirty="0"/>
              <a:t>conceitual </a:t>
            </a:r>
            <a:r>
              <a:rPr lang="pt-BR" dirty="0" smtClean="0"/>
              <a:t>X arquitetura reconstruída  </a:t>
            </a:r>
          </a:p>
          <a:p>
            <a:pPr lvl="1"/>
            <a:r>
              <a:rPr lang="pt-BR" dirty="0" smtClean="0"/>
              <a:t>Arquitetura X  </a:t>
            </a:r>
            <a:r>
              <a:rPr lang="pt-BR" dirty="0"/>
              <a:t>regras ou estilos </a:t>
            </a:r>
            <a:r>
              <a:rPr lang="pt-BR" dirty="0" smtClean="0"/>
              <a:t>arquitetônicos 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552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Conformidade Vertical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772816"/>
            <a:ext cx="6408712" cy="2088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A </a:t>
            </a:r>
            <a:r>
              <a:rPr lang="pt-BR" dirty="0"/>
              <a:t>Conformidade Vertical </a:t>
            </a:r>
            <a:r>
              <a:rPr lang="pt-BR" b="0" dirty="0"/>
              <a:t>avalia se a reconstrução da arquitetura está de acordo com a implementação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7481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20940" cy="548640"/>
          </a:xfrm>
        </p:spPr>
        <p:txBody>
          <a:bodyPr/>
          <a:lstStyle/>
          <a:p>
            <a:r>
              <a:rPr lang="pt-BR" b="1" dirty="0"/>
              <a:t>Análise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49" y="1700808"/>
            <a:ext cx="8335839" cy="30243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dirty="0"/>
              <a:t>Algumas abordagens de recuperação arquitetural realizam a </a:t>
            </a:r>
            <a:r>
              <a:rPr lang="pt-BR" dirty="0"/>
              <a:t>análise adicional na arquitetura extraída para qualificá-la ou </a:t>
            </a:r>
            <a:r>
              <a:rPr lang="pt-BR" dirty="0" smtClean="0"/>
              <a:t>aperfeiçoá-la.</a:t>
            </a:r>
          </a:p>
          <a:p>
            <a:pPr algn="just"/>
            <a:endParaRPr lang="pt-BR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dirty="0"/>
              <a:t>Engenheiros de </a:t>
            </a:r>
            <a:r>
              <a:rPr lang="pt-BR" b="0" dirty="0" smtClean="0"/>
              <a:t>engenharia </a:t>
            </a:r>
            <a:r>
              <a:rPr lang="pt-BR" b="0" dirty="0"/>
              <a:t>reversa usam </a:t>
            </a:r>
            <a:r>
              <a:rPr lang="pt-BR" dirty="0"/>
              <a:t>métricas de qualidade </a:t>
            </a:r>
            <a:r>
              <a:rPr lang="pt-BR" dirty="0" smtClean="0"/>
              <a:t>e </a:t>
            </a:r>
            <a:r>
              <a:rPr lang="pt-BR" dirty="0"/>
              <a:t>modularidade</a:t>
            </a:r>
            <a:r>
              <a:rPr lang="pt-BR" b="0" dirty="0"/>
              <a:t> de forma iterativa avaliar os resultados </a:t>
            </a:r>
            <a:r>
              <a:rPr lang="pt-BR" b="0" dirty="0" smtClean="0"/>
              <a:t>da versão recuperada e </a:t>
            </a:r>
            <a:r>
              <a:rPr lang="pt-BR" dirty="0" smtClean="0"/>
              <a:t>verificar a possibilidade de reuso </a:t>
            </a:r>
            <a:r>
              <a:rPr lang="pt-BR" b="0" dirty="0" smtClean="0"/>
              <a:t>e eventual aperfeiçoamento do sistema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28569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772816"/>
            <a:ext cx="7920880" cy="2160240"/>
          </a:xfrm>
        </p:spPr>
        <p:txBody>
          <a:bodyPr>
            <a:normAutofit/>
          </a:bodyPr>
          <a:lstStyle/>
          <a:p>
            <a:pPr marL="0" indent="0"/>
            <a:r>
              <a:rPr lang="pt-BR" b="0" dirty="0"/>
              <a:t>Alguns </a:t>
            </a:r>
            <a:r>
              <a:rPr lang="pt-BR" b="0" dirty="0" smtClean="0"/>
              <a:t>softwares de recuperação arquitetural propõem </a:t>
            </a:r>
            <a:r>
              <a:rPr lang="pt-BR" b="0" dirty="0"/>
              <a:t>outras análises: </a:t>
            </a:r>
            <a:endParaRPr lang="pt-BR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ArchView</a:t>
            </a:r>
            <a:r>
              <a:rPr lang="pt-BR" dirty="0" smtClean="0"/>
              <a:t> </a:t>
            </a:r>
            <a:r>
              <a:rPr lang="pt-BR" b="0" dirty="0" smtClean="0"/>
              <a:t>fornece </a:t>
            </a:r>
            <a:r>
              <a:rPr lang="pt-BR" dirty="0" smtClean="0"/>
              <a:t>propriedades estruturais e evolutivas </a:t>
            </a:r>
            <a:r>
              <a:rPr lang="pt-BR" b="0" dirty="0" smtClean="0"/>
              <a:t>de uma aplicação de software.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/>
              <a:t>Outros </a:t>
            </a:r>
            <a:r>
              <a:rPr lang="pt-BR" b="0" dirty="0"/>
              <a:t>reconstroem software arquiteturais para realçar </a:t>
            </a:r>
            <a:r>
              <a:rPr lang="pt-BR" b="0" dirty="0" smtClean="0"/>
              <a:t>propriedades </a:t>
            </a:r>
            <a:r>
              <a:rPr lang="pt-BR" b="0" dirty="0"/>
              <a:t>como </a:t>
            </a:r>
            <a:r>
              <a:rPr lang="pt-BR" dirty="0"/>
              <a:t>segurança, concorrência, portabilidade</a:t>
            </a:r>
            <a:r>
              <a:rPr lang="pt-BR" b="0" dirty="0"/>
              <a:t> ou outras </a:t>
            </a:r>
            <a:r>
              <a:rPr lang="pt-BR" b="0" dirty="0" smtClean="0"/>
              <a:t>de </a:t>
            </a:r>
            <a:r>
              <a:rPr lang="pt-BR" b="0" dirty="0"/>
              <a:t>alto nível.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Outros ainda dão destaque  a </a:t>
            </a:r>
            <a:r>
              <a:rPr lang="pt-BR" dirty="0"/>
              <a:t>padrões de arquitetura ou artefatos ortogonais</a:t>
            </a:r>
            <a:r>
              <a:rPr lang="pt-BR" b="0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1506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7"/>
            <a:ext cx="7786071" cy="1501624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Análise 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sz="1650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40" y="764704"/>
            <a:ext cx="5297848" cy="34563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0" y="4247936"/>
            <a:ext cx="2999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Visualizing</a:t>
            </a:r>
            <a:r>
              <a:rPr lang="pt-BR" sz="13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multiple</a:t>
            </a:r>
            <a:r>
              <a:rPr lang="pt-BR" sz="13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evolution</a:t>
            </a:r>
            <a:r>
              <a:rPr lang="pt-BR" sz="13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350" dirty="0" err="1">
                <a:solidFill>
                  <a:srgbClr val="000000"/>
                </a:solidFill>
                <a:latin typeface="Arial" panose="020B0604020202020204" pitchFamily="34" charset="0"/>
              </a:rPr>
              <a:t>metrics</a:t>
            </a:r>
            <a:endParaRPr lang="pt-BR" sz="1350" dirty="0"/>
          </a:p>
        </p:txBody>
      </p:sp>
      <p:sp>
        <p:nvSpPr>
          <p:cNvPr id="3" name="Retângulo 2"/>
          <p:cNvSpPr/>
          <p:nvPr/>
        </p:nvSpPr>
        <p:spPr>
          <a:xfrm>
            <a:off x="251520" y="1340768"/>
            <a:ext cx="33123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ArchView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 </a:t>
            </a:r>
            <a:r>
              <a:rPr lang="pt-BR" dirty="0"/>
              <a:t>propriedades estruturais e evolutivas de uma aplicação de software.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Faz </a:t>
            </a:r>
            <a:r>
              <a:rPr lang="pt-BR" dirty="0"/>
              <a:t>um mapeamento para representar entidades de código fonte, como pacotes ou classes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Permite </a:t>
            </a:r>
            <a:r>
              <a:rPr lang="pt-BR" dirty="0"/>
              <a:t>a análise dos aspectos evolutivos de sistemas de software complexos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8043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1115616" y="1700808"/>
            <a:ext cx="65384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recuperação da arquitetura de sistemas legados envolve </a:t>
            </a:r>
            <a:r>
              <a:rPr lang="pt-BR" sz="2800" dirty="0" smtClean="0"/>
              <a:t>um conjunto </a:t>
            </a:r>
            <a:r>
              <a:rPr lang="pt-BR" sz="2800" dirty="0"/>
              <a:t>de métodos para a extração de informações arquiteturais a partir de </a:t>
            </a:r>
            <a:r>
              <a:rPr lang="pt-BR" sz="2800" dirty="0" smtClean="0"/>
              <a:t>representações de </a:t>
            </a:r>
            <a:r>
              <a:rPr lang="pt-BR" sz="2800" dirty="0"/>
              <a:t>mais baixo nível de um software, como o seu código fonte (SARTIPI et al., 1999).</a:t>
            </a:r>
          </a:p>
        </p:txBody>
      </p:sp>
      <p:pic>
        <p:nvPicPr>
          <p:cNvPr id="4098" name="Picture 2" descr="http://neerci.ist.utl.pt/wp-content/uploads/2011/11/codig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83060"/>
            <a:ext cx="4176464" cy="15907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67544" y="476672"/>
            <a:ext cx="8404478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cap="none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Recuperação da Arquitetura de Software</a:t>
            </a:r>
            <a:br>
              <a:rPr lang="pt-BR" sz="3600" b="1" cap="none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9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052736"/>
            <a:ext cx="7776864" cy="3672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Recuperação  de arquitetura de software </a:t>
            </a:r>
            <a:r>
              <a:rPr lang="pt-BR" b="0" dirty="0" smtClean="0"/>
              <a:t>ainda é um </a:t>
            </a:r>
            <a:r>
              <a:rPr lang="pt-BR" dirty="0" smtClean="0"/>
              <a:t>tema pouco explorado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Recuperação  de arquitetura de software </a:t>
            </a:r>
            <a:r>
              <a:rPr lang="pt-BR" b="0" dirty="0" smtClean="0"/>
              <a:t>podem </a:t>
            </a:r>
            <a:r>
              <a:rPr lang="pt-BR" b="0" dirty="0"/>
              <a:t>ser integrados </a:t>
            </a:r>
            <a:r>
              <a:rPr lang="pt-BR" b="0" dirty="0" smtClean="0"/>
              <a:t>a </a:t>
            </a:r>
            <a:r>
              <a:rPr lang="pt-BR" b="0" dirty="0"/>
              <a:t>um </a:t>
            </a:r>
            <a:r>
              <a:rPr lang="pt-BR" b="0" dirty="0" smtClean="0"/>
              <a:t>ambiente de </a:t>
            </a:r>
            <a:r>
              <a:rPr lang="pt-BR" dirty="0" smtClean="0"/>
              <a:t>engenharia </a:t>
            </a:r>
            <a:r>
              <a:rPr lang="pt-BR" dirty="0"/>
              <a:t>reversa com vistas em diferentes níveis de abstração e os meios para navegar horizontalmente e verticalmente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/>
              <a:t>Como </a:t>
            </a:r>
            <a:r>
              <a:rPr lang="pt-BR" b="0" dirty="0"/>
              <a:t>é </a:t>
            </a:r>
            <a:r>
              <a:rPr lang="pt-BR" dirty="0"/>
              <a:t>complexo </a:t>
            </a:r>
            <a:r>
              <a:rPr lang="pt-BR" dirty="0" smtClean="0"/>
              <a:t>extrair </a:t>
            </a:r>
            <a:r>
              <a:rPr lang="pt-BR" dirty="0"/>
              <a:t>componentes de </a:t>
            </a:r>
            <a:r>
              <a:rPr lang="pt-BR" dirty="0" smtClean="0"/>
              <a:t>arquitetura a </a:t>
            </a:r>
            <a:r>
              <a:rPr lang="pt-BR" dirty="0"/>
              <a:t>partir do </a:t>
            </a:r>
            <a:r>
              <a:rPr lang="pt-BR" dirty="0" smtClean="0"/>
              <a:t>código-fonte </a:t>
            </a:r>
            <a:r>
              <a:rPr lang="pt-BR" b="0" dirty="0" smtClean="0"/>
              <a:t>muitas </a:t>
            </a:r>
            <a:r>
              <a:rPr lang="pt-BR" b="0" dirty="0"/>
              <a:t>vezes </a:t>
            </a:r>
            <a:r>
              <a:rPr lang="pt-BR" b="0" dirty="0" smtClean="0"/>
              <a:t>se faz apenas mapeamento de pacotes ou </a:t>
            </a:r>
            <a:r>
              <a:rPr lang="pt-BR" b="0" dirty="0"/>
              <a:t>arquivos . </a:t>
            </a:r>
            <a:endParaRPr lang="pt-BR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Poucos </a:t>
            </a:r>
            <a:r>
              <a:rPr lang="pt-BR" dirty="0"/>
              <a:t>trabalhos </a:t>
            </a:r>
            <a:r>
              <a:rPr lang="pt-BR" dirty="0" smtClean="0"/>
              <a:t>levam em </a:t>
            </a:r>
            <a:r>
              <a:rPr lang="pt-BR" dirty="0"/>
              <a:t>conta </a:t>
            </a:r>
            <a:r>
              <a:rPr lang="pt-BR" dirty="0" smtClean="0"/>
              <a:t>estilos arquitetônico</a:t>
            </a:r>
            <a:r>
              <a:rPr lang="pt-BR" b="0" dirty="0" smtClean="0"/>
              <a:t>. Pode ser porque  as equipes que trabalham </a:t>
            </a:r>
            <a:r>
              <a:rPr lang="pt-BR" b="0" dirty="0"/>
              <a:t>com linguagens de descrição de </a:t>
            </a:r>
            <a:r>
              <a:rPr lang="pt-BR" b="0" dirty="0" smtClean="0"/>
              <a:t>arquitetura e </a:t>
            </a:r>
            <a:r>
              <a:rPr lang="pt-BR" b="0" dirty="0"/>
              <a:t>manutenção </a:t>
            </a:r>
            <a:r>
              <a:rPr lang="pt-BR" b="0" dirty="0" smtClean="0"/>
              <a:t>são </a:t>
            </a:r>
            <a:r>
              <a:rPr lang="pt-BR" b="0" dirty="0"/>
              <a:t>diferentes.</a:t>
            </a:r>
            <a:endParaRPr lang="pt-BR" b="0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6664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33123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Recuperação  de arquitetura de software é </a:t>
            </a:r>
            <a:r>
              <a:rPr lang="pt-BR" dirty="0"/>
              <a:t>complexo e demorado </a:t>
            </a:r>
            <a:r>
              <a:rPr lang="pt-BR" b="0" dirty="0"/>
              <a:t>. </a:t>
            </a:r>
            <a:endParaRPr lang="pt-BR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/>
              <a:t>Como os sistemas de sucesso estão fadados ao </a:t>
            </a:r>
            <a:r>
              <a:rPr lang="pt-BR" b="0" dirty="0" smtClean="0"/>
              <a:t>continuamente evoluir </a:t>
            </a:r>
            <a:r>
              <a:rPr lang="pt-BR" b="0" dirty="0"/>
              <a:t>e </a:t>
            </a:r>
            <a:r>
              <a:rPr lang="pt-BR" b="0" dirty="0" smtClean="0"/>
              <a:t>crescer, </a:t>
            </a:r>
            <a:r>
              <a:rPr lang="pt-BR" b="0" dirty="0"/>
              <a:t>as abordagens de </a:t>
            </a:r>
            <a:r>
              <a:rPr lang="pt-BR" dirty="0" smtClean="0"/>
              <a:t>recuperação arquitetural </a:t>
            </a:r>
            <a:r>
              <a:rPr lang="pt-BR" dirty="0"/>
              <a:t>devem apoiar </a:t>
            </a:r>
            <a:r>
              <a:rPr lang="pt-BR" dirty="0" err="1" smtClean="0"/>
              <a:t>co-evolução</a:t>
            </a:r>
            <a:r>
              <a:rPr lang="pt-BR" dirty="0" smtClean="0"/>
              <a:t> de mecanismos </a:t>
            </a:r>
            <a:r>
              <a:rPr lang="pt-BR" dirty="0"/>
              <a:t>para manter todas as vistas recuperados </a:t>
            </a:r>
            <a:r>
              <a:rPr lang="pt-BR" dirty="0" smtClean="0"/>
              <a:t>sincronizados com </a:t>
            </a:r>
            <a:r>
              <a:rPr lang="pt-BR" dirty="0"/>
              <a:t>o código fonte . 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/>
              <a:t>Recuperação  de arquitetura </a:t>
            </a:r>
            <a:r>
              <a:rPr lang="pt-BR" b="0" dirty="0"/>
              <a:t>de software </a:t>
            </a:r>
            <a:r>
              <a:rPr lang="pt-BR" b="0" dirty="0" smtClean="0"/>
              <a:t>é </a:t>
            </a:r>
            <a:r>
              <a:rPr lang="pt-BR" b="0" dirty="0"/>
              <a:t>um tema </a:t>
            </a:r>
            <a:r>
              <a:rPr lang="pt-BR" b="0" dirty="0" smtClean="0"/>
              <a:t>importante, </a:t>
            </a:r>
            <a:r>
              <a:rPr lang="pt-BR" b="0" dirty="0"/>
              <a:t>pois </a:t>
            </a:r>
            <a:r>
              <a:rPr lang="pt-BR" b="0" dirty="0" smtClean="0"/>
              <a:t>é </a:t>
            </a:r>
            <a:r>
              <a:rPr lang="pt-BR" dirty="0" smtClean="0"/>
              <a:t>essencial </a:t>
            </a:r>
            <a:r>
              <a:rPr lang="pt-BR" dirty="0"/>
              <a:t>para a compreensão de grandes aplicações </a:t>
            </a:r>
            <a:r>
              <a:rPr lang="pt-BR" dirty="0" smtClean="0"/>
              <a:t>industriais e </a:t>
            </a:r>
            <a:r>
              <a:rPr lang="pt-BR" dirty="0"/>
              <a:t>sua evolução.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644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971600" y="1268760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RIVA e RODRIGUEZ (2002) afirmam que a descrição arquitetural de um </a:t>
            </a:r>
            <a:r>
              <a:rPr lang="pt-BR" sz="2400" dirty="0" smtClean="0"/>
              <a:t>software comunica </a:t>
            </a:r>
            <a:r>
              <a:rPr lang="pt-BR" sz="2400" dirty="0"/>
              <a:t>decisões de projeto essenciais, as quais foram tomadas no passado, com </a:t>
            </a:r>
            <a:r>
              <a:rPr lang="pt-BR" sz="2400" dirty="0" smtClean="0"/>
              <a:t>relação aos </a:t>
            </a:r>
            <a:r>
              <a:rPr lang="pt-BR" sz="2400" dirty="0"/>
              <a:t>sistemas legados. Recuperar a arquitetura requer, portanto, a </a:t>
            </a:r>
            <a:r>
              <a:rPr lang="pt-BR" sz="2400" b="1" dirty="0" smtClean="0"/>
              <a:t>recuperação </a:t>
            </a:r>
            <a:r>
              <a:rPr lang="pt-BR" sz="2400" b="1" dirty="0"/>
              <a:t>de </a:t>
            </a:r>
            <a:r>
              <a:rPr lang="pt-BR" sz="2400" b="1" dirty="0" smtClean="0"/>
              <a:t>decisões passadas </a:t>
            </a:r>
            <a:r>
              <a:rPr lang="pt-BR" sz="2400" b="1" dirty="0"/>
              <a:t>de projeto, levando o desenvolvedor a inferir informações arquiteturais que </a:t>
            </a:r>
            <a:r>
              <a:rPr lang="pt-BR" sz="2400" b="1" dirty="0" smtClean="0"/>
              <a:t>não estão </a:t>
            </a:r>
            <a:r>
              <a:rPr lang="pt-BR" sz="2400" b="1" dirty="0"/>
              <a:t>imediatamente evidentes</a:t>
            </a:r>
            <a:r>
              <a:rPr lang="pt-BR" sz="2400" dirty="0"/>
              <a:t>.</a:t>
            </a:r>
          </a:p>
        </p:txBody>
      </p:sp>
      <p:pic>
        <p:nvPicPr>
          <p:cNvPr id="4098" name="Picture 2" descr="http://neerci.ist.utl.pt/wp-content/uploads/2011/11/codig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61248"/>
            <a:ext cx="2088232" cy="7953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yvson\Dropbox\mestrado\tema para seminario\FIGURAS PARA OS SLIDS\detetiv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51" l="690" r="9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26" y="4293096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04478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Recuperação </a:t>
            </a:r>
            <a: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 Arquitetura de Software</a:t>
            </a:r>
            <a:b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3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971600" y="1412776"/>
            <a:ext cx="71287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informação recuperada na engenharia reversa da arquitetura está em nível </a:t>
            </a:r>
            <a:r>
              <a:rPr lang="pt-BR" sz="2800" dirty="0" smtClean="0"/>
              <a:t>de abstração </a:t>
            </a:r>
            <a:r>
              <a:rPr lang="pt-BR" sz="2800" dirty="0"/>
              <a:t>de projeto arquitetural ou projeto de alto nível. </a:t>
            </a:r>
            <a:r>
              <a:rPr lang="pt-BR" sz="2800" b="1" dirty="0"/>
              <a:t>A engenharia reversa </a:t>
            </a:r>
            <a:r>
              <a:rPr lang="pt-BR" sz="2800" b="1" dirty="0" smtClean="0"/>
              <a:t>tradicional representa </a:t>
            </a:r>
            <a:r>
              <a:rPr lang="pt-BR" sz="2800" b="1" dirty="0"/>
              <a:t>apenas uma etapa, essencial, ao processo de recuperação da arquitetura </a:t>
            </a:r>
            <a:r>
              <a:rPr lang="pt-BR" sz="2800" b="1" dirty="0" smtClean="0"/>
              <a:t>de software</a:t>
            </a:r>
            <a:r>
              <a:rPr lang="pt-BR" sz="2800" b="1" dirty="0"/>
              <a:t>.</a:t>
            </a:r>
          </a:p>
        </p:txBody>
      </p:sp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04478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pt-BR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Recuperação </a:t>
            </a:r>
            <a: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 Arquitetura de Software</a:t>
            </a:r>
            <a:br>
              <a:rPr lang="pt-BR" sz="36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6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b="1" dirty="0"/>
              <a:t>Processo de Recuperação da Arquitetura de Software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tângulo 2"/>
          <p:cNvSpPr/>
          <p:nvPr/>
        </p:nvSpPr>
        <p:spPr>
          <a:xfrm>
            <a:off x="971600" y="1412776"/>
            <a:ext cx="71287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processo de recuperação da arquitetura de software de sistemas legados é </a:t>
            </a:r>
            <a:r>
              <a:rPr lang="pt-BR" sz="2800" dirty="0" smtClean="0"/>
              <a:t>um processo </a:t>
            </a:r>
            <a:r>
              <a:rPr lang="pt-BR" sz="2800" dirty="0"/>
              <a:t>bifásico, contemplando uma fase de extração de informações do código fonte </a:t>
            </a:r>
            <a:r>
              <a:rPr lang="pt-BR" sz="2800" dirty="0" smtClean="0"/>
              <a:t>e uma </a:t>
            </a:r>
            <a:r>
              <a:rPr lang="pt-BR" sz="2800" dirty="0"/>
              <a:t>fase de manipulação e análise dos modelos extraídos (MENDONÇA e KRAMER</a:t>
            </a:r>
            <a:r>
              <a:rPr lang="pt-BR" sz="2800" dirty="0" smtClean="0"/>
              <a:t>, </a:t>
            </a:r>
            <a:r>
              <a:rPr lang="fr-FR" sz="2800" dirty="0" smtClean="0"/>
              <a:t>1996</a:t>
            </a:r>
            <a:r>
              <a:rPr lang="fr-FR" sz="2800" dirty="0"/>
              <a:t>), (KAZMAN e CARRIÈRE, 1997).</a:t>
            </a:r>
            <a:endParaRPr lang="pt-BR" sz="2800" b="1" dirty="0"/>
          </a:p>
        </p:txBody>
      </p:sp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22" y="476672"/>
            <a:ext cx="7520940" cy="548640"/>
          </a:xfrm>
        </p:spPr>
        <p:txBody>
          <a:bodyPr/>
          <a:lstStyle/>
          <a:p>
            <a:pPr lvl="0"/>
            <a:r>
              <a:rPr lang="pt-BR" b="1" dirty="0"/>
              <a:t>Processo de Recuperação da Arquitetura de Software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9213219">
            <a:off x="-106222" y="5391624"/>
            <a:ext cx="15950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COMO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3" descr="C:\Users\yvson\Dropbox\mestrado\tema para seminario\FIGURAS PARA OS SLIDS\imagesCA22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6254">
            <a:off x="6912209" y="5403883"/>
            <a:ext cx="1483755" cy="10971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s://encrypted-tbn1.gstatic.com/images?q=tbn:ANd9GcQUXphJmYnCByjojWxJqkbbjCReay6bLP7OVZU6HaZesgsfoOpsJ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8" y="5270630"/>
            <a:ext cx="4167638" cy="1587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0"/>
          <a:stretch/>
        </p:blipFill>
        <p:spPr bwMode="auto">
          <a:xfrm>
            <a:off x="447739" y="1196752"/>
            <a:ext cx="7764735" cy="290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57" y="4167620"/>
            <a:ext cx="6057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222</TotalTime>
  <Words>1554</Words>
  <Application>Microsoft Macintosh PowerPoint</Application>
  <PresentationFormat>On-screen Show (4:3)</PresentationFormat>
  <Paragraphs>223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Ângulos</vt:lpstr>
      <vt:lpstr>Recuperação de arquitetura de software</vt:lpstr>
      <vt:lpstr>PowerPoint Presentation</vt:lpstr>
      <vt:lpstr>Recuperação da Arquitetura de Software </vt:lpstr>
      <vt:lpstr>Técnicas para a Recuperação da Arquitetura de Software </vt:lpstr>
      <vt:lpstr>PowerPoint Presentation</vt:lpstr>
      <vt:lpstr>Recuperação da Arquitetura de Software </vt:lpstr>
      <vt:lpstr>Recuperação da Arquitetura de Software </vt:lpstr>
      <vt:lpstr>Processo de Recuperação da Arquitetura de Software </vt:lpstr>
      <vt:lpstr>Processo de Recuperação da Arquitetura de Software </vt:lpstr>
      <vt:lpstr>PowerPoint Presentation</vt:lpstr>
      <vt:lpstr>Processes </vt:lpstr>
      <vt:lpstr>Tipos de Processos</vt:lpstr>
      <vt:lpstr>Processos Bottom-Up</vt:lpstr>
      <vt:lpstr>Processos Bottom-Up</vt:lpstr>
      <vt:lpstr>Exemplos</vt:lpstr>
      <vt:lpstr>Processos Top-Down</vt:lpstr>
      <vt:lpstr>Processos Top-Down</vt:lpstr>
      <vt:lpstr>Exemplo</vt:lpstr>
      <vt:lpstr>Processos Top-Down</vt:lpstr>
      <vt:lpstr>Processos Híbridos</vt:lpstr>
      <vt:lpstr>Processos Híbridos</vt:lpstr>
      <vt:lpstr>Exemplos</vt:lpstr>
      <vt:lpstr>Inputs </vt:lpstr>
      <vt:lpstr>PowerPoint Presentation</vt:lpstr>
      <vt:lpstr>PowerPoint Presentation</vt:lpstr>
      <vt:lpstr>PowerPoint Presentation</vt:lpstr>
      <vt:lpstr>PowerPoint Presentation</vt:lpstr>
      <vt:lpstr>Techniques </vt:lpstr>
      <vt:lpstr>Tipos de Técnicas</vt:lpstr>
      <vt:lpstr>Técnicas de Apoio ao Processo </vt:lpstr>
      <vt:lpstr>Técnicas de Apoio ao Processo </vt:lpstr>
      <vt:lpstr>Técnicas de Apoio ao Processo </vt:lpstr>
      <vt:lpstr>Outputs</vt:lpstr>
      <vt:lpstr>Outputs</vt:lpstr>
      <vt:lpstr>Visualizações de software </vt:lpstr>
      <vt:lpstr>PowerPoint Presentation</vt:lpstr>
      <vt:lpstr>PowerPoint Presentation</vt:lpstr>
      <vt:lpstr>Representação e Visualização da Estrutura de Software com REGI </vt:lpstr>
      <vt:lpstr>Gráfico da Estrutura de Software em Rigi</vt:lpstr>
      <vt:lpstr>Representação e Visualização da Estrutura de Software com GraphViz</vt:lpstr>
      <vt:lpstr>Representação e Visualização da Estrutura de Software com CodeCrawler</vt:lpstr>
      <vt:lpstr>Representação e Visualização da Arquitetura de Software com CodeCrawler</vt:lpstr>
      <vt:lpstr> Arquiteturas </vt:lpstr>
      <vt:lpstr>Conformidade </vt:lpstr>
      <vt:lpstr>Conformidade Horizontal</vt:lpstr>
      <vt:lpstr>Conformidade Vertical</vt:lpstr>
      <vt:lpstr>Análise </vt:lpstr>
      <vt:lpstr>Análise </vt:lpstr>
      <vt:lpstr> Análise   </vt:lpstr>
      <vt:lpstr>Conclusões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 arquitetura de software</dc:title>
  <dc:creator>yvson</dc:creator>
  <cp:lastModifiedBy>Crescencio Rodrigues Lima Neto</cp:lastModifiedBy>
  <cp:revision>57</cp:revision>
  <dcterms:created xsi:type="dcterms:W3CDTF">2013-12-31T13:57:29Z</dcterms:created>
  <dcterms:modified xsi:type="dcterms:W3CDTF">2014-01-30T17:48:45Z</dcterms:modified>
</cp:coreProperties>
</file>