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52" r:id="rId117"/>
    <p:sldId id="373" r:id="rId118"/>
    <p:sldId id="374" r:id="rId119"/>
    <p:sldId id="375" r:id="rId120"/>
    <p:sldId id="376" r:id="rId121"/>
    <p:sldId id="372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2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3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10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46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8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2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17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87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6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F9B2-898A-426C-888B-0C05266504C6}" type="datetimeFigureOut">
              <a:rPr lang="es-ES" smtClean="0"/>
              <a:t>03/01/2017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51E1-DE1C-4411-9F93-A5DA5710A2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gi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gif"/><Relationship Id="rId3" Type="http://schemas.openxmlformats.org/officeDocument/2006/relationships/image" Target="../media/image98.gif"/><Relationship Id="rId7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gif"/><Relationship Id="rId5" Type="http://schemas.openxmlformats.org/officeDocument/2006/relationships/image" Target="../media/image100.gif"/><Relationship Id="rId4" Type="http://schemas.openxmlformats.org/officeDocument/2006/relationships/image" Target="../media/image99.gif"/><Relationship Id="rId9" Type="http://schemas.openxmlformats.org/officeDocument/2006/relationships/image" Target="../media/image102.gi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7" Type="http://schemas.openxmlformats.org/officeDocument/2006/relationships/image" Target="../media/image106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gif"/><Relationship Id="rId5" Type="http://schemas.openxmlformats.org/officeDocument/2006/relationships/image" Target="../media/image104.gif"/><Relationship Id="rId4" Type="http://schemas.openxmlformats.org/officeDocument/2006/relationships/image" Target="../media/image103.gi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gi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gif"/><Relationship Id="rId5" Type="http://schemas.openxmlformats.org/officeDocument/2006/relationships/image" Target="../media/image113.gif"/><Relationship Id="rId4" Type="http://schemas.openxmlformats.org/officeDocument/2006/relationships/image" Target="../media/image112.jpe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gif"/><Relationship Id="rId3" Type="http://schemas.openxmlformats.org/officeDocument/2006/relationships/image" Target="../media/image117.gif"/><Relationship Id="rId7" Type="http://schemas.openxmlformats.org/officeDocument/2006/relationships/image" Target="../media/image121.gif"/><Relationship Id="rId2" Type="http://schemas.openxmlformats.org/officeDocument/2006/relationships/image" Target="../media/image1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eg"/><Relationship Id="rId5" Type="http://schemas.openxmlformats.org/officeDocument/2006/relationships/image" Target="../media/image119.jpeg"/><Relationship Id="rId10" Type="http://schemas.openxmlformats.org/officeDocument/2006/relationships/image" Target="../media/image124.jpeg"/><Relationship Id="rId4" Type="http://schemas.openxmlformats.org/officeDocument/2006/relationships/image" Target="../media/image118.gif"/><Relationship Id="rId9" Type="http://schemas.openxmlformats.org/officeDocument/2006/relationships/image" Target="../media/image1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gif"/><Relationship Id="rId7" Type="http://schemas.openxmlformats.org/officeDocument/2006/relationships/image" Target="../media/image123.png"/><Relationship Id="rId2" Type="http://schemas.openxmlformats.org/officeDocument/2006/relationships/image" Target="../media/image1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gif"/><Relationship Id="rId5" Type="http://schemas.openxmlformats.org/officeDocument/2006/relationships/image" Target="../media/image124.jpeg"/><Relationship Id="rId4" Type="http://schemas.openxmlformats.org/officeDocument/2006/relationships/image" Target="../media/image12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gi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gi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gi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gif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gif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eg"/><Relationship Id="rId2" Type="http://schemas.openxmlformats.org/officeDocument/2006/relationships/image" Target="../media/image139.gif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qlkDV645xu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www.colombiaaprendiendo.edu.co/actividades-interactivas/recrea-tu-cerebr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7" Type="http://schemas.openxmlformats.org/officeDocument/2006/relationships/image" Target="../media/image38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7" Type="http://schemas.openxmlformats.org/officeDocument/2006/relationships/image" Target="../media/image38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7.png"/><Relationship Id="rId4" Type="http://schemas.openxmlformats.org/officeDocument/2006/relationships/image" Target="../media/image4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38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7.png"/><Relationship Id="rId4" Type="http://schemas.openxmlformats.org/officeDocument/2006/relationships/image" Target="../media/image44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image" Target="../media/image46.gif"/><Relationship Id="rId7" Type="http://schemas.openxmlformats.org/officeDocument/2006/relationships/image" Target="../media/image38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8.gif"/><Relationship Id="rId4" Type="http://schemas.openxmlformats.org/officeDocument/2006/relationships/image" Target="../media/image47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38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gif"/><Relationship Id="rId4" Type="http://schemas.openxmlformats.org/officeDocument/2006/relationships/image" Target="../media/image65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image" Target="../media/image67.gif"/><Relationship Id="rId7" Type="http://schemas.openxmlformats.org/officeDocument/2006/relationships/image" Target="../media/image37.png"/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69.gif"/><Relationship Id="rId4" Type="http://schemas.openxmlformats.org/officeDocument/2006/relationships/image" Target="../media/image6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image" Target="../media/image71.gif"/><Relationship Id="rId7" Type="http://schemas.openxmlformats.org/officeDocument/2006/relationships/image" Target="../media/image37.png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73.gif"/><Relationship Id="rId4" Type="http://schemas.openxmlformats.org/officeDocument/2006/relationships/image" Target="../media/image72.gi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image" Target="../media/image75.gif"/><Relationship Id="rId7" Type="http://schemas.openxmlformats.org/officeDocument/2006/relationships/image" Target="../media/image37.png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77.gif"/><Relationship Id="rId4" Type="http://schemas.openxmlformats.org/officeDocument/2006/relationships/image" Target="../media/image76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7nOq3J2IM" TargetMode="External"/><Relationship Id="rId2" Type="http://schemas.openxmlformats.org/officeDocument/2006/relationships/hyperlink" Target="https://www.youtube.com/watch?v=tUDEr2b_w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hyperlink" Target="http://matematicaylisto.webcindario.com/polinomios/operacio/resta.htm" TargetMode="External"/><Relationship Id="rId4" Type="http://schemas.openxmlformats.org/officeDocument/2006/relationships/hyperlink" Target="https://www.youtube.com/watch?v=PKT11tqZHwo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tutor.com/polinomios/resta_polinomios.html" TargetMode="External"/><Relationship Id="rId2" Type="http://schemas.openxmlformats.org/officeDocument/2006/relationships/hyperlink" Target="https://www.youtube.com/watch?v=lERXVFwFPd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hyperlink" Target="http://clasesmatematicas.blogspot.com.co/2013/03/resta-polinomios-ejercicios-resueltos.html" TargetMode="External"/><Relationship Id="rId4" Type="http://schemas.openxmlformats.org/officeDocument/2006/relationships/hyperlink" Target="http://www.ematematicas.net/polinomios.php?ejercicio=resta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197701"/>
            <a:ext cx="10515600" cy="729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SUSTRACCIÓN ALGEBRAICA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73297" y="1146221"/>
            <a:ext cx="10515600" cy="4816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En este módulo aprenderás a restar expresiones algebraicas: hasta el momento haz trabajado con ejercicios como: </a:t>
            </a:r>
          </a:p>
          <a:p>
            <a:r>
              <a:rPr lang="es-ES" dirty="0" smtClean="0"/>
              <a:t> 5 – (+ 6)</a:t>
            </a:r>
          </a:p>
          <a:p>
            <a:r>
              <a:rPr lang="es-ES" dirty="0" smtClean="0"/>
              <a:t>- 7 – (- 2) </a:t>
            </a:r>
          </a:p>
          <a:p>
            <a:r>
              <a:rPr lang="es-ES" dirty="0" smtClean="0"/>
              <a:t>1/5 – (+ 6/7)</a:t>
            </a:r>
          </a:p>
          <a:p>
            <a:pPr algn="just"/>
            <a:r>
              <a:rPr lang="es-ES" dirty="0" smtClean="0"/>
              <a:t>Y también has resuelto problemas como: ¿Cuál es el saldo de una tarjeta Tu Llave si tenía una recarga de $20000 y se empleó para 5 viajes de Transmilenio y 5 viajes en servicio local?</a:t>
            </a:r>
          </a:p>
          <a:p>
            <a:pPr algn="just"/>
            <a:r>
              <a:rPr lang="es-ES" dirty="0" smtClean="0"/>
              <a:t>Pero como harías para resolver:</a:t>
            </a:r>
          </a:p>
          <a:p>
            <a:r>
              <a:rPr lang="es-ES" dirty="0" smtClean="0"/>
              <a:t>5xy – (+ 6yz)</a:t>
            </a:r>
          </a:p>
          <a:p>
            <a:r>
              <a:rPr lang="es-ES" dirty="0" smtClean="0"/>
              <a:t> – 4xy – (- 9xy)</a:t>
            </a:r>
          </a:p>
          <a:p>
            <a:r>
              <a:rPr lang="es-ES" dirty="0" smtClean="0"/>
              <a:t>1/7 – (+ ½)</a:t>
            </a:r>
          </a:p>
          <a:p>
            <a:pPr algn="just"/>
            <a:r>
              <a:rPr lang="es-ES" dirty="0" smtClean="0"/>
              <a:t>O como resolverías la siguiente situación: “La suma de las edades de un padre y su hijo es 3x; si el padre tiene el doble de la edad del hijo, ¿Cuál es la edad del hijo?”</a:t>
            </a:r>
          </a:p>
          <a:p>
            <a:pPr algn="just"/>
            <a:r>
              <a:rPr lang="es-ES" dirty="0" smtClean="0"/>
              <a:t>En esta sección aprenderás a solucionar este tipo de situaciones, que no solo te ayudarán a desarrollar tu pensamiento lógico sino que te será de gran ayuda para temas venideros de esta ciencia.</a:t>
            </a:r>
          </a:p>
          <a:p>
            <a:endParaRPr lang="es-ES" dirty="0" smtClean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05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/>
              <a:t>SUSTRACCIÓN ALGEBRAICA: PROBLEMAS DE APLICACIÓN </a:t>
            </a:r>
            <a:endParaRPr lang="es-ES" sz="4000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456836"/>
            <a:ext cx="10515600" cy="233724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cuanto a la solución de problemas, existen varias estrategias de las cuales trabajaremos </a:t>
            </a:r>
            <a:r>
              <a:rPr lang="es-ES" dirty="0" smtClean="0"/>
              <a:t>2; </a:t>
            </a:r>
            <a:r>
              <a:rPr lang="es-ES" dirty="0"/>
              <a:t>escoge la estrategia con la que deseas resolver problemas:</a:t>
            </a:r>
          </a:p>
          <a:p>
            <a:pPr marL="0" indent="0">
              <a:buNone/>
            </a:pPr>
            <a:r>
              <a:rPr lang="es-ES" dirty="0"/>
              <a:t>     Analogía o Semejanza.</a:t>
            </a:r>
          </a:p>
          <a:p>
            <a:pPr marL="0" indent="0">
              <a:buNone/>
            </a:pPr>
            <a:r>
              <a:rPr lang="es-ES" dirty="0"/>
              <a:t>     Organización, Codificación.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945108" y="2813639"/>
            <a:ext cx="341194" cy="341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945108" y="3291311"/>
            <a:ext cx="341194" cy="341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8" name="Elipse 7">
            <a:hlinkClick r:id="rId2" action="ppaction://hlinksldjump"/>
          </p:cNvPr>
          <p:cNvSpPr/>
          <p:nvPr/>
        </p:nvSpPr>
        <p:spPr>
          <a:xfrm>
            <a:off x="1607852" y="4456862"/>
            <a:ext cx="25113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ANALOGÍA O SEMEJANZA</a:t>
            </a:r>
            <a:endParaRPr lang="es-ES" b="1" dirty="0"/>
          </a:p>
        </p:txBody>
      </p:sp>
      <p:sp>
        <p:nvSpPr>
          <p:cNvPr id="9" name="Elipse 8">
            <a:hlinkClick r:id="rId2" action="ppaction://hlinksldjump"/>
          </p:cNvPr>
          <p:cNvSpPr/>
          <p:nvPr/>
        </p:nvSpPr>
        <p:spPr>
          <a:xfrm>
            <a:off x="1607852" y="5305298"/>
            <a:ext cx="25113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ORGANIZACIÓN O CODIFICACIÓN</a:t>
            </a:r>
            <a:endParaRPr lang="es-ES" b="1" dirty="0"/>
          </a:p>
        </p:txBody>
      </p:sp>
      <p:pic>
        <p:nvPicPr>
          <p:cNvPr id="10" name="Picture 2" descr="https://s-media-cache-ak0.pinimg.com/236x/67/df/0d/67df0d6f6b08dbfd7c91f71df2508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7994"/>
            <a:ext cx="3686365" cy="25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150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5408" y="530060"/>
            <a:ext cx="7126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19. ¿Cuánto hay que sustraerle a – ½ x</a:t>
            </a:r>
            <a:r>
              <a:rPr lang="es-ES" sz="1400" baseline="30000" dirty="0"/>
              <a:t>2</a:t>
            </a:r>
            <a:r>
              <a:rPr lang="es-ES" sz="1400" dirty="0"/>
              <a:t> + ¾ para obtener ½ x</a:t>
            </a:r>
            <a:r>
              <a:rPr lang="es-ES" sz="1400" baseline="30000" dirty="0"/>
              <a:t>2</a:t>
            </a:r>
            <a:r>
              <a:rPr lang="es-ES" sz="1400" dirty="0"/>
              <a:t>? 		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smtClean="0"/>
              <a:t>Minuendo: </a:t>
            </a:r>
            <a:r>
              <a:rPr lang="es-ES" sz="1400" dirty="0"/>
              <a:t>– ½ x</a:t>
            </a:r>
            <a:r>
              <a:rPr lang="es-ES" sz="1400" baseline="30000" dirty="0"/>
              <a:t>2</a:t>
            </a:r>
            <a:r>
              <a:rPr lang="es-ES" sz="1400" dirty="0"/>
              <a:t> + ¾ </a:t>
            </a:r>
            <a:endParaRPr lang="es-ES" sz="1400" dirty="0" smtClean="0"/>
          </a:p>
          <a:p>
            <a:r>
              <a:rPr lang="es-ES" sz="1400" dirty="0" smtClean="0"/>
              <a:t>Sustraendo: ¿?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99351"/>
              </p:ext>
            </p:extLst>
          </p:nvPr>
        </p:nvGraphicFramePr>
        <p:xfrm>
          <a:off x="1493949" y="1326523"/>
          <a:ext cx="8083639" cy="343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–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¾ </a:t>
                      </a:r>
                    </a:p>
                    <a:p>
                      <a:r>
                        <a:rPr lang="es-ES" sz="1400" dirty="0" smtClean="0"/>
                        <a:t>    ¿?      ¿?     </a:t>
                      </a:r>
                    </a:p>
                    <a:p>
                      <a:r>
                        <a:rPr lang="es-ES" sz="1400" dirty="0" smtClean="0"/>
                        <a:t> 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     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- ½ 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½ x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- ½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–</a:t>
                      </a:r>
                      <a:r>
                        <a:rPr lang="es-ES" sz="1400" dirty="0" smtClean="0"/>
                        <a:t>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¾ - ¿? = 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¾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¾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–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¾ </a:t>
                      </a:r>
                    </a:p>
                    <a:p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– ¾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dirty="0" smtClean="0"/>
                        <a:t>   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–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¾ + ¿? + ¿? = ½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     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- ½ 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½ x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- ½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–</a:t>
                      </a:r>
                      <a:r>
                        <a:rPr lang="es-ES" sz="1400" dirty="0" smtClean="0"/>
                        <a:t>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¾ - ¿? = 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¾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¾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– ½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¾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¾ </a:t>
                      </a:r>
                      <a:r>
                        <a:rPr lang="es-ES" sz="1400" dirty="0" smtClean="0"/>
                        <a:t>= ½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     </a:t>
                      </a:r>
                    </a:p>
                    <a:p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584101" y="2163651"/>
            <a:ext cx="811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84101" y="4479702"/>
            <a:ext cx="811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282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3892" y="530061"/>
            <a:ext cx="84657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20. ¿A qué expresión se le resta ¾ m – ¼ n para obtener – ¼ m + ¾ n?    	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dirty="0"/>
              <a:t>. </a:t>
            </a:r>
            <a:r>
              <a:rPr lang="es-ES" sz="1400" dirty="0">
                <a:solidFill>
                  <a:srgbClr val="FF0000"/>
                </a:solidFill>
              </a:rPr>
              <a:t>½ m + ½ </a:t>
            </a:r>
            <a:r>
              <a:rPr lang="es-ES" sz="1400" dirty="0" smtClean="0">
                <a:solidFill>
                  <a:srgbClr val="FF0000"/>
                </a:solidFill>
              </a:rPr>
              <a:t>n</a:t>
            </a:r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¾ m – ¼ n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0553"/>
              </p:ext>
            </p:extLst>
          </p:nvPr>
        </p:nvGraphicFramePr>
        <p:xfrm>
          <a:off x="1429554" y="1307361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  ¿?     ¿? </a:t>
                      </a:r>
                    </a:p>
                    <a:p>
                      <a:r>
                        <a:rPr lang="es-ES" sz="1400" dirty="0" smtClean="0"/>
                        <a:t>- ¾ m + ¼ n   (Al sustraendo se le cambia el signo)</a:t>
                      </a:r>
                    </a:p>
                    <a:p>
                      <a:r>
                        <a:rPr lang="es-ES" sz="1400" dirty="0" smtClean="0"/>
                        <a:t>– ¼ m + ¾ n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¿? – ¾ m = - ¼ m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¾ m – ¼ m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½ m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¿? + ¼ n = ¾ 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- ¼ n + ¾ 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½ n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½ m + ½ n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 ½ m + ½ n</a:t>
                      </a:r>
                    </a:p>
                    <a:p>
                      <a:r>
                        <a:rPr lang="es-ES" sz="1400" dirty="0" smtClean="0"/>
                        <a:t>- ¾ m + ¼ n   (Al sustraendo se le cambia el signo)</a:t>
                      </a:r>
                    </a:p>
                    <a:p>
                      <a:r>
                        <a:rPr lang="es-ES" sz="1400" dirty="0" smtClean="0"/>
                        <a:t>- ¼ m + ¾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- ¾ m + ¼ n = – ¼ m + ¾ 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¿? – ¾ m = - ¼ m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¾ m – ¼ m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½ m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¿? + ¼ n = ¾ 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- ¼ n + ¾ 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½ n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½ m + ½ n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½ m + ½ n- ¾ m + ¼ n = – ¼ m + ¾ 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>
            <a:off x="1545465" y="2176530"/>
            <a:ext cx="88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545465" y="4698643"/>
            <a:ext cx="88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376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97982" y="401271"/>
            <a:ext cx="8942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21. ¿Cuánto hay que sustraerle a 3m – 4n para obtener – 3m + 4n?   	</a:t>
            </a:r>
            <a:r>
              <a:rPr lang="es-ES" sz="1400" dirty="0">
                <a:solidFill>
                  <a:srgbClr val="FF0000"/>
                </a:solidFill>
              </a:rPr>
              <a:t>A.  6m - </a:t>
            </a:r>
            <a:r>
              <a:rPr lang="es-ES" sz="1400" dirty="0" smtClean="0">
                <a:solidFill>
                  <a:srgbClr val="FF0000"/>
                </a:solidFill>
              </a:rPr>
              <a:t>8n</a:t>
            </a:r>
            <a:endParaRPr lang="es-ES" sz="1400" dirty="0" smtClean="0"/>
          </a:p>
          <a:p>
            <a:r>
              <a:rPr lang="es-ES" sz="1400" dirty="0" smtClean="0"/>
              <a:t>Minuendo: </a:t>
            </a:r>
            <a:r>
              <a:rPr lang="es-ES" sz="1400" dirty="0"/>
              <a:t>3m – 4n </a:t>
            </a:r>
            <a:endParaRPr lang="es-ES" sz="1400" dirty="0" smtClean="0"/>
          </a:p>
          <a:p>
            <a:r>
              <a:rPr lang="es-ES" sz="1400" dirty="0" smtClean="0"/>
              <a:t>Sustraendo: ¿?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65737"/>
              </p:ext>
            </p:extLst>
          </p:nvPr>
        </p:nvGraphicFramePr>
        <p:xfrm>
          <a:off x="1493949" y="1326523"/>
          <a:ext cx="8083639" cy="364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3m – 4n </a:t>
                      </a:r>
                    </a:p>
                    <a:p>
                      <a:r>
                        <a:rPr lang="es-ES" sz="1400" dirty="0" smtClean="0"/>
                        <a:t>   ¿?      ¿?     </a:t>
                      </a:r>
                    </a:p>
                    <a:p>
                      <a:r>
                        <a:rPr lang="es-ES" sz="1400" dirty="0" smtClean="0"/>
                        <a:t>– 3m + 4n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3m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- 3m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3m + 3m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- 4n - ¿? = 4n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- 4n – 4n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- 8n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– 8n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   3m – 4n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6m + 8n       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- 3m + 4n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3m – 4n + ¿? + ¿? = – 3m + 4n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3m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- 3m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3m + 3m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- 4n - ¿? = 4n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- 4n – 4n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- 8n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– 8n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3m – 4n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6m + 8n </a:t>
                      </a:r>
                      <a:r>
                        <a:rPr lang="es-ES" sz="1400" dirty="0" smtClean="0"/>
                        <a:t>= – 3m + 4n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>
            <a:off x="1648496" y="2137893"/>
            <a:ext cx="669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48496" y="4711521"/>
            <a:ext cx="669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921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42681" y="38839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/>
              <a:t>22. ¿A qué expresión se le resta 4m – 3n para obtener – 4m + 3n?   	</a:t>
            </a:r>
            <a:endParaRPr lang="es-ES" sz="1400" dirty="0" smtClean="0"/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4m – 3n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28715"/>
              </p:ext>
            </p:extLst>
          </p:nvPr>
        </p:nvGraphicFramePr>
        <p:xfrm>
          <a:off x="1429554" y="1307361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  ¿?     ¿? </a:t>
                      </a:r>
                    </a:p>
                    <a:p>
                      <a:r>
                        <a:rPr lang="es-ES" sz="1400" dirty="0" smtClean="0"/>
                        <a:t> - 4m + 3n   (Al sustraendo se le cambia el signo)</a:t>
                      </a:r>
                    </a:p>
                    <a:p>
                      <a:r>
                        <a:rPr lang="es-ES" sz="1400" dirty="0" smtClean="0"/>
                        <a:t>– 4m + 3n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¿? – 4m = - 4m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4m – 4m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¿? + 3n = 3n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- 3n + 3n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     0      0</a:t>
                      </a:r>
                    </a:p>
                    <a:p>
                      <a:r>
                        <a:rPr lang="es-ES" sz="1400" dirty="0" smtClean="0"/>
                        <a:t>- 4m + 3n          (Al sustraendo se le cambia el signo)</a:t>
                      </a:r>
                    </a:p>
                    <a:p>
                      <a:r>
                        <a:rPr lang="es-ES" sz="1400" dirty="0" smtClean="0"/>
                        <a:t>– 4m + 3n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- 4m + 3n = – 4m + 3n</a:t>
                      </a:r>
                    </a:p>
                    <a:p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¿? – 4m = - 4m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4m – 4m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¿? + 3n = 3n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- 3n + 3n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0 - 4m + 3n = – 4m + 3n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133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3893" y="427029"/>
            <a:ext cx="8864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23. ¿Cuánto hay que sustraerle a - 3m – 4n para obtener 3m + 4n? 	</a:t>
            </a:r>
            <a:r>
              <a:rPr lang="es-ES" sz="1400" dirty="0">
                <a:solidFill>
                  <a:srgbClr val="FF0000"/>
                </a:solidFill>
              </a:rPr>
              <a:t>A. - 6m - </a:t>
            </a:r>
            <a:r>
              <a:rPr lang="es-ES" sz="1400" dirty="0" smtClean="0">
                <a:solidFill>
                  <a:srgbClr val="FF0000"/>
                </a:solidFill>
              </a:rPr>
              <a:t>8</a:t>
            </a:r>
            <a:r>
              <a:rPr lang="es-ES" sz="1400" dirty="0" smtClean="0"/>
              <a:t>n</a:t>
            </a:r>
          </a:p>
          <a:p>
            <a:r>
              <a:rPr lang="es-ES" sz="1400" dirty="0" smtClean="0"/>
              <a:t>Minuendo: </a:t>
            </a:r>
            <a:r>
              <a:rPr lang="es-ES" sz="1400" dirty="0"/>
              <a:t>- 3m – </a:t>
            </a:r>
            <a:r>
              <a:rPr lang="es-ES" sz="1400" dirty="0" smtClean="0"/>
              <a:t>4n</a:t>
            </a:r>
          </a:p>
          <a:p>
            <a:r>
              <a:rPr lang="es-ES" sz="1400" dirty="0" smtClean="0"/>
              <a:t>Sustraendo: ¿?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88716"/>
              </p:ext>
            </p:extLst>
          </p:nvPr>
        </p:nvGraphicFramePr>
        <p:xfrm>
          <a:off x="1493949" y="1326523"/>
          <a:ext cx="8083639" cy="364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- 3m – 4n </a:t>
                      </a:r>
                    </a:p>
                    <a:p>
                      <a:r>
                        <a:rPr lang="es-ES" sz="1400" dirty="0" smtClean="0"/>
                        <a:t>   ¿?      ¿?     </a:t>
                      </a:r>
                    </a:p>
                    <a:p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 3m + 4n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- 3m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3m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- 3m - 3m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- 4n - ¿? = 4n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- 4n – 4n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- 8n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– 8n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- 3m – 4n </a:t>
                      </a:r>
                    </a:p>
                    <a:p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6m + 8n       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</a:t>
                      </a:r>
                      <a:r>
                        <a:rPr lang="es-ES" sz="1400" dirty="0" smtClean="0"/>
                        <a:t>3m + 4n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- 3m – 4n + ¿? + ¿? = 3m + 4n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m</a:t>
                      </a:r>
                      <a:r>
                        <a:rPr lang="es-ES" sz="1400" dirty="0" smtClean="0"/>
                        <a:t>: - 3m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3m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- 3m - 3m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n: - 4n - ¿? = 4n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- 4n – 4n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- 8n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– 8n</a:t>
                      </a:r>
                      <a:r>
                        <a:rPr lang="es-ES" sz="1400" baseline="0" dirty="0" smtClean="0"/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- 3m – 4n + 6m + 8n = 3m + 4n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622738" y="2150772"/>
            <a:ext cx="695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622738" y="4711521"/>
            <a:ext cx="695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059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61" y="749001"/>
            <a:ext cx="7744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24. ¿A qué expresión se le resta 5x – 4y para obtener – 7x + 6y?  	</a:t>
            </a:r>
            <a:endParaRPr lang="es-ES" sz="1400" dirty="0" smtClean="0"/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5x – 4y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24044"/>
              </p:ext>
            </p:extLst>
          </p:nvPr>
        </p:nvGraphicFramePr>
        <p:xfrm>
          <a:off x="1339402" y="1577818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  ¿?     ¿? </a:t>
                      </a:r>
                    </a:p>
                    <a:p>
                      <a:r>
                        <a:rPr lang="es-ES" sz="1400" dirty="0" smtClean="0"/>
                        <a:t> - 5x + 4y   (Al sustraendo se le cambia el signo)</a:t>
                      </a:r>
                    </a:p>
                    <a:p>
                      <a:r>
                        <a:rPr lang="es-ES" sz="1400" dirty="0" smtClean="0"/>
                        <a:t>– 7x + 6y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</a:t>
                      </a:r>
                      <a:r>
                        <a:rPr lang="es-ES" sz="1400" dirty="0" smtClean="0"/>
                        <a:t>: ¿? – 5x = - 7x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5x – 7x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- 2x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y: ¿? + 4y = 6y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- 4y + 6y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2y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- 2x + 2y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- 2x + 2y   </a:t>
                      </a:r>
                    </a:p>
                    <a:p>
                      <a:r>
                        <a:rPr lang="es-ES" sz="1400" dirty="0" smtClean="0"/>
                        <a:t> - 5x + 4y      (Al sustraendo se le cambia el signo)</a:t>
                      </a:r>
                    </a:p>
                    <a:p>
                      <a:r>
                        <a:rPr lang="es-ES" sz="1400" dirty="0" smtClean="0"/>
                        <a:t>– 7x + 6y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- 5x + 4y = – 7x + 6y</a:t>
                      </a:r>
                    </a:p>
                    <a:p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</a:t>
                      </a:r>
                      <a:r>
                        <a:rPr lang="es-ES" sz="1400" dirty="0" smtClean="0"/>
                        <a:t>: ¿? – 5x = - 7x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5x – 7x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- 2x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y: ¿? + 4y = 6y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- 4y + 6y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2y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- 2x + 2y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- 2x + 2y - 5x + 4y = – 7x + 6y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cto 4"/>
          <p:cNvCxnSpPr/>
          <p:nvPr/>
        </p:nvCxnSpPr>
        <p:spPr>
          <a:xfrm>
            <a:off x="1416676" y="2434107"/>
            <a:ext cx="721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416676" y="4994856"/>
            <a:ext cx="721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242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55561" y="542939"/>
            <a:ext cx="71649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25. ¿Cuánto hay que sustraerle a 6x</a:t>
            </a:r>
            <a:r>
              <a:rPr lang="es-ES" sz="1400" baseline="30000" dirty="0"/>
              <a:t>2</a:t>
            </a:r>
            <a:r>
              <a:rPr lang="es-ES" sz="1400" dirty="0"/>
              <a:t>y – 4xy</a:t>
            </a:r>
            <a:r>
              <a:rPr lang="es-ES" sz="1400" baseline="30000" dirty="0"/>
              <a:t>2</a:t>
            </a:r>
            <a:r>
              <a:rPr lang="es-ES" sz="1400" dirty="0"/>
              <a:t> para obtener – 4x</a:t>
            </a:r>
            <a:r>
              <a:rPr lang="es-ES" sz="1400" baseline="30000" dirty="0"/>
              <a:t>2</a:t>
            </a:r>
            <a:r>
              <a:rPr lang="es-ES" sz="1400" dirty="0"/>
              <a:t>y + 6xy</a:t>
            </a:r>
            <a:r>
              <a:rPr lang="es-ES" sz="1400" baseline="30000" dirty="0"/>
              <a:t>2</a:t>
            </a:r>
            <a:r>
              <a:rPr lang="es-ES" sz="1400" dirty="0"/>
              <a:t>?   	</a:t>
            </a:r>
            <a:endParaRPr lang="es-ES" sz="1400" dirty="0" smtClean="0"/>
          </a:p>
          <a:p>
            <a:r>
              <a:rPr lang="es-ES" sz="1400" dirty="0" smtClean="0"/>
              <a:t>Minuendo: </a:t>
            </a:r>
            <a:r>
              <a:rPr lang="es-ES" sz="1400" dirty="0"/>
              <a:t>6x</a:t>
            </a:r>
            <a:r>
              <a:rPr lang="es-ES" sz="1400" baseline="30000" dirty="0"/>
              <a:t>2</a:t>
            </a:r>
            <a:r>
              <a:rPr lang="es-ES" sz="1400" dirty="0"/>
              <a:t>y – 4xy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endParaRPr lang="es-ES" sz="1400" dirty="0" smtClean="0"/>
          </a:p>
          <a:p>
            <a:r>
              <a:rPr lang="es-ES" sz="1400" dirty="0" smtClean="0"/>
              <a:t>Sustraendo: ¿?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3543"/>
              </p:ext>
            </p:extLst>
          </p:nvPr>
        </p:nvGraphicFramePr>
        <p:xfrm>
          <a:off x="1493949" y="1326523"/>
          <a:ext cx="8083639" cy="364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 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4xy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</a:t>
                      </a:r>
                    </a:p>
                    <a:p>
                      <a:r>
                        <a:rPr lang="es-ES" sz="1400" dirty="0" smtClean="0"/>
                        <a:t>      ¿?      ¿?     </a:t>
                      </a:r>
                    </a:p>
                    <a:p>
                      <a:r>
                        <a:rPr lang="es-ES" sz="1400" dirty="0" smtClean="0"/>
                        <a:t>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+ 6xy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y: 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dirty="0" smtClean="0"/>
                        <a:t>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</a:t>
                      </a:r>
                      <a:r>
                        <a:rPr lang="es-ES" sz="1400" baseline="0" dirty="0" smtClean="0"/>
                        <a:t>+</a:t>
                      </a:r>
                      <a:r>
                        <a:rPr lang="es-ES" sz="1400" dirty="0" smtClean="0"/>
                        <a:t>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4xy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 ¿? = </a:t>
                      </a:r>
                      <a:r>
                        <a:rPr lang="es-ES" sz="1400" dirty="0" smtClean="0"/>
                        <a:t>6xy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</a:t>
                      </a:r>
                      <a:r>
                        <a:rPr lang="es-ES" sz="1400" dirty="0" smtClean="0"/>
                        <a:t>– 4xy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 </a:t>
                      </a:r>
                      <a:r>
                        <a:rPr lang="es-ES" sz="1400" dirty="0" smtClean="0"/>
                        <a:t>6xy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10xy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 - 10xy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     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4xy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 + 10xy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</a:t>
                      </a:r>
                      <a:r>
                        <a:rPr lang="es-ES" sz="1400" dirty="0" smtClean="0"/>
                        <a:t>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+ 6xy</a:t>
                      </a:r>
                      <a:r>
                        <a:rPr lang="es-ES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4xy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¿? + ¿? =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+ 6xy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y: 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dirty="0" smtClean="0"/>
                        <a:t>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</a:t>
                      </a:r>
                      <a:r>
                        <a:rPr lang="es-ES" sz="1400" baseline="0" dirty="0" smtClean="0"/>
                        <a:t>+</a:t>
                      </a:r>
                      <a:r>
                        <a:rPr lang="es-ES" sz="1400" dirty="0" smtClean="0"/>
                        <a:t>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4xy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 ¿? = </a:t>
                      </a:r>
                      <a:r>
                        <a:rPr lang="es-ES" sz="1400" dirty="0" smtClean="0"/>
                        <a:t>6xy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</a:t>
                      </a:r>
                      <a:r>
                        <a:rPr lang="es-ES" sz="1400" dirty="0" smtClean="0"/>
                        <a:t>– 4xy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 </a:t>
                      </a:r>
                      <a:r>
                        <a:rPr lang="es-ES" sz="1400" dirty="0" smtClean="0"/>
                        <a:t>6xy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10xy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 - 10xy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6x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4xy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 + 10xy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s-ES" sz="1400" dirty="0" smtClean="0"/>
                        <a:t>=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+ 6xy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596980" y="2137893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96980" y="4724400"/>
            <a:ext cx="1056068" cy="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20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58592" y="787638"/>
            <a:ext cx="7422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26. ¿A qué expresión se le resta – 5x</a:t>
            </a:r>
            <a:r>
              <a:rPr lang="es-ES" sz="1400" baseline="30000" dirty="0"/>
              <a:t>2</a:t>
            </a:r>
            <a:r>
              <a:rPr lang="es-ES" sz="1400" dirty="0"/>
              <a:t> – 7x - 1 para obtener – x</a:t>
            </a:r>
            <a:r>
              <a:rPr lang="es-ES" sz="1400" baseline="30000" dirty="0"/>
              <a:t>2</a:t>
            </a:r>
            <a:r>
              <a:rPr lang="es-ES" sz="1400" dirty="0"/>
              <a:t> – x - 1?     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endParaRPr lang="es-ES" sz="1400" dirty="0" smtClean="0"/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– 5x</a:t>
            </a:r>
            <a:r>
              <a:rPr lang="es-ES" sz="1400" baseline="30000" dirty="0"/>
              <a:t>2</a:t>
            </a:r>
            <a:r>
              <a:rPr lang="es-ES" sz="1400" dirty="0"/>
              <a:t> – 7x - 1 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36960"/>
              </p:ext>
            </p:extLst>
          </p:nvPr>
        </p:nvGraphicFramePr>
        <p:xfrm>
          <a:off x="1339402" y="1577818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¿?     ¿?   ¿? </a:t>
                      </a:r>
                    </a:p>
                    <a:p>
                      <a:r>
                        <a:rPr lang="es-ES" sz="1400" dirty="0" smtClean="0"/>
                        <a:t>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+ 7x + 1   (Al sustraendo se le cambia el signo)</a:t>
                      </a:r>
                    </a:p>
                    <a:p>
                      <a:r>
                        <a:rPr lang="es-ES" sz="1400" dirty="0" smtClean="0"/>
                        <a:t>–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– x  - 1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¿? + 5x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= - x</a:t>
                      </a:r>
                      <a:r>
                        <a:rPr lang="es-ES" sz="1400" baseline="30000" dirty="0" smtClean="0"/>
                        <a:t>2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x: ¿? + 7x = - x</a:t>
                      </a:r>
                      <a:r>
                        <a:rPr lang="es-ES" sz="1400" baseline="30000" dirty="0" smtClean="0"/>
                        <a:t>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- 5x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–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                     ¿? = - 7x - x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- 6x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¿? = - 8x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+ 1 = - 1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- 1 - 1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- 2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- 8x – 2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- 6x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- 8x – 2</a:t>
                      </a:r>
                      <a:r>
                        <a:rPr lang="es-ES" sz="1400" dirty="0" smtClean="0"/>
                        <a:t>   </a:t>
                      </a:r>
                    </a:p>
                    <a:p>
                      <a:r>
                        <a:rPr lang="es-ES" sz="1400" dirty="0" smtClean="0"/>
                        <a:t>  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+ 7x + 1      (Al sustraendo se le cambia el signo)</a:t>
                      </a:r>
                    </a:p>
                    <a:p>
                      <a:r>
                        <a:rPr lang="es-ES" sz="1400" dirty="0" smtClean="0"/>
                        <a:t>–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– x 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+ ¿? + 5x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+ 7x + 1 = –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– x  - 1</a:t>
                      </a:r>
                    </a:p>
                    <a:p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¿? + 5x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= - x</a:t>
                      </a:r>
                      <a:r>
                        <a:rPr lang="es-ES" sz="1400" baseline="30000" dirty="0" smtClean="0"/>
                        <a:t>2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x: ¿? + 7x = - x</a:t>
                      </a:r>
                      <a:r>
                        <a:rPr lang="es-ES" sz="1400" baseline="30000" dirty="0" smtClean="0"/>
                        <a:t>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- 5x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–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                     ¿? = - 7x - x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- 6x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¿? = - 8x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+ 1 = - 1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- 1 - 1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- 2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- 8x – 2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- 6x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- 8x – 2 </a:t>
                      </a:r>
                      <a:r>
                        <a:rPr lang="es-ES" sz="1400" dirty="0" smtClean="0"/>
                        <a:t>+ 5x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+ 7x + 1 = – 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– x  - 1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>
            <a:off x="1468192" y="2446986"/>
            <a:ext cx="811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468192" y="4969098"/>
            <a:ext cx="811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531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8288" y="723243"/>
            <a:ext cx="77831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27. ¿Cuánto hay que sustraerle a 8b</a:t>
            </a:r>
            <a:r>
              <a:rPr lang="es-ES" sz="1400" baseline="30000" dirty="0"/>
              <a:t>2</a:t>
            </a:r>
            <a:r>
              <a:rPr lang="es-ES" sz="1400" dirty="0"/>
              <a:t> –  b + 1 para obtener – b</a:t>
            </a:r>
            <a:r>
              <a:rPr lang="es-ES" sz="1400" baseline="30000" dirty="0"/>
              <a:t>2</a:t>
            </a:r>
            <a:r>
              <a:rPr lang="es-ES" sz="1400" dirty="0"/>
              <a:t> + b - 4?  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9b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- 2b + 5     </a:t>
            </a:r>
            <a:r>
              <a:rPr lang="es-ES" sz="1400" dirty="0" smtClean="0"/>
              <a:t>B</a:t>
            </a:r>
          </a:p>
          <a:p>
            <a:r>
              <a:rPr lang="es-ES" sz="1400" dirty="0" smtClean="0"/>
              <a:t>Minuendo: </a:t>
            </a:r>
            <a:r>
              <a:rPr lang="es-ES" sz="1400" dirty="0"/>
              <a:t>8b</a:t>
            </a:r>
            <a:r>
              <a:rPr lang="es-ES" sz="1400" baseline="30000" dirty="0"/>
              <a:t>2</a:t>
            </a:r>
            <a:r>
              <a:rPr lang="es-ES" sz="1400" dirty="0"/>
              <a:t> –  b + </a:t>
            </a:r>
            <a:r>
              <a:rPr lang="es-ES" sz="1400" dirty="0" smtClean="0"/>
              <a:t>1</a:t>
            </a:r>
          </a:p>
          <a:p>
            <a:r>
              <a:rPr lang="es-ES" sz="1400" dirty="0" smtClean="0"/>
              <a:t>Sustraendo: ¿?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04377"/>
              </p:ext>
            </p:extLst>
          </p:nvPr>
        </p:nvGraphicFramePr>
        <p:xfrm>
          <a:off x="1481070" y="1461907"/>
          <a:ext cx="8083639" cy="364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 b + 1  </a:t>
                      </a:r>
                    </a:p>
                    <a:p>
                      <a:r>
                        <a:rPr lang="es-ES" sz="1400" dirty="0" smtClean="0"/>
                        <a:t>  ¿?     ¿?   ¿?     </a:t>
                      </a:r>
                    </a:p>
                    <a:p>
                      <a:r>
                        <a:rPr lang="es-ES" sz="1400" dirty="0" smtClean="0"/>
                        <a:t>– 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+ b - 4</a:t>
                      </a:r>
                      <a:endParaRPr lang="es-ES" sz="1400" baseline="30000" dirty="0" smtClean="0"/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– b</a:t>
                      </a:r>
                      <a:r>
                        <a:rPr lang="es-ES" sz="1400" baseline="30000" dirty="0" smtClean="0"/>
                        <a:t>2     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b: </a:t>
                      </a:r>
                      <a:r>
                        <a:rPr lang="es-ES" sz="1400" dirty="0" smtClean="0"/>
                        <a:t>– b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b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/>
                        <a:t>+</a:t>
                      </a:r>
                      <a:r>
                        <a:rPr lang="es-ES" sz="1400" dirty="0" smtClean="0"/>
                        <a:t> 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                          </a:t>
                      </a:r>
                      <a:r>
                        <a:rPr lang="es-ES" sz="1400" dirty="0" smtClean="0"/>
                        <a:t>– b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– b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- 2b = ¿?                                        </a:t>
                      </a:r>
                    </a:p>
                    <a:p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</a:t>
                      </a:r>
                      <a:r>
                        <a:rPr lang="es-ES" sz="1400" baseline="0" dirty="0" smtClean="0"/>
                        <a:t> independientes: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- 4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+ 4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           5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- 2b + 5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  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 b + 1</a:t>
                      </a:r>
                    </a:p>
                    <a:p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+ 2b - 5   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– 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+ b - 4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 b + 1 + ¿? + ¿? + ¿? = – 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+ b - 4</a:t>
                      </a:r>
                      <a:endParaRPr lang="es-ES" sz="1400" baseline="30000" dirty="0" smtClean="0"/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– b</a:t>
                      </a:r>
                      <a:r>
                        <a:rPr lang="es-ES" sz="1400" baseline="30000" dirty="0" smtClean="0"/>
                        <a:t>2     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b: </a:t>
                      </a:r>
                      <a:r>
                        <a:rPr lang="es-ES" sz="1400" dirty="0" smtClean="0"/>
                        <a:t>– b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b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/>
                        <a:t>+</a:t>
                      </a:r>
                      <a:r>
                        <a:rPr lang="es-ES" sz="1400" dirty="0" smtClean="0"/>
                        <a:t> 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                          </a:t>
                      </a:r>
                      <a:r>
                        <a:rPr lang="es-ES" sz="1400" dirty="0" smtClean="0"/>
                        <a:t>– b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– b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- 2b = ¿?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</a:t>
                      </a:r>
                      <a:r>
                        <a:rPr lang="es-ES" sz="1400" baseline="0" dirty="0" smtClean="0"/>
                        <a:t> independientes: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- 4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+ 4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           5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- 2b + 5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8b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 b + 1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+ 2b – 5 </a:t>
                      </a:r>
                      <a:r>
                        <a:rPr lang="es-ES" sz="1400" dirty="0" smtClean="0"/>
                        <a:t>= – 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b - 4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 flipV="1">
            <a:off x="1584101" y="2279561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1584101" y="4853189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078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81319" y="555818"/>
            <a:ext cx="9289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28. ¿A qué expresión se le resta 10c</a:t>
            </a:r>
            <a:r>
              <a:rPr lang="es-ES" sz="1400" baseline="30000" dirty="0"/>
              <a:t>2</a:t>
            </a:r>
            <a:r>
              <a:rPr lang="es-ES" sz="1400" dirty="0"/>
              <a:t> – 6c + 2 para obtener – c</a:t>
            </a:r>
            <a:r>
              <a:rPr lang="es-ES" sz="1400" baseline="30000" dirty="0"/>
              <a:t>2</a:t>
            </a:r>
            <a:r>
              <a:rPr lang="es-ES" sz="1400" dirty="0"/>
              <a:t> + c + 3?  	</a:t>
            </a:r>
            <a:endParaRPr lang="es-ES" sz="1400" dirty="0" smtClean="0"/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10c</a:t>
            </a:r>
            <a:r>
              <a:rPr lang="es-ES" sz="1400" baseline="30000" dirty="0"/>
              <a:t>2</a:t>
            </a:r>
            <a:r>
              <a:rPr lang="es-ES" sz="1400" dirty="0"/>
              <a:t> – 6c + 2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97065"/>
              </p:ext>
            </p:extLst>
          </p:nvPr>
        </p:nvGraphicFramePr>
        <p:xfrm>
          <a:off x="1339402" y="1577818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 ¿?     ¿?   ¿? </a:t>
                      </a:r>
                    </a:p>
                    <a:p>
                      <a:r>
                        <a:rPr lang="es-ES" sz="1400" dirty="0" smtClean="0"/>
                        <a:t>- 10c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+ 6c - 2   (Al sustraendo se le cambia el signo)</a:t>
                      </a:r>
                    </a:p>
                    <a:p>
                      <a:r>
                        <a:rPr lang="es-ES" sz="1400" dirty="0" smtClean="0"/>
                        <a:t>–  c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 +  c  + 3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¿? –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= - c</a:t>
                      </a:r>
                      <a:r>
                        <a:rPr lang="es-ES" sz="1400" baseline="30000" dirty="0" smtClean="0"/>
                        <a:t>2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c: ¿? + 6c = c</a:t>
                      </a:r>
                      <a:r>
                        <a:rPr lang="es-ES" sz="1400" baseline="30000" dirty="0" smtClean="0"/>
                        <a:t>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– 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                        ¿? = - 6c + c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9c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    ¿? = - 5c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- 2 =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2 + 3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5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9c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- 5c + 5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- 5c + 5</a:t>
                      </a:r>
                      <a:r>
                        <a:rPr lang="es-ES" sz="1400" dirty="0" smtClean="0"/>
                        <a:t>   </a:t>
                      </a:r>
                    </a:p>
                    <a:p>
                      <a:r>
                        <a:rPr lang="es-ES" sz="1400" dirty="0" smtClean="0"/>
                        <a:t>- 10c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+ 6c - 2      (Al sustraendo se le cambia el signo)</a:t>
                      </a:r>
                    </a:p>
                    <a:p>
                      <a:r>
                        <a:rPr lang="es-ES" sz="1400" dirty="0" smtClean="0"/>
                        <a:t>–  c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 +  c 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+ ¿? - 10c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+ 6c - 2 = – c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 +  c  + 3</a:t>
                      </a:r>
                    </a:p>
                    <a:p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¿? –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= - c</a:t>
                      </a:r>
                      <a:r>
                        <a:rPr lang="es-ES" sz="1400" baseline="30000" dirty="0" smtClean="0"/>
                        <a:t>2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c: ¿? + 6c = c</a:t>
                      </a:r>
                      <a:r>
                        <a:rPr lang="es-ES" sz="1400" baseline="30000" dirty="0" smtClean="0"/>
                        <a:t>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¿? =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– 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                        ¿? = - 6c + c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9c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    ¿? = - 5c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- 2 =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2 + 3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5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9c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- 5c + 5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- 5c + 5 </a:t>
                      </a:r>
                      <a:r>
                        <a:rPr lang="es-ES" sz="1400" dirty="0" smtClean="0"/>
                        <a:t>- 10c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+ 6c - 2 = – c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 +  c  + 3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442434" y="2434107"/>
            <a:ext cx="1030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442434" y="4994856"/>
            <a:ext cx="1030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9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0622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Un cliente de una frutería paga con un billete de 5x – 10 pesos, y recibe de vueltas la quinta parte del valor del billete. ¿Cuánto costaron las frutas que compró?</a:t>
            </a:r>
          </a:p>
          <a:p>
            <a:pPr marL="0" indent="0">
              <a:buNone/>
            </a:pPr>
            <a:r>
              <a:rPr lang="es-ES" b="1" i="1" dirty="0"/>
              <a:t>SOLUCIÓN:</a:t>
            </a:r>
          </a:p>
          <a:p>
            <a:pPr marL="514350" lvl="0" indent="-514350">
              <a:buAutoNum type="arabicPeriod"/>
            </a:pPr>
            <a:r>
              <a:rPr lang="es-ES" dirty="0"/>
              <a:t>Lee el problema detenidamente y reflexiona: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/>
              <a:t>¿Te es común esta situación?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¿Has escuchado estas expresiones?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/>
              <a:t>¿Cómo interpretas expresiones como </a:t>
            </a:r>
            <a:r>
              <a:rPr lang="es-ES" dirty="0" smtClean="0"/>
              <a:t>“la quinta parte”?</a:t>
            </a:r>
            <a:endParaRPr lang="es-E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/>
              <a:t>¿En qué otras situaciones la has visto estas expresiones?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/>
              <a:t>¿Te parecen difíciles enfrentarlas?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/>
              <a:t>¿Consideras pertinente aprender a resolverlas?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dirty="0" smtClean="0"/>
              <a:t>SUSTRACCIÓN </a:t>
            </a:r>
            <a:r>
              <a:rPr lang="es-ES" b="1" dirty="0"/>
              <a:t>ALGEBRAICA: </a:t>
            </a:r>
            <a:r>
              <a:rPr lang="es-ES" b="1" dirty="0" smtClean="0"/>
              <a:t>SOLUCIÓN DE PROBLEMAS POR ANALOGÍA </a:t>
            </a:r>
            <a:endParaRPr lang="es-ES" dirty="0"/>
          </a:p>
        </p:txBody>
      </p:sp>
      <p:pic>
        <p:nvPicPr>
          <p:cNvPr id="1026" name="Picture 2" descr="apple worm peek md wh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80" y="3284113"/>
            <a:ext cx="2574631" cy="20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422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94196" y="530061"/>
            <a:ext cx="93157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29. ¿Cuánto hay que sustraerle a 5ab + 6bc – 1 para obtener – ab – </a:t>
            </a:r>
            <a:r>
              <a:rPr lang="es-ES" sz="1400" dirty="0" err="1"/>
              <a:t>bc</a:t>
            </a:r>
            <a:r>
              <a:rPr lang="es-ES" sz="1400" dirty="0"/>
              <a:t> + 1?  </a:t>
            </a:r>
            <a:endParaRPr lang="es-ES" sz="1400" dirty="0" smtClean="0"/>
          </a:p>
          <a:p>
            <a:r>
              <a:rPr lang="es-ES" sz="1400" dirty="0" smtClean="0"/>
              <a:t>Minuendo: </a:t>
            </a:r>
            <a:r>
              <a:rPr lang="es-ES" sz="1400" dirty="0"/>
              <a:t>5ab + 6bc – </a:t>
            </a:r>
            <a:r>
              <a:rPr lang="es-ES" sz="1400" dirty="0" smtClean="0"/>
              <a:t>1</a:t>
            </a:r>
          </a:p>
          <a:p>
            <a:r>
              <a:rPr lang="es-ES" sz="1400" dirty="0" smtClean="0"/>
              <a:t>Sustraendo: ¿?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93862"/>
              </p:ext>
            </p:extLst>
          </p:nvPr>
        </p:nvGraphicFramePr>
        <p:xfrm>
          <a:off x="1481070" y="1461907"/>
          <a:ext cx="8083639" cy="364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5ab + 6bc – 1  </a:t>
                      </a:r>
                    </a:p>
                    <a:p>
                      <a:r>
                        <a:rPr lang="es-ES" sz="1400" dirty="0" smtClean="0"/>
                        <a:t>   ¿?      ¿?    ¿?     </a:t>
                      </a:r>
                    </a:p>
                    <a:p>
                      <a:r>
                        <a:rPr lang="es-ES" sz="1400" dirty="0" smtClean="0"/>
                        <a:t>– ab   –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 + 1</a:t>
                      </a:r>
                      <a:endParaRPr lang="es-ES" sz="1400" baseline="30000" dirty="0" smtClean="0"/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a</a:t>
                      </a:r>
                      <a:r>
                        <a:rPr lang="es-ES" sz="1400" dirty="0" smtClean="0"/>
                        <a:t>b: 5ab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– ab</a:t>
                      </a:r>
                      <a:r>
                        <a:rPr lang="es-ES" sz="1400" baseline="30000" dirty="0" smtClean="0"/>
                        <a:t>     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: 6bc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- </a:t>
                      </a:r>
                      <a:r>
                        <a:rPr lang="es-ES" sz="1400" baseline="0" dirty="0" err="1" smtClean="0"/>
                        <a:t>bc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5ab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/>
                        <a:t>+</a:t>
                      </a:r>
                      <a:r>
                        <a:rPr lang="es-ES" sz="1400" dirty="0" smtClean="0"/>
                        <a:t> ab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                            6</a:t>
                      </a:r>
                      <a:r>
                        <a:rPr lang="es-ES" sz="1400" dirty="0" smtClean="0"/>
                        <a:t>bc</a:t>
                      </a:r>
                      <a:r>
                        <a:rPr lang="es-ES" sz="1400" baseline="0" dirty="0" smtClean="0"/>
                        <a:t> +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7bc = ¿?                                        </a:t>
                      </a:r>
                    </a:p>
                    <a:p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</a:t>
                      </a:r>
                      <a:r>
                        <a:rPr lang="es-ES" sz="1400" baseline="0" dirty="0" smtClean="0"/>
                        <a:t> independientes: - 1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1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- 1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- 1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          - 2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6ab + 7bc - 2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  5ab + 6bc – 1</a:t>
                      </a:r>
                    </a:p>
                    <a:p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6ab - 7bc + 2   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– ab   –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 + 1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5ab + 6bc – 1 + ¿? + ¿? + ¿? = – ab   –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 + 1</a:t>
                      </a:r>
                      <a:endParaRPr lang="es-ES" sz="1400" baseline="30000" dirty="0" smtClean="0"/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a</a:t>
                      </a:r>
                      <a:r>
                        <a:rPr lang="es-ES" sz="1400" dirty="0" smtClean="0"/>
                        <a:t>b: 5ab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– ab</a:t>
                      </a:r>
                      <a:r>
                        <a:rPr lang="es-ES" sz="1400" baseline="30000" dirty="0" smtClean="0"/>
                        <a:t>     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: 6bc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- </a:t>
                      </a:r>
                      <a:r>
                        <a:rPr lang="es-ES" sz="1400" baseline="0" dirty="0" err="1" smtClean="0"/>
                        <a:t>bc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5ab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baseline="0" dirty="0" smtClean="0"/>
                        <a:t>+</a:t>
                      </a:r>
                      <a:r>
                        <a:rPr lang="es-ES" sz="1400" dirty="0" smtClean="0"/>
                        <a:t> ab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                            6</a:t>
                      </a:r>
                      <a:r>
                        <a:rPr lang="es-ES" sz="1400" dirty="0" smtClean="0"/>
                        <a:t>bc</a:t>
                      </a:r>
                      <a:r>
                        <a:rPr lang="es-ES" sz="1400" baseline="0" dirty="0" smtClean="0"/>
                        <a:t> +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7bc = ¿?                                        </a:t>
                      </a:r>
                    </a:p>
                    <a:p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</a:t>
                      </a:r>
                      <a:r>
                        <a:rPr lang="es-ES" sz="1400" baseline="0" dirty="0" smtClean="0"/>
                        <a:t> independientes: - 1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¿? = 1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- 1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baseline="0" dirty="0" smtClean="0"/>
                        <a:t>- 1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                                        - 2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6ab + 7bc - 2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5ab + 6bc – 1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6ab - 7bc + 2</a:t>
                      </a:r>
                      <a:r>
                        <a:rPr lang="es-ES" sz="1400" dirty="0" smtClean="0"/>
                        <a:t> = – ab   –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 + 1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622738" y="2292439"/>
            <a:ext cx="99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622738" y="4866067"/>
            <a:ext cx="99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336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4045" y="645970"/>
            <a:ext cx="7371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30. ¿A qué expresión se le resta - ab - </a:t>
            </a:r>
            <a:r>
              <a:rPr lang="es-ES" sz="1400" dirty="0" err="1"/>
              <a:t>bc</a:t>
            </a:r>
            <a:r>
              <a:rPr lang="es-ES" sz="1400" dirty="0"/>
              <a:t> – 1 para obtener ab + </a:t>
            </a:r>
            <a:r>
              <a:rPr lang="es-ES" sz="1400" dirty="0" err="1"/>
              <a:t>bc</a:t>
            </a:r>
            <a:r>
              <a:rPr lang="es-ES" sz="1400" dirty="0"/>
              <a:t> + 1? 	</a:t>
            </a:r>
            <a:endParaRPr lang="es-ES" sz="1400" dirty="0" smtClean="0"/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- ab - </a:t>
            </a:r>
            <a:r>
              <a:rPr lang="es-ES" sz="1400" dirty="0" err="1"/>
              <a:t>bc</a:t>
            </a:r>
            <a:r>
              <a:rPr lang="es-ES" sz="1400" dirty="0"/>
              <a:t> – 1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52917"/>
              </p:ext>
            </p:extLst>
          </p:nvPr>
        </p:nvGraphicFramePr>
        <p:xfrm>
          <a:off x="1468190" y="1487666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¿?    ¿?   ¿? </a:t>
                      </a:r>
                    </a:p>
                    <a:p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 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   (Al sustraendo se le cambia el signo)</a:t>
                      </a:r>
                    </a:p>
                    <a:p>
                      <a:r>
                        <a:rPr lang="es-ES" sz="1400" dirty="0" smtClean="0"/>
                        <a:t>  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ab</a:t>
                      </a:r>
                      <a:r>
                        <a:rPr lang="es-ES" sz="1400" dirty="0" smtClean="0"/>
                        <a:t>: ¿? + ab = ab</a:t>
                      </a:r>
                      <a:r>
                        <a:rPr lang="es-ES" sz="1400" baseline="30000" dirty="0" smtClean="0"/>
                        <a:t>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: ¿? +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=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30000" dirty="0" smtClean="0"/>
                        <a:t>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¿? = ab - ab                         ¿? =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-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                                  ¿? = 0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+ 1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1 - 1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 0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0     0</a:t>
                      </a:r>
                      <a:r>
                        <a:rPr lang="es-ES" sz="1400" dirty="0" smtClean="0"/>
                        <a:t>   </a:t>
                      </a:r>
                    </a:p>
                    <a:p>
                      <a:r>
                        <a:rPr lang="es-ES" sz="1400" dirty="0" smtClean="0"/>
                        <a:t>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      (Al sustraendo se le cambia el signo)</a:t>
                      </a:r>
                    </a:p>
                    <a:p>
                      <a:r>
                        <a:rPr lang="es-ES" sz="1400" dirty="0" smtClean="0"/>
                        <a:t>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+ ¿? + 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 = 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</a:t>
                      </a:r>
                    </a:p>
                    <a:p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ab</a:t>
                      </a:r>
                      <a:r>
                        <a:rPr lang="es-ES" sz="1400" dirty="0" smtClean="0"/>
                        <a:t>: ¿? + ab = ab</a:t>
                      </a:r>
                      <a:r>
                        <a:rPr lang="es-ES" sz="1400" baseline="30000" dirty="0" smtClean="0"/>
                        <a:t>            </a:t>
                      </a: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: ¿? +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=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30000" dirty="0" smtClean="0"/>
                        <a:t>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¿? = ab - ab                         ¿? =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- </a:t>
                      </a:r>
                      <a:r>
                        <a:rPr lang="es-ES" sz="1400" baseline="0" dirty="0" err="1" smtClean="0"/>
                        <a:t>bc</a:t>
                      </a:r>
                      <a:r>
                        <a:rPr lang="es-ES" sz="1400" baseline="0" dirty="0" smtClean="0"/>
                        <a:t>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                                  ¿? = 0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+ 1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1 - 1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0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 + 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 = ab + </a:t>
                      </a:r>
                      <a:r>
                        <a:rPr lang="es-ES" sz="1400" dirty="0" err="1" smtClean="0"/>
                        <a:t>bc</a:t>
                      </a:r>
                      <a:r>
                        <a:rPr lang="es-ES" sz="1400" dirty="0" smtClean="0"/>
                        <a:t> 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596980" y="2343955"/>
            <a:ext cx="850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491803" y="4917583"/>
            <a:ext cx="850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500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2223" y="927990"/>
            <a:ext cx="9144001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31. Un triángulo de perímetro 9xyz, tiene de lados 3xyz y 2xyz. ¿Cuánto mide su tercer lado?       </a:t>
            </a:r>
            <a:endParaRPr lang="es-ES" sz="1400" dirty="0" smtClean="0"/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</a:t>
            </a:r>
            <a:r>
              <a:rPr lang="es-ES" sz="1400" dirty="0" smtClean="0"/>
              <a:t>a </a:t>
            </a:r>
            <a:r>
              <a:rPr lang="es-ES" sz="1400" dirty="0"/>
              <a:t>+ 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c, </a:t>
            </a:r>
            <a:r>
              <a:rPr lang="es-ES" sz="1400" dirty="0"/>
              <a:t>donde P es perímetro y L es el lado respectivo.</a:t>
            </a:r>
          </a:p>
          <a:p>
            <a:pPr algn="just"/>
            <a:r>
              <a:rPr lang="es-ES" sz="1400" dirty="0"/>
              <a:t>Conocemos dos de estos lados, b</a:t>
            </a:r>
            <a:r>
              <a:rPr lang="es-ES" sz="1400" dirty="0" smtClean="0"/>
              <a:t> + a </a:t>
            </a:r>
            <a:r>
              <a:rPr lang="es-ES" sz="1400" dirty="0"/>
              <a:t>= </a:t>
            </a:r>
            <a:r>
              <a:rPr lang="es-ES" sz="1400" dirty="0" smtClean="0"/>
              <a:t>3xyz </a:t>
            </a:r>
            <a:r>
              <a:rPr lang="es-ES" sz="1400" dirty="0"/>
              <a:t>+ </a:t>
            </a:r>
            <a:r>
              <a:rPr lang="es-ES" sz="1400" dirty="0" smtClean="0"/>
              <a:t>2xyz </a:t>
            </a:r>
            <a:r>
              <a:rPr lang="es-ES" sz="1400" dirty="0"/>
              <a:t>= </a:t>
            </a:r>
            <a:r>
              <a:rPr lang="es-ES" sz="1400" dirty="0" smtClean="0"/>
              <a:t>5xyz</a:t>
            </a:r>
            <a:r>
              <a:rPr lang="es-ES" sz="1400" dirty="0"/>
              <a:t>; conocemos el perímetro, 9</a:t>
            </a:r>
            <a:r>
              <a:rPr lang="es-ES" sz="1400" dirty="0" smtClean="0"/>
              <a:t>xyz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5xyz </a:t>
            </a:r>
            <a:r>
              <a:rPr lang="es-ES" sz="1400" dirty="0"/>
              <a:t>(suma de dos lados) para llegar a 9</a:t>
            </a:r>
            <a:r>
              <a:rPr lang="es-ES" sz="1400" dirty="0" smtClean="0"/>
              <a:t>xyz </a:t>
            </a:r>
            <a:r>
              <a:rPr lang="es-ES" sz="1400" dirty="0"/>
              <a:t>(perímetro)?, es decir, 9</a:t>
            </a:r>
            <a:r>
              <a:rPr lang="es-ES" sz="1400" dirty="0" smtClean="0"/>
              <a:t>xyz </a:t>
            </a:r>
            <a:r>
              <a:rPr lang="es-ES" sz="1400" dirty="0"/>
              <a:t>– </a:t>
            </a:r>
            <a:r>
              <a:rPr lang="es-ES" sz="1400" dirty="0" smtClean="0"/>
              <a:t>5xyz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4xyz</a:t>
            </a:r>
            <a:r>
              <a:rPr lang="es-ES" sz="1400" dirty="0"/>
              <a:t>, es la medida del tercer lado</a:t>
            </a:r>
            <a:r>
              <a:rPr lang="es-ES" sz="1400" dirty="0" smtClean="0"/>
              <a:t>.</a:t>
            </a:r>
          </a:p>
          <a:p>
            <a:pPr algn="just"/>
            <a:endParaRPr lang="es-ES" sz="1400" dirty="0"/>
          </a:p>
          <a:p>
            <a:pPr algn="just"/>
            <a:endParaRPr lang="es-ES" sz="1400" dirty="0" smtClean="0"/>
          </a:p>
          <a:p>
            <a:pPr algn="just"/>
            <a:r>
              <a:rPr lang="es-ES" sz="1400" dirty="0"/>
              <a:t>32. Un triángulo isósceles, cuyos lados iguales miden 8a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c, tiene de perímetro 20a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c. ¿Cuánto mide el lado diferente? </a:t>
            </a:r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L1 + L2 + L3, donde P es perímetro y L es el lado respectivo. Además recordemos que triángulo isósceles es aquel que tiene dos lados y dos ángulos iguales.</a:t>
            </a:r>
          </a:p>
          <a:p>
            <a:pPr algn="just"/>
            <a:r>
              <a:rPr lang="es-ES" sz="1400" dirty="0"/>
              <a:t>Conocemos dos de estos lados, L1 + L2 =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</a:t>
            </a:r>
            <a:r>
              <a:rPr lang="es-ES" sz="1400" dirty="0"/>
              <a:t>+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</a:t>
            </a:r>
            <a:r>
              <a:rPr lang="es-ES" sz="1400" dirty="0"/>
              <a:t>= </a:t>
            </a:r>
            <a:r>
              <a:rPr lang="es-ES" sz="1400" dirty="0" smtClean="0"/>
              <a:t>16a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r>
              <a:rPr lang="es-ES" sz="1400" dirty="0"/>
              <a:t>; conocemos el perímetro, </a:t>
            </a:r>
            <a:r>
              <a:rPr lang="es-ES" sz="1400" dirty="0" smtClean="0"/>
              <a:t>20a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16a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</a:t>
            </a:r>
            <a:r>
              <a:rPr lang="es-ES" sz="1400" dirty="0"/>
              <a:t>(suma de dos lados) para llegar a </a:t>
            </a:r>
            <a:r>
              <a:rPr lang="es-ES" sz="1400" dirty="0" smtClean="0"/>
              <a:t>20a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</a:t>
            </a:r>
            <a:r>
              <a:rPr lang="es-ES" sz="1400" dirty="0"/>
              <a:t>(perímetro)?, es decir, </a:t>
            </a:r>
            <a:r>
              <a:rPr lang="es-ES" sz="1400" dirty="0" smtClean="0"/>
              <a:t>20a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</a:t>
            </a:r>
            <a:r>
              <a:rPr lang="es-ES" sz="1400" dirty="0"/>
              <a:t>– </a:t>
            </a:r>
            <a:r>
              <a:rPr lang="es-ES" sz="1400" dirty="0" smtClean="0"/>
              <a:t>16a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4a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</a:t>
            </a:r>
            <a:r>
              <a:rPr lang="es-ES" sz="1400" dirty="0"/>
              <a:t>, es la medida del tercer lado</a:t>
            </a:r>
            <a:r>
              <a:rPr lang="es-ES" sz="1400" dirty="0" smtClean="0"/>
              <a:t>.</a:t>
            </a:r>
          </a:p>
          <a:p>
            <a:pPr algn="just"/>
            <a:endParaRPr lang="es-ES" sz="1400" dirty="0"/>
          </a:p>
          <a:p>
            <a:pPr algn="just"/>
            <a:endParaRPr lang="es-ES" sz="1400" dirty="0" smtClean="0"/>
          </a:p>
          <a:p>
            <a:pPr algn="just">
              <a:lnSpc>
                <a:spcPct val="110000"/>
              </a:lnSpc>
            </a:pPr>
            <a:r>
              <a:rPr lang="es-ES" sz="1400" dirty="0"/>
              <a:t>33. Un triángulo escaleno cuyo lado mayor mide 6x</a:t>
            </a:r>
            <a:r>
              <a:rPr lang="es-ES" sz="1400" baseline="30000" dirty="0"/>
              <a:t>n</a:t>
            </a:r>
            <a:r>
              <a:rPr lang="es-ES" sz="1400" dirty="0"/>
              <a:t> y el lado menor mide la tercera parte del lado mayor, tiene de perímetro 13x</a:t>
            </a:r>
            <a:r>
              <a:rPr lang="es-ES" sz="1400" baseline="30000" dirty="0"/>
              <a:t>n</a:t>
            </a:r>
            <a:r>
              <a:rPr lang="es-ES" sz="1400" dirty="0"/>
              <a:t> .  ¿Cuánto mide el lado medio</a:t>
            </a:r>
            <a:r>
              <a:rPr lang="es-ES" sz="1400" dirty="0" smtClean="0"/>
              <a:t>?.     </a:t>
            </a:r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</a:t>
            </a:r>
            <a:r>
              <a:rPr lang="es-ES" sz="1400" dirty="0" smtClean="0"/>
              <a:t>a </a:t>
            </a:r>
            <a:r>
              <a:rPr lang="es-ES" sz="1400" dirty="0"/>
              <a:t>+ </a:t>
            </a:r>
            <a:r>
              <a:rPr lang="es-ES" sz="1400" dirty="0" smtClean="0"/>
              <a:t>b + c, </a:t>
            </a:r>
            <a:r>
              <a:rPr lang="es-ES" sz="1400" dirty="0"/>
              <a:t>donde P es perímetro y L es el lado respectivo.</a:t>
            </a:r>
          </a:p>
          <a:p>
            <a:pPr algn="just"/>
            <a:r>
              <a:rPr lang="es-ES" sz="1400" dirty="0"/>
              <a:t>Conocemos dos de estos lados, el mayor y el menor que es la tercera parte del mayor, es decir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n </a:t>
            </a:r>
            <a:r>
              <a:rPr lang="es-ES" sz="1400" dirty="0"/>
              <a:t>/3 = </a:t>
            </a:r>
            <a:r>
              <a:rPr lang="es-ES" sz="1400" dirty="0" smtClean="0"/>
              <a:t>2x</a:t>
            </a:r>
            <a:r>
              <a:rPr lang="es-ES" sz="1400" baseline="30000" dirty="0" smtClean="0"/>
              <a:t>n</a:t>
            </a:r>
            <a:r>
              <a:rPr lang="es-ES" sz="1400" dirty="0"/>
              <a:t>; luego </a:t>
            </a:r>
            <a:r>
              <a:rPr lang="es-ES" sz="1400" dirty="0" smtClean="0"/>
              <a:t>a </a:t>
            </a:r>
            <a:r>
              <a:rPr lang="es-ES" sz="1400" dirty="0"/>
              <a:t>+ </a:t>
            </a:r>
            <a:r>
              <a:rPr lang="es-ES" sz="1400" dirty="0" smtClean="0"/>
              <a:t>c </a:t>
            </a:r>
            <a:r>
              <a:rPr lang="es-ES" sz="1400" dirty="0"/>
              <a:t>= </a:t>
            </a:r>
            <a:r>
              <a:rPr lang="es-ES" sz="1400" dirty="0" smtClean="0"/>
              <a:t>2x</a:t>
            </a:r>
            <a:r>
              <a:rPr lang="es-ES" sz="1400" baseline="30000" dirty="0" smtClean="0"/>
              <a:t>n </a:t>
            </a:r>
            <a:r>
              <a:rPr lang="es-ES" sz="1400" dirty="0"/>
              <a:t>+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8x</a:t>
            </a:r>
            <a:r>
              <a:rPr lang="es-ES" sz="1400" baseline="30000" dirty="0" smtClean="0"/>
              <a:t>n</a:t>
            </a:r>
            <a:r>
              <a:rPr lang="es-ES" sz="1400" dirty="0"/>
              <a:t>; conocemos el perímetro,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8x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(suma de dos lados) para llegar a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(perímetro)?, es decir,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8x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</a:t>
            </a:r>
            <a:r>
              <a:rPr lang="es-ES" sz="1400" dirty="0"/>
              <a:t>, es la medida del lado medio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5" name="Rectángulo 4"/>
          <p:cNvSpPr/>
          <p:nvPr/>
        </p:nvSpPr>
        <p:spPr>
          <a:xfrm>
            <a:off x="2121886" y="158549"/>
            <a:ext cx="5844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/>
              <a:t>PROBLEMAS RESUELTOS</a:t>
            </a:r>
            <a:endParaRPr lang="es-ES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55" y="574552"/>
            <a:ext cx="2247900" cy="18764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922" y="2482261"/>
            <a:ext cx="1866900" cy="16573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455" y="4446968"/>
            <a:ext cx="2209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3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6619" y="401272"/>
            <a:ext cx="779601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34. Un rectángulo tiene de base 8m</a:t>
            </a:r>
            <a:r>
              <a:rPr lang="es-ES" sz="1400" baseline="30000" dirty="0"/>
              <a:t>2</a:t>
            </a:r>
            <a:r>
              <a:rPr lang="es-ES" sz="1400" dirty="0"/>
              <a:t>n. ¿Cuánto será su altura si su perímetro es de 20m</a:t>
            </a:r>
            <a:r>
              <a:rPr lang="es-ES" sz="1400" baseline="30000" dirty="0"/>
              <a:t>2</a:t>
            </a:r>
            <a:r>
              <a:rPr lang="es-ES" sz="1400" dirty="0"/>
              <a:t>n? </a:t>
            </a:r>
            <a:endParaRPr lang="es-ES" sz="1400" dirty="0" smtClean="0"/>
          </a:p>
          <a:p>
            <a:r>
              <a:rPr lang="es-ES" sz="1400" dirty="0" smtClean="0"/>
              <a:t>Debemos </a:t>
            </a:r>
            <a:r>
              <a:rPr lang="es-ES" sz="1400" dirty="0"/>
              <a:t>partir del concepto que perímetro es la suma de la medida de los lados que conforman a una figura, en nuestro caso P = B + B + H + H, donde P es perímetro, B es la base y H es la altura.</a:t>
            </a:r>
          </a:p>
          <a:p>
            <a:pPr algn="just"/>
            <a:r>
              <a:rPr lang="es-ES" sz="1400" dirty="0"/>
              <a:t>Conocemos la base, luego B + B = </a:t>
            </a:r>
            <a:r>
              <a:rPr lang="es-ES" sz="1400" dirty="0" smtClean="0"/>
              <a:t>8m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 </a:t>
            </a:r>
            <a:r>
              <a:rPr lang="es-ES" sz="1400" dirty="0"/>
              <a:t>+ </a:t>
            </a:r>
            <a:r>
              <a:rPr lang="es-ES" sz="1400" dirty="0" smtClean="0"/>
              <a:t>8m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 </a:t>
            </a:r>
            <a:r>
              <a:rPr lang="es-ES" sz="1400" dirty="0"/>
              <a:t>= </a:t>
            </a:r>
            <a:r>
              <a:rPr lang="es-ES" sz="1400" dirty="0" smtClean="0"/>
              <a:t>16m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  <a:r>
              <a:rPr lang="es-ES" sz="1400" dirty="0"/>
              <a:t>; conocemos el perímetro, </a:t>
            </a:r>
            <a:r>
              <a:rPr lang="es-ES" sz="1400" dirty="0" smtClean="0"/>
              <a:t>20m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16m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 </a:t>
            </a:r>
            <a:r>
              <a:rPr lang="es-ES" sz="1400" dirty="0"/>
              <a:t>(suma de las bases) para llegar a </a:t>
            </a:r>
            <a:r>
              <a:rPr lang="es-ES" sz="1400" dirty="0" smtClean="0"/>
              <a:t>20m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 </a:t>
            </a:r>
            <a:r>
              <a:rPr lang="es-ES" sz="1400" dirty="0"/>
              <a:t>(perímetro)?, es decir, </a:t>
            </a:r>
            <a:r>
              <a:rPr lang="es-ES" sz="1400" dirty="0" smtClean="0"/>
              <a:t>20m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 </a:t>
            </a:r>
            <a:r>
              <a:rPr lang="es-ES" sz="1400" dirty="0"/>
              <a:t>– </a:t>
            </a:r>
            <a:r>
              <a:rPr lang="es-ES" sz="1400" dirty="0" smtClean="0"/>
              <a:t>16m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 </a:t>
            </a:r>
            <a:r>
              <a:rPr lang="es-ES" sz="1400" dirty="0"/>
              <a:t>= </a:t>
            </a:r>
            <a:r>
              <a:rPr lang="es-ES" sz="1400" dirty="0" smtClean="0"/>
              <a:t>4m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  <a:r>
              <a:rPr lang="es-ES" sz="1400" dirty="0"/>
              <a:t>; esta medida se reparte entre los dos lados que conforman la altura, </a:t>
            </a:r>
            <a:r>
              <a:rPr lang="es-ES" sz="1400" dirty="0" smtClean="0"/>
              <a:t>4m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n/2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n</a:t>
            </a:r>
            <a:r>
              <a:rPr lang="es-ES" sz="1400" dirty="0"/>
              <a:t>, es la altura de este rectángulo</a:t>
            </a:r>
            <a:r>
              <a:rPr lang="es-ES" sz="1400" dirty="0" smtClean="0"/>
              <a:t>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35. Un rectángulo tiene de altura 5x</a:t>
            </a:r>
            <a:r>
              <a:rPr lang="es-ES" sz="1400" baseline="30000" dirty="0"/>
              <a:t>m</a:t>
            </a:r>
            <a:r>
              <a:rPr lang="es-ES" sz="1400" dirty="0"/>
              <a:t>. ¿Cuánto será su base si su perímetro es de 12x</a:t>
            </a:r>
            <a:r>
              <a:rPr lang="es-ES" sz="1400" baseline="30000" dirty="0"/>
              <a:t>m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B + B + H + H, donde P es perímetro, B es la base y H es la altura.</a:t>
            </a:r>
          </a:p>
          <a:p>
            <a:pPr algn="just"/>
            <a:r>
              <a:rPr lang="es-ES" sz="1400" dirty="0"/>
              <a:t>Conocemos la altura, luego H + H =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m</a:t>
            </a:r>
            <a:r>
              <a:rPr lang="es-ES" sz="1400" dirty="0"/>
              <a:t>; conocemos el perímetro, </a:t>
            </a:r>
            <a:r>
              <a:rPr lang="es-ES" sz="1400" dirty="0" smtClean="0"/>
              <a:t>12x</a:t>
            </a:r>
            <a:r>
              <a:rPr lang="es-ES" sz="1400" baseline="30000" dirty="0" smtClean="0"/>
              <a:t>m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 </a:t>
            </a:r>
            <a:r>
              <a:rPr lang="es-ES" sz="1400" dirty="0"/>
              <a:t>(suma de las alturas) para llegar a </a:t>
            </a:r>
            <a:r>
              <a:rPr lang="es-ES" sz="1400" dirty="0" smtClean="0"/>
              <a:t>12x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 </a:t>
            </a:r>
            <a:r>
              <a:rPr lang="es-ES" sz="1400" dirty="0"/>
              <a:t>(perímetro)?, es decir, </a:t>
            </a:r>
            <a:r>
              <a:rPr lang="es-ES" sz="1400" dirty="0" smtClean="0"/>
              <a:t>12x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2x</a:t>
            </a:r>
            <a:r>
              <a:rPr lang="es-ES" sz="1400" baseline="30000" dirty="0" smtClean="0"/>
              <a:t>m</a:t>
            </a:r>
            <a:r>
              <a:rPr lang="es-ES" sz="1400" dirty="0"/>
              <a:t>; esta medida se reparte entre los dos lados que conforman las bases, </a:t>
            </a:r>
            <a:r>
              <a:rPr lang="es-ES" sz="1400" dirty="0" smtClean="0"/>
              <a:t>2x</a:t>
            </a:r>
            <a:r>
              <a:rPr lang="es-ES" sz="1400" baseline="30000" dirty="0" smtClean="0"/>
              <a:t>m </a:t>
            </a:r>
            <a:r>
              <a:rPr lang="es-ES" sz="1400" dirty="0"/>
              <a:t>/2 = </a:t>
            </a:r>
            <a:r>
              <a:rPr lang="es-ES" sz="1400" dirty="0" err="1" smtClean="0">
                <a:solidFill>
                  <a:srgbClr val="FF0000"/>
                </a:solidFill>
              </a:rPr>
              <a:t>x</a:t>
            </a:r>
            <a:r>
              <a:rPr lang="es-ES" sz="1400" baseline="30000" dirty="0" err="1" smtClean="0">
                <a:solidFill>
                  <a:srgbClr val="FF0000"/>
                </a:solidFill>
              </a:rPr>
              <a:t>m</a:t>
            </a:r>
            <a:r>
              <a:rPr lang="es-ES" sz="1400" dirty="0"/>
              <a:t>, es la base de este rectángulo.</a:t>
            </a:r>
          </a:p>
          <a:p>
            <a:pPr algn="just"/>
            <a:endParaRPr lang="es-ES" sz="1400" dirty="0" smtClean="0"/>
          </a:p>
          <a:p>
            <a:pPr algn="just"/>
            <a:r>
              <a:rPr lang="es-ES" sz="1400" dirty="0"/>
              <a:t>36. En una familia, el padre tiene 5 años más que la madre, el hijo menor tiene 18 años menos que la madre. ¿Cuántos años tiene el hijo mayor si la suma de las 4 edades es de 4x - 50? </a:t>
            </a:r>
            <a:endParaRPr lang="es-ES" sz="1400" dirty="0" smtClean="0"/>
          </a:p>
          <a:p>
            <a:r>
              <a:rPr lang="es-ES" sz="1400" dirty="0"/>
              <a:t>La familia está conformada por cuatro integrantes: Papá, mamá, hijo menor e hijo mayor; sus edades suman 4x – </a:t>
            </a:r>
            <a:r>
              <a:rPr lang="es-ES" sz="1400" dirty="0" smtClean="0"/>
              <a:t>50, </a:t>
            </a:r>
            <a:r>
              <a:rPr lang="es-ES" sz="1400" dirty="0"/>
              <a:t>es decir E = P + M + h + H, donde E es la suma de las edades, P la edad del papá, M la edad de la mamá, h la edad del hijo menor y H la edad del hijo mayor. </a:t>
            </a:r>
          </a:p>
          <a:p>
            <a:r>
              <a:rPr lang="es-ES" sz="1400" dirty="0"/>
              <a:t>Representemos por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dirty="0"/>
              <a:t> la edad de la madre (M), luego el padre (P) tiene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5 </a:t>
            </a:r>
            <a:r>
              <a:rPr lang="es-ES" sz="1400" dirty="0"/>
              <a:t>(el padre tiene </a:t>
            </a:r>
            <a:r>
              <a:rPr lang="es-ES" sz="1400" dirty="0" smtClean="0"/>
              <a:t>5 </a:t>
            </a:r>
            <a:r>
              <a:rPr lang="es-ES" sz="1400" dirty="0"/>
              <a:t>años más que la madre) y el hijo menor (h) tendrá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18 </a:t>
            </a:r>
            <a:r>
              <a:rPr lang="es-ES" sz="1400" dirty="0"/>
              <a:t>(el hijo menor tiene </a:t>
            </a:r>
            <a:r>
              <a:rPr lang="es-ES" sz="1400" dirty="0" smtClean="0"/>
              <a:t>18 </a:t>
            </a:r>
            <a:r>
              <a:rPr lang="es-ES" sz="1400" dirty="0"/>
              <a:t>años menos que la madre). Luego P + M + h = x + </a:t>
            </a:r>
            <a:r>
              <a:rPr lang="es-ES" sz="1400" dirty="0" smtClean="0"/>
              <a:t>5 </a:t>
            </a:r>
            <a:r>
              <a:rPr lang="es-ES" sz="1400" dirty="0"/>
              <a:t>+ x + x – </a:t>
            </a:r>
            <a:r>
              <a:rPr lang="es-ES" sz="1400" dirty="0" smtClean="0"/>
              <a:t>18 </a:t>
            </a:r>
            <a:r>
              <a:rPr lang="es-ES" sz="1400" dirty="0"/>
              <a:t>= 3</a:t>
            </a:r>
            <a:r>
              <a:rPr lang="es-ES" sz="1400" dirty="0" smtClean="0"/>
              <a:t>x </a:t>
            </a:r>
            <a:r>
              <a:rPr lang="es-ES" sz="1400" dirty="0"/>
              <a:t>– </a:t>
            </a:r>
            <a:r>
              <a:rPr lang="es-ES" sz="1400" dirty="0" smtClean="0"/>
              <a:t>13. </a:t>
            </a:r>
            <a:r>
              <a:rPr lang="es-ES" sz="1400" dirty="0"/>
              <a:t>Ahora la pregunta sería ¿Cuánto le falta a 3x – </a:t>
            </a:r>
            <a:r>
              <a:rPr lang="es-ES" sz="1400" dirty="0" smtClean="0"/>
              <a:t>13 </a:t>
            </a:r>
            <a:r>
              <a:rPr lang="es-ES" sz="1400" dirty="0"/>
              <a:t>para llegar a 4x – </a:t>
            </a:r>
            <a:r>
              <a:rPr lang="es-ES" sz="1400" dirty="0" smtClean="0"/>
              <a:t>50? </a:t>
            </a:r>
            <a:r>
              <a:rPr lang="es-ES" sz="1400" dirty="0"/>
              <a:t>cuya respuesta sería 4x – </a:t>
            </a:r>
            <a:r>
              <a:rPr lang="es-ES" sz="1400" dirty="0" smtClean="0"/>
              <a:t>50 </a:t>
            </a:r>
            <a:r>
              <a:rPr lang="es-ES" sz="1400" dirty="0"/>
              <a:t>– 3x + </a:t>
            </a:r>
            <a:r>
              <a:rPr lang="es-ES" sz="1400" dirty="0" smtClean="0"/>
              <a:t>13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37</a:t>
            </a:r>
            <a:r>
              <a:rPr lang="es-ES" sz="1400" dirty="0" smtClean="0"/>
              <a:t>, </a:t>
            </a:r>
            <a:r>
              <a:rPr lang="es-ES" sz="1400" dirty="0"/>
              <a:t>es la edad del hijo mayor (H).</a:t>
            </a:r>
          </a:p>
          <a:p>
            <a:r>
              <a:rPr lang="es-ES" sz="1400" i="1" dirty="0"/>
              <a:t>Nota: Para la suma y la resta se aplicó la forma horizontal; si lo deseas hazlo por la vertical y obtendrás la misma respuesta.</a:t>
            </a:r>
          </a:p>
          <a:p>
            <a:pPr algn="just"/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266" y="787153"/>
            <a:ext cx="1819275" cy="828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817" y="1869817"/>
            <a:ext cx="904875" cy="1514475"/>
          </a:xfrm>
          <a:prstGeom prst="rect">
            <a:avLst/>
          </a:prstGeom>
        </p:spPr>
      </p:pic>
      <p:pic>
        <p:nvPicPr>
          <p:cNvPr id="1030" name="Picture 6" descr="familia-imagen-animada-0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07" y="4288027"/>
            <a:ext cx="2435170" cy="147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lamada de nube 8"/>
          <p:cNvSpPr/>
          <p:nvPr/>
        </p:nvSpPr>
        <p:spPr>
          <a:xfrm>
            <a:off x="11161690" y="3591931"/>
            <a:ext cx="1030310" cy="437881"/>
          </a:xfrm>
          <a:prstGeom prst="cloudCallout">
            <a:avLst>
              <a:gd name="adj1" fmla="val -50416"/>
              <a:gd name="adj2" fmla="val 115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Tengo x años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4" name="Llamada de nube 13"/>
          <p:cNvSpPr/>
          <p:nvPr/>
        </p:nvSpPr>
        <p:spPr>
          <a:xfrm>
            <a:off x="8332630" y="3406462"/>
            <a:ext cx="2646610" cy="759853"/>
          </a:xfrm>
          <a:prstGeom prst="cloudCallout">
            <a:avLst>
              <a:gd name="adj1" fmla="val -5549"/>
              <a:gd name="adj2" fmla="val 73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Soy 5 años mayor que mi esposa, es decir x + 5 años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5" name="Llamada de nube 14"/>
          <p:cNvSpPr/>
          <p:nvPr/>
        </p:nvSpPr>
        <p:spPr>
          <a:xfrm>
            <a:off x="9266817" y="5956949"/>
            <a:ext cx="2646610" cy="759853"/>
          </a:xfrm>
          <a:prstGeom prst="cloudCallout">
            <a:avLst>
              <a:gd name="adj1" fmla="val -10902"/>
              <a:gd name="adj2" fmla="val -727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Soy 18 años menor que mi mamá, es decir x - 18 años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377" y="590837"/>
            <a:ext cx="74482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37. Se compran 4 artículos de ropa: una chaqueta, una camisa, un pantalón y una corbata; la camisa costó $50000 menos que la chaqueta, y el pantalón costó $20000 más que la chaqueta. ¿Cuánto costó la corbata si se pagó 4x – 100000 por las 4 prendas? </a:t>
            </a:r>
            <a:endParaRPr lang="es-ES" sz="1400" dirty="0" smtClean="0"/>
          </a:p>
          <a:p>
            <a:pPr algn="just"/>
            <a:r>
              <a:rPr lang="es-ES" sz="1400" dirty="0"/>
              <a:t>Es claro que el costo total es la suma de los cuatro artículos, P = Ch + Ca + </a:t>
            </a:r>
            <a:r>
              <a:rPr lang="es-ES" sz="1400" dirty="0" err="1"/>
              <a:t>Pa</a:t>
            </a:r>
            <a:r>
              <a:rPr lang="es-ES" sz="1400" dirty="0"/>
              <a:t> + Co, donde P es el costo de los cuatro artículos, Ch costo chaqueta, Ca costo camisa, </a:t>
            </a:r>
            <a:r>
              <a:rPr lang="es-ES" sz="1400" dirty="0" err="1"/>
              <a:t>Pa</a:t>
            </a:r>
            <a:r>
              <a:rPr lang="es-ES" sz="1400" dirty="0"/>
              <a:t> costo pantalón y Co costo corbata. Representemos por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dirty="0"/>
              <a:t> el costo de la chaqueta, entonces la camisa costará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50000 </a:t>
            </a:r>
            <a:r>
              <a:rPr lang="es-ES" sz="1400" dirty="0"/>
              <a:t>(la camisa costó </a:t>
            </a:r>
            <a:r>
              <a:rPr lang="es-ES" sz="1400" dirty="0" smtClean="0"/>
              <a:t>$</a:t>
            </a:r>
            <a:r>
              <a:rPr lang="es-ES" sz="1400" dirty="0"/>
              <a:t>5</a:t>
            </a:r>
            <a:r>
              <a:rPr lang="es-ES" sz="1400" dirty="0" smtClean="0"/>
              <a:t>000 </a:t>
            </a:r>
            <a:r>
              <a:rPr lang="es-ES" sz="1400" dirty="0"/>
              <a:t>menos que la chaqueta), el pantalón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20000 </a:t>
            </a:r>
            <a:r>
              <a:rPr lang="es-ES" sz="1400" dirty="0"/>
              <a:t>(el pantalón costó </a:t>
            </a:r>
            <a:r>
              <a:rPr lang="es-ES" sz="1400" dirty="0" smtClean="0"/>
              <a:t>$20000 </a:t>
            </a:r>
            <a:r>
              <a:rPr lang="es-ES" sz="1400" dirty="0"/>
              <a:t>más que la chaqueta). Luego el costo de estos tres artículos es x + x </a:t>
            </a:r>
            <a:r>
              <a:rPr lang="es-ES" sz="1400" dirty="0" smtClean="0"/>
              <a:t>- 50000 </a:t>
            </a:r>
            <a:r>
              <a:rPr lang="es-ES" sz="1400" dirty="0"/>
              <a:t>+ x </a:t>
            </a:r>
            <a:r>
              <a:rPr lang="es-ES" sz="1400" dirty="0" smtClean="0"/>
              <a:t>+ </a:t>
            </a:r>
            <a:r>
              <a:rPr lang="es-ES" sz="1400" dirty="0"/>
              <a:t>20000 = 3x -</a:t>
            </a:r>
            <a:r>
              <a:rPr lang="es-ES" sz="1400" dirty="0" smtClean="0"/>
              <a:t> 30000</a:t>
            </a:r>
            <a:r>
              <a:rPr lang="es-ES" sz="1400" dirty="0"/>
              <a:t>. Ahora la pregunta sería ¿cuánto le falta a 3x </a:t>
            </a:r>
            <a:r>
              <a:rPr lang="es-ES" sz="1400" dirty="0" smtClean="0"/>
              <a:t>- 30000 </a:t>
            </a:r>
            <a:r>
              <a:rPr lang="es-ES" sz="1400" dirty="0"/>
              <a:t>para llegar a 4x – </a:t>
            </a:r>
            <a:r>
              <a:rPr lang="es-ES" sz="1400" dirty="0" smtClean="0"/>
              <a:t>100000 </a:t>
            </a:r>
            <a:r>
              <a:rPr lang="es-ES" sz="1400" dirty="0"/>
              <a:t>que fue el costo total? Cuya respuesta sería 4x – </a:t>
            </a:r>
            <a:r>
              <a:rPr lang="es-ES" sz="1400" dirty="0" smtClean="0"/>
              <a:t>100000 </a:t>
            </a:r>
            <a:r>
              <a:rPr lang="es-ES" sz="1400" dirty="0"/>
              <a:t>– 3x +</a:t>
            </a:r>
            <a:r>
              <a:rPr lang="es-ES" sz="1400" dirty="0" smtClean="0"/>
              <a:t> 30000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70000</a:t>
            </a:r>
            <a:r>
              <a:rPr lang="es-ES" sz="1400" dirty="0"/>
              <a:t>, que es el precio de la corbata.</a:t>
            </a:r>
          </a:p>
          <a:p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  <a:r>
              <a:rPr lang="es-ES" sz="1400" dirty="0" smtClean="0"/>
              <a:t> </a:t>
            </a:r>
          </a:p>
          <a:p>
            <a:endParaRPr lang="es-ES" sz="1400" dirty="0"/>
          </a:p>
          <a:p>
            <a:endParaRPr lang="es-ES" sz="1400" dirty="0" smtClean="0"/>
          </a:p>
          <a:p>
            <a:r>
              <a:rPr lang="es-ES" sz="1400" dirty="0"/>
              <a:t>38. Se compran 4 artículos de ropa: una chaqueta, una camisa, un pantalón y una corbata; la camisa costó $50000 menos que la chaqueta, y el pantalón costó $50000 más que la camisa. ¿Cuánto costó la corbata si se pagó 4x – 125000 por las 4 prendas? </a:t>
            </a:r>
            <a:endParaRPr lang="es-ES" sz="1400" dirty="0" smtClean="0"/>
          </a:p>
          <a:p>
            <a:r>
              <a:rPr lang="es-ES" sz="1400" dirty="0" smtClean="0"/>
              <a:t>Es </a:t>
            </a:r>
            <a:r>
              <a:rPr lang="es-ES" sz="1400" dirty="0"/>
              <a:t>claro que el costo total es la suma de los cuatro artículos, P = Ch + Ca + </a:t>
            </a:r>
            <a:r>
              <a:rPr lang="es-ES" sz="1400" dirty="0" err="1"/>
              <a:t>Pa</a:t>
            </a:r>
            <a:r>
              <a:rPr lang="es-ES" sz="1400" dirty="0"/>
              <a:t> + Co, donde P es el costo de los cuatro artículos, Ch costo chaqueta, Ca costo camisa, </a:t>
            </a:r>
            <a:r>
              <a:rPr lang="es-ES" sz="1400" dirty="0" err="1"/>
              <a:t>Pa</a:t>
            </a:r>
            <a:r>
              <a:rPr lang="es-ES" sz="1400" dirty="0"/>
              <a:t> costo pantalón y Co costo corbata. Representemos por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dirty="0"/>
              <a:t> el costo de la chaqueta, entonces la camisa costará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50000 </a:t>
            </a:r>
            <a:r>
              <a:rPr lang="es-ES" sz="1400" dirty="0"/>
              <a:t>(la camisa costó </a:t>
            </a:r>
            <a:r>
              <a:rPr lang="es-ES" sz="1400" dirty="0" smtClean="0"/>
              <a:t>$50000 </a:t>
            </a:r>
            <a:r>
              <a:rPr lang="es-ES" sz="1400" dirty="0"/>
              <a:t>menos que la chaqueta); el pantalón costó </a:t>
            </a:r>
            <a:r>
              <a:rPr lang="es-ES" sz="1400" dirty="0" smtClean="0"/>
              <a:t>$50000 más </a:t>
            </a:r>
            <a:r>
              <a:rPr lang="es-ES" sz="1400" dirty="0"/>
              <a:t>que la camisa, es decir x – </a:t>
            </a:r>
            <a:r>
              <a:rPr lang="es-ES" sz="1400" dirty="0" smtClean="0"/>
              <a:t>50000 + 50000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x (costó lo mismo que la chaqueta)</a:t>
            </a:r>
            <a:r>
              <a:rPr lang="es-ES" sz="1400" dirty="0" smtClean="0"/>
              <a:t>. </a:t>
            </a:r>
            <a:r>
              <a:rPr lang="es-ES" sz="1400" dirty="0"/>
              <a:t>Luego el costo de estos tres artículos es x + x – </a:t>
            </a:r>
            <a:r>
              <a:rPr lang="es-ES" sz="1400" dirty="0" smtClean="0"/>
              <a:t>50000 </a:t>
            </a:r>
            <a:r>
              <a:rPr lang="es-ES" sz="1400" dirty="0"/>
              <a:t>+ </a:t>
            </a:r>
            <a:r>
              <a:rPr lang="es-ES" sz="1400" dirty="0" smtClean="0"/>
              <a:t>x </a:t>
            </a:r>
            <a:r>
              <a:rPr lang="es-ES" sz="1400" dirty="0"/>
              <a:t>= 3x – </a:t>
            </a:r>
            <a:r>
              <a:rPr lang="es-ES" sz="1400" dirty="0" smtClean="0"/>
              <a:t>50000</a:t>
            </a:r>
            <a:r>
              <a:rPr lang="es-ES" sz="1400" dirty="0"/>
              <a:t>. Ahora la pregunta sería ¿cuánto le falta a 3x – </a:t>
            </a:r>
            <a:r>
              <a:rPr lang="es-ES" sz="1400" dirty="0" smtClean="0"/>
              <a:t>50000 </a:t>
            </a:r>
            <a:r>
              <a:rPr lang="es-ES" sz="1400" dirty="0"/>
              <a:t>para llegar a 4x – </a:t>
            </a:r>
            <a:r>
              <a:rPr lang="es-ES" sz="1400" dirty="0" smtClean="0"/>
              <a:t>125000 </a:t>
            </a:r>
            <a:r>
              <a:rPr lang="es-ES" sz="1400" dirty="0"/>
              <a:t>que fue el costo total? Cuya respuesta sería 4x – </a:t>
            </a:r>
            <a:r>
              <a:rPr lang="es-ES" sz="1400" dirty="0" smtClean="0"/>
              <a:t>125000 </a:t>
            </a:r>
            <a:r>
              <a:rPr lang="es-ES" sz="1400" dirty="0"/>
              <a:t>– 3x + </a:t>
            </a:r>
            <a:r>
              <a:rPr lang="es-ES" sz="1400" dirty="0" smtClean="0"/>
              <a:t>50000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x - 75000</a:t>
            </a:r>
            <a:r>
              <a:rPr lang="es-ES" sz="1400" dirty="0" smtClean="0"/>
              <a:t>, </a:t>
            </a:r>
            <a:r>
              <a:rPr lang="es-ES" sz="1400" dirty="0"/>
              <a:t>que es el precio de la corbata. </a:t>
            </a:r>
          </a:p>
          <a:p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  <a:endParaRPr lang="es-ES" sz="1400" i="1" dirty="0"/>
          </a:p>
        </p:txBody>
      </p:sp>
      <p:pic>
        <p:nvPicPr>
          <p:cNvPr id="3" name="Picture 6" descr="rop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311" y="450796"/>
            <a:ext cx="18288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op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16" y="2114838"/>
            <a:ext cx="21717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opa-y-moda-imagen-animada-008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278" y="1861718"/>
            <a:ext cx="9810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opa-y-moda-imagen-animada-0172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35" y="590837"/>
            <a:ext cx="4286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opa-y-moda-imagen-animada-0091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04" y="3638839"/>
            <a:ext cx="14097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opa-y-moda-imagen-animada-0216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599" y="3720726"/>
            <a:ext cx="17811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ropa-y-moda-imagen-animada-0199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273" y="5092327"/>
            <a:ext cx="657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ropa-y-moda-imagen-animada-0169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447" y="4978027"/>
            <a:ext cx="800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328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8439" y="472003"/>
            <a:ext cx="76801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39. En una empresa la secretaria gana 5x</a:t>
            </a:r>
            <a:r>
              <a:rPr lang="es-ES" sz="1400" baseline="30000" dirty="0"/>
              <a:t>2</a:t>
            </a:r>
            <a:r>
              <a:rPr lang="es-ES" sz="1400" dirty="0"/>
              <a:t> – 2x + 3, la recepcionista 3x</a:t>
            </a:r>
            <a:r>
              <a:rPr lang="es-ES" sz="1400" baseline="30000" dirty="0"/>
              <a:t>2</a:t>
            </a:r>
            <a:r>
              <a:rPr lang="es-ES" sz="1400" dirty="0"/>
              <a:t> – 3x + 2, el mensajero x</a:t>
            </a:r>
            <a:r>
              <a:rPr lang="es-ES" sz="1400" baseline="30000" dirty="0"/>
              <a:t>2</a:t>
            </a:r>
            <a:r>
              <a:rPr lang="es-ES" sz="1400" dirty="0"/>
              <a:t> – x + 1. ¿Cuánto gana la aseadora si se paga en total de nómina 9x</a:t>
            </a:r>
            <a:r>
              <a:rPr lang="es-ES" sz="1400" baseline="30000" dirty="0"/>
              <a:t>2</a:t>
            </a:r>
            <a:r>
              <a:rPr lang="es-ES" sz="1400" dirty="0"/>
              <a:t> – 4x + 9 esta empresa? </a:t>
            </a:r>
            <a:endParaRPr lang="es-ES" sz="1400" dirty="0" smtClean="0"/>
          </a:p>
          <a:p>
            <a:pPr algn="just"/>
            <a:r>
              <a:rPr lang="es-ES" sz="1400" dirty="0"/>
              <a:t>Es lógico que la nómina total de la empresa es la suma de los salarios: Nómina = Salario Secretaria + Salario Recepcionista + Salario Mensajero + Salario Aseadora; la suma de los tres primeros salarios es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2x </a:t>
            </a:r>
            <a:r>
              <a:rPr lang="es-ES" sz="1400" dirty="0"/>
              <a:t>+ </a:t>
            </a:r>
            <a:r>
              <a:rPr lang="es-ES" sz="1400" dirty="0" smtClean="0"/>
              <a:t>3 </a:t>
            </a:r>
            <a:r>
              <a:rPr lang="es-ES" sz="1400" dirty="0"/>
              <a:t>+ </a:t>
            </a:r>
            <a:r>
              <a:rPr lang="es-ES" sz="1400" dirty="0" smtClean="0"/>
              <a:t>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3x + </a:t>
            </a:r>
            <a:r>
              <a:rPr lang="es-ES" sz="1400" dirty="0" smtClean="0"/>
              <a:t>2 </a:t>
            </a:r>
            <a:r>
              <a:rPr lang="es-ES" sz="1400" dirty="0"/>
              <a:t>+ x</a:t>
            </a:r>
            <a:r>
              <a:rPr lang="es-ES" sz="1400" baseline="30000" dirty="0"/>
              <a:t>2</a:t>
            </a:r>
            <a:r>
              <a:rPr lang="es-ES" sz="1400" dirty="0"/>
              <a:t> – </a:t>
            </a:r>
            <a:r>
              <a:rPr lang="es-ES" sz="1400" dirty="0" smtClean="0"/>
              <a:t>x + 1 =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6x </a:t>
            </a:r>
            <a:r>
              <a:rPr lang="es-ES" sz="1400" dirty="0"/>
              <a:t>+ </a:t>
            </a:r>
            <a:r>
              <a:rPr lang="es-ES" sz="1400" dirty="0" smtClean="0"/>
              <a:t>6. </a:t>
            </a:r>
            <a:r>
              <a:rPr lang="es-ES" sz="1400" dirty="0"/>
              <a:t>Luego la pregunta sería ¿Cuánto le falta a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6x </a:t>
            </a:r>
            <a:r>
              <a:rPr lang="es-ES" sz="1400" dirty="0"/>
              <a:t>+ </a:t>
            </a:r>
            <a:r>
              <a:rPr lang="es-ES" sz="1400" dirty="0" smtClean="0"/>
              <a:t>6 </a:t>
            </a:r>
            <a:r>
              <a:rPr lang="es-ES" sz="1400" dirty="0"/>
              <a:t>para llegar a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4x </a:t>
            </a:r>
            <a:r>
              <a:rPr lang="es-ES" sz="1400" dirty="0"/>
              <a:t>+ </a:t>
            </a:r>
            <a:r>
              <a:rPr lang="es-ES" sz="1400" dirty="0" smtClean="0"/>
              <a:t>9? </a:t>
            </a:r>
            <a:r>
              <a:rPr lang="es-ES" sz="1400" dirty="0"/>
              <a:t>Cuya respuesta sería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4x </a:t>
            </a:r>
            <a:r>
              <a:rPr lang="es-ES" sz="1400" dirty="0"/>
              <a:t>+ </a:t>
            </a:r>
            <a:r>
              <a:rPr lang="es-ES" sz="1400" dirty="0" smtClean="0"/>
              <a:t>9 </a:t>
            </a:r>
            <a:r>
              <a:rPr lang="es-ES" sz="1400" dirty="0"/>
              <a:t>-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6x </a:t>
            </a:r>
            <a:r>
              <a:rPr lang="es-ES" sz="1400" dirty="0"/>
              <a:t>- </a:t>
            </a:r>
            <a:r>
              <a:rPr lang="es-ES" sz="1400" dirty="0" smtClean="0"/>
              <a:t>6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2x </a:t>
            </a:r>
            <a:r>
              <a:rPr lang="es-ES" sz="1400" dirty="0">
                <a:solidFill>
                  <a:srgbClr val="FF0000"/>
                </a:solidFill>
              </a:rPr>
              <a:t>+ 3</a:t>
            </a:r>
            <a:r>
              <a:rPr lang="es-ES" sz="1400" dirty="0"/>
              <a:t>, es el salario de la aseadora.</a:t>
            </a:r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</a:p>
          <a:p>
            <a:pPr algn="just"/>
            <a:endParaRPr lang="es-ES" sz="1400" i="1" dirty="0"/>
          </a:p>
          <a:p>
            <a:pPr algn="just"/>
            <a:endParaRPr lang="es-ES" sz="1400" i="1" dirty="0" smtClean="0"/>
          </a:p>
          <a:p>
            <a:pPr algn="just"/>
            <a:endParaRPr lang="es-ES" sz="1400" i="1" dirty="0"/>
          </a:p>
          <a:p>
            <a:pPr algn="just"/>
            <a:endParaRPr lang="es-ES" sz="1400" i="1" dirty="0" smtClean="0"/>
          </a:p>
          <a:p>
            <a:pPr algn="just"/>
            <a:endParaRPr lang="es-ES" sz="1400" i="1" dirty="0"/>
          </a:p>
          <a:p>
            <a:pPr algn="just"/>
            <a:r>
              <a:rPr lang="es-ES" sz="1400" dirty="0"/>
              <a:t>40. Un viajero que se desplaza de la ciudad A </a:t>
            </a:r>
            <a:r>
              <a:rPr lang="es-ES" sz="1400" dirty="0" err="1"/>
              <a:t>a</a:t>
            </a:r>
            <a:r>
              <a:rPr lang="es-ES" sz="1400" dirty="0"/>
              <a:t> la B en auto-stop, hace este recorrido de la siguiente forma: recorre 3a</a:t>
            </a:r>
            <a:r>
              <a:rPr lang="es-ES" sz="1400" baseline="30000" dirty="0"/>
              <a:t>2</a:t>
            </a:r>
            <a:r>
              <a:rPr lang="es-ES" sz="1400" dirty="0"/>
              <a:t>b – ab</a:t>
            </a:r>
            <a:r>
              <a:rPr lang="es-ES" sz="1400" baseline="30000" dirty="0"/>
              <a:t>2</a:t>
            </a:r>
            <a:r>
              <a:rPr lang="es-ES" sz="1400" dirty="0"/>
              <a:t> + 5 en un jeep, - 2a</a:t>
            </a:r>
            <a:r>
              <a:rPr lang="es-ES" sz="1400" baseline="30000" dirty="0"/>
              <a:t>2</a:t>
            </a:r>
            <a:r>
              <a:rPr lang="es-ES" sz="1400" dirty="0"/>
              <a:t>b + 2ab</a:t>
            </a:r>
            <a:r>
              <a:rPr lang="es-ES" sz="1400" baseline="30000" dirty="0"/>
              <a:t>2</a:t>
            </a:r>
            <a:r>
              <a:rPr lang="es-ES" sz="1400" dirty="0"/>
              <a:t> + 2 en moto, y el resto en camión. ¿Qué distancia recorrió en camión si la distancia que separa la ciudad A de la ciudad B es de 2a</a:t>
            </a:r>
            <a:r>
              <a:rPr lang="es-ES" sz="1400" baseline="30000" dirty="0"/>
              <a:t>2</a:t>
            </a:r>
            <a:r>
              <a:rPr lang="es-ES" sz="1400" dirty="0"/>
              <a:t>b + 8? </a:t>
            </a:r>
            <a:endParaRPr lang="es-ES" sz="1400" dirty="0" smtClean="0"/>
          </a:p>
          <a:p>
            <a:pPr algn="just"/>
            <a:r>
              <a:rPr lang="es-ES" sz="1400" dirty="0"/>
              <a:t>Es lógico que la distancia de la ciudad A </a:t>
            </a:r>
            <a:r>
              <a:rPr lang="es-ES" sz="1400" dirty="0" err="1"/>
              <a:t>a</a:t>
            </a:r>
            <a:r>
              <a:rPr lang="es-ES" sz="1400" dirty="0"/>
              <a:t> la B sea la suma de las distancias recorridas por cada medio: AB = Distancia Jeep + Distancia Moto + Distancia Camión; la suma de las distancias recorridas en los dos primeros medios es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–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5 </a:t>
            </a:r>
            <a:r>
              <a:rPr lang="es-ES" sz="1400" dirty="0"/>
              <a:t>-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2 </a:t>
            </a:r>
            <a:r>
              <a:rPr lang="es-ES" sz="1400" dirty="0"/>
              <a:t>=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ab</a:t>
            </a:r>
            <a:r>
              <a:rPr lang="es-ES" sz="1400" baseline="30000" dirty="0"/>
              <a:t>2</a:t>
            </a:r>
            <a:r>
              <a:rPr lang="es-ES" sz="1400" dirty="0"/>
              <a:t> + </a:t>
            </a:r>
            <a:r>
              <a:rPr lang="es-ES" sz="1400" dirty="0" smtClean="0"/>
              <a:t>7. </a:t>
            </a:r>
            <a:r>
              <a:rPr lang="es-ES" sz="1400" dirty="0"/>
              <a:t>Luego la pregunta sería ¿Cuánto le falta a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ab</a:t>
            </a:r>
            <a:r>
              <a:rPr lang="es-ES" sz="1400" baseline="30000" dirty="0"/>
              <a:t>2</a:t>
            </a:r>
            <a:r>
              <a:rPr lang="es-ES" sz="1400" dirty="0"/>
              <a:t> + </a:t>
            </a:r>
            <a:r>
              <a:rPr lang="es-ES" sz="1400" dirty="0" smtClean="0"/>
              <a:t>7 </a:t>
            </a:r>
            <a:r>
              <a:rPr lang="es-ES" sz="1400" dirty="0"/>
              <a:t>para llegar a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8? </a:t>
            </a:r>
            <a:r>
              <a:rPr lang="es-ES" sz="1400" dirty="0"/>
              <a:t>Cuya respuesta sería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8 </a:t>
            </a:r>
            <a:r>
              <a:rPr lang="es-ES" sz="1400" dirty="0"/>
              <a:t>-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ab</a:t>
            </a:r>
            <a:r>
              <a:rPr lang="es-ES" sz="1400" baseline="30000" dirty="0"/>
              <a:t>2</a:t>
            </a:r>
            <a:r>
              <a:rPr lang="es-ES" sz="1400" dirty="0"/>
              <a:t> - </a:t>
            </a:r>
            <a:r>
              <a:rPr lang="es-ES" sz="1400" dirty="0" smtClean="0"/>
              <a:t>7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- 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</a:t>
            </a:r>
            <a:r>
              <a:rPr lang="es-ES" sz="1400" dirty="0" smtClean="0"/>
              <a:t>, </a:t>
            </a:r>
            <a:r>
              <a:rPr lang="es-ES" sz="1400" dirty="0"/>
              <a:t>es la distancia recorrida en camión. </a:t>
            </a:r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  <a:endParaRPr lang="es-ES" sz="1400" i="1" dirty="0"/>
          </a:p>
        </p:txBody>
      </p:sp>
      <p:pic>
        <p:nvPicPr>
          <p:cNvPr id="5" name="Picture 2" descr="profesione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548" y="112526"/>
            <a:ext cx="1714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ofesione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85" y="192519"/>
            <a:ext cx="190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rofesion-imagen-animada-009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29" y="1907019"/>
            <a:ext cx="1773527" cy="11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vehiculo-industrial-imagen-animada-0382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12" y="3560839"/>
            <a:ext cx="7239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vehiculo-industrial-imagen-animada-019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72" y="4137806"/>
            <a:ext cx="6953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vehiculo-industrial-imagen-animada-004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97" y="4533094"/>
            <a:ext cx="18097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866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2163" y="406257"/>
            <a:ext cx="11940655" cy="60491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 </a:t>
            </a: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2" name="Rectángulo 1"/>
          <p:cNvSpPr/>
          <p:nvPr/>
        </p:nvSpPr>
        <p:spPr>
          <a:xfrm>
            <a:off x="523740" y="520349"/>
            <a:ext cx="88815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41. El perímetro de un triángulo es de 7/2xyz. Si un lado mide 3/2xyz, el otro mide ½ </a:t>
            </a:r>
            <a:r>
              <a:rPr lang="es-ES" sz="1400" dirty="0" err="1"/>
              <a:t>xyz</a:t>
            </a:r>
            <a:r>
              <a:rPr lang="es-ES" sz="1400" dirty="0"/>
              <a:t>, ¿Cuánto mide el tercer lado? </a:t>
            </a:r>
            <a:r>
              <a:rPr lang="es-ES" sz="1400" dirty="0" smtClean="0"/>
              <a:t> </a:t>
            </a:r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L1 + L2 + L3, donde P es perímetro y L es el lado respectivo.</a:t>
            </a:r>
          </a:p>
          <a:p>
            <a:pPr algn="just"/>
            <a:r>
              <a:rPr lang="es-ES" sz="1400" dirty="0"/>
              <a:t>Conocemos dos de estos lados, L1 + L2 = </a:t>
            </a:r>
            <a:r>
              <a:rPr lang="es-ES" sz="1400" dirty="0" smtClean="0"/>
              <a:t>3/2xyz </a:t>
            </a:r>
            <a:r>
              <a:rPr lang="es-ES" sz="1400" dirty="0"/>
              <a:t>+ ½ </a:t>
            </a:r>
            <a:r>
              <a:rPr lang="es-ES" sz="1400" dirty="0" err="1"/>
              <a:t>xyz</a:t>
            </a:r>
            <a:r>
              <a:rPr lang="es-ES" sz="1400" dirty="0"/>
              <a:t> = </a:t>
            </a:r>
            <a:r>
              <a:rPr lang="es-ES" sz="1400" dirty="0" smtClean="0"/>
              <a:t>2xyz</a:t>
            </a:r>
            <a:r>
              <a:rPr lang="es-ES" sz="1400" dirty="0"/>
              <a:t>; conocemos el perímetro, 7/2 </a:t>
            </a:r>
            <a:r>
              <a:rPr lang="es-ES" sz="1400" dirty="0" err="1"/>
              <a:t>xyz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2xyz </a:t>
            </a:r>
            <a:r>
              <a:rPr lang="es-ES" sz="1400" dirty="0"/>
              <a:t>(</a:t>
            </a:r>
            <a:r>
              <a:rPr lang="es-ES" sz="1400" dirty="0" smtClean="0"/>
              <a:t>suma </a:t>
            </a:r>
            <a:r>
              <a:rPr lang="es-ES" sz="1400" dirty="0"/>
              <a:t>de dos lados) para llegar a 7/2 </a:t>
            </a:r>
            <a:r>
              <a:rPr lang="es-ES" sz="1400" dirty="0" err="1"/>
              <a:t>xyz</a:t>
            </a:r>
            <a:r>
              <a:rPr lang="es-ES" sz="1400" dirty="0"/>
              <a:t> (perímetro)?, es decir, 7/2 </a:t>
            </a:r>
            <a:r>
              <a:rPr lang="es-ES" sz="1400" dirty="0" err="1"/>
              <a:t>xyz</a:t>
            </a:r>
            <a:r>
              <a:rPr lang="es-ES" sz="1400" dirty="0"/>
              <a:t> – </a:t>
            </a:r>
            <a:r>
              <a:rPr lang="es-ES" sz="1400" dirty="0" smtClean="0"/>
              <a:t>2 </a:t>
            </a:r>
            <a:r>
              <a:rPr lang="es-ES" sz="1400" dirty="0" err="1"/>
              <a:t>xyz</a:t>
            </a:r>
            <a:r>
              <a:rPr lang="es-ES" sz="1400" dirty="0"/>
              <a:t> = </a:t>
            </a:r>
            <a:r>
              <a:rPr lang="es-ES" sz="1400" dirty="0" smtClean="0">
                <a:solidFill>
                  <a:srgbClr val="FF0000"/>
                </a:solidFill>
              </a:rPr>
              <a:t>3/2yz</a:t>
            </a:r>
            <a:r>
              <a:rPr lang="es-ES" sz="1400" dirty="0"/>
              <a:t>, es la medida del tercer lado</a:t>
            </a:r>
            <a:r>
              <a:rPr lang="es-ES" sz="1400" dirty="0" smtClean="0"/>
              <a:t>. Luego nuestro triángulo es isósceles, ya que 2 de sus lados miden lo mismo (3/2 </a:t>
            </a:r>
            <a:r>
              <a:rPr lang="es-ES" sz="1400" dirty="0" err="1" smtClean="0"/>
              <a:t>xyz</a:t>
            </a:r>
            <a:r>
              <a:rPr lang="es-ES" sz="1400" dirty="0" smtClean="0"/>
              <a:t>).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42. El perímetro de un triángulo isósceles es de 37/4 x, los lados congruentes miden 7/2 x. ¿Cuánto mide el tercer lado?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9/4 x     </a:t>
            </a:r>
            <a:r>
              <a:rPr lang="es-ES" sz="1400" dirty="0" smtClean="0"/>
              <a:t>B</a:t>
            </a:r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L1 + L2 + L3, donde P es perímetro y L es el lado respectivo. Además sabemos que </a:t>
            </a:r>
            <a:r>
              <a:rPr lang="es-ES" sz="1400" dirty="0" smtClean="0"/>
              <a:t>un triángulo isósceles es aquel que tiene 2 lados y 2 ángulos iguales.</a:t>
            </a:r>
            <a:endParaRPr lang="es-ES" sz="1400" dirty="0"/>
          </a:p>
          <a:p>
            <a:pPr algn="just"/>
            <a:r>
              <a:rPr lang="es-ES" sz="1400" dirty="0"/>
              <a:t>Por lo tanto, la suma de estos dos lados será </a:t>
            </a:r>
            <a:r>
              <a:rPr lang="es-ES" sz="1400" dirty="0" smtClean="0"/>
              <a:t>7/2 x </a:t>
            </a:r>
            <a:r>
              <a:rPr lang="es-ES" sz="1400" dirty="0"/>
              <a:t>+ </a:t>
            </a:r>
            <a:r>
              <a:rPr lang="es-ES" sz="1400" dirty="0" smtClean="0"/>
              <a:t>7/2x = 7x. </a:t>
            </a:r>
            <a:r>
              <a:rPr lang="es-ES" sz="1400" dirty="0"/>
              <a:t>Luego la pregunta sería ¿Cuánto le falta a </a:t>
            </a:r>
            <a:r>
              <a:rPr lang="es-ES" sz="1400" dirty="0" smtClean="0"/>
              <a:t>7x </a:t>
            </a:r>
            <a:r>
              <a:rPr lang="es-ES" sz="1400" dirty="0"/>
              <a:t>para llegar a 37/4 x? cuya respuesta sería 37/4 x – </a:t>
            </a:r>
            <a:r>
              <a:rPr lang="es-ES" sz="1400" dirty="0" smtClean="0"/>
              <a:t>7x = </a:t>
            </a:r>
            <a:r>
              <a:rPr lang="es-ES" sz="1400" dirty="0" smtClean="0">
                <a:solidFill>
                  <a:srgbClr val="FF0000"/>
                </a:solidFill>
              </a:rPr>
              <a:t>9/4 x</a:t>
            </a:r>
            <a:r>
              <a:rPr lang="es-ES" sz="1400" dirty="0" smtClean="0"/>
              <a:t>, </a:t>
            </a:r>
            <a:r>
              <a:rPr lang="es-ES" sz="1400" dirty="0"/>
              <a:t>es la medida del tercer lado.</a:t>
            </a:r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</a:p>
          <a:p>
            <a:pPr algn="just"/>
            <a:endParaRPr lang="es-ES" sz="1400" i="1" dirty="0"/>
          </a:p>
          <a:p>
            <a:pPr algn="just"/>
            <a:r>
              <a:rPr lang="es-ES" sz="1400" dirty="0"/>
              <a:t>43. El perímetro de un triángulo isósceles </a:t>
            </a:r>
            <a:r>
              <a:rPr lang="es-ES" sz="1400" dirty="0" smtClean="0"/>
              <a:t>es de </a:t>
            </a:r>
            <a:r>
              <a:rPr lang="es-ES" sz="1400" dirty="0"/>
              <a:t>11/2 x, el lado diferente mide 5/4 x ¿Cuánto mide cada lado congruente? </a:t>
            </a:r>
            <a:endParaRPr lang="es-ES" sz="1400" dirty="0" smtClean="0"/>
          </a:p>
          <a:p>
            <a:pPr algn="just"/>
            <a:r>
              <a:rPr lang="es-ES" sz="1400" dirty="0" smtClean="0"/>
              <a:t>Debemos </a:t>
            </a:r>
            <a:r>
              <a:rPr lang="es-ES" sz="1400" dirty="0"/>
              <a:t>partir del concepto que perímetro es la suma de la medida de los lados que conforman a una figura, en nuestro caso P = L1 + L2 + L3, donde P es perímetro y L es el lado respectivo. Además sabemos que un triángulo isósceles es aquel que tiene 2 lados y 2 ángulos iguales.</a:t>
            </a:r>
          </a:p>
          <a:p>
            <a:pPr algn="just"/>
            <a:r>
              <a:rPr lang="es-ES" sz="1400" dirty="0" smtClean="0"/>
              <a:t>En nuestro caso el lado diferente mide 5/4 x, luego </a:t>
            </a:r>
            <a:r>
              <a:rPr lang="es-ES" sz="1400" dirty="0"/>
              <a:t>la pregunta sería ¿Cuánto le falta a </a:t>
            </a:r>
            <a:r>
              <a:rPr lang="es-ES" sz="1400" dirty="0" smtClean="0"/>
              <a:t>5/4 x </a:t>
            </a:r>
            <a:r>
              <a:rPr lang="es-ES" sz="1400" dirty="0"/>
              <a:t>para llegar a </a:t>
            </a:r>
            <a:r>
              <a:rPr lang="es-ES" sz="1400" dirty="0" smtClean="0"/>
              <a:t>11/2 x es nuestro perímetro?, es decir 11/2 x – 5/4 x = 17/4 x, esta medida la tenemos que los 2 lados congruentes: 17/4 </a:t>
            </a:r>
            <a:r>
              <a:rPr lang="es-ES" sz="1400" dirty="0" smtClean="0"/>
              <a:t>x ÷ </a:t>
            </a:r>
            <a:r>
              <a:rPr lang="es-ES" sz="1400" dirty="0" smtClean="0"/>
              <a:t>2 = 17/4 x÷ 2/1 = 17/8 x, esta es </a:t>
            </a:r>
            <a:r>
              <a:rPr lang="es-ES" sz="1400" dirty="0"/>
              <a:t>la medida </a:t>
            </a:r>
            <a:r>
              <a:rPr lang="es-ES" sz="1400" dirty="0" smtClean="0"/>
              <a:t>de los lados congruentes.</a:t>
            </a:r>
            <a:endParaRPr lang="es-ES" sz="1400" dirty="0"/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704" y="601430"/>
            <a:ext cx="1800225" cy="1438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906" y="2569030"/>
            <a:ext cx="1802423" cy="16494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834" y="4448340"/>
            <a:ext cx="1743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87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8971" y="406178"/>
            <a:ext cx="924559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44. El perímetro de un rectángulo es de 7/2 </a:t>
            </a:r>
            <a:r>
              <a:rPr lang="es-ES" sz="1400" dirty="0" err="1"/>
              <a:t>mn</a:t>
            </a:r>
            <a:r>
              <a:rPr lang="es-ES" sz="1400" dirty="0"/>
              <a:t>. Si su base mide 5/4 </a:t>
            </a:r>
            <a:r>
              <a:rPr lang="es-ES" sz="1400" dirty="0" err="1"/>
              <a:t>mn</a:t>
            </a:r>
            <a:r>
              <a:rPr lang="es-ES" sz="1400" dirty="0"/>
              <a:t>, ¿Cuánto tiene de altura? </a:t>
            </a:r>
            <a:endParaRPr lang="es-ES" sz="1400" dirty="0" smtClean="0"/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B + B + H + H, donde P es perímetro, B es la base y H es la altura.</a:t>
            </a:r>
          </a:p>
          <a:p>
            <a:pPr algn="just"/>
            <a:r>
              <a:rPr lang="es-ES" sz="1400" dirty="0"/>
              <a:t>Conocemos la base, luego B + B = </a:t>
            </a:r>
            <a:r>
              <a:rPr lang="es-ES" sz="1400" dirty="0" smtClean="0"/>
              <a:t>5/4 </a:t>
            </a:r>
            <a:r>
              <a:rPr lang="es-ES" sz="1400" dirty="0" err="1"/>
              <a:t>mn</a:t>
            </a:r>
            <a:r>
              <a:rPr lang="es-ES" sz="1400" dirty="0"/>
              <a:t> + </a:t>
            </a:r>
            <a:r>
              <a:rPr lang="es-ES" sz="1400" dirty="0" smtClean="0"/>
              <a:t>5/4 </a:t>
            </a:r>
            <a:r>
              <a:rPr lang="es-ES" sz="1400" dirty="0" err="1"/>
              <a:t>mn</a:t>
            </a:r>
            <a:r>
              <a:rPr lang="es-ES" sz="1400" dirty="0"/>
              <a:t> = </a:t>
            </a:r>
            <a:r>
              <a:rPr lang="es-ES" sz="1400" dirty="0" smtClean="0"/>
              <a:t>10/4 </a:t>
            </a:r>
            <a:r>
              <a:rPr lang="es-ES" sz="1400" dirty="0" err="1" smtClean="0"/>
              <a:t>mn</a:t>
            </a:r>
            <a:r>
              <a:rPr lang="es-ES" sz="1400" dirty="0" smtClean="0"/>
              <a:t> = 5/2 </a:t>
            </a:r>
            <a:r>
              <a:rPr lang="es-ES" sz="1400" dirty="0" err="1" smtClean="0"/>
              <a:t>mn</a:t>
            </a:r>
            <a:r>
              <a:rPr lang="es-ES" sz="1400" dirty="0" smtClean="0"/>
              <a:t>; </a:t>
            </a:r>
            <a:r>
              <a:rPr lang="es-ES" sz="1400" dirty="0"/>
              <a:t>conocemos el perímetro, </a:t>
            </a:r>
            <a:r>
              <a:rPr lang="es-ES" sz="1400" dirty="0" smtClean="0"/>
              <a:t>7/2 </a:t>
            </a:r>
            <a:r>
              <a:rPr lang="es-ES" sz="1400" dirty="0" err="1"/>
              <a:t>mn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5/2 </a:t>
            </a:r>
            <a:r>
              <a:rPr lang="es-ES" sz="1400" dirty="0" err="1"/>
              <a:t>mn</a:t>
            </a:r>
            <a:r>
              <a:rPr lang="es-ES" sz="1400" dirty="0"/>
              <a:t> (suma de las bases) para llegar a </a:t>
            </a:r>
            <a:r>
              <a:rPr lang="es-ES" sz="1400" dirty="0" smtClean="0"/>
              <a:t>7/2 </a:t>
            </a:r>
            <a:r>
              <a:rPr lang="es-ES" sz="1400" dirty="0" err="1"/>
              <a:t>mn</a:t>
            </a:r>
            <a:r>
              <a:rPr lang="es-ES" sz="1400" dirty="0"/>
              <a:t> (perímetro)?, es decir, </a:t>
            </a:r>
            <a:r>
              <a:rPr lang="es-ES" sz="1400" dirty="0" smtClean="0"/>
              <a:t>7/2 </a:t>
            </a:r>
            <a:r>
              <a:rPr lang="es-ES" sz="1400" dirty="0" err="1"/>
              <a:t>mn</a:t>
            </a:r>
            <a:r>
              <a:rPr lang="es-ES" sz="1400" dirty="0"/>
              <a:t> – </a:t>
            </a:r>
            <a:r>
              <a:rPr lang="es-ES" sz="1400" dirty="0" smtClean="0"/>
              <a:t>5/2 </a:t>
            </a:r>
            <a:r>
              <a:rPr lang="es-ES" sz="1400" dirty="0" err="1"/>
              <a:t>mn</a:t>
            </a:r>
            <a:r>
              <a:rPr lang="es-ES" sz="1400" dirty="0"/>
              <a:t> = </a:t>
            </a:r>
            <a:r>
              <a:rPr lang="es-ES" sz="1400" dirty="0" smtClean="0"/>
              <a:t>2/2 </a:t>
            </a:r>
            <a:r>
              <a:rPr lang="es-ES" sz="1400" dirty="0" err="1" smtClean="0"/>
              <a:t>mn</a:t>
            </a:r>
            <a:r>
              <a:rPr lang="es-ES" sz="1400" dirty="0" smtClean="0"/>
              <a:t> = </a:t>
            </a:r>
            <a:r>
              <a:rPr lang="es-ES" sz="1400" dirty="0" err="1" smtClean="0"/>
              <a:t>mn</a:t>
            </a:r>
            <a:r>
              <a:rPr lang="es-ES" sz="1400" dirty="0" smtClean="0"/>
              <a:t>; </a:t>
            </a:r>
            <a:r>
              <a:rPr lang="es-ES" sz="1400" dirty="0"/>
              <a:t>esta medida se reparte entre los dos lados que conforman la altura, </a:t>
            </a:r>
            <a:r>
              <a:rPr lang="es-ES" sz="1400" dirty="0" err="1" smtClean="0"/>
              <a:t>mn</a:t>
            </a:r>
            <a:r>
              <a:rPr lang="es-ES" sz="1400" dirty="0" smtClean="0"/>
              <a:t>/2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½ </a:t>
            </a:r>
            <a:r>
              <a:rPr lang="es-ES" sz="1400" dirty="0" err="1" smtClean="0">
                <a:solidFill>
                  <a:srgbClr val="FF0000"/>
                </a:solidFill>
              </a:rPr>
              <a:t>mn</a:t>
            </a:r>
            <a:r>
              <a:rPr lang="es-ES" sz="1400" dirty="0"/>
              <a:t>, es la altura de este </a:t>
            </a:r>
            <a:r>
              <a:rPr lang="es-ES" sz="1400" dirty="0" smtClean="0"/>
              <a:t>rectángulo.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45. El perímetro de un rectángulo es de 9/2 </a:t>
            </a:r>
            <a:r>
              <a:rPr lang="es-ES" sz="1400" dirty="0" err="1"/>
              <a:t>bc</a:t>
            </a:r>
            <a:r>
              <a:rPr lang="es-ES" sz="1400" dirty="0"/>
              <a:t>. Si su altura mide 3/2 </a:t>
            </a:r>
            <a:r>
              <a:rPr lang="es-ES" sz="1400" dirty="0" err="1"/>
              <a:t>bc</a:t>
            </a:r>
            <a:r>
              <a:rPr lang="es-ES" sz="1400" dirty="0"/>
              <a:t>, ¿Cuánto tiene de base?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¾ </a:t>
            </a:r>
            <a:r>
              <a:rPr lang="es-ES" sz="1400" dirty="0" err="1">
                <a:solidFill>
                  <a:srgbClr val="FF0000"/>
                </a:solidFill>
              </a:rPr>
              <a:t>bc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</a:t>
            </a:r>
            <a:r>
              <a:rPr lang="es-ES" sz="1400" dirty="0" smtClean="0"/>
              <a:t>.</a:t>
            </a:r>
          </a:p>
          <a:p>
            <a:pPr algn="just"/>
            <a:r>
              <a:rPr lang="es-ES" sz="1400" dirty="0"/>
              <a:t>Debemos partir del concepto que perímetro es la suma de la medida de los lados que conforman a una figura, en nuestro caso P = B + B + H + H, donde P es perímetro, B es la base y H es la altura.</a:t>
            </a:r>
          </a:p>
          <a:p>
            <a:pPr algn="just"/>
            <a:r>
              <a:rPr lang="es-ES" sz="1400" dirty="0"/>
              <a:t>Conocemos la altura, luego H + H = </a:t>
            </a:r>
            <a:r>
              <a:rPr lang="es-ES" sz="1400" dirty="0" smtClean="0"/>
              <a:t>3/2 </a:t>
            </a:r>
            <a:r>
              <a:rPr lang="es-ES" sz="1400" dirty="0" err="1"/>
              <a:t>bc</a:t>
            </a:r>
            <a:r>
              <a:rPr lang="es-ES" sz="1400" dirty="0"/>
              <a:t> + </a:t>
            </a:r>
            <a:r>
              <a:rPr lang="es-ES" sz="1400" dirty="0" smtClean="0"/>
              <a:t>3/2 </a:t>
            </a:r>
            <a:r>
              <a:rPr lang="es-ES" sz="1400" dirty="0" err="1"/>
              <a:t>bc</a:t>
            </a:r>
            <a:r>
              <a:rPr lang="es-ES" sz="1400" dirty="0"/>
              <a:t> = </a:t>
            </a:r>
            <a:r>
              <a:rPr lang="es-ES" sz="1400" dirty="0" smtClean="0"/>
              <a:t>6/2 </a:t>
            </a:r>
            <a:r>
              <a:rPr lang="es-ES" sz="1400" dirty="0" err="1" smtClean="0"/>
              <a:t>bc</a:t>
            </a:r>
            <a:r>
              <a:rPr lang="es-ES" sz="1400" dirty="0" smtClean="0"/>
              <a:t> = 3bc; </a:t>
            </a:r>
            <a:r>
              <a:rPr lang="es-ES" sz="1400" dirty="0"/>
              <a:t>conocemos el perímetro, </a:t>
            </a:r>
            <a:r>
              <a:rPr lang="es-ES" sz="1400" dirty="0" smtClean="0"/>
              <a:t>9/2 </a:t>
            </a:r>
            <a:r>
              <a:rPr lang="es-ES" sz="1400" dirty="0" err="1"/>
              <a:t>bc</a:t>
            </a:r>
            <a:r>
              <a:rPr lang="es-ES" sz="1400" dirty="0"/>
              <a:t>, luego la pregunta es ¿Cuánto le falta a </a:t>
            </a:r>
            <a:r>
              <a:rPr lang="es-ES" sz="1400" dirty="0" smtClean="0"/>
              <a:t>3bc </a:t>
            </a:r>
            <a:r>
              <a:rPr lang="es-ES" sz="1400" dirty="0"/>
              <a:t>(suma de las alturas) para llegar a </a:t>
            </a:r>
            <a:r>
              <a:rPr lang="es-ES" sz="1400" dirty="0" smtClean="0"/>
              <a:t>9/2 </a:t>
            </a:r>
            <a:r>
              <a:rPr lang="es-ES" sz="1400" dirty="0" err="1"/>
              <a:t>bc</a:t>
            </a:r>
            <a:r>
              <a:rPr lang="es-ES" sz="1400" dirty="0"/>
              <a:t> (perímetro)?, es decir, </a:t>
            </a:r>
            <a:r>
              <a:rPr lang="es-ES" sz="1400" dirty="0" smtClean="0"/>
              <a:t>9/2 </a:t>
            </a:r>
            <a:r>
              <a:rPr lang="es-ES" sz="1400" dirty="0" err="1"/>
              <a:t>bc</a:t>
            </a:r>
            <a:r>
              <a:rPr lang="es-ES" sz="1400" dirty="0"/>
              <a:t> – </a:t>
            </a:r>
            <a:r>
              <a:rPr lang="es-ES" sz="1400" dirty="0" smtClean="0"/>
              <a:t>3bc </a:t>
            </a:r>
            <a:r>
              <a:rPr lang="es-ES" sz="1400" dirty="0"/>
              <a:t>= </a:t>
            </a:r>
            <a:r>
              <a:rPr lang="es-ES" sz="1400" dirty="0" smtClean="0"/>
              <a:t>3/2 </a:t>
            </a:r>
            <a:r>
              <a:rPr lang="es-ES" sz="1400" dirty="0" err="1"/>
              <a:t>bc</a:t>
            </a:r>
            <a:r>
              <a:rPr lang="es-ES" sz="1400" dirty="0"/>
              <a:t>; esta medida se reparte entre los dos lados que conforman las bases, </a:t>
            </a:r>
            <a:r>
              <a:rPr lang="es-ES" sz="1400" dirty="0" smtClean="0"/>
              <a:t>3/2 </a:t>
            </a:r>
            <a:r>
              <a:rPr lang="es-ES" sz="1400" dirty="0" err="1" smtClean="0"/>
              <a:t>bc</a:t>
            </a:r>
            <a:r>
              <a:rPr lang="es-ES" sz="1400" dirty="0"/>
              <a:t> ÷ </a:t>
            </a:r>
            <a:r>
              <a:rPr lang="es-ES" sz="1400" dirty="0" smtClean="0"/>
              <a:t>2 </a:t>
            </a:r>
            <a:r>
              <a:rPr lang="es-ES" sz="1400" dirty="0"/>
              <a:t>= 3/2 </a:t>
            </a:r>
            <a:r>
              <a:rPr lang="es-ES" sz="1400" dirty="0" err="1"/>
              <a:t>bc</a:t>
            </a:r>
            <a:r>
              <a:rPr lang="es-ES" sz="1400" dirty="0"/>
              <a:t> ÷ </a:t>
            </a:r>
            <a:r>
              <a:rPr lang="es-ES" sz="1400" dirty="0" smtClean="0"/>
              <a:t>2/1 = </a:t>
            </a:r>
            <a:r>
              <a:rPr lang="es-ES" sz="1400" dirty="0" smtClean="0">
                <a:solidFill>
                  <a:srgbClr val="FF0000"/>
                </a:solidFill>
              </a:rPr>
              <a:t>¾ </a:t>
            </a:r>
            <a:r>
              <a:rPr lang="es-ES" sz="1400" dirty="0" err="1" smtClean="0">
                <a:solidFill>
                  <a:srgbClr val="FF0000"/>
                </a:solidFill>
              </a:rPr>
              <a:t>bc</a:t>
            </a:r>
            <a:r>
              <a:rPr lang="es-ES" sz="1400" dirty="0"/>
              <a:t>, es la base de este rectángulo</a:t>
            </a:r>
            <a:r>
              <a:rPr lang="es-ES" sz="1400" dirty="0" smtClean="0"/>
              <a:t>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46. En una familia, las edades de los gemelos es de 10x . ¿Cuál es la edad del otro hijo si las 3 edades suman 26x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El problema plantea que hay tres hijos, cuya suma de sus edades da </a:t>
            </a:r>
            <a:r>
              <a:rPr lang="es-ES" sz="1400" dirty="0" smtClean="0"/>
              <a:t>10x</a:t>
            </a:r>
            <a:r>
              <a:rPr lang="es-ES" sz="1400" dirty="0"/>
              <a:t>; los dos </a:t>
            </a:r>
            <a:r>
              <a:rPr lang="es-ES" sz="1400" dirty="0" smtClean="0"/>
              <a:t>gemelos tienen 10x, por </a:t>
            </a:r>
            <a:r>
              <a:rPr lang="es-ES" sz="1400" dirty="0"/>
              <a:t>lo tanto la suma de </a:t>
            </a:r>
            <a:r>
              <a:rPr lang="es-ES" sz="1400" dirty="0" smtClean="0"/>
              <a:t>sus </a:t>
            </a:r>
            <a:r>
              <a:rPr lang="es-ES" sz="1400" dirty="0"/>
              <a:t>edades </a:t>
            </a:r>
            <a:r>
              <a:rPr lang="es-ES" sz="1400" dirty="0" smtClean="0"/>
              <a:t>es 10x </a:t>
            </a:r>
            <a:r>
              <a:rPr lang="es-ES" sz="1400" dirty="0"/>
              <a:t>+ </a:t>
            </a:r>
            <a:r>
              <a:rPr lang="es-ES" sz="1400" dirty="0" smtClean="0"/>
              <a:t>10x = 20x. </a:t>
            </a:r>
            <a:r>
              <a:rPr lang="es-ES" sz="1400" dirty="0"/>
              <a:t>La pregunta sería ¿Cuánto le falta a </a:t>
            </a:r>
            <a:r>
              <a:rPr lang="es-ES" sz="1400" dirty="0" smtClean="0"/>
              <a:t>20x </a:t>
            </a:r>
            <a:r>
              <a:rPr lang="es-ES" sz="1400" dirty="0"/>
              <a:t>para </a:t>
            </a:r>
            <a:r>
              <a:rPr lang="es-ES" sz="1400" dirty="0" smtClean="0"/>
              <a:t>llegar a 26x</a:t>
            </a:r>
            <a:r>
              <a:rPr lang="es-ES" sz="1400" dirty="0"/>
              <a:t>? Cuya respuesta es </a:t>
            </a:r>
            <a:r>
              <a:rPr lang="es-ES" sz="1400" dirty="0" smtClean="0"/>
              <a:t>26x </a:t>
            </a:r>
            <a:r>
              <a:rPr lang="es-ES" sz="1400" dirty="0"/>
              <a:t>– </a:t>
            </a:r>
            <a:r>
              <a:rPr lang="es-ES" sz="1400" dirty="0" smtClean="0"/>
              <a:t>20x = </a:t>
            </a:r>
            <a:r>
              <a:rPr lang="es-ES" sz="1400" dirty="0" smtClean="0">
                <a:solidFill>
                  <a:srgbClr val="FF0000"/>
                </a:solidFill>
              </a:rPr>
              <a:t>6x</a:t>
            </a:r>
            <a:r>
              <a:rPr lang="es-ES" sz="1400" dirty="0" smtClean="0"/>
              <a:t>, </a:t>
            </a:r>
            <a:r>
              <a:rPr lang="es-ES" sz="1400" dirty="0"/>
              <a:t>es la edad del </a:t>
            </a:r>
            <a:r>
              <a:rPr lang="es-ES" sz="1400" dirty="0" smtClean="0"/>
              <a:t>otro hijo.</a:t>
            </a:r>
            <a:endParaRPr lang="es-ES" sz="1400" dirty="0"/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 smtClean="0"/>
              <a:t>47</a:t>
            </a:r>
            <a:r>
              <a:rPr lang="es-ES" sz="1400" dirty="0"/>
              <a:t>. En un hogar se pagaron 4 servicios públicos: por acueducto se pagó $50000 más que la energía, por teléfono se pagó $30000 menos que el acueducto. ¿Cuánto se pagó de gas, si el gasto total en servicios públicos fue de 4x + 50000? </a:t>
            </a:r>
            <a:endParaRPr lang="es-ES" sz="1400" dirty="0" smtClean="0"/>
          </a:p>
          <a:p>
            <a:pPr algn="just"/>
            <a:r>
              <a:rPr lang="es-ES" sz="1400" dirty="0"/>
              <a:t>Es lógico pensar que la cantidad total gastada en servicios es la suma de los cuatro servicios: Total servicios = Energía + Acueducto + Teléfono + Gas. </a:t>
            </a:r>
          </a:p>
          <a:p>
            <a:pPr algn="just"/>
            <a:r>
              <a:rPr lang="es-ES" sz="1400" dirty="0"/>
              <a:t>Simbolicemos el gasto de energía por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dirty="0"/>
              <a:t>, entonces el gasto en acueducto es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50000 </a:t>
            </a:r>
            <a:r>
              <a:rPr lang="es-ES" sz="1400" dirty="0"/>
              <a:t>(por acueducto se pagó </a:t>
            </a:r>
            <a:r>
              <a:rPr lang="es-ES" sz="1400" dirty="0" smtClean="0"/>
              <a:t>$50000 </a:t>
            </a:r>
            <a:r>
              <a:rPr lang="es-ES" sz="1400" dirty="0"/>
              <a:t>más que la energía), por teléfono x + </a:t>
            </a:r>
            <a:r>
              <a:rPr lang="es-ES" sz="1400" dirty="0" smtClean="0"/>
              <a:t>50000 </a:t>
            </a:r>
            <a:r>
              <a:rPr lang="es-ES" sz="1400" dirty="0"/>
              <a:t>– </a:t>
            </a:r>
            <a:r>
              <a:rPr lang="es-ES" sz="1400" dirty="0" smtClean="0"/>
              <a:t>30000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20000 </a:t>
            </a:r>
            <a:r>
              <a:rPr lang="es-ES" sz="1400" dirty="0"/>
              <a:t>(por teléfono se pagó </a:t>
            </a:r>
            <a:r>
              <a:rPr lang="es-ES" sz="1400" dirty="0" smtClean="0"/>
              <a:t>$30000 </a:t>
            </a:r>
            <a:r>
              <a:rPr lang="es-ES" sz="1400" dirty="0"/>
              <a:t>menos que el acueducto). La suma de estos tres servicios es x + x + </a:t>
            </a:r>
            <a:r>
              <a:rPr lang="es-ES" sz="1400" dirty="0" smtClean="0"/>
              <a:t>50000 </a:t>
            </a:r>
            <a:r>
              <a:rPr lang="es-ES" sz="1400" dirty="0"/>
              <a:t>+ x + </a:t>
            </a:r>
            <a:r>
              <a:rPr lang="es-ES" sz="1400" dirty="0" smtClean="0"/>
              <a:t>20000 </a:t>
            </a:r>
            <a:r>
              <a:rPr lang="es-ES" sz="1400" dirty="0"/>
              <a:t>= 3x + </a:t>
            </a:r>
            <a:r>
              <a:rPr lang="es-ES" sz="1400" dirty="0" smtClean="0"/>
              <a:t>70000</a:t>
            </a:r>
            <a:r>
              <a:rPr lang="es-ES" sz="1400" dirty="0"/>
              <a:t>. Luego la pregunta es ¿Cuánto le falta a 3x + </a:t>
            </a:r>
            <a:r>
              <a:rPr lang="es-ES" sz="1400" dirty="0" smtClean="0"/>
              <a:t>70000 </a:t>
            </a:r>
            <a:r>
              <a:rPr lang="es-ES" sz="1400" dirty="0"/>
              <a:t>para llegar a 4x + </a:t>
            </a:r>
            <a:r>
              <a:rPr lang="es-ES" sz="1400" dirty="0" smtClean="0"/>
              <a:t>50000</a:t>
            </a:r>
            <a:r>
              <a:rPr lang="es-ES" sz="1400" dirty="0"/>
              <a:t>? cuya respuesta es 4x + </a:t>
            </a:r>
            <a:r>
              <a:rPr lang="es-ES" sz="1400" dirty="0" smtClean="0"/>
              <a:t>50000 </a:t>
            </a:r>
            <a:r>
              <a:rPr lang="es-ES" sz="1400" dirty="0"/>
              <a:t>– 3x – </a:t>
            </a:r>
            <a:r>
              <a:rPr lang="es-ES" sz="1400" dirty="0" smtClean="0"/>
              <a:t>70000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20000</a:t>
            </a:r>
            <a:r>
              <a:rPr lang="es-ES" sz="1400" dirty="0"/>
              <a:t>, es el valor del recibo de gas.</a:t>
            </a:r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</a:t>
            </a:r>
            <a:r>
              <a:rPr lang="es-ES" sz="1400" i="1" dirty="0" smtClean="0"/>
              <a:t>respuesta</a:t>
            </a:r>
            <a:endParaRPr lang="es-E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778" y="665287"/>
            <a:ext cx="1562100" cy="866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378" y="1852728"/>
            <a:ext cx="1104900" cy="1552575"/>
          </a:xfrm>
          <a:prstGeom prst="rect">
            <a:avLst/>
          </a:prstGeom>
        </p:spPr>
      </p:pic>
      <p:pic>
        <p:nvPicPr>
          <p:cNvPr id="1026" name="Picture 2" descr="Resultado de imagen para gemelos caricatu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79" y="3405303"/>
            <a:ext cx="2124697" cy="11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oilet shop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768" y="4814532"/>
            <a:ext cx="6477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lefonos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8" y="5578043"/>
            <a:ext cx="1371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lampara-imagen-animada-000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28" y="4814532"/>
            <a:ext cx="857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71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8971" y="382564"/>
            <a:ext cx="9622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48. En un hogar se pagaron 4 servicios públicos: por acueducto se pagó $50000 más que la energía, por teléfono se pagó $40000 más que la energía. ¿Cuánto se pagó de gas, si el gasto total en servicios públicos fue de 4x + 70000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Es lógico pensar que la cantidad total gastada en servicios es la suma de los cuatro servicios: Total servicios = Energía + Acueducto + Teléfono + Gas. </a:t>
            </a:r>
          </a:p>
          <a:p>
            <a:pPr algn="just"/>
            <a:r>
              <a:rPr lang="es-ES" sz="1400" dirty="0"/>
              <a:t>Simbolicemos el gasto de energía por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dirty="0"/>
              <a:t>, entonces el gasto en acueducto es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50000 </a:t>
            </a:r>
            <a:r>
              <a:rPr lang="es-ES" sz="1400" dirty="0"/>
              <a:t>(por acueducto se pagó </a:t>
            </a:r>
            <a:r>
              <a:rPr lang="es-ES" sz="1400" dirty="0" smtClean="0"/>
              <a:t>$50000 </a:t>
            </a:r>
            <a:r>
              <a:rPr lang="es-ES" sz="1400" dirty="0"/>
              <a:t>más que la energía), por teléfono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40000 </a:t>
            </a:r>
            <a:r>
              <a:rPr lang="es-ES" sz="1400" dirty="0"/>
              <a:t>(por teléfono se pagó </a:t>
            </a:r>
            <a:r>
              <a:rPr lang="es-ES" sz="1400" dirty="0" smtClean="0"/>
              <a:t>$40000 </a:t>
            </a:r>
            <a:r>
              <a:rPr lang="es-ES" sz="1400" dirty="0"/>
              <a:t>más que la energía).</a:t>
            </a:r>
          </a:p>
          <a:p>
            <a:pPr algn="just"/>
            <a:r>
              <a:rPr lang="es-ES" sz="1400" dirty="0"/>
              <a:t>La suma de estos tres servicios es x + x + </a:t>
            </a:r>
            <a:r>
              <a:rPr lang="es-ES" sz="1400" dirty="0" smtClean="0"/>
              <a:t>50000 </a:t>
            </a:r>
            <a:r>
              <a:rPr lang="es-ES" sz="1400" dirty="0"/>
              <a:t>+ x + </a:t>
            </a:r>
            <a:r>
              <a:rPr lang="es-ES" sz="1400" dirty="0" smtClean="0"/>
              <a:t>40000 </a:t>
            </a:r>
            <a:r>
              <a:rPr lang="es-ES" sz="1400" dirty="0"/>
              <a:t>= 3x + </a:t>
            </a:r>
            <a:r>
              <a:rPr lang="es-ES" sz="1400" dirty="0" smtClean="0"/>
              <a:t>90000</a:t>
            </a:r>
            <a:r>
              <a:rPr lang="es-ES" sz="1400" dirty="0"/>
              <a:t>. Luego la pregunta es ¿Cuánto le falta a 3x + </a:t>
            </a:r>
            <a:r>
              <a:rPr lang="es-ES" sz="1400" dirty="0" smtClean="0"/>
              <a:t>90000 </a:t>
            </a:r>
            <a:r>
              <a:rPr lang="es-ES" sz="1400" dirty="0"/>
              <a:t>para llegar a 4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70000</a:t>
            </a:r>
            <a:r>
              <a:rPr lang="es-ES" sz="1400" dirty="0"/>
              <a:t>? Cuya respuesta es 4x + </a:t>
            </a:r>
            <a:r>
              <a:rPr lang="es-ES" sz="1400" dirty="0" smtClean="0"/>
              <a:t>70000 </a:t>
            </a:r>
            <a:r>
              <a:rPr lang="es-ES" sz="1400" dirty="0"/>
              <a:t>– 3x – </a:t>
            </a:r>
            <a:r>
              <a:rPr lang="es-ES" sz="1400" dirty="0" smtClean="0"/>
              <a:t>90000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20000</a:t>
            </a:r>
            <a:r>
              <a:rPr lang="es-ES" sz="1400" dirty="0"/>
              <a:t>, es el valor del recibo de gas.</a:t>
            </a:r>
          </a:p>
          <a:p>
            <a:pPr algn="just"/>
            <a:r>
              <a:rPr lang="es-ES" sz="1400" i="1" dirty="0"/>
              <a:t>Nota: Para la suma y la resta se aplicó la forma horizontal; si lo deseas hazlo por la vertical y obtendrás la misma respuesta</a:t>
            </a:r>
            <a:r>
              <a:rPr lang="es-ES" sz="1400" i="1" dirty="0" smtClean="0"/>
              <a:t>.</a:t>
            </a:r>
          </a:p>
          <a:p>
            <a:pPr algn="just"/>
            <a:endParaRPr lang="es-ES" sz="1400" i="1" dirty="0"/>
          </a:p>
          <a:p>
            <a:pPr algn="just"/>
            <a:r>
              <a:rPr lang="es-ES" sz="1400" dirty="0"/>
              <a:t>49. En un experimento de física, se pesa una probeta con agua, siendo su peso de 20x + 5. Si el peso de la probeta vacía es de x + 1 ¿Cuál fue el peso del agua? </a:t>
            </a:r>
            <a:endParaRPr lang="es-ES" sz="1400" dirty="0" smtClean="0"/>
          </a:p>
          <a:p>
            <a:pPr algn="just"/>
            <a:r>
              <a:rPr lang="es-ES" sz="1400" dirty="0"/>
              <a:t>El problema plantea que hay una probeta con agua, cuyo peso es </a:t>
            </a:r>
            <a:r>
              <a:rPr lang="es-ES" sz="1400" dirty="0" smtClean="0"/>
              <a:t>20x </a:t>
            </a:r>
            <a:r>
              <a:rPr lang="es-ES" sz="1400" dirty="0"/>
              <a:t>+ </a:t>
            </a:r>
            <a:r>
              <a:rPr lang="es-ES" sz="1400" dirty="0" smtClean="0"/>
              <a:t>5; </a:t>
            </a:r>
            <a:r>
              <a:rPr lang="es-ES" sz="1400" dirty="0"/>
              <a:t>el peso de la probeta vacía es 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1. </a:t>
            </a:r>
            <a:r>
              <a:rPr lang="es-ES" sz="1400" dirty="0"/>
              <a:t>Luego el peso del agua es el peso de la probeta con agua menos el peso de la probeta vacía: </a:t>
            </a:r>
            <a:r>
              <a:rPr lang="es-ES" sz="1400" dirty="0" smtClean="0"/>
              <a:t>20x </a:t>
            </a:r>
            <a:r>
              <a:rPr lang="es-ES" sz="1400" dirty="0"/>
              <a:t>+ </a:t>
            </a:r>
            <a:r>
              <a:rPr lang="es-ES" sz="1400" dirty="0" smtClean="0"/>
              <a:t>5 </a:t>
            </a:r>
            <a:r>
              <a:rPr lang="es-ES" sz="1400" dirty="0"/>
              <a:t>– </a:t>
            </a:r>
            <a:r>
              <a:rPr lang="es-ES" sz="1400" dirty="0" smtClean="0"/>
              <a:t>x </a:t>
            </a:r>
            <a:r>
              <a:rPr lang="es-ES" sz="1400" dirty="0"/>
              <a:t>– </a:t>
            </a:r>
            <a:r>
              <a:rPr lang="es-ES" sz="1400" dirty="0" smtClean="0"/>
              <a:t>1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19x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4</a:t>
            </a:r>
            <a:r>
              <a:rPr lang="es-ES" sz="1400" dirty="0" smtClean="0"/>
              <a:t>, </a:t>
            </a:r>
            <a:r>
              <a:rPr lang="es-ES" sz="1400" dirty="0"/>
              <a:t>es el peso del agua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5" name="Picture 2" descr="lampara-imagen-animada-005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65" y="203010"/>
            <a:ext cx="8191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elefono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573" y="408052"/>
            <a:ext cx="8001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gu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65" y="1245142"/>
            <a:ext cx="9144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mediateca.educa.madrid.org/imagen.php?id=bojf5vlpkc2irghf&amp;type=2&amp;m=5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89" y="3729363"/>
            <a:ext cx="986951" cy="148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elementosquimicos.com.co/media/catalog/product/cache/1/image/650x/040ec09b1e35df139433887a97daa66f/6/3/63321302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63" y="3729363"/>
            <a:ext cx="1536960" cy="15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iencia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63" y="3824897"/>
            <a:ext cx="1619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gua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61" y="3742037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http://1.bp.blogspot.com/-nSjwGvG7-_Q/Us8dFpPXBeI/AAAAAAAAoRw/CtJtffAi9wI/s1600/meno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72" y="4191221"/>
            <a:ext cx="1134398" cy="6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ttps://encrypted-tbn1.gstatic.com/images?q=tbn:ANd9GcTUmgtRy7Pmh0qOdzG_qY_x0LV9O3rCfMq485kPKVglqqxBj4A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72" y="4326962"/>
            <a:ext cx="666778" cy="68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368862" y="5330693"/>
            <a:ext cx="6096000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s-ES" sz="1400" dirty="0"/>
              <a:t>Probeta con agua,         -            Probeta vacía        =    </a:t>
            </a:r>
            <a:r>
              <a:rPr lang="es-ES" sz="1400" dirty="0" smtClean="0"/>
              <a:t>       Peso </a:t>
            </a:r>
            <a:r>
              <a:rPr lang="es-ES" sz="1400" dirty="0"/>
              <a:t>del agua</a:t>
            </a:r>
          </a:p>
          <a:p>
            <a:pPr algn="just">
              <a:lnSpc>
                <a:spcPct val="110000"/>
              </a:lnSpc>
            </a:pPr>
            <a:r>
              <a:rPr lang="es-ES" sz="1400" dirty="0"/>
              <a:t>   </a:t>
            </a:r>
            <a:r>
              <a:rPr lang="es-ES" sz="1400" dirty="0" smtClean="0"/>
              <a:t>pesa 20x </a:t>
            </a:r>
            <a:r>
              <a:rPr lang="es-ES" sz="1400" dirty="0"/>
              <a:t>+ </a:t>
            </a:r>
            <a:r>
              <a:rPr lang="es-ES" sz="1400" dirty="0" smtClean="0"/>
              <a:t>5</a:t>
            </a:r>
            <a:r>
              <a:rPr lang="es-ES" sz="1400" dirty="0"/>
              <a:t>	              pesa 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1                              19x </a:t>
            </a:r>
            <a:r>
              <a:rPr lang="es-ES" sz="1400" dirty="0"/>
              <a:t>+ </a:t>
            </a:r>
            <a:r>
              <a:rPr lang="es-ES" sz="1400" dirty="0" smtClean="0"/>
              <a:t>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771919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9599" y="382564"/>
            <a:ext cx="103922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50. Para pagar sus onces, Juanito da unos billetes que sumados dan 10p + 200 y recibe de vueltas 2p + 50. ¿Cuánto costaron las onces de Juanito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Algo muy típico y común de nuestras vidas, damos un billete y recibimos unas vueltas; para saber cuánto costó el artículo, al valor que damos restamos las vueltas recibidas, es decir </a:t>
            </a:r>
            <a:r>
              <a:rPr lang="es-ES" sz="1400" dirty="0" smtClean="0"/>
              <a:t>10p </a:t>
            </a:r>
            <a:r>
              <a:rPr lang="es-ES" sz="1400" dirty="0"/>
              <a:t>+ </a:t>
            </a:r>
            <a:r>
              <a:rPr lang="es-ES" sz="1400" dirty="0" smtClean="0"/>
              <a:t>200 </a:t>
            </a:r>
            <a:r>
              <a:rPr lang="es-ES" sz="1400" dirty="0"/>
              <a:t>– </a:t>
            </a:r>
            <a:r>
              <a:rPr lang="es-ES" sz="1400" dirty="0" smtClean="0"/>
              <a:t>2p </a:t>
            </a:r>
            <a:r>
              <a:rPr lang="es-ES" sz="1400" dirty="0"/>
              <a:t>– </a:t>
            </a:r>
            <a:r>
              <a:rPr lang="es-ES" sz="1400" dirty="0" smtClean="0"/>
              <a:t>50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8p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150</a:t>
            </a:r>
            <a:r>
              <a:rPr lang="es-ES" sz="1400" dirty="0" smtClean="0"/>
              <a:t>, </a:t>
            </a:r>
            <a:r>
              <a:rPr lang="es-ES" sz="1400" dirty="0"/>
              <a:t>es el valor de las onces de Juanito.</a:t>
            </a:r>
          </a:p>
          <a:p>
            <a:pPr marL="342900" indent="-342900" algn="just">
              <a:buAutoNum type="alphaUcPeriod"/>
            </a:pPr>
            <a:endParaRPr lang="es-ES" sz="1400" dirty="0"/>
          </a:p>
        </p:txBody>
      </p:sp>
      <p:pic>
        <p:nvPicPr>
          <p:cNvPr id="5" name="Picture 2" descr="comida-y-bebida-imagen-animada-001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07" y="1562594"/>
            <a:ext cx="22288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ida-y-bebida-imagen-animada-044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769" y="1935311"/>
            <a:ext cx="132397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nero-imagen-animada-001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46" y="1962645"/>
            <a:ext cx="17335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https://encrypted-tbn1.gstatic.com/images?q=tbn:ANd9GcTUmgtRy7Pmh0qOdzG_qY_x0LV9O3rCfMq485kPKVglqqxBj4A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45" y="2258316"/>
            <a:ext cx="666778" cy="68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dinero-imagen-animada-0029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88" y="2053628"/>
            <a:ext cx="952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507346" y="3450492"/>
            <a:ext cx="9266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Dinero </a:t>
            </a:r>
            <a:r>
              <a:rPr lang="es-ES" sz="1400" dirty="0" smtClean="0"/>
              <a:t>Entregado                                -                               Dinero </a:t>
            </a:r>
            <a:r>
              <a:rPr lang="es-ES" sz="1400" dirty="0"/>
              <a:t>de Vueltas </a:t>
            </a:r>
            <a:r>
              <a:rPr lang="es-ES" sz="1400" dirty="0" smtClean="0"/>
              <a:t>                      =                                      Valor </a:t>
            </a:r>
            <a:r>
              <a:rPr lang="es-ES" sz="1400" dirty="0"/>
              <a:t>onces</a:t>
            </a:r>
            <a:endParaRPr lang="es-ES" sz="1400" dirty="0" smtClean="0"/>
          </a:p>
          <a:p>
            <a:pPr algn="just"/>
            <a:r>
              <a:rPr lang="es-ES" sz="1400" dirty="0" smtClean="0"/>
              <a:t>       10p </a:t>
            </a:r>
            <a:r>
              <a:rPr lang="es-ES" sz="1400" dirty="0"/>
              <a:t>+ </a:t>
            </a:r>
            <a:r>
              <a:rPr lang="es-ES" sz="1400" dirty="0" smtClean="0"/>
              <a:t>200                                       -                                        2p </a:t>
            </a:r>
            <a:r>
              <a:rPr lang="es-ES" sz="1400" dirty="0"/>
              <a:t>+ </a:t>
            </a:r>
            <a:r>
              <a:rPr lang="es-ES" sz="1400" dirty="0" smtClean="0"/>
              <a:t>50                                 =                                       8p </a:t>
            </a:r>
            <a:r>
              <a:rPr lang="es-ES" sz="1400" dirty="0"/>
              <a:t>+ </a:t>
            </a:r>
            <a:r>
              <a:rPr lang="es-ES" sz="1400" dirty="0" smtClean="0"/>
              <a:t>150</a:t>
            </a:r>
            <a:endParaRPr lang="es-ES" sz="1400" dirty="0"/>
          </a:p>
        </p:txBody>
      </p:sp>
      <p:pic>
        <p:nvPicPr>
          <p:cNvPr id="12" name="Picture 18" descr="http://1.bp.blogspot.com/-nSjwGvG7-_Q/Us8dFpPXBeI/AAAAAAAAoRw/CtJtffAi9wI/s1600/meno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82" y="2094950"/>
            <a:ext cx="1134398" cy="6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197" y="522913"/>
            <a:ext cx="10515600" cy="569563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2. Establece la meta o aquello que nos pide el problema, en este caso, hallar </a:t>
            </a:r>
            <a:r>
              <a:rPr lang="es-ES" sz="1600" dirty="0" smtClean="0"/>
              <a:t>cuánto costaron las frutas que llevó el cliente.</a:t>
            </a:r>
            <a:endParaRPr lang="es-E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3. Establecer la información que nos da el problema, en este caso</a:t>
            </a:r>
            <a:r>
              <a:rPr lang="es-ES" sz="1600" dirty="0" smtClean="0"/>
              <a:t>, que el cliente pagó con un billete de 5x – 10 pesos y que recibió de vueltas la quinta parte del valor del billete.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4. </a:t>
            </a:r>
            <a:r>
              <a:rPr lang="es-ES" sz="1600" dirty="0"/>
              <a:t>Trata de recordar problemas similares que hayas resuelto, por ejemplo, en tus cursos de matemáticas anteriores, fue común que resolvieras problemas como: “</a:t>
            </a:r>
            <a:r>
              <a:rPr lang="es-ES" sz="1600" dirty="0" smtClean="0"/>
              <a:t>Pepito pagó sus onces con un billete de $2000, y recibió de vueltas $500. ¿Cuánto costaron las onces de Pepito</a:t>
            </a:r>
            <a:r>
              <a:rPr lang="es-ES" sz="1600" dirty="0"/>
              <a:t>?”. En este tipo de situaciones, ¿Cómo las resolvías?. Ahora por ANALOGÍA trata de transcribir la situación de Pepito a la de nuestra </a:t>
            </a:r>
            <a:r>
              <a:rPr lang="es-ES" sz="1600" dirty="0" smtClean="0"/>
              <a:t>situación: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Valor Onces = Billete con el que se pagó – Vueltas Recibidas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Valor Frutas = </a:t>
            </a:r>
            <a:r>
              <a:rPr lang="es-ES" sz="1600" dirty="0"/>
              <a:t>Billete con el que se pagó – Vueltas </a:t>
            </a:r>
            <a:r>
              <a:rPr lang="es-ES" sz="1600" dirty="0" smtClean="0"/>
              <a:t>Recibidas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5. Emplear </a:t>
            </a:r>
            <a:r>
              <a:rPr lang="es-ES" sz="1600" dirty="0"/>
              <a:t>una notación clara y concisa, por ejemplo, </a:t>
            </a:r>
            <a:r>
              <a:rPr lang="es-ES" sz="1600" dirty="0" smtClean="0"/>
              <a:t>si el valor del billete es 5x - 10, y recibe de vueltas la quinta parte, esto sería: (5x – 10) / 5 = x –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6. </a:t>
            </a:r>
            <a:r>
              <a:rPr lang="es-ES" sz="1600" dirty="0"/>
              <a:t>Trazar un plan de acuerdo a la analogía establecida, en nuestro caso, para sacar el gasto total </a:t>
            </a:r>
            <a:r>
              <a:rPr lang="es-ES" sz="1600" dirty="0" smtClean="0"/>
              <a:t>de las onces, debemos quitarle al billete las vueltas recibidas, como en el caso de Pepito: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Valor Frutas = </a:t>
            </a:r>
            <a:r>
              <a:rPr lang="es-ES" sz="1600" dirty="0"/>
              <a:t>Billete con el que se pagó – </a:t>
            </a:r>
            <a:r>
              <a:rPr lang="es-ES" sz="1600" dirty="0" smtClean="0"/>
              <a:t>Vueltas Recibidas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Valor Frutas = 5x – 10 – (x – 2)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Valor Frutas = 5x – 10 – x + 2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Valor Frutas = 4x – 8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7. Verificar la respuesta obtenida: ¿</a:t>
            </a:r>
            <a:r>
              <a:rPr lang="es-ES" sz="1600" dirty="0"/>
              <a:t>Es lógica la respuesta obtenida? ¿Se contestó la pregunta del problema? ¿Es la única forma de resolverlo</a:t>
            </a:r>
            <a:r>
              <a:rPr lang="es-ES" sz="1600" dirty="0" smtClean="0"/>
              <a:t>?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Para verificar nuestra respuesta podemos sumar el valor de las frutas (4x – 8) con las vueltas (x – 2) y esto nos tiene que dar el valor del billete (5x – 10).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Hagámoslo: 4x – 8 + x – 2 = 5x – 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La respuesta es el valor del billete, por lo tanto, nuestra respuesta es correcta!!!</a:t>
            </a:r>
            <a:endParaRPr lang="es-E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</p:txBody>
      </p:sp>
      <p:sp>
        <p:nvSpPr>
          <p:cNvPr id="4" name="Flecha abajo 3"/>
          <p:cNvSpPr/>
          <p:nvPr/>
        </p:nvSpPr>
        <p:spPr>
          <a:xfrm>
            <a:off x="3677782" y="2319541"/>
            <a:ext cx="163773" cy="218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abajo 4"/>
          <p:cNvSpPr/>
          <p:nvPr/>
        </p:nvSpPr>
        <p:spPr>
          <a:xfrm>
            <a:off x="5349889" y="2319540"/>
            <a:ext cx="163773" cy="218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/>
          <p:cNvSpPr/>
          <p:nvPr/>
        </p:nvSpPr>
        <p:spPr>
          <a:xfrm>
            <a:off x="7408362" y="2319540"/>
            <a:ext cx="163773" cy="218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comid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22" y="5428108"/>
            <a:ext cx="161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9220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82711" y="0"/>
            <a:ext cx="9356677" cy="723331"/>
          </a:xfrm>
        </p:spPr>
        <p:txBody>
          <a:bodyPr/>
          <a:lstStyle/>
          <a:p>
            <a:r>
              <a:rPr lang="es-ES" b="1" dirty="0" smtClean="0"/>
              <a:t>RESULTADO DE EJERCICIOS Y PROBLEMAS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97228" y="675565"/>
            <a:ext cx="11327642" cy="618243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¿Cuánto hay que sustraerle a 2x para obtener 7x?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- 5x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endParaRPr lang="es-ES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2</a:t>
            </a:r>
            <a:r>
              <a:rPr lang="es-ES" sz="1400" dirty="0" smtClean="0"/>
              <a:t>. ¿A qué expresión se le resta 2x para obtener 7x?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9x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</a:t>
            </a:r>
            <a:r>
              <a:rPr lang="es-ES" sz="1400" dirty="0" smtClean="0"/>
              <a:t>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– 2x </a:t>
            </a:r>
            <a:r>
              <a:rPr lang="es-ES" sz="1400" dirty="0"/>
              <a:t>para obtener </a:t>
            </a:r>
            <a:r>
              <a:rPr lang="es-ES" sz="1400" dirty="0" smtClean="0"/>
              <a:t>7x?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9x</a:t>
            </a: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4. </a:t>
            </a:r>
            <a:r>
              <a:rPr lang="es-ES" sz="1400" dirty="0"/>
              <a:t>¿ A qué expresión se le resta </a:t>
            </a:r>
            <a:r>
              <a:rPr lang="es-ES" sz="1400" dirty="0" smtClean="0"/>
              <a:t>- 2x </a:t>
            </a:r>
            <a:r>
              <a:rPr lang="es-ES" sz="1400" dirty="0"/>
              <a:t>para obtener 7x?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</a:t>
            </a:r>
            <a:r>
              <a:rPr lang="es-ES" sz="1400" dirty="0" smtClean="0"/>
              <a:t>. </a:t>
            </a:r>
            <a:r>
              <a:rPr lang="es-ES" sz="1400" dirty="0"/>
              <a:t>¿Cuánto hay que sustraerle a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9x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</a:t>
            </a:r>
            <a:r>
              <a:rPr lang="es-ES" sz="1400" dirty="0"/>
              <a:t>¿A qué expresión se le resta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7. </a:t>
            </a:r>
            <a:r>
              <a:rPr lang="es-ES" sz="1400" dirty="0"/>
              <a:t>¿Cuánto hay que sustraerle a –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5x   	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8. </a:t>
            </a:r>
            <a:r>
              <a:rPr lang="es-ES" sz="1400" dirty="0"/>
              <a:t>¿A qué expresión se le resta </a:t>
            </a:r>
            <a:r>
              <a:rPr lang="es-ES" sz="1400" dirty="0" smtClean="0"/>
              <a:t>- 2x </a:t>
            </a:r>
            <a:r>
              <a:rPr lang="es-ES" sz="1400" dirty="0"/>
              <a:t>para obtener - 7x?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- 9x	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9</a:t>
            </a:r>
            <a:r>
              <a:rPr lang="es-ES" sz="1400" dirty="0" smtClean="0"/>
              <a:t>. </a:t>
            </a:r>
            <a:r>
              <a:rPr lang="es-ES" sz="1400" dirty="0"/>
              <a:t>¿Cuánto hay que sustraerle a </a:t>
            </a:r>
            <a:r>
              <a:rPr lang="es-ES" sz="1400" dirty="0" smtClean="0"/>
              <a:t>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2m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	 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10</a:t>
            </a:r>
            <a:r>
              <a:rPr lang="es-ES" sz="1400" dirty="0" smtClean="0"/>
              <a:t>. ¿A qué expresión se le resta </a:t>
            </a:r>
            <a:r>
              <a:rPr lang="es-ES" sz="1400" dirty="0"/>
              <a:t>3m</a:t>
            </a:r>
            <a:r>
              <a:rPr lang="es-ES" sz="1400" baseline="30000" dirty="0"/>
              <a:t>x</a:t>
            </a:r>
            <a:r>
              <a:rPr lang="es-ES" sz="1400" dirty="0"/>
              <a:t> para obtener 5m</a:t>
            </a:r>
            <a:r>
              <a:rPr lang="es-ES" sz="1400" baseline="30000" dirty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	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11. ¿Cuánto hay que sustraerle a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12</a:t>
            </a:r>
            <a:r>
              <a:rPr lang="es-ES" sz="1400" dirty="0"/>
              <a:t>. ¿A qué expresión se le resta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8mx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13. ¿Cuánto hay que sustraerle a </a:t>
            </a:r>
            <a:r>
              <a:rPr lang="es-ES" sz="1400" dirty="0" smtClean="0"/>
              <a:t>½ x </a:t>
            </a:r>
            <a:r>
              <a:rPr lang="es-ES" sz="1400" dirty="0"/>
              <a:t>para obtener </a:t>
            </a:r>
            <a:r>
              <a:rPr lang="es-ES" sz="1400" dirty="0" smtClean="0"/>
              <a:t>– ¼ x?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¾ x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14. ¿A qué expresión se le resta </a:t>
            </a:r>
            <a:r>
              <a:rPr lang="es-ES" sz="1400" dirty="0" smtClean="0"/>
              <a:t>– ½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– ¾ 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5/4 </a:t>
            </a:r>
            <a:r>
              <a:rPr lang="es-ES" sz="1400" dirty="0" smtClean="0">
                <a:solidFill>
                  <a:srgbClr val="FF0000"/>
                </a:solidFill>
              </a:rPr>
              <a:t>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15. ¿Cuánto hay que sustraerle a 8x</a:t>
            </a:r>
            <a:r>
              <a:rPr lang="es-ES" sz="1400" baseline="30000" dirty="0"/>
              <a:t>2</a:t>
            </a:r>
            <a:r>
              <a:rPr lang="es-ES" sz="1400" dirty="0"/>
              <a:t> – 15x para obtener 8x</a:t>
            </a:r>
            <a:r>
              <a:rPr lang="es-ES" sz="1400" baseline="30000" dirty="0"/>
              <a:t>2</a:t>
            </a:r>
            <a:r>
              <a:rPr lang="es-ES" sz="1400" dirty="0"/>
              <a:t> – 35x + 7? 	</a:t>
            </a:r>
            <a:r>
              <a:rPr lang="es-ES" sz="1400" dirty="0" smtClean="0">
                <a:solidFill>
                  <a:srgbClr val="FF0000"/>
                </a:solidFill>
              </a:rPr>
              <a:t>20x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7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16. ¿A qué expresión se le resta 3c – ½ para obtener 8c + 1? 		</a:t>
            </a:r>
            <a:r>
              <a:rPr lang="es-ES" sz="1400" dirty="0" smtClean="0">
                <a:solidFill>
                  <a:srgbClr val="FF0000"/>
                </a:solidFill>
              </a:rPr>
              <a:t>11c </a:t>
            </a:r>
            <a:r>
              <a:rPr lang="es-ES" sz="1400" dirty="0">
                <a:solidFill>
                  <a:srgbClr val="FF0000"/>
                </a:solidFill>
              </a:rPr>
              <a:t>+ ½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17. ¿Cuánto hay que sustraerle a 4x</a:t>
            </a:r>
            <a:r>
              <a:rPr lang="es-ES" sz="1400" baseline="30000" dirty="0"/>
              <a:t>2</a:t>
            </a:r>
            <a:r>
              <a:rPr lang="es-ES" sz="1400" dirty="0"/>
              <a:t> + ¼ para obtener 5x</a:t>
            </a:r>
            <a:r>
              <a:rPr lang="es-ES" sz="1400" baseline="30000" dirty="0"/>
              <a:t>2</a:t>
            </a:r>
            <a:r>
              <a:rPr lang="es-ES" sz="1400" dirty="0"/>
              <a:t> – ¾ ? 	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</a:t>
            </a:r>
            <a:r>
              <a:rPr lang="es-ES" sz="1400" dirty="0" smtClean="0">
                <a:solidFill>
                  <a:srgbClr val="FF0000"/>
                </a:solidFill>
              </a:rPr>
              <a:t>1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18. ¿A qué expresión se le resta ½ x + ½ y para obtener x + y? 		</a:t>
            </a:r>
            <a:r>
              <a:rPr lang="es-ES" sz="1400" dirty="0" smtClean="0">
                <a:solidFill>
                  <a:srgbClr val="FF0000"/>
                </a:solidFill>
              </a:rPr>
              <a:t>3/2 </a:t>
            </a:r>
            <a:r>
              <a:rPr lang="es-ES" sz="1400" dirty="0">
                <a:solidFill>
                  <a:srgbClr val="FF0000"/>
                </a:solidFill>
              </a:rPr>
              <a:t>x + 3/2 y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19. ¿Cuánto hay que sustraerle a – ½ x</a:t>
            </a:r>
            <a:r>
              <a:rPr lang="es-ES" sz="1400" baseline="30000" dirty="0"/>
              <a:t>2</a:t>
            </a:r>
            <a:r>
              <a:rPr lang="es-ES" sz="1400" dirty="0"/>
              <a:t> + ¾ para obtener ½ x</a:t>
            </a:r>
            <a:r>
              <a:rPr lang="es-ES" sz="1400" baseline="30000" dirty="0"/>
              <a:t>2</a:t>
            </a:r>
            <a:r>
              <a:rPr lang="es-ES" sz="1400" dirty="0"/>
              <a:t>? 		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¾ 	 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20. ¿A qué expresión se le resta ¾ m – ¼ n para obtener – ¼ m + ¾ n?    	</a:t>
            </a:r>
            <a:r>
              <a:rPr lang="es-ES" sz="1400" dirty="0" smtClean="0"/>
              <a:t> </a:t>
            </a:r>
            <a:r>
              <a:rPr lang="es-ES" sz="1400" dirty="0">
                <a:solidFill>
                  <a:srgbClr val="FF0000"/>
                </a:solidFill>
              </a:rPr>
              <a:t>½ m + ½ n 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21. ¿Cuánto hay que sustraerle a 3m – 4n para obtener – 3m + 4n?   	</a:t>
            </a:r>
            <a:r>
              <a:rPr lang="es-ES" sz="1400" dirty="0" smtClean="0">
                <a:solidFill>
                  <a:srgbClr val="FF0000"/>
                </a:solidFill>
              </a:rPr>
              <a:t>6m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8n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22. ¿A qué expresión se le resta 4m – 3n para obtener – 4m + 3n?   	</a:t>
            </a:r>
            <a:r>
              <a:rPr lang="es-ES" sz="1400" dirty="0" smtClean="0">
                <a:solidFill>
                  <a:srgbClr val="FF0000"/>
                </a:solidFill>
              </a:rPr>
              <a:t>0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23. ¿Cuánto hay que sustraerle a - 3m – 4n para obtener 3m + 4n?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6m - 8n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24. ¿A qué expresión se le resta 5x – 4y para obtener – 7x + 6y?  	</a:t>
            </a:r>
            <a:r>
              <a:rPr lang="es-ES" sz="1400" dirty="0" smtClean="0">
                <a:solidFill>
                  <a:srgbClr val="FF0000"/>
                </a:solidFill>
              </a:rPr>
              <a:t>– </a:t>
            </a:r>
            <a:r>
              <a:rPr lang="es-ES" sz="1400" dirty="0">
                <a:solidFill>
                  <a:srgbClr val="FF0000"/>
                </a:solidFill>
              </a:rPr>
              <a:t>2x + 2y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25</a:t>
            </a:r>
            <a:r>
              <a:rPr lang="es-ES" sz="1400" dirty="0"/>
              <a:t>. ¿Cuánto hay que sustraerle a 6x</a:t>
            </a:r>
            <a:r>
              <a:rPr lang="es-ES" sz="1400" baseline="30000" dirty="0"/>
              <a:t>2</a:t>
            </a:r>
            <a:r>
              <a:rPr lang="es-ES" sz="1400" dirty="0"/>
              <a:t>y – 4xy</a:t>
            </a:r>
            <a:r>
              <a:rPr lang="es-ES" sz="1400" baseline="30000" dirty="0"/>
              <a:t>2</a:t>
            </a:r>
            <a:r>
              <a:rPr lang="es-ES" sz="1400" dirty="0"/>
              <a:t> para obtener – 4x</a:t>
            </a:r>
            <a:r>
              <a:rPr lang="es-ES" sz="1400" baseline="30000" dirty="0"/>
              <a:t>2</a:t>
            </a:r>
            <a:r>
              <a:rPr lang="es-ES" sz="1400" dirty="0"/>
              <a:t>y + 6xy</a:t>
            </a:r>
            <a:r>
              <a:rPr lang="es-ES" sz="1400" baseline="30000" dirty="0"/>
              <a:t>2</a:t>
            </a:r>
            <a:r>
              <a:rPr lang="es-ES" sz="1400" dirty="0"/>
              <a:t>?   	</a:t>
            </a:r>
            <a:r>
              <a:rPr lang="es-ES" sz="1400" dirty="0" smtClean="0">
                <a:solidFill>
                  <a:srgbClr val="FF0000"/>
                </a:solidFill>
              </a:rPr>
              <a:t>10x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</a:t>
            </a:r>
            <a:r>
              <a:rPr lang="es-ES" sz="1400" dirty="0">
                <a:solidFill>
                  <a:srgbClr val="FF0000"/>
                </a:solidFill>
              </a:rPr>
              <a:t>- 10xy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26. ¿A qué expresión se le resta – 5x</a:t>
            </a:r>
            <a:r>
              <a:rPr lang="es-ES" sz="1400" baseline="30000" dirty="0"/>
              <a:t>2</a:t>
            </a:r>
            <a:r>
              <a:rPr lang="es-ES" sz="1400" dirty="0"/>
              <a:t> – 7x - 1 para obtener – x</a:t>
            </a:r>
            <a:r>
              <a:rPr lang="es-ES" sz="1400" baseline="30000" dirty="0"/>
              <a:t>2</a:t>
            </a:r>
            <a:r>
              <a:rPr lang="es-ES" sz="1400" dirty="0"/>
              <a:t> – x - 1?     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6x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- 8x - 2 </a:t>
            </a:r>
            <a:r>
              <a:rPr lang="es-ES" sz="1400" dirty="0"/>
              <a:t>	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27</a:t>
            </a:r>
            <a:r>
              <a:rPr lang="es-ES" sz="1400" dirty="0"/>
              <a:t>. ¿Cuánto hay que sustraerle a 8b</a:t>
            </a:r>
            <a:r>
              <a:rPr lang="es-ES" sz="1400" baseline="30000" dirty="0"/>
              <a:t>2</a:t>
            </a:r>
            <a:r>
              <a:rPr lang="es-ES" sz="1400" dirty="0"/>
              <a:t> –  b + 1 para obtener – b</a:t>
            </a:r>
            <a:r>
              <a:rPr lang="es-ES" sz="1400" baseline="30000" dirty="0"/>
              <a:t>2</a:t>
            </a:r>
            <a:r>
              <a:rPr lang="es-ES" sz="1400" dirty="0"/>
              <a:t> + b - 4?   	</a:t>
            </a:r>
            <a:r>
              <a:rPr lang="es-ES" sz="1400" dirty="0" smtClean="0">
                <a:solidFill>
                  <a:srgbClr val="FF0000"/>
                </a:solidFill>
              </a:rPr>
              <a:t>9b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- 2b + 5    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28. ¿A qué expresión se le resta 10c</a:t>
            </a:r>
            <a:r>
              <a:rPr lang="es-ES" sz="1400" baseline="30000" dirty="0"/>
              <a:t>2</a:t>
            </a:r>
            <a:r>
              <a:rPr lang="es-ES" sz="1400" dirty="0"/>
              <a:t> – 6c + 2 para obtener – c</a:t>
            </a:r>
            <a:r>
              <a:rPr lang="es-ES" sz="1400" baseline="30000" dirty="0"/>
              <a:t>2</a:t>
            </a:r>
            <a:r>
              <a:rPr lang="es-ES" sz="1400" dirty="0"/>
              <a:t> + c + 3?  	</a:t>
            </a:r>
            <a:r>
              <a:rPr lang="es-ES" sz="1400" dirty="0" smtClean="0">
                <a:solidFill>
                  <a:srgbClr val="FF0000"/>
                </a:solidFill>
              </a:rPr>
              <a:t>9c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- 5c + 5 </a:t>
            </a:r>
            <a:endParaRPr lang="es-ES" sz="1400" baseline="30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 smtClean="0"/>
              <a:t> 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396324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78641" y="341002"/>
            <a:ext cx="11567616" cy="60459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0927" y="1"/>
            <a:ext cx="1178533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29. ¿Cuánto hay que sustraerle a 5ab + 6bc – 1 para obtener – ab – </a:t>
            </a:r>
            <a:r>
              <a:rPr lang="es-ES" sz="1400" dirty="0" err="1" smtClean="0"/>
              <a:t>bc</a:t>
            </a:r>
            <a:r>
              <a:rPr lang="es-ES" sz="1400" dirty="0" smtClean="0"/>
              <a:t> + 1?  </a:t>
            </a:r>
            <a:r>
              <a:rPr lang="es-ES" sz="1400" dirty="0" smtClean="0">
                <a:solidFill>
                  <a:srgbClr val="FF0000"/>
                </a:solidFill>
              </a:rPr>
              <a:t>6ab + 7bc - 2</a:t>
            </a:r>
            <a:r>
              <a:rPr lang="es-ES" sz="1400" dirty="0" smtClean="0"/>
              <a:t>	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30. ¿A qué expresión se le resta - ab - </a:t>
            </a:r>
            <a:r>
              <a:rPr lang="es-ES" sz="1400" dirty="0" err="1" smtClean="0"/>
              <a:t>bc</a:t>
            </a:r>
            <a:r>
              <a:rPr lang="es-ES" sz="1400" dirty="0" smtClean="0"/>
              <a:t> – 1 para obtener ab + </a:t>
            </a:r>
            <a:r>
              <a:rPr lang="es-ES" sz="1400" dirty="0" err="1" smtClean="0"/>
              <a:t>bc</a:t>
            </a:r>
            <a:r>
              <a:rPr lang="es-ES" sz="1400" dirty="0" smtClean="0"/>
              <a:t> + 1? </a:t>
            </a:r>
            <a:r>
              <a:rPr lang="es-ES" sz="1400" dirty="0"/>
              <a:t> </a:t>
            </a:r>
            <a:r>
              <a:rPr lang="es-ES" sz="1400" dirty="0" smtClean="0"/>
              <a:t>        </a:t>
            </a:r>
            <a:r>
              <a:rPr lang="es-ES" sz="1400" dirty="0" smtClean="0">
                <a:solidFill>
                  <a:srgbClr val="FF0000"/>
                </a:solidFill>
              </a:rPr>
              <a:t>0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31. Un triángulo de perímetro 9xyz, tiene de lados 3xyz y 2xyz. ¿Cuánto mide su tercer lado?     </a:t>
            </a:r>
            <a:r>
              <a:rPr lang="es-ES" sz="1400" dirty="0" smtClean="0">
                <a:solidFill>
                  <a:srgbClr val="FF0000"/>
                </a:solidFill>
              </a:rPr>
              <a:t>4xyz 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32. Un triángulo isósceles, cuyos lados iguales miden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c, tiene de perímetro 20a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c. ¿Cuánto mide el lado diferente? </a:t>
            </a:r>
            <a:r>
              <a:rPr lang="es-ES" sz="1400" dirty="0" smtClean="0">
                <a:solidFill>
                  <a:srgbClr val="FF0000"/>
                </a:solidFill>
              </a:rPr>
              <a:t>4a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33. Un triángulo escaleno cuyo lado mayor mide 6x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y el lado menor mide la tercera parte del lado mayor, tiene de perímetro 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.  ¿Cuánto mide el lado medio?.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</a:t>
            </a:r>
            <a:r>
              <a:rPr lang="es-ES" sz="1400" dirty="0" smtClean="0"/>
              <a:t>      </a:t>
            </a:r>
            <a:endParaRPr lang="es-ES" sz="1400" baseline="300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34. Un rectángulo tiene de base 8m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n. ¿Cuánto será su altura si su perímetro es de 20m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n?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n 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35. Un rectángulo tiene de altura 5x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. ¿Cuánto será su base si su perímetro es de 12x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?  </a:t>
            </a:r>
            <a:r>
              <a:rPr lang="es-ES" sz="1400" dirty="0" err="1" smtClean="0">
                <a:solidFill>
                  <a:srgbClr val="FF0000"/>
                </a:solidFill>
              </a:rPr>
              <a:t>x</a:t>
            </a:r>
            <a:r>
              <a:rPr lang="es-ES" sz="1400" baseline="30000" dirty="0" err="1" smtClean="0">
                <a:solidFill>
                  <a:srgbClr val="FF0000"/>
                </a:solidFill>
              </a:rPr>
              <a:t>m</a:t>
            </a:r>
            <a:r>
              <a:rPr lang="es-ES" sz="1400" dirty="0" smtClean="0"/>
              <a:t>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36. En una familia, el padre tiene 5 años más que la madre, el hijo menor tiene 18 años menos que la madre. ¿Cuántos años tiene el hijo mayor si la suma de las 4 edades es de 4x - 50?  </a:t>
            </a:r>
            <a:r>
              <a:rPr lang="es-ES" sz="1400" dirty="0" smtClean="0">
                <a:solidFill>
                  <a:srgbClr val="FF0000"/>
                </a:solidFill>
              </a:rPr>
              <a:t>x – 37     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37. Se compran 4 artículos de ropa: una chaqueta, una camisa, un pantalón y una corbata; la camisa costó $50000 menos que la chaqueta, y el pantalón costó $20000 más que la chaqueta. ¿Cuánto costó la corbata si se pagó 4x – 100000 por las 4 prendas?  </a:t>
            </a:r>
            <a:r>
              <a:rPr lang="es-ES" sz="1400" dirty="0" smtClean="0">
                <a:solidFill>
                  <a:srgbClr val="FF0000"/>
                </a:solidFill>
              </a:rPr>
              <a:t>x – 70000         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38. Se compran 4 artículos de ropa: una chaqueta, una camisa, un pantalón y una corbata; la camisa costó $50000 menos que la chaqueta, y el pantalón costó $50000 más que la camisa. ¿Cuánto costó la corbata si se pagó 4x – 125000 por las 4 prendas? </a:t>
            </a:r>
            <a:r>
              <a:rPr lang="es-ES" sz="1400" dirty="0" smtClean="0">
                <a:solidFill>
                  <a:srgbClr val="FF0000"/>
                </a:solidFill>
              </a:rPr>
              <a:t> x - 75000 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39. En una empresa la secretaria gana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2x + 3, la recepcionista 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3x + 2, el mensajero 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x + 1. ¿Cuánto gana la aseadora si se paga en total de nómina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4x + 9 esta empresa?  </a:t>
            </a:r>
            <a:r>
              <a:rPr lang="es-ES" sz="1400" dirty="0" smtClean="0">
                <a:solidFill>
                  <a:srgbClr val="FF0000"/>
                </a:solidFill>
              </a:rPr>
              <a:t>2x + 3     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40. Un viajero que se desplaza de la ciudad A </a:t>
            </a:r>
            <a:r>
              <a:rPr lang="es-ES" sz="1400" dirty="0" err="1" smtClean="0"/>
              <a:t>a</a:t>
            </a:r>
            <a:r>
              <a:rPr lang="es-ES" sz="1400" dirty="0" smtClean="0"/>
              <a:t> la B en auto-stop, hace este recorrido de la siguiente forma: recorre 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+ 5 en un jeep, - 2a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+ 2 en moto, y el resto en camión. ¿Qué distancia recorrió en camión si la distancia que separa la ciudad A de la ciudad B es de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+ 8?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- 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+ 1</a:t>
            </a:r>
            <a:r>
              <a:rPr lang="es-ES" sz="1400" dirty="0" smtClean="0"/>
              <a:t> 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41. El perímetro de un triángulo es de 7/2xyz. Si un lado mide 3/2xyz, el otro mide ½ </a:t>
            </a:r>
            <a:r>
              <a:rPr lang="es-ES" sz="1400" dirty="0" err="1"/>
              <a:t>xyz</a:t>
            </a:r>
            <a:r>
              <a:rPr lang="es-ES" sz="1400" dirty="0"/>
              <a:t>, ¿Cuánto mide el tercer lado? </a:t>
            </a:r>
            <a:r>
              <a:rPr lang="es-ES" sz="1400" dirty="0" smtClean="0">
                <a:solidFill>
                  <a:srgbClr val="FF0000"/>
                </a:solidFill>
              </a:rPr>
              <a:t>3/2xyz</a:t>
            </a:r>
            <a:endParaRPr lang="es-ES" sz="1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42. El perímetro de un triángulo isósceles es de 37/4 x, los lados congruentes miden 7/2 x. ¿Cuánto mide el tercer lado? </a:t>
            </a:r>
            <a:r>
              <a:rPr lang="es-ES" sz="1400" dirty="0" smtClean="0"/>
              <a:t> </a:t>
            </a:r>
            <a:r>
              <a:rPr lang="es-ES" sz="1400" dirty="0">
                <a:solidFill>
                  <a:srgbClr val="FF0000"/>
                </a:solidFill>
              </a:rPr>
              <a:t>9/4 </a:t>
            </a:r>
            <a:r>
              <a:rPr lang="es-ES" sz="1400" dirty="0" smtClean="0">
                <a:solidFill>
                  <a:srgbClr val="FF0000"/>
                </a:solidFill>
              </a:rPr>
              <a:t>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43. El perímetro de un triángulo isósceles de 11/2 x, el lado diferente mide 5/4 x ¿Cuánto mide cada lado congruente? 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17/8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44. El perímetro de un rectángulo es de 7/2 </a:t>
            </a:r>
            <a:r>
              <a:rPr lang="es-ES" sz="1400" dirty="0" err="1"/>
              <a:t>mn</a:t>
            </a:r>
            <a:r>
              <a:rPr lang="es-ES" sz="1400" dirty="0"/>
              <a:t>. Si su base mide 5/4 </a:t>
            </a:r>
            <a:r>
              <a:rPr lang="es-ES" sz="1400" dirty="0" err="1"/>
              <a:t>mn</a:t>
            </a:r>
            <a:r>
              <a:rPr lang="es-ES" sz="1400" dirty="0"/>
              <a:t>, ¿Cuánto tiene de altura? </a:t>
            </a:r>
            <a:r>
              <a:rPr lang="es-ES" sz="1400" dirty="0" smtClean="0">
                <a:solidFill>
                  <a:srgbClr val="FF0000"/>
                </a:solidFill>
              </a:rPr>
              <a:t>½ </a:t>
            </a:r>
            <a:r>
              <a:rPr lang="es-ES" sz="1400" dirty="0" err="1" smtClean="0">
                <a:solidFill>
                  <a:srgbClr val="FF0000"/>
                </a:solidFill>
              </a:rPr>
              <a:t>mn</a:t>
            </a:r>
            <a:endParaRPr lang="es-ES" sz="1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45. El perímetro de un rectángulo es de 9/2 </a:t>
            </a:r>
            <a:r>
              <a:rPr lang="es-ES" sz="1400" dirty="0" err="1"/>
              <a:t>bc</a:t>
            </a:r>
            <a:r>
              <a:rPr lang="es-ES" sz="1400" dirty="0"/>
              <a:t>. Si su altura mide 3/2 </a:t>
            </a:r>
            <a:r>
              <a:rPr lang="es-ES" sz="1400" dirty="0" err="1"/>
              <a:t>bc</a:t>
            </a:r>
            <a:r>
              <a:rPr lang="es-ES" sz="1400" dirty="0"/>
              <a:t>, ¿Cuánto tiene de base? </a:t>
            </a:r>
            <a:r>
              <a:rPr lang="es-ES" sz="1400" dirty="0" smtClean="0"/>
              <a:t> </a:t>
            </a:r>
            <a:r>
              <a:rPr lang="es-ES" sz="1400" dirty="0">
                <a:solidFill>
                  <a:srgbClr val="FF0000"/>
                </a:solidFill>
              </a:rPr>
              <a:t>¾ </a:t>
            </a:r>
            <a:r>
              <a:rPr lang="es-ES" sz="1400" dirty="0" err="1" smtClean="0">
                <a:solidFill>
                  <a:srgbClr val="FF0000"/>
                </a:solidFill>
              </a:rPr>
              <a:t>bc</a:t>
            </a:r>
            <a:endParaRPr lang="es-ES" sz="1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46. En una familia, las edades de los gemelos es de 10x . ¿Cuál es la edad del otro hijo si las 3 edades suman </a:t>
            </a:r>
            <a:r>
              <a:rPr lang="es-ES" sz="1400" dirty="0" smtClean="0"/>
              <a:t>26x?  </a:t>
            </a:r>
            <a:r>
              <a:rPr lang="es-ES" sz="1400" dirty="0" smtClean="0">
                <a:solidFill>
                  <a:srgbClr val="FF0000"/>
                </a:solidFill>
              </a:rPr>
              <a:t>6x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47. En un hogar se pagaron 4 servicios públicos: por acueducto se pagó $50000 más que la energía, por teléfono se pagó $30000 menos que el acueducto. ¿Cuánto se pagó de gas, si el gasto total en servicios públicos fue de 4x + 50000? </a:t>
            </a:r>
            <a:r>
              <a:rPr lang="es-ES" sz="1400" dirty="0" smtClean="0">
                <a:solidFill>
                  <a:srgbClr val="FF0000"/>
                </a:solidFill>
              </a:rPr>
              <a:t>x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20000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48. En un hogar se pagaron 4 servicios públicos: por acueducto se pagó $50000 más que la energía, por teléfono se pagó $40000 más que la energía. ¿Cuánto se pagó de gas, si el gasto total en servicios públicos fue de 4x + 70000? </a:t>
            </a:r>
            <a:r>
              <a:rPr lang="es-ES" sz="1400" dirty="0" smtClean="0"/>
              <a:t>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20000</a:t>
            </a:r>
          </a:p>
        </p:txBody>
      </p:sp>
    </p:spTree>
    <p:extLst>
      <p:ext uri="{BB962C8B-B14F-4D97-AF65-F5344CB8AC3E}">
        <p14:creationId xmlns:p14="http://schemas.microsoft.com/office/powerpoint/2010/main" val="71873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293155" y="486145"/>
            <a:ext cx="11567616" cy="936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49. En un experimento de física, se pesa una probeta con agua, siendo su peso de 20x + 5. Si el peso de la probeta vacía es de x + 1 ¿Cuál fue el peso del agua? </a:t>
            </a:r>
            <a:r>
              <a:rPr lang="es-ES" sz="1400" dirty="0">
                <a:solidFill>
                  <a:srgbClr val="FF0000"/>
                </a:solidFill>
              </a:rPr>
              <a:t>19x + 4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/>
              <a:t>50. Para pagar sus onces, Juanito da unos billetes que sumados dan 10p + 200 y recibe de vueltas 2p + 50. ¿Cuánto costaron las onces de Juanito?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8p + 150	   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217268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98199" y="231333"/>
            <a:ext cx="7283617" cy="646711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Antes de iniciar tu evaluación es conveniente que reflexiones sobre tu proceso de aprendizaje. Te invitamos a que contestes a conciencia las siguientes preguntas: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400" dirty="0" smtClean="0"/>
              <a:t>¿Sabes deducir que expresión se debe </a:t>
            </a:r>
            <a:r>
              <a:rPr lang="es-ES" sz="1400" dirty="0" smtClean="0"/>
              <a:t>restar </a:t>
            </a:r>
            <a:r>
              <a:rPr lang="es-ES" sz="1400" dirty="0" smtClean="0"/>
              <a:t>a otra para obtener un determinado resultado, incluyendo cuando impliquen fracciones?         SI            NO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400" dirty="0" smtClean="0"/>
              <a:t>¿Comprendiste los problemas explicados y los propuestos?         SI            NO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400" dirty="0" smtClean="0"/>
              <a:t>¿Qué estrategia se te facilitó más para hacer estas deducciones?            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   ESTRATEGIA 1             ESTRATEGIA 2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4. ¿Qué estrategia se te facilitó más para solucionar problemas que involucren </a:t>
            </a:r>
            <a:r>
              <a:rPr lang="es-ES" sz="1400" dirty="0" smtClean="0"/>
              <a:t>restas </a:t>
            </a:r>
            <a:r>
              <a:rPr lang="es-ES" sz="1400" dirty="0" smtClean="0"/>
              <a:t>algebraicas?          ANALOGÍA             CODIFICACIÓN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5.  De los recursos físicos que planeaste en un inicio usar, ¿los empleaste todos? ¿Empleaste uno que no tenías planeado?          TODOS          ALGUNOS           NO PLANEADO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De los recursos humanos que planeaste en un inicio usar, ¿los empleaste todos? ¿Empleaste uno que no tenías planeado?        TODOS        ALGUNOS         NO PLANEADO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7. El tiempo empleado para estudiar este tema, ¿fue el que acordaste desde un inicio? O cambió?        SE MANTUVO           CAMBIO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8.  En el momento del entrenamiento, ¿fue necesario emplear las ayudas que se te facilitaban?        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SI            NO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9. En caso afirmativo, ¿Cuál fue la que más empleaste?       Ver Pasos         Ver Ejercicio Modelo  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Ver Ejercicio Resuelto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10. ¿Consideras que el tiempo que destinaste a la fase de entrenamiento fue suficiente?              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 SI             NO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11. ¿Consideras que se modificó tu nivel de conocimientos matemáticos después de estudiar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este tema?         SI           NO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12. ¿Consideras que este tema es importante que lo aprendas?            SI         NO        ¿Por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qué?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13. ¿Disfrutaste aprendiendo el tema?          SI          NO    ¿Por qué?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14. Una vez finalizada la evaluación, ¿Consideras pertinente continuar con el siguiente nivel?   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SI         NO ¿Por qué?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15. ¿Te sientes capacitado para iniciar la evaluación definitiva, sin ayudas presentes?              </a:t>
            </a:r>
          </a:p>
          <a:p>
            <a:pPr marL="72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SI         NO                 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s-ES" sz="1400" dirty="0" smtClean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s-E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481816" y="399389"/>
            <a:ext cx="4488976" cy="699400"/>
          </a:xfrm>
        </p:spPr>
        <p:txBody>
          <a:bodyPr/>
          <a:lstStyle/>
          <a:p>
            <a:pPr algn="ctr"/>
            <a:r>
              <a:rPr lang="es-ES" b="1" dirty="0" smtClean="0"/>
              <a:t>AUTOEVALUACIÓN</a:t>
            </a:r>
            <a:endParaRPr lang="es-ES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10153936" y="5425369"/>
            <a:ext cx="1446946" cy="32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061136" y="5425369"/>
            <a:ext cx="1446946" cy="32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REFORZAR EL TEMA</a:t>
            </a:r>
            <a:endParaRPr lang="es-ES" sz="1000" dirty="0"/>
          </a:p>
        </p:txBody>
      </p:sp>
      <p:pic>
        <p:nvPicPr>
          <p:cNvPr id="8" name="Picture 4" descr="http://www.saborizante.com/up/2011/12/kldk10en-66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63" y="2040341"/>
            <a:ext cx="4285729" cy="22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5065269" y="5196107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 flipH="1">
            <a:off x="5106210" y="5196107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13067" y="5214307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 flipH="1">
            <a:off x="5654008" y="5214307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3260037" y="5641095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 flipH="1">
            <a:off x="3300978" y="5641095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774870" y="5640458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 flipH="1">
            <a:off x="3815811" y="5640458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619863" y="6089073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 flipH="1">
            <a:off x="660804" y="6089073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155001" y="6089073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 flipH="1">
            <a:off x="1195942" y="6089073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769227" y="6539596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 flipH="1">
            <a:off x="810168" y="6539596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1234728" y="6539596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 flipH="1">
            <a:off x="1275669" y="6539596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3406981" y="964542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006880" y="964542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7" name="Elipse 26"/>
          <p:cNvSpPr/>
          <p:nvPr/>
        </p:nvSpPr>
        <p:spPr>
          <a:xfrm>
            <a:off x="5102372" y="1210171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8" name="Elipse 27"/>
          <p:cNvSpPr/>
          <p:nvPr/>
        </p:nvSpPr>
        <p:spPr>
          <a:xfrm>
            <a:off x="5693958" y="116933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9" name="Elipse 28"/>
          <p:cNvSpPr/>
          <p:nvPr/>
        </p:nvSpPr>
        <p:spPr>
          <a:xfrm>
            <a:off x="814974" y="1550367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0" name="Elipse 29"/>
          <p:cNvSpPr/>
          <p:nvPr/>
        </p:nvSpPr>
        <p:spPr>
          <a:xfrm>
            <a:off x="2262755" y="1550367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1" name="Elipse 30"/>
          <p:cNvSpPr/>
          <p:nvPr/>
        </p:nvSpPr>
        <p:spPr>
          <a:xfrm>
            <a:off x="1386602" y="2040341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2" name="Elipse 31"/>
          <p:cNvSpPr/>
          <p:nvPr/>
        </p:nvSpPr>
        <p:spPr>
          <a:xfrm>
            <a:off x="2641807" y="202935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3" name="Elipse 32"/>
          <p:cNvSpPr/>
          <p:nvPr/>
        </p:nvSpPr>
        <p:spPr>
          <a:xfrm>
            <a:off x="2247525" y="246780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3146078" y="246780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5" name="Elipse 34"/>
          <p:cNvSpPr/>
          <p:nvPr/>
        </p:nvSpPr>
        <p:spPr>
          <a:xfrm>
            <a:off x="4333929" y="245680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2549718" y="286098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7" name="Elipse 36"/>
          <p:cNvSpPr/>
          <p:nvPr/>
        </p:nvSpPr>
        <p:spPr>
          <a:xfrm>
            <a:off x="3372458" y="2854447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4414447" y="286098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9" name="Elipse 38"/>
          <p:cNvSpPr/>
          <p:nvPr/>
        </p:nvSpPr>
        <p:spPr>
          <a:xfrm>
            <a:off x="1038995" y="330364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0" name="Elipse 39"/>
          <p:cNvSpPr/>
          <p:nvPr/>
        </p:nvSpPr>
        <p:spPr>
          <a:xfrm>
            <a:off x="2476127" y="329075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1" name="Elipse 40"/>
          <p:cNvSpPr/>
          <p:nvPr/>
        </p:nvSpPr>
        <p:spPr>
          <a:xfrm>
            <a:off x="569248" y="3674407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1188952" y="3691221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4333929" y="392381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5381056" y="392381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5" name="Elipse 44"/>
          <p:cNvSpPr/>
          <p:nvPr/>
        </p:nvSpPr>
        <p:spPr>
          <a:xfrm>
            <a:off x="503857" y="4128611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6" name="Elipse 45"/>
          <p:cNvSpPr/>
          <p:nvPr/>
        </p:nvSpPr>
        <p:spPr>
          <a:xfrm>
            <a:off x="790497" y="457913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7" name="Elipse 46"/>
          <p:cNvSpPr/>
          <p:nvPr/>
        </p:nvSpPr>
        <p:spPr>
          <a:xfrm>
            <a:off x="1462845" y="457913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8" name="Elipse 47"/>
          <p:cNvSpPr/>
          <p:nvPr/>
        </p:nvSpPr>
        <p:spPr>
          <a:xfrm>
            <a:off x="1546752" y="499131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9" name="Elipse 48"/>
          <p:cNvSpPr/>
          <p:nvPr/>
        </p:nvSpPr>
        <p:spPr>
          <a:xfrm>
            <a:off x="2062937" y="500951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2818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6950" y="228647"/>
            <a:ext cx="3438099" cy="767639"/>
          </a:xfrm>
        </p:spPr>
        <p:txBody>
          <a:bodyPr/>
          <a:lstStyle/>
          <a:p>
            <a:pPr algn="ctr"/>
            <a:r>
              <a:rPr lang="es-ES" b="1" dirty="0" smtClean="0"/>
              <a:t>EVALUACIÓN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07927" y="1238467"/>
            <a:ext cx="9042780" cy="47181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A continuación encontrarás 10 preguntas de Selección Múltiple con única respuesta sobre el tema visto en este nivel, tendrás 1 hora para resolverla con un único intento y no contarás con las ayudas brindadas en la fase de entrenamiento.</a:t>
            </a:r>
          </a:p>
          <a:p>
            <a:pPr marL="0" indent="0" algn="just">
              <a:buNone/>
            </a:pPr>
            <a:r>
              <a:rPr lang="es-ES" dirty="0" smtClean="0"/>
              <a:t>Ten presente los pasos para </a:t>
            </a:r>
            <a:r>
              <a:rPr lang="es-ES" dirty="0" smtClean="0"/>
              <a:t>sustraer </a:t>
            </a:r>
            <a:r>
              <a:rPr lang="es-ES" dirty="0" smtClean="0"/>
              <a:t>ya sea horizontal o verticalmente, y analiza bien cada problema: léelo detenidamente, si lo deseas asócialo con datos numéricos o problemas similares que hayas resuelto, si es necesario ilústralo gráficamente, asigna variables, plantea una estrategia y llévala a cabo. </a:t>
            </a:r>
          </a:p>
          <a:p>
            <a:pPr marL="0" indent="0" algn="just">
              <a:buNone/>
            </a:pPr>
            <a:r>
              <a:rPr lang="es-ES" dirty="0" smtClean="0"/>
              <a:t>Adelante, confía en tus capacidades, y recuerda: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2306473" y="6198783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69308" y="6198783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VOLVER A ENTRENAMIENTO</a:t>
            </a:r>
            <a:endParaRPr lang="es-ES" sz="1000" dirty="0"/>
          </a:p>
        </p:txBody>
      </p:sp>
      <p:pic>
        <p:nvPicPr>
          <p:cNvPr id="8" name="Picture 2" descr="http://st-listas.20minutos.es/images/2012-08/340625/3673454_640px.jpg?1345367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97" y="487417"/>
            <a:ext cx="2578336" cy="311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frases alusivas a la perseveranc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152" y="3696649"/>
            <a:ext cx="2034689" cy="28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57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13899" y="423081"/>
            <a:ext cx="11327642" cy="618243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¿Cuánto hay que sustraerle a 2x para obtener 7x?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- 5x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s-ES" sz="1400" dirty="0" smtClean="0">
                <a:sym typeface="Wingdings" panose="05000000000000000000" pitchFamily="2" charset="2"/>
              </a:rPr>
              <a:t>B</a:t>
            </a:r>
            <a:r>
              <a:rPr lang="es-ES" sz="1400" dirty="0">
                <a:sym typeface="Wingdings" panose="05000000000000000000" pitchFamily="2" charset="2"/>
              </a:rPr>
              <a:t>. 9x 	C. – 9x	D. – 5x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</a:t>
            </a:r>
            <a:r>
              <a:rPr lang="es-ES" sz="1400" dirty="0" smtClean="0"/>
              <a:t>. ¿A qué expresión se le resta 2x para obtener 7x?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9x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s-ES" sz="1400" dirty="0">
                <a:sym typeface="Wingdings" panose="05000000000000000000" pitchFamily="2" charset="2"/>
              </a:rPr>
              <a:t>B. </a:t>
            </a:r>
            <a:r>
              <a:rPr lang="es-ES" sz="1400" dirty="0" smtClean="0">
                <a:sym typeface="Wingdings" panose="05000000000000000000" pitchFamily="2" charset="2"/>
              </a:rPr>
              <a:t>2x</a:t>
            </a:r>
            <a:r>
              <a:rPr lang="es-ES" sz="1400" dirty="0">
                <a:sym typeface="Wingdings" panose="05000000000000000000" pitchFamily="2" charset="2"/>
              </a:rPr>
              <a:t>	C. </a:t>
            </a:r>
            <a:r>
              <a:rPr lang="es-ES" sz="1400" dirty="0" smtClean="0">
                <a:sym typeface="Wingdings" panose="05000000000000000000" pitchFamily="2" charset="2"/>
              </a:rPr>
              <a:t>5x</a:t>
            </a:r>
            <a:r>
              <a:rPr lang="es-ES" sz="1400" dirty="0">
                <a:sym typeface="Wingdings" panose="05000000000000000000" pitchFamily="2" charset="2"/>
              </a:rPr>
              <a:t>	D. – </a:t>
            </a:r>
            <a:r>
              <a:rPr lang="es-ES" sz="1400" dirty="0" smtClean="0">
                <a:sym typeface="Wingdings" panose="05000000000000000000" pitchFamily="2" charset="2"/>
              </a:rPr>
              <a:t>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</a:t>
            </a:r>
            <a:r>
              <a:rPr lang="es-ES" sz="1400" dirty="0" smtClean="0"/>
              <a:t>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– 2x </a:t>
            </a:r>
            <a:r>
              <a:rPr lang="es-ES" sz="1400" dirty="0"/>
              <a:t>para obtener </a:t>
            </a:r>
            <a:r>
              <a:rPr lang="es-ES" sz="1400" dirty="0" smtClean="0"/>
              <a:t>7x?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9x</a:t>
            </a: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5x</a:t>
            </a:r>
            <a:r>
              <a:rPr lang="es-ES" sz="1400" dirty="0"/>
              <a:t>	C. </a:t>
            </a:r>
            <a:r>
              <a:rPr lang="es-ES" sz="1400" dirty="0" smtClean="0"/>
              <a:t>11x</a:t>
            </a:r>
            <a:r>
              <a:rPr lang="es-ES" sz="1400" dirty="0"/>
              <a:t>	D. </a:t>
            </a:r>
            <a:r>
              <a:rPr lang="es-ES" sz="1400" dirty="0" smtClean="0"/>
              <a:t>9x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</a:t>
            </a:r>
            <a:r>
              <a:rPr lang="es-ES" sz="1400" dirty="0" smtClean="0"/>
              <a:t>. </a:t>
            </a:r>
            <a:r>
              <a:rPr lang="es-ES" sz="1400" dirty="0"/>
              <a:t>¿ A qué expresión se le resta </a:t>
            </a:r>
            <a:r>
              <a:rPr lang="es-ES" sz="1400" dirty="0" smtClean="0"/>
              <a:t>- 2x </a:t>
            </a:r>
            <a:r>
              <a:rPr lang="es-ES" sz="1400" dirty="0"/>
              <a:t>para obtener 7x? 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s-ES" sz="1400" dirty="0">
                <a:sym typeface="Wingdings" panose="05000000000000000000" pitchFamily="2" charset="2"/>
              </a:rPr>
              <a:t>B. – 9x	C. </a:t>
            </a:r>
            <a:r>
              <a:rPr lang="es-ES" sz="1400" dirty="0" smtClean="0">
                <a:sym typeface="Wingdings" panose="05000000000000000000" pitchFamily="2" charset="2"/>
              </a:rPr>
              <a:t>- 5x</a:t>
            </a:r>
            <a:r>
              <a:rPr lang="es-ES" sz="1400" dirty="0">
                <a:sym typeface="Wingdings" panose="05000000000000000000" pitchFamily="2" charset="2"/>
              </a:rPr>
              <a:t>	D. 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</a:t>
            </a:r>
            <a:r>
              <a:rPr lang="es-ES" sz="1400" dirty="0" smtClean="0"/>
              <a:t>. </a:t>
            </a:r>
            <a:r>
              <a:rPr lang="es-ES" sz="1400" dirty="0"/>
              <a:t>¿Cuánto hay que sustraerle a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9x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7x</a:t>
            </a:r>
            <a:r>
              <a:rPr lang="es-ES" sz="1400" dirty="0"/>
              <a:t>	C. </a:t>
            </a:r>
            <a:r>
              <a:rPr lang="es-ES" sz="1400" dirty="0" smtClean="0"/>
              <a:t>3x</a:t>
            </a:r>
            <a:r>
              <a:rPr lang="es-ES" sz="1400" dirty="0"/>
              <a:t>	D. </a:t>
            </a:r>
            <a:r>
              <a:rPr lang="es-ES" sz="1400" dirty="0" smtClean="0"/>
              <a:t>- 9x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</a:t>
            </a:r>
            <a:r>
              <a:rPr lang="es-ES" sz="1400" dirty="0" smtClean="0"/>
              <a:t>. </a:t>
            </a:r>
            <a:r>
              <a:rPr lang="es-ES" sz="1400" dirty="0"/>
              <a:t>¿A qué expresión se le resta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- 5x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4x</a:t>
            </a:r>
            <a:r>
              <a:rPr lang="es-ES" sz="1400" dirty="0"/>
              <a:t>	C. </a:t>
            </a:r>
            <a:r>
              <a:rPr lang="es-ES" sz="1400" dirty="0" smtClean="0"/>
              <a:t>– 2x</a:t>
            </a:r>
            <a:r>
              <a:rPr lang="es-ES" sz="1400" dirty="0"/>
              <a:t>	D. -</a:t>
            </a:r>
            <a:r>
              <a:rPr lang="es-ES" sz="1400" dirty="0" smtClean="0"/>
              <a:t>4x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</a:t>
            </a:r>
            <a:r>
              <a:rPr lang="es-ES" sz="1400" dirty="0" smtClean="0"/>
              <a:t>. </a:t>
            </a:r>
            <a:r>
              <a:rPr lang="es-ES" sz="1400" dirty="0"/>
              <a:t>¿Cuánto hay que sustraerle a –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5x   	 </a:t>
            </a:r>
            <a:r>
              <a:rPr lang="es-ES" sz="1400" dirty="0"/>
              <a:t>B. </a:t>
            </a:r>
            <a:r>
              <a:rPr lang="es-ES" sz="1400" dirty="0" smtClean="0"/>
              <a:t>10x	C</a:t>
            </a:r>
            <a:r>
              <a:rPr lang="es-ES" sz="1400" dirty="0"/>
              <a:t>. </a:t>
            </a:r>
            <a:r>
              <a:rPr lang="es-ES" sz="1400" dirty="0" smtClean="0"/>
              <a:t>– </a:t>
            </a:r>
            <a:r>
              <a:rPr lang="es-ES" sz="1400" dirty="0"/>
              <a:t>x   </a:t>
            </a:r>
            <a:r>
              <a:rPr lang="es-ES" sz="1400" dirty="0" smtClean="0"/>
              <a:t>	D</a:t>
            </a:r>
            <a:r>
              <a:rPr lang="es-ES" sz="1400" dirty="0"/>
              <a:t>. </a:t>
            </a:r>
            <a:r>
              <a:rPr lang="es-ES" sz="1400" dirty="0" smtClean="0"/>
              <a:t>- 9x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</a:t>
            </a:r>
            <a:r>
              <a:rPr lang="es-ES" sz="1400" dirty="0" smtClean="0"/>
              <a:t>. </a:t>
            </a:r>
            <a:r>
              <a:rPr lang="es-ES" sz="1400" dirty="0"/>
              <a:t>¿A qué expresión se le resta </a:t>
            </a:r>
            <a:r>
              <a:rPr lang="es-ES" sz="1400" dirty="0" smtClean="0"/>
              <a:t>- 2x </a:t>
            </a:r>
            <a:r>
              <a:rPr lang="es-ES" sz="1400" dirty="0"/>
              <a:t>para obtener - 7x? </a:t>
            </a:r>
            <a:r>
              <a:rPr lang="es-ES" sz="1400" dirty="0" smtClean="0"/>
              <a:t>	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- 9x	</a:t>
            </a:r>
            <a:r>
              <a:rPr lang="es-ES" sz="1400" baseline="30000" dirty="0" smtClean="0">
                <a:solidFill>
                  <a:srgbClr val="FF0000"/>
                </a:solidFill>
              </a:rPr>
              <a:t>  </a:t>
            </a:r>
            <a:r>
              <a:rPr lang="es-ES" sz="1400" dirty="0"/>
              <a:t>B. </a:t>
            </a:r>
            <a:r>
              <a:rPr lang="es-ES" sz="1400" dirty="0" smtClean="0"/>
              <a:t>7x	C</a:t>
            </a:r>
            <a:r>
              <a:rPr lang="es-ES" sz="1400" dirty="0"/>
              <a:t>. - </a:t>
            </a:r>
            <a:r>
              <a:rPr lang="es-ES" sz="1400" dirty="0" smtClean="0"/>
              <a:t>5x	D</a:t>
            </a:r>
            <a:r>
              <a:rPr lang="es-ES" sz="1400" dirty="0"/>
              <a:t>.</a:t>
            </a:r>
            <a:r>
              <a:rPr lang="es-ES" sz="1400" baseline="30000" dirty="0"/>
              <a:t> </a:t>
            </a:r>
            <a:r>
              <a:rPr lang="es-ES" sz="1400" dirty="0" smtClean="0"/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9</a:t>
            </a:r>
            <a:r>
              <a:rPr lang="es-ES" sz="1400" dirty="0" smtClean="0"/>
              <a:t>. </a:t>
            </a:r>
            <a:r>
              <a:rPr lang="es-ES" sz="1400" dirty="0"/>
              <a:t>¿Cuánto hay que sustraerle a </a:t>
            </a:r>
            <a:r>
              <a:rPr lang="es-ES" sz="1400" dirty="0" smtClean="0"/>
              <a:t>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2m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	 </a:t>
            </a:r>
            <a:r>
              <a:rPr lang="es-ES" sz="1400" dirty="0"/>
              <a:t>B. </a:t>
            </a:r>
            <a:r>
              <a:rPr lang="es-ES" sz="1400" dirty="0" smtClean="0"/>
              <a:t>2m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C</a:t>
            </a:r>
            <a:r>
              <a:rPr lang="es-ES" sz="1400" dirty="0"/>
              <a:t>. </a:t>
            </a:r>
            <a:r>
              <a:rPr lang="es-ES" sz="1400" dirty="0" smtClean="0"/>
              <a:t>–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D</a:t>
            </a:r>
            <a:r>
              <a:rPr lang="es-ES" sz="1400" dirty="0"/>
              <a:t>. – </a:t>
            </a:r>
            <a:r>
              <a:rPr lang="es-ES" sz="1400" dirty="0" smtClean="0"/>
              <a:t>9m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10</a:t>
            </a:r>
            <a:r>
              <a:rPr lang="es-ES" sz="1400" dirty="0" smtClean="0"/>
              <a:t>. ¿A qué expresión se le resta </a:t>
            </a:r>
            <a:r>
              <a:rPr lang="es-ES" sz="1400" dirty="0"/>
              <a:t>3m</a:t>
            </a:r>
            <a:r>
              <a:rPr lang="es-ES" sz="1400" baseline="30000" dirty="0"/>
              <a:t>x</a:t>
            </a:r>
            <a:r>
              <a:rPr lang="es-ES" sz="1400" dirty="0"/>
              <a:t> para obtener 5m</a:t>
            </a:r>
            <a:r>
              <a:rPr lang="es-ES" sz="1400" baseline="30000" dirty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	 </a:t>
            </a:r>
            <a:r>
              <a:rPr lang="es-ES" sz="1400" dirty="0"/>
              <a:t>B. </a:t>
            </a:r>
            <a:r>
              <a:rPr lang="es-ES" sz="1400" dirty="0" smtClean="0"/>
              <a:t>7m</a:t>
            </a:r>
            <a:r>
              <a:rPr lang="es-ES" sz="1400" baseline="30000" dirty="0" smtClean="0"/>
              <a:t>x</a:t>
            </a:r>
            <a:r>
              <a:rPr lang="es-ES" sz="1400" dirty="0"/>
              <a:t>	C. </a:t>
            </a:r>
            <a:r>
              <a:rPr lang="es-ES" sz="1400" dirty="0" smtClean="0"/>
              <a:t>– 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D</a:t>
            </a:r>
            <a:r>
              <a:rPr lang="es-ES" sz="1400" dirty="0"/>
              <a:t>. </a:t>
            </a:r>
            <a:r>
              <a:rPr lang="es-ES" sz="1400" dirty="0" smtClean="0"/>
              <a:t>– 7m</a:t>
            </a:r>
            <a:r>
              <a:rPr lang="es-ES" sz="1400" baseline="30000" dirty="0" smtClean="0"/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11</a:t>
            </a:r>
            <a:r>
              <a:rPr lang="es-ES" sz="1400" dirty="0"/>
              <a:t>. ¿Cuánto hay que sustraerle a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C</a:t>
            </a:r>
            <a:r>
              <a:rPr lang="es-ES" sz="1400" dirty="0"/>
              <a:t>. </a:t>
            </a:r>
            <a:r>
              <a:rPr lang="es-ES" sz="1400" dirty="0" smtClean="0"/>
              <a:t>– 10m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     </a:t>
            </a:r>
            <a:r>
              <a:rPr lang="es-ES" sz="1400" dirty="0"/>
              <a:t>D. </a:t>
            </a:r>
            <a:r>
              <a:rPr lang="es-ES" sz="1400" dirty="0" smtClean="0"/>
              <a:t>– 5m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12</a:t>
            </a:r>
            <a:r>
              <a:rPr lang="es-ES" sz="1400" dirty="0"/>
              <a:t>. ¿A qué expresión se le resta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8mx	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	C</a:t>
            </a:r>
            <a:r>
              <a:rPr lang="es-ES" sz="1400" dirty="0"/>
              <a:t>. </a:t>
            </a:r>
            <a:r>
              <a:rPr lang="es-ES" sz="1400" dirty="0" smtClean="0"/>
              <a:t>7m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	D</a:t>
            </a:r>
            <a:r>
              <a:rPr lang="es-ES" sz="1400" dirty="0"/>
              <a:t>. -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13</a:t>
            </a:r>
            <a:r>
              <a:rPr lang="es-ES" sz="1400" dirty="0"/>
              <a:t>. ¿Cuánto hay que sustraerle a </a:t>
            </a:r>
            <a:r>
              <a:rPr lang="es-ES" sz="1400" dirty="0" smtClean="0"/>
              <a:t>½ x </a:t>
            </a:r>
            <a:r>
              <a:rPr lang="es-ES" sz="1400" dirty="0"/>
              <a:t>para obtener </a:t>
            </a:r>
            <a:r>
              <a:rPr lang="es-ES" sz="1400" dirty="0" smtClean="0"/>
              <a:t>– ¼ x?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¾ x	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– ¾ x	C</a:t>
            </a:r>
            <a:r>
              <a:rPr lang="es-ES" sz="1400" dirty="0"/>
              <a:t>. </a:t>
            </a:r>
            <a:r>
              <a:rPr lang="es-ES" sz="1400" dirty="0" smtClean="0"/>
              <a:t>½ x	D</a:t>
            </a:r>
            <a:r>
              <a:rPr lang="es-ES" sz="1400" dirty="0"/>
              <a:t>. </a:t>
            </a:r>
            <a:r>
              <a:rPr lang="es-ES" sz="1400" dirty="0" smtClean="0"/>
              <a:t>– ½ 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14</a:t>
            </a:r>
            <a:r>
              <a:rPr lang="es-ES" sz="1400" dirty="0"/>
              <a:t>. ¿A qué expresión se le resta </a:t>
            </a:r>
            <a:r>
              <a:rPr lang="es-ES" sz="1400" dirty="0" smtClean="0"/>
              <a:t>– ½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– ¾ 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5/4 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	   </a:t>
            </a:r>
            <a:r>
              <a:rPr lang="es-ES" sz="1400" dirty="0"/>
              <a:t>B.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4/6 m</a:t>
            </a:r>
            <a:r>
              <a:rPr lang="es-ES" sz="1400" baseline="30000" dirty="0" smtClean="0"/>
              <a:t>x</a:t>
            </a:r>
            <a:r>
              <a:rPr lang="es-ES" sz="1400" dirty="0"/>
              <a:t>	C. </a:t>
            </a:r>
            <a:r>
              <a:rPr lang="es-ES" sz="1400" dirty="0" smtClean="0"/>
              <a:t>- 2/3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   </a:t>
            </a:r>
            <a:r>
              <a:rPr lang="es-ES" sz="1400" dirty="0"/>
              <a:t>D. – </a:t>
            </a:r>
            <a:r>
              <a:rPr lang="es-ES" sz="1400" dirty="0" smtClean="0"/>
              <a:t>½ </a:t>
            </a:r>
            <a:r>
              <a:rPr lang="es-ES" sz="1400" dirty="0" smtClean="0"/>
              <a:t>m</a:t>
            </a:r>
            <a:r>
              <a:rPr lang="es-ES" sz="1400" baseline="30000" dirty="0" smtClean="0"/>
              <a:t>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15. ¿Cuánto hay que sustraerle a 8x</a:t>
            </a:r>
            <a:r>
              <a:rPr lang="es-ES" sz="1400" baseline="30000" dirty="0"/>
              <a:t>2</a:t>
            </a:r>
            <a:r>
              <a:rPr lang="es-ES" sz="1400" dirty="0"/>
              <a:t> – 15x para obtener 8x</a:t>
            </a:r>
            <a:r>
              <a:rPr lang="es-ES" sz="1400" baseline="30000" dirty="0"/>
              <a:t>2</a:t>
            </a:r>
            <a:r>
              <a:rPr lang="es-ES" sz="1400" dirty="0"/>
              <a:t> – 35x + 7?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20x - 7    	   </a:t>
            </a:r>
            <a:r>
              <a:rPr lang="es-ES" sz="1400" dirty="0"/>
              <a:t>B. - 20x + 7     C. - 16x</a:t>
            </a:r>
            <a:r>
              <a:rPr lang="es-ES" sz="1400" baseline="30000" dirty="0"/>
              <a:t>2</a:t>
            </a:r>
            <a:r>
              <a:rPr lang="es-ES" sz="1400" dirty="0"/>
              <a:t> + 50x + 7       D. 20x - 7</a:t>
            </a: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16</a:t>
            </a:r>
            <a:r>
              <a:rPr lang="es-ES" sz="1400" dirty="0"/>
              <a:t>. ¿A qué expresión se le resta 3c – ½ para obtener 8c + 1? 		</a:t>
            </a:r>
            <a:r>
              <a:rPr lang="es-ES" sz="1400" dirty="0">
                <a:solidFill>
                  <a:srgbClr val="FF0000"/>
                </a:solidFill>
              </a:rPr>
              <a:t>A. 11c + ½ 	    </a:t>
            </a:r>
            <a:r>
              <a:rPr lang="es-ES" sz="1400" dirty="0"/>
              <a:t>B. 11c + ½         C. 24c – ½ 	D. -11c – 3/2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17</a:t>
            </a:r>
            <a:r>
              <a:rPr lang="es-ES" sz="1400" dirty="0"/>
              <a:t>. ¿Cuánto hay que sustraerle a 4x</a:t>
            </a:r>
            <a:r>
              <a:rPr lang="es-ES" sz="1400" baseline="30000" dirty="0"/>
              <a:t>2</a:t>
            </a:r>
            <a:r>
              <a:rPr lang="es-ES" sz="1400" dirty="0"/>
              <a:t> + ¼ para obtener 5x</a:t>
            </a:r>
            <a:r>
              <a:rPr lang="es-ES" sz="1400" baseline="30000" dirty="0"/>
              <a:t>2</a:t>
            </a:r>
            <a:r>
              <a:rPr lang="es-ES" sz="1400" dirty="0"/>
              <a:t> – ¾ ? 	</a:t>
            </a:r>
            <a:r>
              <a:rPr lang="es-ES" sz="1400" dirty="0">
                <a:solidFill>
                  <a:srgbClr val="FF0000"/>
                </a:solidFill>
              </a:rPr>
              <a:t>A. - 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+ 1	    </a:t>
            </a:r>
            <a:r>
              <a:rPr lang="es-ES" sz="1400" dirty="0"/>
              <a:t>B. 9x</a:t>
            </a:r>
            <a:r>
              <a:rPr lang="es-ES" sz="1400" baseline="30000" dirty="0"/>
              <a:t>2</a:t>
            </a:r>
            <a:r>
              <a:rPr lang="es-ES" sz="1400" dirty="0"/>
              <a:t> – ½         C. - 9x</a:t>
            </a:r>
            <a:r>
              <a:rPr lang="es-ES" sz="1400" baseline="30000" dirty="0"/>
              <a:t>2</a:t>
            </a:r>
            <a:r>
              <a:rPr lang="es-ES" sz="1400" dirty="0"/>
              <a:t> – 4/8	D. - x</a:t>
            </a:r>
            <a:r>
              <a:rPr lang="es-ES" sz="1400" baseline="30000" dirty="0"/>
              <a:t>2</a:t>
            </a:r>
            <a:r>
              <a:rPr lang="es-ES" sz="1400" dirty="0"/>
              <a:t> + 1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18</a:t>
            </a:r>
            <a:r>
              <a:rPr lang="es-ES" sz="1400" dirty="0"/>
              <a:t>. ¿A qué expresión se le resta ½ x + ½ y para obtener x + y? 	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3/2 x + 3/2 y    </a:t>
            </a:r>
            <a:r>
              <a:rPr lang="es-ES" sz="1400" dirty="0"/>
              <a:t>B. x + y	C. – ½ x – ½ y	D. ¼ x – ¼ 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19</a:t>
            </a:r>
            <a:r>
              <a:rPr lang="es-ES" sz="1400" dirty="0"/>
              <a:t>. ¿Cuánto hay que sustraerle a – ½ x</a:t>
            </a:r>
            <a:r>
              <a:rPr lang="es-ES" sz="1400" baseline="30000" dirty="0"/>
              <a:t>2</a:t>
            </a:r>
            <a:r>
              <a:rPr lang="es-ES" sz="1400" dirty="0"/>
              <a:t> + ¾ para obtener ½ x</a:t>
            </a:r>
            <a:r>
              <a:rPr lang="es-ES" sz="1400" baseline="30000" dirty="0"/>
              <a:t>2</a:t>
            </a:r>
            <a:r>
              <a:rPr lang="es-ES" sz="1400" dirty="0"/>
              <a:t>? 		</a:t>
            </a:r>
            <a:r>
              <a:rPr lang="es-ES" sz="1400" dirty="0">
                <a:solidFill>
                  <a:srgbClr val="FF0000"/>
                </a:solidFill>
              </a:rPr>
              <a:t>A. - 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¾ 	      </a:t>
            </a:r>
            <a:r>
              <a:rPr lang="es-ES" sz="1400" dirty="0"/>
              <a:t>B. x</a:t>
            </a:r>
            <a:r>
              <a:rPr lang="es-ES" sz="1400" baseline="30000" dirty="0"/>
              <a:t>2	</a:t>
            </a:r>
            <a:r>
              <a:rPr lang="es-ES" sz="1400" dirty="0"/>
              <a:t>C. ¾ 	D. – 2/4 ½ x</a:t>
            </a:r>
            <a:r>
              <a:rPr lang="es-ES" sz="1400" baseline="30000" dirty="0"/>
              <a:t>2</a:t>
            </a:r>
            <a:r>
              <a:rPr lang="es-ES" sz="1400" dirty="0"/>
              <a:t> + ¾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20</a:t>
            </a:r>
            <a:r>
              <a:rPr lang="es-ES" sz="1400" dirty="0"/>
              <a:t>. ¿A qué expresión se le resta ¾ m – ¼ n para obtener – ¼ m + ¾ n?    	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dirty="0"/>
              <a:t>. </a:t>
            </a:r>
            <a:r>
              <a:rPr lang="es-ES" sz="1400" dirty="0">
                <a:solidFill>
                  <a:srgbClr val="FF0000"/>
                </a:solidFill>
              </a:rPr>
              <a:t>½ m + ½ n         </a:t>
            </a:r>
            <a:r>
              <a:rPr lang="es-ES" sz="1400" dirty="0"/>
              <a:t>B. m – n	C. ½ m + ½ n           D. – ½ m – ½ 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21</a:t>
            </a:r>
            <a:r>
              <a:rPr lang="es-ES" sz="1400" dirty="0"/>
              <a:t>. ¿Cuánto hay que sustraerle a 3m – 4n para obtener – 3m + 4n?   	</a:t>
            </a:r>
            <a:r>
              <a:rPr lang="es-ES" sz="1400" dirty="0">
                <a:solidFill>
                  <a:srgbClr val="FF0000"/>
                </a:solidFill>
              </a:rPr>
              <a:t>A.  6m - 8n</a:t>
            </a:r>
            <a:r>
              <a:rPr lang="es-ES" sz="1400" dirty="0"/>
              <a:t>	B. 6m – 8n	C. – m + n	D. 2m – 2n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22</a:t>
            </a:r>
            <a:r>
              <a:rPr lang="es-ES" sz="1400" dirty="0"/>
              <a:t>. ¿A qué expresión se le resta 4m – 3n para obtener – 4m + 3n?   	</a:t>
            </a:r>
            <a:r>
              <a:rPr lang="es-ES" sz="1400" dirty="0">
                <a:solidFill>
                  <a:srgbClr val="FF0000"/>
                </a:solidFill>
              </a:rPr>
              <a:t>A. 0</a:t>
            </a:r>
            <a:r>
              <a:rPr lang="es-ES" sz="1400" dirty="0"/>
              <a:t>	B. 8m – 6n	C. – 2m + 2n	       D. m - 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23</a:t>
            </a:r>
            <a:r>
              <a:rPr lang="es-ES" sz="1400" dirty="0"/>
              <a:t>. ¿Cuánto hay que sustraerle a - 3m – 4n para obtener 3m + 4n? 	</a:t>
            </a:r>
            <a:r>
              <a:rPr lang="es-ES" sz="1400" dirty="0">
                <a:solidFill>
                  <a:srgbClr val="FF0000"/>
                </a:solidFill>
              </a:rPr>
              <a:t>A. - 6m - 8n</a:t>
            </a:r>
            <a:r>
              <a:rPr lang="es-ES" sz="1400" dirty="0"/>
              <a:t>	B. – 6m – 8n	   C. m – n	D. 2m – 2n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24</a:t>
            </a:r>
            <a:r>
              <a:rPr lang="es-ES" sz="1400" dirty="0"/>
              <a:t>. ¿A qué expresión se le resta 5x – 4y para obtener – 7x + 6y?  	</a:t>
            </a:r>
            <a:r>
              <a:rPr lang="es-ES" sz="1400" dirty="0">
                <a:solidFill>
                  <a:srgbClr val="FF0000"/>
                </a:solidFill>
              </a:rPr>
              <a:t>A. – 2x + 2y</a:t>
            </a:r>
            <a:r>
              <a:rPr lang="es-ES" sz="1400" dirty="0"/>
              <a:t>	B. 12x – 10y	   C.  2x – 2y      D. – 2x + 2y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25</a:t>
            </a:r>
            <a:r>
              <a:rPr lang="es-ES" sz="1400" dirty="0"/>
              <a:t>. ¿Cuánto hay que sustraerle a 6x</a:t>
            </a:r>
            <a:r>
              <a:rPr lang="es-ES" sz="1400" baseline="30000" dirty="0"/>
              <a:t>2</a:t>
            </a:r>
            <a:r>
              <a:rPr lang="es-ES" sz="1400" dirty="0"/>
              <a:t>y – 4xy</a:t>
            </a:r>
            <a:r>
              <a:rPr lang="es-ES" sz="1400" baseline="30000" dirty="0"/>
              <a:t>2</a:t>
            </a:r>
            <a:r>
              <a:rPr lang="es-ES" sz="1400" dirty="0"/>
              <a:t> para obtener – 4x</a:t>
            </a:r>
            <a:r>
              <a:rPr lang="es-ES" sz="1400" baseline="30000" dirty="0"/>
              <a:t>2</a:t>
            </a:r>
            <a:r>
              <a:rPr lang="es-ES" sz="1400" dirty="0"/>
              <a:t>y + 6xy</a:t>
            </a:r>
            <a:r>
              <a:rPr lang="es-ES" sz="1400" baseline="30000" dirty="0"/>
              <a:t>2</a:t>
            </a:r>
            <a:r>
              <a:rPr lang="es-ES" sz="1400" dirty="0"/>
              <a:t>?   	</a:t>
            </a:r>
            <a:r>
              <a:rPr lang="es-ES" sz="1400" dirty="0">
                <a:solidFill>
                  <a:srgbClr val="FF0000"/>
                </a:solidFill>
              </a:rPr>
              <a:t>A. 10x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- 10xy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     B. 10x</a:t>
            </a:r>
            <a:r>
              <a:rPr lang="es-ES" sz="1400" baseline="30000" dirty="0"/>
              <a:t>2</a:t>
            </a:r>
            <a:r>
              <a:rPr lang="es-ES" sz="1400" dirty="0"/>
              <a:t>y – 10xy</a:t>
            </a:r>
            <a:r>
              <a:rPr lang="es-ES" sz="1400" baseline="30000" dirty="0"/>
              <a:t>2</a:t>
            </a:r>
            <a:r>
              <a:rPr lang="es-ES" sz="1400" dirty="0"/>
              <a:t>      C. 2x</a:t>
            </a:r>
            <a:r>
              <a:rPr lang="es-ES" sz="1400" baseline="30000" dirty="0"/>
              <a:t>2</a:t>
            </a:r>
            <a:r>
              <a:rPr lang="es-ES" sz="1400" dirty="0"/>
              <a:t>y – 2xy</a:t>
            </a:r>
            <a:r>
              <a:rPr lang="es-ES" sz="1400" baseline="30000" dirty="0"/>
              <a:t>2        </a:t>
            </a:r>
            <a:r>
              <a:rPr lang="es-ES" sz="1400" dirty="0"/>
              <a:t>D. – 2x</a:t>
            </a:r>
            <a:r>
              <a:rPr lang="es-ES" sz="1400" baseline="30000" dirty="0"/>
              <a:t>2</a:t>
            </a:r>
            <a:r>
              <a:rPr lang="es-ES" sz="1400" dirty="0"/>
              <a:t>y + 2xy</a:t>
            </a:r>
            <a:r>
              <a:rPr lang="es-ES" sz="1400" baseline="30000" dirty="0"/>
              <a:t>2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26</a:t>
            </a:r>
            <a:r>
              <a:rPr lang="es-ES" sz="1400" dirty="0"/>
              <a:t>. ¿A qué expresión se le resta – 5x</a:t>
            </a:r>
            <a:r>
              <a:rPr lang="es-ES" sz="1400" baseline="30000" dirty="0"/>
              <a:t>2</a:t>
            </a:r>
            <a:r>
              <a:rPr lang="es-ES" sz="1400" dirty="0"/>
              <a:t> – 7x - 1 para obtener – x</a:t>
            </a:r>
            <a:r>
              <a:rPr lang="es-ES" sz="1400" baseline="30000" dirty="0"/>
              <a:t>2</a:t>
            </a:r>
            <a:r>
              <a:rPr lang="es-ES" sz="1400" dirty="0"/>
              <a:t> – x - 1?      </a:t>
            </a:r>
            <a:r>
              <a:rPr lang="es-ES" sz="1400" dirty="0">
                <a:solidFill>
                  <a:srgbClr val="FF0000"/>
                </a:solidFill>
              </a:rPr>
              <a:t>A. - 6x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- 8x - 2 </a:t>
            </a:r>
            <a:r>
              <a:rPr lang="es-ES" sz="1400" dirty="0"/>
              <a:t>	B. 4x</a:t>
            </a:r>
            <a:r>
              <a:rPr lang="es-ES" sz="1400" baseline="30000" dirty="0"/>
              <a:t>2</a:t>
            </a:r>
            <a:r>
              <a:rPr lang="es-ES" sz="1400" dirty="0"/>
              <a:t>  + 6x –x – 1	C. – 6x</a:t>
            </a:r>
            <a:r>
              <a:rPr lang="es-ES" sz="1400" baseline="30000" dirty="0"/>
              <a:t>2</a:t>
            </a:r>
            <a:r>
              <a:rPr lang="es-ES" sz="1400" dirty="0"/>
              <a:t>  – 8x – 1        D.  6x</a:t>
            </a:r>
            <a:r>
              <a:rPr lang="es-ES" sz="1400" baseline="30000" dirty="0"/>
              <a:t>2</a:t>
            </a:r>
            <a:r>
              <a:rPr lang="es-ES" sz="1400" dirty="0"/>
              <a:t> + 8x + 1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27</a:t>
            </a:r>
            <a:r>
              <a:rPr lang="es-ES" sz="1400" dirty="0"/>
              <a:t>. ¿Cuánto hay que sustraerle a 8b</a:t>
            </a:r>
            <a:r>
              <a:rPr lang="es-ES" sz="1400" baseline="30000" dirty="0"/>
              <a:t>2</a:t>
            </a:r>
            <a:r>
              <a:rPr lang="es-ES" sz="1400" dirty="0"/>
              <a:t> –  b + 1 para obtener – b</a:t>
            </a:r>
            <a:r>
              <a:rPr lang="es-ES" sz="1400" baseline="30000" dirty="0"/>
              <a:t>2</a:t>
            </a:r>
            <a:r>
              <a:rPr lang="es-ES" sz="1400" dirty="0"/>
              <a:t> + b - 4?   	</a:t>
            </a:r>
            <a:r>
              <a:rPr lang="es-ES" sz="1400" dirty="0">
                <a:solidFill>
                  <a:srgbClr val="FF0000"/>
                </a:solidFill>
              </a:rPr>
              <a:t>A. 9b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- 2b + 5     </a:t>
            </a:r>
            <a:r>
              <a:rPr lang="es-ES" sz="1400" dirty="0"/>
              <a:t>B. 9 b</a:t>
            </a:r>
            <a:r>
              <a:rPr lang="es-ES" sz="1400" baseline="30000" dirty="0"/>
              <a:t>2</a:t>
            </a:r>
            <a:r>
              <a:rPr lang="es-ES" sz="1400" dirty="0"/>
              <a:t> – 2b + 5	C. 7 b</a:t>
            </a:r>
            <a:r>
              <a:rPr lang="es-ES" sz="1400" baseline="30000" dirty="0"/>
              <a:t>2</a:t>
            </a:r>
            <a:r>
              <a:rPr lang="es-ES" sz="1400" dirty="0"/>
              <a:t> – 3	D. – 7 b</a:t>
            </a:r>
            <a:r>
              <a:rPr lang="es-ES" sz="1400" baseline="30000" dirty="0"/>
              <a:t>2</a:t>
            </a:r>
            <a:r>
              <a:rPr lang="es-ES" sz="1400" dirty="0"/>
              <a:t> + 2b + 3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28</a:t>
            </a:r>
            <a:r>
              <a:rPr lang="es-ES" sz="1400" dirty="0"/>
              <a:t>. ¿A qué expresión se le resta 10c</a:t>
            </a:r>
            <a:r>
              <a:rPr lang="es-ES" sz="1400" baseline="30000" dirty="0"/>
              <a:t>2</a:t>
            </a:r>
            <a:r>
              <a:rPr lang="es-ES" sz="1400" dirty="0"/>
              <a:t> – 6c + 2 para obtener – c</a:t>
            </a:r>
            <a:r>
              <a:rPr lang="es-ES" sz="1400" baseline="30000" dirty="0"/>
              <a:t>2</a:t>
            </a:r>
            <a:r>
              <a:rPr lang="es-ES" sz="1400" dirty="0"/>
              <a:t> + c + 3?  	</a:t>
            </a:r>
            <a:r>
              <a:rPr lang="es-ES" sz="1400" dirty="0">
                <a:solidFill>
                  <a:srgbClr val="FF0000"/>
                </a:solidFill>
              </a:rPr>
              <a:t>A. 9c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- 5c + 5       </a:t>
            </a:r>
            <a:r>
              <a:rPr lang="es-ES" sz="1400" dirty="0"/>
              <a:t>B. 11 c</a:t>
            </a:r>
            <a:r>
              <a:rPr lang="es-ES" sz="1400" baseline="30000" dirty="0"/>
              <a:t>2</a:t>
            </a:r>
            <a:r>
              <a:rPr lang="es-ES" sz="1400" dirty="0"/>
              <a:t> – 7c – 1	C. 9 c</a:t>
            </a:r>
            <a:r>
              <a:rPr lang="es-ES" sz="1400" baseline="30000" dirty="0"/>
              <a:t>2</a:t>
            </a:r>
            <a:r>
              <a:rPr lang="es-ES" sz="1400" dirty="0"/>
              <a:t> – 5c + 5    D.  - 9 c</a:t>
            </a:r>
            <a:r>
              <a:rPr lang="es-ES" sz="1400" baseline="30000" dirty="0"/>
              <a:t>2</a:t>
            </a:r>
            <a:r>
              <a:rPr lang="es-ES" sz="1400" dirty="0"/>
              <a:t> + 5c + 2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481052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2163" y="406257"/>
            <a:ext cx="11940655" cy="60491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29.</a:t>
            </a:r>
            <a:r>
              <a:rPr lang="es-ES" sz="1400" dirty="0"/>
              <a:t> ¿Cuánto hay que </a:t>
            </a:r>
            <a:r>
              <a:rPr lang="es-ES" sz="1400" dirty="0" smtClean="0"/>
              <a:t>sustraerle a 5ab + 6bc – 1 para obtener – ab – </a:t>
            </a:r>
            <a:r>
              <a:rPr lang="es-ES" sz="1400" dirty="0" err="1" smtClean="0"/>
              <a:t>bc</a:t>
            </a:r>
            <a:r>
              <a:rPr lang="es-ES" sz="1400" dirty="0" smtClean="0"/>
              <a:t> + 1?  </a:t>
            </a:r>
            <a:r>
              <a:rPr lang="es-ES" sz="1400" dirty="0" smtClean="0">
                <a:solidFill>
                  <a:srgbClr val="FF0000"/>
                </a:solidFill>
              </a:rPr>
              <a:t>A. 6ab + 7bc - 2</a:t>
            </a:r>
            <a:r>
              <a:rPr lang="es-ES" sz="1400" dirty="0" smtClean="0"/>
              <a:t>	B. 6 ab + 7bc – 1	C. 4ab + 5bc + 2   D. – 4ab – 5bc + 1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30</a:t>
            </a:r>
            <a:r>
              <a:rPr lang="es-ES" sz="1400" dirty="0" smtClean="0"/>
              <a:t>. ¿A qué expresión se le resta - ab - </a:t>
            </a:r>
            <a:r>
              <a:rPr lang="es-ES" sz="1400" dirty="0" err="1" smtClean="0"/>
              <a:t>bc</a:t>
            </a:r>
            <a:r>
              <a:rPr lang="es-ES" sz="1400" dirty="0" smtClean="0"/>
              <a:t> </a:t>
            </a:r>
            <a:r>
              <a:rPr lang="es-ES" sz="1400" dirty="0"/>
              <a:t>– 1 para obtener </a:t>
            </a:r>
            <a:r>
              <a:rPr lang="es-ES" sz="1400" dirty="0" smtClean="0"/>
              <a:t>ab + </a:t>
            </a:r>
            <a:r>
              <a:rPr lang="es-ES" sz="1400" dirty="0" err="1"/>
              <a:t>bc</a:t>
            </a:r>
            <a:r>
              <a:rPr lang="es-ES" sz="1400" dirty="0"/>
              <a:t> + 1?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A. 0</a:t>
            </a:r>
            <a:r>
              <a:rPr lang="es-ES" sz="1400" dirty="0" smtClean="0"/>
              <a:t>	B. – 2ab – 2bc – 2	C. ab + </a:t>
            </a:r>
            <a:r>
              <a:rPr lang="es-ES" sz="1400" dirty="0" err="1" smtClean="0"/>
              <a:t>ac</a:t>
            </a:r>
            <a:r>
              <a:rPr lang="es-ES" sz="1400" dirty="0" smtClean="0"/>
              <a:t> + 1      D. – ab – </a:t>
            </a:r>
            <a:r>
              <a:rPr lang="es-ES" sz="1400" dirty="0" err="1" smtClean="0"/>
              <a:t>ac</a:t>
            </a:r>
            <a:r>
              <a:rPr lang="es-ES" sz="1400" dirty="0" smtClean="0"/>
              <a:t> – 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31</a:t>
            </a:r>
            <a:r>
              <a:rPr lang="es-ES" sz="1400" dirty="0"/>
              <a:t>. Un triángulo de perímetro 9</a:t>
            </a:r>
            <a:r>
              <a:rPr lang="es-ES" sz="1400" dirty="0" smtClean="0"/>
              <a:t>xyz</a:t>
            </a:r>
            <a:r>
              <a:rPr lang="es-ES" sz="1400" dirty="0"/>
              <a:t>, tiene de lados </a:t>
            </a:r>
            <a:r>
              <a:rPr lang="es-ES" sz="1400" dirty="0" smtClean="0"/>
              <a:t>3xyz </a:t>
            </a:r>
            <a:r>
              <a:rPr lang="es-ES" sz="1400" dirty="0"/>
              <a:t>y </a:t>
            </a:r>
            <a:r>
              <a:rPr lang="es-ES" sz="1400" dirty="0" smtClean="0"/>
              <a:t>2xyz</a:t>
            </a:r>
            <a:r>
              <a:rPr lang="es-ES" sz="1400" dirty="0"/>
              <a:t>. ¿Cuánto mide su tercer lado? </a:t>
            </a:r>
            <a:r>
              <a:rPr lang="es-ES" sz="1400" dirty="0" smtClean="0"/>
              <a:t>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4xyz           </a:t>
            </a:r>
            <a:r>
              <a:rPr lang="es-ES" sz="1400" dirty="0"/>
              <a:t>B. 9xyz      C. 21xyz       D. 6xyz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32</a:t>
            </a:r>
            <a:r>
              <a:rPr lang="es-ES" sz="1400" dirty="0"/>
              <a:t>. Un triángulo isósceles, cuyos lados iguales miden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r>
              <a:rPr lang="es-ES" sz="1400" dirty="0"/>
              <a:t>, tiene de perímetro </a:t>
            </a:r>
            <a:r>
              <a:rPr lang="es-ES" sz="1400" dirty="0" smtClean="0"/>
              <a:t>20a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r>
              <a:rPr lang="es-ES" sz="1400" dirty="0"/>
              <a:t>. ¿Cuánto mide el lado diferente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4a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     </a:t>
            </a:r>
            <a:r>
              <a:rPr lang="es-ES" sz="1400" dirty="0"/>
              <a:t>B. 8a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	C.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	D. 18a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33</a:t>
            </a:r>
            <a:r>
              <a:rPr lang="es-ES" sz="1400" dirty="0"/>
              <a:t>. Un triángulo escaleno cuyo lado mayor mide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y el lado menor mide la tercera parte del lado mayor, tiene de perímetro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.  ¿Cuánto mide el lado medio</a:t>
            </a:r>
            <a:r>
              <a:rPr lang="es-ES" sz="1400" dirty="0" smtClean="0"/>
              <a:t>?.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</a:t>
            </a:r>
            <a:r>
              <a:rPr lang="es-ES" sz="1400" dirty="0" smtClean="0"/>
              <a:t>      </a:t>
            </a:r>
            <a:r>
              <a:rPr lang="es-ES" sz="1400" dirty="0"/>
              <a:t>B. 48x</a:t>
            </a:r>
            <a:r>
              <a:rPr lang="es-ES" sz="1400" baseline="30000" dirty="0"/>
              <a:t>n</a:t>
            </a:r>
            <a:r>
              <a:rPr lang="es-ES" sz="1400" dirty="0"/>
              <a:t> 	C. 42x</a:t>
            </a:r>
            <a:r>
              <a:rPr lang="es-ES" sz="1400" baseline="30000" dirty="0"/>
              <a:t>n</a:t>
            </a:r>
            <a:r>
              <a:rPr lang="es-ES" sz="1400" dirty="0"/>
              <a:t>    D. 15x</a:t>
            </a:r>
            <a:r>
              <a:rPr lang="es-ES" sz="1400" baseline="30000" dirty="0"/>
              <a:t>n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34</a:t>
            </a:r>
            <a:r>
              <a:rPr lang="es-ES" sz="1400" dirty="0"/>
              <a:t>. Un rectángulo tiene de base </a:t>
            </a:r>
            <a:r>
              <a:rPr lang="es-ES" sz="1400" dirty="0" smtClean="0"/>
              <a:t>8m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  <a:r>
              <a:rPr lang="es-ES" sz="1400" dirty="0"/>
              <a:t>. ¿Cuánto será su altura si su perímetro es de </a:t>
            </a:r>
            <a:r>
              <a:rPr lang="es-ES" sz="1400" dirty="0" smtClean="0"/>
              <a:t>20m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n   </a:t>
            </a:r>
            <a:r>
              <a:rPr lang="es-ES" sz="1400" dirty="0"/>
              <a:t>B. 21m</a:t>
            </a:r>
            <a:r>
              <a:rPr lang="es-ES" sz="1400" baseline="30000" dirty="0"/>
              <a:t>2</a:t>
            </a:r>
            <a:r>
              <a:rPr lang="es-ES" sz="1400" dirty="0"/>
              <a:t>n	  C. 10m</a:t>
            </a:r>
            <a:r>
              <a:rPr lang="es-ES" sz="1400" baseline="30000" dirty="0"/>
              <a:t>2</a:t>
            </a:r>
            <a:r>
              <a:rPr lang="es-ES" sz="1400" dirty="0"/>
              <a:t>n	  D. 8m</a:t>
            </a:r>
            <a:r>
              <a:rPr lang="es-ES" sz="1400" baseline="30000" dirty="0"/>
              <a:t>2</a:t>
            </a:r>
            <a:r>
              <a:rPr lang="es-ES" sz="1400" dirty="0"/>
              <a:t>n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35</a:t>
            </a:r>
            <a:r>
              <a:rPr lang="es-ES" sz="1400" dirty="0"/>
              <a:t>. Un rectángulo tiene de altura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m</a:t>
            </a:r>
            <a:r>
              <a:rPr lang="es-ES" sz="1400" dirty="0"/>
              <a:t>. ¿Cuánto será su base si su perímetro es de </a:t>
            </a:r>
            <a:r>
              <a:rPr lang="es-ES" sz="1400" dirty="0" smtClean="0"/>
              <a:t>12x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x</a:t>
            </a:r>
            <a:r>
              <a:rPr lang="es-ES" sz="1400" baseline="30000" dirty="0" err="1" smtClean="0">
                <a:solidFill>
                  <a:srgbClr val="FF0000"/>
                </a:solidFill>
              </a:rPr>
              <a:t>m</a:t>
            </a:r>
            <a:r>
              <a:rPr lang="es-ES" sz="1400" dirty="0" smtClean="0"/>
              <a:t>   </a:t>
            </a:r>
            <a:r>
              <a:rPr lang="es-ES" sz="1400" dirty="0"/>
              <a:t>B. 16x</a:t>
            </a:r>
            <a:r>
              <a:rPr lang="es-ES" sz="1400" baseline="30000" dirty="0"/>
              <a:t>m</a:t>
            </a:r>
            <a:r>
              <a:rPr lang="es-ES" sz="1400" dirty="0"/>
              <a:t>    C. 28x</a:t>
            </a:r>
            <a:r>
              <a:rPr lang="es-ES" sz="1400" baseline="30000" dirty="0"/>
              <a:t>m</a:t>
            </a:r>
            <a:r>
              <a:rPr lang="es-ES" sz="1400" dirty="0"/>
              <a:t>     D. 122x</a:t>
            </a:r>
            <a:r>
              <a:rPr lang="es-ES" sz="1400" baseline="30000" dirty="0"/>
              <a:t>m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36</a:t>
            </a:r>
            <a:r>
              <a:rPr lang="es-ES" sz="1400" dirty="0"/>
              <a:t>. En una familia, el padre tiene </a:t>
            </a:r>
            <a:r>
              <a:rPr lang="es-ES" sz="1400" dirty="0" smtClean="0"/>
              <a:t>5 </a:t>
            </a:r>
            <a:r>
              <a:rPr lang="es-ES" sz="1400" dirty="0"/>
              <a:t>años más que la madre, el hijo menor tiene </a:t>
            </a:r>
            <a:r>
              <a:rPr lang="es-ES" sz="1400" dirty="0" smtClean="0"/>
              <a:t>18 </a:t>
            </a:r>
            <a:r>
              <a:rPr lang="es-ES" sz="1400" dirty="0"/>
              <a:t>años menos que la madre. ¿Cuántos años tiene el hijo mayor si la suma de las 4 edades es de 4x - </a:t>
            </a:r>
            <a:r>
              <a:rPr lang="es-ES" sz="1400" dirty="0" smtClean="0"/>
              <a:t>50?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37     </a:t>
            </a:r>
            <a:r>
              <a:rPr lang="es-ES" sz="1400" dirty="0"/>
              <a:t>B. 3x – 20	C. 4x – 30		D. 3x - 17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37</a:t>
            </a:r>
            <a:r>
              <a:rPr lang="es-ES" sz="1400" dirty="0"/>
              <a:t>. Se compran 4 artículos de ropa: una chaqueta, una camisa, un pantalón y una corbata; la camisa costó </a:t>
            </a:r>
            <a:r>
              <a:rPr lang="es-ES" sz="1400" dirty="0" smtClean="0"/>
              <a:t>$50000 </a:t>
            </a:r>
            <a:r>
              <a:rPr lang="es-ES" sz="1400" dirty="0"/>
              <a:t>menos que la chaqueta, y el pantalón costó </a:t>
            </a:r>
            <a:r>
              <a:rPr lang="es-ES" sz="1400" dirty="0" smtClean="0"/>
              <a:t>$20000 </a:t>
            </a:r>
            <a:r>
              <a:rPr lang="es-ES" sz="1400" dirty="0"/>
              <a:t>más que la chaqueta. ¿Cuánto costó la corbata si se pagó 4x – </a:t>
            </a:r>
            <a:r>
              <a:rPr lang="es-ES" sz="1400" dirty="0" smtClean="0"/>
              <a:t>100000 </a:t>
            </a:r>
            <a:r>
              <a:rPr lang="es-ES" sz="1400" dirty="0"/>
              <a:t>por las 4 prendas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70000          </a:t>
            </a:r>
            <a:r>
              <a:rPr lang="es-ES" sz="1400" dirty="0"/>
              <a:t>B. 3x – 1000	C. 2x – 20000 	D. x + 10000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38</a:t>
            </a:r>
            <a:r>
              <a:rPr lang="es-ES" sz="1400" dirty="0"/>
              <a:t>. Se compran 4 artículos de ropa: una chaqueta, una camisa, un pantalón y una corbata; la camisa costó </a:t>
            </a:r>
            <a:r>
              <a:rPr lang="es-ES" sz="1400" dirty="0" smtClean="0"/>
              <a:t>$50000 </a:t>
            </a:r>
            <a:r>
              <a:rPr lang="es-ES" sz="1400" dirty="0"/>
              <a:t>menos que la chaqueta, y el pantalón costó </a:t>
            </a:r>
            <a:r>
              <a:rPr lang="es-ES" sz="1400" dirty="0" smtClean="0"/>
              <a:t>$50000 más </a:t>
            </a:r>
            <a:r>
              <a:rPr lang="es-ES" sz="1400" dirty="0"/>
              <a:t>que la camisa. ¿Cuánto costó la corbata si se pagó 4x – </a:t>
            </a:r>
            <a:r>
              <a:rPr lang="es-ES" sz="1400" dirty="0" smtClean="0"/>
              <a:t>125000 </a:t>
            </a:r>
            <a:r>
              <a:rPr lang="es-ES" sz="1400" dirty="0"/>
              <a:t>por las 4 prendas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x - 75000    </a:t>
            </a:r>
            <a:r>
              <a:rPr lang="es-ES" sz="1400" dirty="0"/>
              <a:t>B. x – 50000        C. 3x – 50000 	D. x - 10000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39</a:t>
            </a:r>
            <a:r>
              <a:rPr lang="es-ES" sz="1400" dirty="0"/>
              <a:t>. En una empresa la secretaria gana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2x </a:t>
            </a:r>
            <a:r>
              <a:rPr lang="es-ES" sz="1400" dirty="0"/>
              <a:t>+ </a:t>
            </a:r>
            <a:r>
              <a:rPr lang="es-ES" sz="1400" dirty="0" smtClean="0"/>
              <a:t>3, </a:t>
            </a:r>
            <a:r>
              <a:rPr lang="es-ES" sz="1400" dirty="0"/>
              <a:t>la recepcionista </a:t>
            </a:r>
            <a:r>
              <a:rPr lang="es-ES" sz="1400" dirty="0" smtClean="0"/>
              <a:t>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3x + </a:t>
            </a:r>
            <a:r>
              <a:rPr lang="es-ES" sz="1400" dirty="0" smtClean="0"/>
              <a:t>2, </a:t>
            </a:r>
            <a:r>
              <a:rPr lang="es-ES" sz="1400" dirty="0"/>
              <a:t>el mensajero x</a:t>
            </a:r>
            <a:r>
              <a:rPr lang="es-ES" sz="1400" baseline="30000" dirty="0"/>
              <a:t>2</a:t>
            </a:r>
            <a:r>
              <a:rPr lang="es-ES" sz="1400" dirty="0"/>
              <a:t> – </a:t>
            </a:r>
            <a:r>
              <a:rPr lang="es-ES" sz="1400" dirty="0" smtClean="0"/>
              <a:t>x + 1. </a:t>
            </a:r>
            <a:r>
              <a:rPr lang="es-ES" sz="1400" dirty="0"/>
              <a:t>¿Cuánto gana la aseadora si se paga en total de nómina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4x </a:t>
            </a:r>
            <a:r>
              <a:rPr lang="es-ES" sz="1400" dirty="0"/>
              <a:t>+ </a:t>
            </a:r>
            <a:r>
              <a:rPr lang="es-ES" sz="1400" dirty="0" smtClean="0"/>
              <a:t>9 </a:t>
            </a:r>
            <a:r>
              <a:rPr lang="es-ES" sz="1400" dirty="0"/>
              <a:t>esta empresa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2x </a:t>
            </a:r>
            <a:r>
              <a:rPr lang="es-ES" sz="1400" dirty="0">
                <a:solidFill>
                  <a:srgbClr val="FF0000"/>
                </a:solidFill>
              </a:rPr>
              <a:t>+ 3     </a:t>
            </a:r>
            <a:r>
              <a:rPr lang="es-ES" sz="1400" dirty="0"/>
              <a:t>B.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6x</a:t>
            </a:r>
            <a:r>
              <a:rPr lang="es-ES" sz="1400" baseline="30000" dirty="0"/>
              <a:t>2</a:t>
            </a:r>
            <a:r>
              <a:rPr lang="es-ES" sz="1400" dirty="0"/>
              <a:t> – 12x + 1	C. 4x</a:t>
            </a:r>
            <a:r>
              <a:rPr lang="es-ES" sz="1400" baseline="30000" dirty="0"/>
              <a:t>2</a:t>
            </a:r>
            <a:r>
              <a:rPr lang="es-ES" sz="1400" dirty="0"/>
              <a:t> + 10x + 1	D. – 7x + 1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40</a:t>
            </a:r>
            <a:r>
              <a:rPr lang="es-ES" sz="1400" dirty="0"/>
              <a:t>. Un viajero que se desplaza de la ciudad A </a:t>
            </a:r>
            <a:r>
              <a:rPr lang="es-ES" sz="1400" dirty="0" err="1"/>
              <a:t>a</a:t>
            </a:r>
            <a:r>
              <a:rPr lang="es-ES" sz="1400" dirty="0"/>
              <a:t> la B en auto-stop, hace este recorrido de la siguiente forma: recorre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–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5 </a:t>
            </a:r>
            <a:r>
              <a:rPr lang="es-ES" sz="1400" dirty="0"/>
              <a:t>en un jeep, -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2 </a:t>
            </a:r>
            <a:r>
              <a:rPr lang="es-ES" sz="1400" dirty="0"/>
              <a:t>en moto, y el resto en camión. ¿Qué distancia recorrió en camión si la distancia que separa la ciudad A de la ciudad B es de 2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8?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- 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</a:t>
            </a:r>
            <a:r>
              <a:rPr lang="es-ES" sz="1400" dirty="0" smtClean="0"/>
              <a:t>      </a:t>
            </a:r>
            <a:r>
              <a:rPr lang="es-ES" sz="1400" dirty="0"/>
              <a:t>B. 8a</a:t>
            </a:r>
            <a:r>
              <a:rPr lang="es-ES" sz="1400" baseline="30000" dirty="0"/>
              <a:t>2</a:t>
            </a:r>
            <a:r>
              <a:rPr lang="es-ES" sz="1400" dirty="0"/>
              <a:t>b + 7ab</a:t>
            </a:r>
            <a:r>
              <a:rPr lang="es-ES" sz="1400" baseline="30000" dirty="0"/>
              <a:t>2</a:t>
            </a:r>
            <a:r>
              <a:rPr lang="es-ES" sz="1400" dirty="0"/>
              <a:t> + 21		C. 6a</a:t>
            </a:r>
            <a:r>
              <a:rPr lang="es-ES" sz="1400" baseline="30000" dirty="0"/>
              <a:t>2</a:t>
            </a:r>
            <a:r>
              <a:rPr lang="es-ES" sz="1400" dirty="0"/>
              <a:t>b + ab</a:t>
            </a:r>
            <a:r>
              <a:rPr lang="es-ES" sz="1400" baseline="30000" dirty="0"/>
              <a:t>2</a:t>
            </a:r>
            <a:r>
              <a:rPr lang="es-ES" sz="1400" dirty="0"/>
              <a:t> + 10	D. 16 a</a:t>
            </a:r>
            <a:r>
              <a:rPr lang="es-ES" sz="1400" baseline="30000" dirty="0"/>
              <a:t>2</a:t>
            </a:r>
            <a:r>
              <a:rPr lang="es-ES" sz="1400" dirty="0"/>
              <a:t>b + 5ab</a:t>
            </a:r>
            <a:r>
              <a:rPr lang="es-ES" sz="1400" baseline="30000" dirty="0"/>
              <a:t>2</a:t>
            </a:r>
            <a:r>
              <a:rPr lang="es-ES" sz="1400" dirty="0"/>
              <a:t> + 21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86134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4458" y="538830"/>
            <a:ext cx="1162594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41. El perímetro de un triángulo es de 7/2xyz. Si un lado mide 3/2xyz, el otro mide ½ </a:t>
            </a:r>
            <a:r>
              <a:rPr lang="es-ES" sz="1400" dirty="0" err="1"/>
              <a:t>xyz</a:t>
            </a:r>
            <a:r>
              <a:rPr lang="es-ES" sz="1400" dirty="0"/>
              <a:t>, ¿Cuánto mide el tercer lado? </a:t>
            </a:r>
            <a:r>
              <a:rPr lang="es-ES" sz="1400" dirty="0">
                <a:solidFill>
                  <a:srgbClr val="FF0000"/>
                </a:solidFill>
              </a:rPr>
              <a:t>A. 3/2xyz   </a:t>
            </a:r>
            <a:r>
              <a:rPr lang="es-ES" sz="1400" dirty="0"/>
              <a:t>B. 6xyz   C. 2 ½ </a:t>
            </a:r>
            <a:r>
              <a:rPr lang="es-ES" sz="1400" dirty="0" err="1"/>
              <a:t>xyz</a:t>
            </a:r>
            <a:r>
              <a:rPr lang="es-ES" sz="1400" dirty="0"/>
              <a:t>     D. 5xyz</a:t>
            </a:r>
          </a:p>
          <a:p>
            <a:pPr algn="just"/>
            <a:r>
              <a:rPr lang="es-ES" sz="1400" dirty="0" smtClean="0"/>
              <a:t>42</a:t>
            </a:r>
            <a:r>
              <a:rPr lang="es-ES" sz="1400" dirty="0"/>
              <a:t>. El perímetro de un triángulo isósceles es de 37/4 x, los lados congruentes miden 7/2 x. ¿Cuánto mide el tercer lado?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9/4 x     </a:t>
            </a:r>
            <a:r>
              <a:rPr lang="es-ES" sz="1400" dirty="0"/>
              <a:t>B. 2x + 3	     C. 37/4 x + 3	D. 39/4 x + 3</a:t>
            </a:r>
          </a:p>
          <a:p>
            <a:pPr algn="just"/>
            <a:r>
              <a:rPr lang="es-ES" sz="1400" dirty="0" smtClean="0"/>
              <a:t>43</a:t>
            </a:r>
            <a:r>
              <a:rPr lang="es-ES" sz="1400" dirty="0"/>
              <a:t>. El perímetro de un triángulo isósceles de 11/2 x, el lado diferente mide 5/4 x ¿Cuánto mide cada lado congruente? 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17/8 x      </a:t>
            </a:r>
            <a:r>
              <a:rPr lang="es-ES" sz="1400" dirty="0"/>
              <a:t>B. 5/2x + 1		C. 3x + 3 	13/4 x + 3</a:t>
            </a:r>
          </a:p>
          <a:p>
            <a:pPr algn="just"/>
            <a:r>
              <a:rPr lang="es-ES" sz="1400" dirty="0" smtClean="0"/>
              <a:t>44</a:t>
            </a:r>
            <a:r>
              <a:rPr lang="es-ES" sz="1400" dirty="0"/>
              <a:t>. El perímetro de un rectángulo es de 7/2 </a:t>
            </a:r>
            <a:r>
              <a:rPr lang="es-ES" sz="1400" dirty="0" err="1"/>
              <a:t>mn</a:t>
            </a:r>
            <a:r>
              <a:rPr lang="es-ES" sz="1400" dirty="0"/>
              <a:t>. Si su base mide 5/4 </a:t>
            </a:r>
            <a:r>
              <a:rPr lang="es-ES" sz="1400" dirty="0" err="1"/>
              <a:t>mn</a:t>
            </a:r>
            <a:r>
              <a:rPr lang="es-ES" sz="1400" dirty="0"/>
              <a:t>, ¿Cuánto tiene de altura?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½ </a:t>
            </a:r>
            <a:r>
              <a:rPr lang="es-ES" sz="1400" dirty="0" err="1">
                <a:solidFill>
                  <a:srgbClr val="FF0000"/>
                </a:solidFill>
              </a:rPr>
              <a:t>mn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9/4 </a:t>
            </a:r>
            <a:r>
              <a:rPr lang="es-ES" sz="1400" dirty="0" err="1"/>
              <a:t>mn</a:t>
            </a:r>
            <a:r>
              <a:rPr lang="es-ES" sz="1400" dirty="0"/>
              <a:t>      C. 20/9 </a:t>
            </a:r>
            <a:r>
              <a:rPr lang="es-ES" sz="1400" dirty="0" err="1"/>
              <a:t>mn</a:t>
            </a:r>
            <a:r>
              <a:rPr lang="es-ES" sz="1400" dirty="0"/>
              <a:t>	       D. 23/13 </a:t>
            </a:r>
            <a:r>
              <a:rPr lang="es-ES" sz="1400" dirty="0" err="1"/>
              <a:t>mn</a:t>
            </a:r>
            <a:endParaRPr lang="es-ES" sz="1400" dirty="0"/>
          </a:p>
          <a:p>
            <a:pPr algn="just"/>
            <a:r>
              <a:rPr lang="es-ES" sz="1400" dirty="0" smtClean="0"/>
              <a:t>45</a:t>
            </a:r>
            <a:r>
              <a:rPr lang="es-ES" sz="1400" dirty="0"/>
              <a:t>. El perímetro de un rectángulo es de 9/2 </a:t>
            </a:r>
            <a:r>
              <a:rPr lang="es-ES" sz="1400" dirty="0" err="1"/>
              <a:t>bc</a:t>
            </a:r>
            <a:r>
              <a:rPr lang="es-ES" sz="1400" dirty="0"/>
              <a:t>. Si su altura mide 3/2 </a:t>
            </a:r>
            <a:r>
              <a:rPr lang="es-ES" sz="1400" dirty="0" err="1"/>
              <a:t>bc</a:t>
            </a:r>
            <a:r>
              <a:rPr lang="es-ES" sz="1400" dirty="0"/>
              <a:t>, ¿Cuánto tiene de base?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¾ </a:t>
            </a:r>
            <a:r>
              <a:rPr lang="es-ES" sz="1400" dirty="0" err="1">
                <a:solidFill>
                  <a:srgbClr val="FF0000"/>
                </a:solidFill>
              </a:rPr>
              <a:t>bc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13/9 </a:t>
            </a:r>
            <a:r>
              <a:rPr lang="es-ES" sz="1400" dirty="0" err="1"/>
              <a:t>bc</a:t>
            </a:r>
            <a:r>
              <a:rPr lang="es-ES" sz="1400" dirty="0"/>
              <a:t>	   C. 14/11 </a:t>
            </a:r>
            <a:r>
              <a:rPr lang="es-ES" sz="1400" dirty="0" err="1"/>
              <a:t>bc</a:t>
            </a:r>
            <a:r>
              <a:rPr lang="es-ES" sz="1400" dirty="0"/>
              <a:t>       D. 2bc</a:t>
            </a:r>
          </a:p>
          <a:p>
            <a:pPr algn="just"/>
            <a:r>
              <a:rPr lang="es-ES" sz="1400" dirty="0" smtClean="0"/>
              <a:t>46</a:t>
            </a:r>
            <a:r>
              <a:rPr lang="es-ES" sz="1400" dirty="0"/>
              <a:t>. En una familia, las edades de los gemelos es de 10x . ¿Cuál es la edad del otro hijo si las 3 edades suman 26x?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6x	</a:t>
            </a:r>
            <a:r>
              <a:rPr lang="es-ES" sz="1400" dirty="0"/>
              <a:t>B. 2x + 2	C. 3x + 3	D. 3x</a:t>
            </a:r>
          </a:p>
          <a:p>
            <a:pPr algn="just"/>
            <a:r>
              <a:rPr lang="es-ES" sz="1400" dirty="0" smtClean="0"/>
              <a:t>47</a:t>
            </a:r>
            <a:r>
              <a:rPr lang="es-ES" sz="1400" dirty="0"/>
              <a:t>. En un hogar se pagaron 4 servicios públicos: por acueducto se pagó $50000 más que la energía, por teléfono se pagó $30000 menos que el acueducto. ¿Cuánto se pagó de gas, si el gasto total en servicios públicos fue de 4x + 50000? </a:t>
            </a:r>
            <a:r>
              <a:rPr lang="es-ES" sz="1400" dirty="0">
                <a:solidFill>
                  <a:srgbClr val="FF0000"/>
                </a:solidFill>
              </a:rPr>
              <a:t>A. x – 20000	      </a:t>
            </a:r>
            <a:r>
              <a:rPr lang="es-ES" sz="1400" dirty="0"/>
              <a:t>B. 3x + 20000        C. x + 50000	D. 2x - 24000</a:t>
            </a:r>
          </a:p>
          <a:p>
            <a:pPr algn="just"/>
            <a:r>
              <a:rPr lang="es-ES" sz="1400" dirty="0" smtClean="0"/>
              <a:t>48</a:t>
            </a:r>
            <a:r>
              <a:rPr lang="es-ES" sz="1400" dirty="0"/>
              <a:t>. En un hogar se pagaron 4 servicios públicos: por acueducto se pagó $50000 más que la energía, por teléfono se pagó $40000 más que la energía. ¿Cuánto se pagó de gas, si el gasto total en servicios públicos fue de 4x + 70000?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x – 20000	      </a:t>
            </a:r>
            <a:r>
              <a:rPr lang="es-ES" sz="1400" dirty="0"/>
              <a:t>B. 3x + 40000	  C. 2x + 16000	D. x + 56000</a:t>
            </a:r>
          </a:p>
          <a:p>
            <a:pPr algn="just"/>
            <a:r>
              <a:rPr lang="es-ES" sz="1400" dirty="0" smtClean="0"/>
              <a:t>49</a:t>
            </a:r>
            <a:r>
              <a:rPr lang="es-ES" sz="1400" dirty="0"/>
              <a:t>. En un experimento de física, se pesa una probeta con agua, siendo su peso de 20x + 5. Si el peso de la probeta vacía es de x + 1 ¿Cuál fue el peso del agua?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19x + 4	</a:t>
            </a:r>
            <a:r>
              <a:rPr lang="es-ES" sz="1400" dirty="0"/>
              <a:t>B. 62x + 13		C. – 58x – 7	D. – 62x - 13</a:t>
            </a:r>
          </a:p>
          <a:p>
            <a:pPr algn="just"/>
            <a:r>
              <a:rPr lang="es-ES" sz="1400" dirty="0" smtClean="0"/>
              <a:t>50</a:t>
            </a:r>
            <a:r>
              <a:rPr lang="es-ES" sz="1400" dirty="0"/>
              <a:t>. Para pagar sus onces, Juanito da unos billetes que sumados dan 10p + 200 y recibe de vueltas 2p + 50. ¿Cuánto costaron las onces de Juanito?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8p + 150	    </a:t>
            </a:r>
            <a:r>
              <a:rPr lang="es-ES" sz="1400" dirty="0"/>
              <a:t>B. 55p + 145	C. – 45p – 55	D. – 45p - 55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512492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83986" y="209023"/>
            <a:ext cx="9678727" cy="82223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</a:t>
            </a:r>
            <a:r>
              <a:rPr lang="es-ES" b="1" dirty="0" smtClean="0"/>
              <a:t>CIÓN </a:t>
            </a:r>
            <a:r>
              <a:rPr lang="es-ES" b="1" dirty="0" smtClean="0"/>
              <a:t>ALGEBRAICA: NIVEL AVANZADO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377217" y="1225124"/>
            <a:ext cx="6044821" cy="49436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Muy bien!!!</a:t>
            </a:r>
          </a:p>
          <a:p>
            <a:pPr marL="0" indent="0" algn="just">
              <a:buNone/>
            </a:pPr>
            <a:r>
              <a:rPr lang="es-ES" dirty="0" smtClean="0"/>
              <a:t>Si haz llegado a esta parte del curso es porque haz superado el nivel medio de </a:t>
            </a:r>
            <a:r>
              <a:rPr lang="es-ES" dirty="0" smtClean="0"/>
              <a:t>sustracción </a:t>
            </a:r>
            <a:r>
              <a:rPr lang="es-ES" dirty="0" smtClean="0"/>
              <a:t>algebraica!!!</a:t>
            </a:r>
          </a:p>
          <a:p>
            <a:pPr marL="0" indent="0" algn="just">
              <a:buNone/>
            </a:pPr>
            <a:r>
              <a:rPr lang="es-ES" dirty="0" smtClean="0"/>
              <a:t>Es notable tu deseo de superación, que disfrutas del hecho de aprender y que tienes unas metas definidas!!!</a:t>
            </a:r>
          </a:p>
          <a:p>
            <a:pPr marL="0" indent="0" algn="just">
              <a:buNone/>
            </a:pPr>
            <a:r>
              <a:rPr lang="es-ES" dirty="0" smtClean="0"/>
              <a:t>Continúa con tu esfuerzo, trabajo, responsabilidad y disciplina, ya que con ellas podrás alcanzar cualquier meta que te propongas!!!</a:t>
            </a:r>
          </a:p>
          <a:p>
            <a:pPr marL="0" indent="0" algn="just">
              <a:buNone/>
            </a:pPr>
            <a:r>
              <a:rPr lang="es-ES" dirty="0" smtClean="0"/>
              <a:t>En </a:t>
            </a:r>
            <a:r>
              <a:rPr lang="es-ES" dirty="0"/>
              <a:t>este nivel vamos a profundizar más sobre el tema realizando ejercicios de tipo </a:t>
            </a:r>
            <a:r>
              <a:rPr lang="es-ES" dirty="0" smtClean="0"/>
              <a:t>proposicional, </a:t>
            </a:r>
            <a:r>
              <a:rPr lang="es-ES" dirty="0"/>
              <a:t>para poner a prueba nuestro grado de </a:t>
            </a:r>
            <a:r>
              <a:rPr lang="es-ES" dirty="0" smtClean="0"/>
              <a:t>entendimiento.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Ahora si iniciemos el tema …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7" name="Picture 4" descr="http://imagenesfotos.com/wp-content/2010/12/lisa_simpson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2" y="209023"/>
            <a:ext cx="2084174" cy="32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frases alusivas a la autoconfian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3" y="3696956"/>
            <a:ext cx="38385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140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57080" y="212193"/>
            <a:ext cx="9646963" cy="69940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SUSTRACCIÓN </a:t>
            </a:r>
            <a:r>
              <a:rPr lang="es-ES" b="1" dirty="0" smtClean="0"/>
              <a:t>ALGEBRAICA: NIVEL AVANZADO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24302" y="1050877"/>
            <a:ext cx="10912522" cy="51670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¿De cuántas maneras posibles puedes plantear un ejercicio </a:t>
            </a:r>
            <a:r>
              <a:rPr lang="es-ES" sz="2400" dirty="0" smtClean="0"/>
              <a:t>de resta </a:t>
            </a:r>
            <a:r>
              <a:rPr lang="es-ES" sz="2400" dirty="0" smtClean="0"/>
              <a:t>cuyo </a:t>
            </a:r>
            <a:r>
              <a:rPr lang="es-ES" sz="2400" dirty="0" smtClean="0"/>
              <a:t>resultado sea 5? … Veamos … puede ser</a:t>
            </a:r>
            <a:r>
              <a:rPr lang="es-ES" sz="2400" dirty="0" smtClean="0"/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 smtClean="0"/>
              <a:t> Minuendo: 6; Sustraendo: 1; Operación: 6 – 1 = 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 smtClean="0"/>
              <a:t> Minuendo: – 3; Sustraendo: - 8; Operación: - 3 + 8 = 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400" dirty="0" smtClean="0"/>
              <a:t> Minuendo: 17/2; Sustraendo: 7/2; Operación: 17/2 – 7/2 = 5</a:t>
            </a:r>
          </a:p>
          <a:p>
            <a:pPr marL="0" indent="0" algn="just">
              <a:buNone/>
            </a:pPr>
            <a:r>
              <a:rPr lang="es-ES" sz="2400" dirty="0" smtClean="0"/>
              <a:t>Todas </a:t>
            </a:r>
            <a:r>
              <a:rPr lang="es-ES" sz="2400" dirty="0" smtClean="0"/>
              <a:t>estas respuestas son </a:t>
            </a:r>
            <a:r>
              <a:rPr lang="es-ES" sz="2400" dirty="0" smtClean="0"/>
              <a:t>ciertas y podemos continuar infinitamente!!! </a:t>
            </a:r>
            <a:endParaRPr lang="es-ES" sz="2400" dirty="0" smtClean="0"/>
          </a:p>
          <a:p>
            <a:pPr marL="0" indent="0" algn="just">
              <a:buNone/>
            </a:pPr>
            <a:r>
              <a:rPr lang="es-ES" sz="2400" dirty="0" smtClean="0"/>
              <a:t>En este nivel pasamos de resolver ejercicios y problemas, o de deducir el término faltante a proponer ejercicios y problemas conocida la respuesta.</a:t>
            </a:r>
          </a:p>
          <a:p>
            <a:pPr marL="0" indent="0" algn="just">
              <a:buNone/>
            </a:pPr>
            <a:r>
              <a:rPr lang="es-ES" sz="2400" dirty="0" smtClean="0"/>
              <a:t>Veamos los siguientes ejemplos:</a:t>
            </a:r>
            <a:endParaRPr lang="es-ES" sz="2400" dirty="0"/>
          </a:p>
        </p:txBody>
      </p:sp>
      <p:pic>
        <p:nvPicPr>
          <p:cNvPr id="6" name="Picture 4" descr="clase de matematic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34" y="5040072"/>
            <a:ext cx="2157056" cy="166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4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651" y="21920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¿Cuál es la diferencia de dos números, si el número mayor es 4 veces el menor?</a:t>
            </a:r>
          </a:p>
          <a:p>
            <a:pPr marL="514350" indent="-514350">
              <a:buAutoNum type="arabicPeriod"/>
            </a:pPr>
            <a:r>
              <a:rPr lang="es-ES" sz="1600" dirty="0"/>
              <a:t>Leer y entender el problema: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¿Te es común esta situación?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¿Has escuchado estas expresiones?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 smtClean="0"/>
              <a:t>¿Qué significa diferencia?</a:t>
            </a:r>
            <a:endParaRPr lang="es-E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¿Qué </a:t>
            </a:r>
            <a:r>
              <a:rPr lang="es-ES" sz="1600" dirty="0" smtClean="0"/>
              <a:t>significa que el mayor sea 4 veces el menor? </a:t>
            </a:r>
            <a:endParaRPr lang="es-E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¿Te es difícil enfrentar este tipo de situaciones?</a:t>
            </a:r>
          </a:p>
          <a:p>
            <a:pPr marL="0" indent="0">
              <a:buNone/>
            </a:pPr>
            <a:r>
              <a:rPr lang="es-ES" sz="1600" dirty="0" smtClean="0"/>
              <a:t>Diferencia en el contexto matemático es el resultado de la resta, por ejemplo, la diferencia entre 10 y 8 es 2, porque 10 – 8 = 2.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Que </a:t>
            </a:r>
            <a:r>
              <a:rPr lang="es-ES" sz="1600" dirty="0"/>
              <a:t>el mayor sea 4 veces el menor </a:t>
            </a:r>
            <a:r>
              <a:rPr lang="es-ES" sz="1600" dirty="0" smtClean="0"/>
              <a:t>significa que el menor se multiplica por 4 para obtener el mayor, por ejemplo, si el menor es 5, entonces el mayor es 4 veces 5, es decir, 4 * 5 = 20.</a:t>
            </a:r>
          </a:p>
          <a:p>
            <a:pPr marL="0" indent="0">
              <a:buNone/>
            </a:pPr>
            <a:r>
              <a:rPr lang="es-ES" sz="1600" dirty="0" smtClean="0"/>
              <a:t>2</a:t>
            </a:r>
            <a:r>
              <a:rPr lang="es-ES" sz="1600" dirty="0"/>
              <a:t>. Establece la meta o aquello que nos pide el problema, en este caso </a:t>
            </a:r>
            <a:r>
              <a:rPr lang="es-ES" sz="1600" dirty="0" smtClean="0"/>
              <a:t>hallar la diferencia entre dos números.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3. Establece la información del problema, en este caso, el número mayor es 4 veces el menor</a:t>
            </a:r>
            <a:r>
              <a:rPr lang="es-ES" sz="1600" dirty="0" smtClean="0"/>
              <a:t>.</a:t>
            </a: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SUSTRACCIÓN </a:t>
            </a:r>
            <a:r>
              <a:rPr lang="es-ES" b="1" dirty="0"/>
              <a:t>ALGEBRAICA: SOLUCIÓN DE PROBLEMAS POR </a:t>
            </a:r>
            <a:r>
              <a:rPr lang="es-ES" b="1" dirty="0" smtClean="0"/>
              <a:t>ORGANIZACIÓN O CODIFICACIÓN  </a:t>
            </a:r>
            <a:endParaRPr lang="es-ES" dirty="0"/>
          </a:p>
        </p:txBody>
      </p:sp>
      <p:pic>
        <p:nvPicPr>
          <p:cNvPr id="3074" name="Picture 2" descr="numeros animado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90688"/>
            <a:ext cx="4191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31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5147" y="545910"/>
            <a:ext cx="11000095" cy="544545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1.</a:t>
            </a:r>
            <a:r>
              <a:rPr lang="es-ES" sz="1600" dirty="0" smtClean="0"/>
              <a:t> Proponer un ejercicio </a:t>
            </a:r>
            <a:r>
              <a:rPr lang="es-ES" sz="1600" dirty="0" smtClean="0"/>
              <a:t>de sustracción cuya </a:t>
            </a:r>
            <a:r>
              <a:rPr lang="es-ES" sz="1600" dirty="0" smtClean="0"/>
              <a:t>respuesta sea – 7x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Como se dijo antes, hay infinidad de posibles soluciones, entre ellas podemos listar: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Minuendo: 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Sustraendo: 2x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Operación: -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- 2x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</a:t>
            </a:r>
            <a:r>
              <a:rPr lang="es-ES" sz="1600" dirty="0"/>
              <a:t>– 7x</a:t>
            </a:r>
            <a:r>
              <a:rPr lang="es-ES" sz="1600" baseline="30000" dirty="0"/>
              <a:t>2</a:t>
            </a:r>
            <a:r>
              <a:rPr lang="es-ES" sz="1600" dirty="0"/>
              <a:t>y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/>
              <a:t>Minuendo: - </a:t>
            </a:r>
            <a:r>
              <a:rPr lang="es-ES" sz="1600" dirty="0" smtClean="0"/>
              <a:t>10x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Sustraendo: </a:t>
            </a:r>
            <a:r>
              <a:rPr lang="es-ES" sz="1600" dirty="0" smtClean="0"/>
              <a:t>- </a:t>
            </a:r>
            <a:r>
              <a:rPr lang="es-ES" sz="1600" dirty="0" smtClean="0"/>
              <a:t>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Operación:</a:t>
            </a:r>
            <a:r>
              <a:rPr lang="es-ES" sz="1600" dirty="0" smtClean="0"/>
              <a:t> </a:t>
            </a:r>
            <a:r>
              <a:rPr lang="es-ES" sz="1600" dirty="0"/>
              <a:t>- </a:t>
            </a:r>
            <a:r>
              <a:rPr lang="es-ES" sz="1600" dirty="0" smtClean="0"/>
              <a:t>10x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  <a:r>
              <a:rPr lang="es-ES" sz="1600" dirty="0"/>
              <a:t> </a:t>
            </a:r>
            <a:r>
              <a:rPr lang="es-ES" sz="1600" dirty="0" smtClean="0"/>
              <a:t>+ 3x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– </a:t>
            </a:r>
            <a:r>
              <a:rPr lang="es-ES" sz="1600" dirty="0"/>
              <a:t>7x</a:t>
            </a:r>
            <a:r>
              <a:rPr lang="es-ES" sz="1600" baseline="30000" dirty="0"/>
              <a:t>2</a:t>
            </a:r>
            <a:r>
              <a:rPr lang="es-ES" sz="1600" dirty="0"/>
              <a:t>y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/>
              <a:t>Minuendo: - </a:t>
            </a:r>
            <a:r>
              <a:rPr lang="es-ES" sz="1600" dirty="0" smtClean="0"/>
              <a:t>7/2 </a:t>
            </a:r>
            <a:r>
              <a:rPr lang="es-ES" sz="1600" dirty="0" smtClean="0"/>
              <a:t>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Sustraendo: </a:t>
            </a:r>
            <a:r>
              <a:rPr lang="es-ES" sz="1600" dirty="0" smtClean="0"/>
              <a:t>7/2 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Operación:</a:t>
            </a:r>
            <a:r>
              <a:rPr lang="es-ES" sz="1600" dirty="0" smtClean="0"/>
              <a:t> </a:t>
            </a:r>
            <a:r>
              <a:rPr lang="es-ES" sz="1600" dirty="0"/>
              <a:t>- 7/2 </a:t>
            </a:r>
            <a:r>
              <a:rPr lang="es-ES" sz="1600" dirty="0" smtClean="0"/>
              <a:t>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- 7/2 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– </a:t>
            </a:r>
            <a:r>
              <a:rPr lang="es-ES" sz="1600" dirty="0"/>
              <a:t>7x</a:t>
            </a:r>
            <a:r>
              <a:rPr lang="es-ES" sz="1600" baseline="30000" dirty="0"/>
              <a:t>2</a:t>
            </a:r>
            <a:r>
              <a:rPr lang="es-ES" sz="1600" dirty="0"/>
              <a:t>y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/>
              <a:t>Minuendo: ¾ </a:t>
            </a:r>
            <a:r>
              <a:rPr lang="es-ES" sz="1600" dirty="0" smtClean="0"/>
              <a:t>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Sustraendo: </a:t>
            </a:r>
            <a:r>
              <a:rPr lang="es-ES" sz="1600" dirty="0" smtClean="0"/>
              <a:t>7 ¾ 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</a:t>
            </a:r>
            <a:r>
              <a:rPr lang="es-ES" sz="1600" dirty="0"/>
              <a:t>Operación:</a:t>
            </a:r>
            <a:r>
              <a:rPr lang="es-ES" sz="1600" dirty="0" smtClean="0"/>
              <a:t> </a:t>
            </a:r>
            <a:r>
              <a:rPr lang="es-ES" sz="1600" dirty="0"/>
              <a:t>¾ </a:t>
            </a:r>
            <a:r>
              <a:rPr lang="es-ES" sz="1600" dirty="0" smtClean="0"/>
              <a:t>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– </a:t>
            </a:r>
            <a:r>
              <a:rPr lang="es-ES" sz="1600" dirty="0"/>
              <a:t>7 ¾ </a:t>
            </a:r>
            <a:r>
              <a:rPr lang="es-ES" sz="1600" dirty="0" smtClean="0"/>
              <a:t>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- 7x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Y así podemos seguir enumerando ejercicios cuyas respuestas sean - 7x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EJEMPLO 2.</a:t>
            </a:r>
            <a:r>
              <a:rPr lang="es-ES" sz="1600" dirty="0"/>
              <a:t> Proponer un ejercicio </a:t>
            </a:r>
            <a:r>
              <a:rPr lang="es-ES" sz="1600" dirty="0" smtClean="0"/>
              <a:t>de sustracción cuya </a:t>
            </a:r>
            <a:r>
              <a:rPr lang="es-ES" sz="1600" dirty="0"/>
              <a:t>respuesta sea 9m</a:t>
            </a:r>
            <a:r>
              <a:rPr lang="es-ES" sz="1600" baseline="30000" dirty="0"/>
              <a:t>2</a:t>
            </a:r>
            <a:r>
              <a:rPr lang="es-ES" sz="1600" dirty="0"/>
              <a:t>n – 8 mn</a:t>
            </a:r>
            <a:r>
              <a:rPr lang="es-ES" sz="1600" baseline="30000" dirty="0"/>
              <a:t>2</a:t>
            </a:r>
            <a:r>
              <a:rPr lang="es-ES" sz="1600" dirty="0"/>
              <a:t> + 1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Dos posibles </a:t>
            </a:r>
            <a:r>
              <a:rPr lang="es-ES" sz="1600" dirty="0" smtClean="0"/>
              <a:t>soluciones de </a:t>
            </a:r>
            <a:r>
              <a:rPr lang="es-ES" sz="1600" dirty="0" smtClean="0"/>
              <a:t>9m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</a:t>
            </a:r>
            <a:r>
              <a:rPr lang="es-ES" sz="1600" i="1" dirty="0" smtClean="0"/>
              <a:t>(recuerda que hay infinitas soluciones …!!!)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15m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n; Sustraendo: 6m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n; Operación</a:t>
            </a:r>
            <a:r>
              <a:rPr lang="es-ES" sz="1600" dirty="0"/>
              <a:t>: </a:t>
            </a:r>
            <a:r>
              <a:rPr lang="es-ES" sz="1600" dirty="0" smtClean="0"/>
              <a:t>15m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- 6m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</a:t>
            </a:r>
            <a:r>
              <a:rPr lang="es-ES" sz="1600" dirty="0"/>
              <a:t>= 9m</a:t>
            </a:r>
            <a:r>
              <a:rPr lang="es-ES" sz="1600" baseline="30000" dirty="0"/>
              <a:t>2</a:t>
            </a:r>
            <a:r>
              <a:rPr lang="es-ES" sz="1600" dirty="0"/>
              <a:t>n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- 3m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n; Sustraendo: - 12m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n; Operación</a:t>
            </a:r>
            <a:r>
              <a:rPr lang="es-ES" sz="1600" dirty="0"/>
              <a:t>: - </a:t>
            </a:r>
            <a:r>
              <a:rPr lang="es-ES" sz="1600" dirty="0" smtClean="0"/>
              <a:t>3m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+ 12m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</a:t>
            </a:r>
            <a:r>
              <a:rPr lang="es-ES" sz="1600" dirty="0"/>
              <a:t>= 9m</a:t>
            </a:r>
            <a:r>
              <a:rPr lang="es-ES" sz="1600" baseline="30000" dirty="0"/>
              <a:t>2</a:t>
            </a:r>
            <a:r>
              <a:rPr lang="es-ES" sz="1600" dirty="0"/>
              <a:t>n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Posibles soluciones de – 8</a:t>
            </a:r>
            <a:r>
              <a:rPr lang="es-ES" sz="1600" dirty="0"/>
              <a:t> mn</a:t>
            </a:r>
            <a:r>
              <a:rPr lang="es-ES" sz="1600" baseline="30000" dirty="0"/>
              <a:t>2</a:t>
            </a:r>
            <a:r>
              <a:rPr lang="es-ES" sz="1600" dirty="0" smtClean="0"/>
              <a:t> </a:t>
            </a:r>
            <a:r>
              <a:rPr lang="es-ES" sz="1600" i="1" dirty="0"/>
              <a:t>(recuerda que hay infinitas soluciones …!!!)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- </a:t>
            </a:r>
            <a:r>
              <a:rPr lang="es-ES" sz="1600" dirty="0" smtClean="0"/>
              <a:t>4mn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; Sustraendo: 4mn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; Operación</a:t>
            </a:r>
            <a:r>
              <a:rPr lang="es-ES" sz="1600" dirty="0"/>
              <a:t>: - </a:t>
            </a:r>
            <a:r>
              <a:rPr lang="es-ES" sz="1600" dirty="0" smtClean="0"/>
              <a:t>4mn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- 4mn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</a:t>
            </a:r>
            <a:r>
              <a:rPr lang="es-ES" sz="1600" dirty="0"/>
              <a:t>= – </a:t>
            </a:r>
            <a:r>
              <a:rPr lang="es-ES" sz="1600" dirty="0" smtClean="0"/>
              <a:t>8mn</a:t>
            </a:r>
            <a:r>
              <a:rPr lang="es-ES" sz="1600" baseline="30000" dirty="0" smtClean="0"/>
              <a:t>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10mn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; Sustraendo: 2mn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; </a:t>
            </a:r>
            <a:r>
              <a:rPr lang="es-ES" sz="1600" dirty="0" smtClean="0"/>
              <a:t>Operaci</a:t>
            </a:r>
            <a:r>
              <a:rPr lang="es-ES" sz="1600" dirty="0" smtClean="0"/>
              <a:t>ón</a:t>
            </a:r>
            <a:r>
              <a:rPr lang="es-ES" sz="1600" dirty="0"/>
              <a:t>: 10 </a:t>
            </a:r>
            <a:r>
              <a:rPr lang="es-ES" sz="1600" dirty="0" smtClean="0"/>
              <a:t>mn</a:t>
            </a:r>
            <a:r>
              <a:rPr lang="es-ES" sz="1600" baseline="30000" dirty="0" smtClean="0"/>
              <a:t>2</a:t>
            </a:r>
            <a:r>
              <a:rPr lang="es-ES" sz="1600" dirty="0"/>
              <a:t> </a:t>
            </a:r>
            <a:r>
              <a:rPr lang="es-ES" sz="1600" dirty="0" smtClean="0"/>
              <a:t>- 2mn</a:t>
            </a:r>
            <a:r>
              <a:rPr lang="es-ES" sz="1600" baseline="30000" dirty="0" smtClean="0"/>
              <a:t>2 </a:t>
            </a:r>
            <a:r>
              <a:rPr lang="es-ES" sz="1600" dirty="0"/>
              <a:t>= – 8mn</a:t>
            </a:r>
            <a:r>
              <a:rPr lang="es-ES" sz="1600" baseline="30000" dirty="0"/>
              <a:t>2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Posibles soluciones de 1: 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3; Sustraendo: 2; Operación: 3 – 2 =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- 3; Sustraendo: - 4; Operación: - 3 + 4 = 1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Ahora combinemos estas posibles soluciones, por ejemplo: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Los primeros minuendos de </a:t>
            </a:r>
            <a:r>
              <a:rPr lang="es-ES" sz="1600" dirty="0" smtClean="0"/>
              <a:t>cada término semejante </a:t>
            </a:r>
            <a:r>
              <a:rPr lang="es-ES" sz="1600" dirty="0" smtClean="0"/>
              <a:t>(</a:t>
            </a:r>
            <a:r>
              <a:rPr lang="es-ES" sz="1600" dirty="0"/>
              <a:t>1</a:t>
            </a:r>
            <a:r>
              <a:rPr lang="es-ES" sz="1600" dirty="0" smtClean="0"/>
              <a:t>5m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- 4m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+ 3), con sus respectivos sustraendos (6m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</a:t>
            </a:r>
            <a:r>
              <a:rPr lang="es-ES" sz="1600" dirty="0"/>
              <a:t>+ </a:t>
            </a:r>
            <a:r>
              <a:rPr lang="es-ES" sz="1600" dirty="0" smtClean="0"/>
              <a:t>4m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+ 2)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Los segundos minuendos de cada término semejante (- 3m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</a:t>
            </a:r>
            <a:r>
              <a:rPr lang="es-ES" sz="1600" dirty="0"/>
              <a:t> </a:t>
            </a:r>
            <a:r>
              <a:rPr lang="es-ES" sz="1600" dirty="0" smtClean="0"/>
              <a:t>+</a:t>
            </a:r>
            <a:r>
              <a:rPr lang="es-ES" sz="1600" dirty="0" smtClean="0"/>
              <a:t> 10m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– 3), con sus respectivos sustraendos (- 12m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n + 2mn</a:t>
            </a:r>
            <a:r>
              <a:rPr lang="es-ES" sz="1600" baseline="30000" dirty="0" smtClean="0"/>
              <a:t>2 </a:t>
            </a:r>
            <a:r>
              <a:rPr lang="es-ES" sz="1600" dirty="0" smtClean="0"/>
              <a:t>– 4)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Y así se puede continuar infinitamente …..</a:t>
            </a:r>
            <a:r>
              <a:rPr lang="es-ES" sz="1600" dirty="0" smtClean="0"/>
              <a:t> </a:t>
            </a:r>
            <a:endParaRPr lang="es-ES" sz="1600" dirty="0"/>
          </a:p>
        </p:txBody>
      </p:sp>
      <p:pic>
        <p:nvPicPr>
          <p:cNvPr id="5" name="Picture 2" descr="abaco animad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52" y="940516"/>
            <a:ext cx="1931490" cy="17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167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66945" y="550966"/>
            <a:ext cx="8591305" cy="59224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3. </a:t>
            </a:r>
            <a:r>
              <a:rPr lang="es-ES" sz="1600" dirty="0" smtClean="0"/>
              <a:t>Proponer un problema </a:t>
            </a:r>
            <a:r>
              <a:rPr lang="es-ES" sz="1600" dirty="0" smtClean="0"/>
              <a:t>de sustracción cuya </a:t>
            </a:r>
            <a:r>
              <a:rPr lang="es-ES" sz="1600" dirty="0" smtClean="0"/>
              <a:t>solución sea 2x + 12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Primero busquemos soluciones de cada término: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Dos posibles soluciones para 2x: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</a:t>
            </a:r>
            <a:r>
              <a:rPr lang="es-ES" sz="1600" dirty="0" smtClean="0"/>
              <a:t> 5x; Sustraendo: 3x; Operación: 5x - 3x = 2x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- x; Sustraendo: - 3x; Operación: - x + 3x = 2x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Dos posibles soluciones para 12: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1</a:t>
            </a:r>
            <a:r>
              <a:rPr lang="es-ES" sz="1600" dirty="0" smtClean="0"/>
              <a:t>5; Sustraendo: 3; Operación: 15 – 3 = 12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- 7; Sustraendo: - 19; Operación: - 7 + 19 = 12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Ahora combinemos </a:t>
            </a:r>
            <a:r>
              <a:rPr lang="es-ES" sz="1600" dirty="0" smtClean="0"/>
              <a:t>los primeros minuendos de </a:t>
            </a:r>
            <a:r>
              <a:rPr lang="es-ES" sz="1600" dirty="0" smtClean="0"/>
              <a:t>cada </a:t>
            </a:r>
            <a:r>
              <a:rPr lang="es-ES" sz="1600" dirty="0" smtClean="0"/>
              <a:t>término (5x + 15) con sus respectivos sustraendos (3x + 3); o los segundos minuendos de cada término (- x – 7) con sus respectivos sustraendos (- 3x – 19).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Finalmente, a partir de los problemas vistos durante todo el módulo, podríamos imaginar una situación hipotética en la que debamos </a:t>
            </a:r>
            <a:r>
              <a:rPr lang="es-ES" sz="1600" dirty="0" smtClean="0"/>
              <a:t>sustraer</a:t>
            </a:r>
            <a:r>
              <a:rPr lang="es-ES" sz="1600" dirty="0" smtClean="0"/>
              <a:t>, por ejemplo: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Se pagó por una gaseosa y un sándwich 5x + 15 pesos. Si el sándwich costó 3x + 3 pesos. ¿Cuánto costó la gaseosa?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¿Cuánto </a:t>
            </a:r>
            <a:r>
              <a:rPr lang="es-ES" sz="1600" dirty="0" smtClean="0"/>
              <a:t>se </a:t>
            </a:r>
            <a:r>
              <a:rPr lang="es-ES" sz="1600" dirty="0" smtClean="0"/>
              <a:t>r</a:t>
            </a:r>
            <a:r>
              <a:rPr lang="es-ES" sz="1600" dirty="0" smtClean="0"/>
              <a:t>eciben de vueltas por una cuenta de – 3x – 19 pesos, </a:t>
            </a:r>
            <a:r>
              <a:rPr lang="es-ES" sz="1600" dirty="0" smtClean="0"/>
              <a:t>si </a:t>
            </a:r>
            <a:r>
              <a:rPr lang="es-ES" sz="1600" dirty="0" smtClean="0"/>
              <a:t>se pagó con – x – 7 pesos?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La edad de Pepe más la de Pepa es de 5x + 15. ¿Cuál es la edad </a:t>
            </a:r>
            <a:r>
              <a:rPr lang="es-ES" sz="1600" dirty="0" smtClean="0"/>
              <a:t>de </a:t>
            </a:r>
            <a:r>
              <a:rPr lang="es-ES" sz="1600" dirty="0" smtClean="0"/>
              <a:t>Pepa, si Pepe tiene 3x + 3 años?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La temperatura en la ciudad A es – x – 7</a:t>
            </a:r>
            <a:r>
              <a:rPr lang="es-ES" sz="1600" dirty="0" smtClean="0"/>
              <a:t>, y en la ciudad B es de – 3x – 19.</a:t>
            </a:r>
            <a:r>
              <a:rPr lang="es-ES" sz="1600" dirty="0" smtClean="0"/>
              <a:t> ¿Cuánto se llevan de diferencia en temperatura estas dos ciudades?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Una secretaria gana 3x + 3 pesos. ¿Cuánto gana el mensajero</a:t>
            </a:r>
            <a:r>
              <a:rPr lang="es-ES" sz="1600" dirty="0" smtClean="0"/>
              <a:t>, si la </a:t>
            </a:r>
            <a:r>
              <a:rPr lang="es-ES" sz="1600" dirty="0" smtClean="0"/>
              <a:t>suma de estos dos salarios es 5x </a:t>
            </a:r>
            <a:r>
              <a:rPr lang="es-ES" sz="1600" dirty="0" smtClean="0"/>
              <a:t>+ </a:t>
            </a:r>
            <a:r>
              <a:rPr lang="es-ES" sz="1600" dirty="0" smtClean="0"/>
              <a:t>15 pesos?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La cueva A se encuentra a – x – 7 metros de profundidad. La cueva B a – 3x – 19 metros. </a:t>
            </a:r>
            <a:r>
              <a:rPr lang="es-ES" sz="1600" dirty="0" smtClean="0"/>
              <a:t>¿Cuál </a:t>
            </a:r>
            <a:r>
              <a:rPr lang="es-ES" sz="1600" dirty="0" smtClean="0"/>
              <a:t>es la </a:t>
            </a:r>
            <a:r>
              <a:rPr lang="es-ES" sz="1600" dirty="0" smtClean="0"/>
              <a:t>diferencia en profundidades de estas dos cuevas?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Entre Juan y Juana tiene 5x + 15 pesos juntos. ¿Cuánto tiene Juan si Juana tiene 3x + 3 pesos?</a:t>
            </a:r>
            <a:endParaRPr lang="es-ES" sz="1600" dirty="0" smtClean="0"/>
          </a:p>
        </p:txBody>
      </p:sp>
      <p:pic>
        <p:nvPicPr>
          <p:cNvPr id="5" name="Picture 2" descr="matemátic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1709964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4912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09433" y="414244"/>
            <a:ext cx="10766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/>
              <a:t>¿DESARROLLASTE TU COMPETENCIA PROPOSITIVA APLICADA A LA </a:t>
            </a:r>
            <a:r>
              <a:rPr lang="es-ES" b="1" dirty="0" smtClean="0"/>
              <a:t>SUSTRACCIÓN </a:t>
            </a:r>
            <a:r>
              <a:rPr lang="es-ES" b="1" dirty="0" smtClean="0"/>
              <a:t>ALGEBRAICA?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0779" y="1739807"/>
            <a:ext cx="10515600" cy="2802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 smtClean="0"/>
              <a:t>A continuación encontrarás una serie de ejercicios y problemas de tipo propositivo en cuanto a la </a:t>
            </a:r>
            <a:r>
              <a:rPr lang="es-ES" dirty="0" smtClean="0"/>
              <a:t>sustracción </a:t>
            </a:r>
            <a:r>
              <a:rPr lang="es-ES" dirty="0" smtClean="0"/>
              <a:t>algebraica, con el fin de que verifiques el grado de comprensión que tuviste del tema. Podrás resolver los ejercicios y problemas que consideres necesarios, y con cada uno de ellos podrás acceder a una ayuda parcial (pasos a seguir en el proceso), ayuda media (Ver ejercicio modelo). Una vez resuelto el ejercicio, podrás mandárselo a un compañero tuyo para que él verifique la validez de tu respuesta.</a:t>
            </a:r>
            <a:endParaRPr lang="es-ES" dirty="0"/>
          </a:p>
        </p:txBody>
      </p:sp>
      <p:sp>
        <p:nvSpPr>
          <p:cNvPr id="6" name="Elipse 5">
            <a:hlinkClick r:id="rId2" action="ppaction://hlinksldjump"/>
          </p:cNvPr>
          <p:cNvSpPr/>
          <p:nvPr/>
        </p:nvSpPr>
        <p:spPr>
          <a:xfrm>
            <a:off x="4759090" y="4851590"/>
            <a:ext cx="27471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INICIAR ENTRENAMIENTO</a:t>
            </a:r>
            <a:endParaRPr lang="es-ES" b="1" dirty="0"/>
          </a:p>
        </p:txBody>
      </p:sp>
      <p:sp>
        <p:nvSpPr>
          <p:cNvPr id="7" name="Elipse 6">
            <a:hlinkClick r:id="rId2" action="ppaction://hlinksldjump"/>
          </p:cNvPr>
          <p:cNvSpPr/>
          <p:nvPr/>
        </p:nvSpPr>
        <p:spPr>
          <a:xfrm>
            <a:off x="4759090" y="5756307"/>
            <a:ext cx="27471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VOLVER A REPASAR EL TEMA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044641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69710" y="297076"/>
            <a:ext cx="10515600" cy="637667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s-ES" sz="1400" dirty="0" smtClean="0"/>
              <a:t>Proponer un ejercicio cuya respuesta sea 4a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-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½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- ab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- </a:t>
            </a:r>
            <a:r>
              <a:rPr lang="es-ES" sz="1400" dirty="0" smtClean="0"/>
              <a:t>3xyz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 - 7b + 2c + d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</a:t>
            </a:r>
            <a:r>
              <a:rPr lang="es-ES" sz="1400" dirty="0" smtClean="0"/>
              <a:t>sea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/>
              <a:t>2</a:t>
            </a:r>
            <a:r>
              <a:rPr lang="es-ES" sz="1400" dirty="0" smtClean="0"/>
              <a:t> + c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</a:t>
            </a:r>
            <a:r>
              <a:rPr lang="es-ES" sz="1400" dirty="0" smtClean="0"/>
              <a:t>sea 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+ 9b</a:t>
            </a:r>
            <a:r>
              <a:rPr lang="es-ES" sz="1400" baseline="30000" dirty="0"/>
              <a:t>2</a:t>
            </a:r>
            <a:r>
              <a:rPr lang="es-ES" sz="1400" dirty="0" smtClean="0"/>
              <a:t> + 12ab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2b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 – ab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– b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4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5ab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– a</a:t>
            </a:r>
            <a:r>
              <a:rPr lang="es-ES" sz="1400" baseline="30000" dirty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5 </a:t>
            </a:r>
            <a:r>
              <a:rPr lang="es-ES" sz="1400" dirty="0" smtClean="0"/>
              <a:t>– b</a:t>
            </a:r>
            <a:r>
              <a:rPr lang="es-ES" sz="1400" baseline="30000" dirty="0" smtClean="0"/>
              <a:t>5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a</a:t>
            </a:r>
            <a:r>
              <a:rPr lang="es-ES" sz="1400" baseline="30000" dirty="0"/>
              <a:t>2</a:t>
            </a:r>
            <a:r>
              <a:rPr lang="es-ES" sz="1400" dirty="0" smtClean="0"/>
              <a:t> – 4ab + 4bc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1/3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+ 2/5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¾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2/3a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– a</a:t>
            </a:r>
            <a:r>
              <a:rPr lang="es-ES" sz="1400" baseline="30000" dirty="0" smtClean="0"/>
              <a:t>x-1</a:t>
            </a:r>
            <a:r>
              <a:rPr lang="es-ES" sz="1400" dirty="0" smtClean="0"/>
              <a:t> + 3a</a:t>
            </a:r>
            <a:r>
              <a:rPr lang="es-ES" sz="1400" baseline="30000" dirty="0" smtClean="0"/>
              <a:t>x-2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– 4m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+ 5m</a:t>
            </a:r>
            <a:r>
              <a:rPr lang="es-ES" sz="1400" baseline="30000" dirty="0" smtClean="0"/>
              <a:t>2x</a:t>
            </a:r>
            <a:r>
              <a:rPr lang="es-ES" sz="1400" dirty="0" smtClean="0"/>
              <a:t> – 7m</a:t>
            </a:r>
            <a:r>
              <a:rPr lang="es-ES" sz="1400" baseline="30000" dirty="0" smtClean="0"/>
              <a:t>3x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½ a</a:t>
            </a:r>
            <a:r>
              <a:rPr lang="es-ES" sz="1400" baseline="30000" dirty="0" smtClean="0"/>
              <a:t>n-1</a:t>
            </a:r>
            <a:r>
              <a:rPr lang="es-ES" sz="1400" dirty="0" smtClean="0"/>
              <a:t> – ¼ </a:t>
            </a:r>
            <a:r>
              <a:rPr lang="es-ES" sz="1400" dirty="0" err="1" smtClean="0"/>
              <a:t>a</a:t>
            </a:r>
            <a:r>
              <a:rPr lang="es-ES" sz="1400" baseline="30000" dirty="0" err="1" smtClean="0"/>
              <a:t>n</a:t>
            </a:r>
            <a:r>
              <a:rPr lang="es-ES" sz="1400" dirty="0" smtClean="0"/>
              <a:t> + ¾ a</a:t>
            </a:r>
            <a:r>
              <a:rPr lang="es-ES" sz="1400" baseline="30000" dirty="0" smtClean="0"/>
              <a:t>n+1</a:t>
            </a:r>
            <a:endParaRPr lang="es-ES" sz="1400" baseline="30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12976" y="4367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29933" y="4367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917675" y="40843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936187" y="31211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83772" y="77380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300729" y="77380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542719" y="102740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459676" y="102740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542719" y="131530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459676" y="131530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613515" y="160320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530472" y="160320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229933" y="19416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146890" y="19416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5229933" y="225405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6146890" y="225405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229933" y="256648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146890" y="256648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300729" y="289644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6217686" y="289644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5388880" y="320887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305837" y="320887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841520" y="354720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711576" y="354720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5036595" y="383449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953552" y="383449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5531043" y="417865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448000" y="417865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5201500" y="447861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118457" y="447861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5555208" y="482277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472165" y="482277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5555208" y="513102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6472165" y="513102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5585627" y="550384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502584" y="550384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5555208" y="57795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6472165" y="57795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5656423" y="609825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6573380" y="609825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5656423" y="638758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6573380" y="638758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040196" y="34642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8980945" y="71215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6999457" y="61582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0103466" y="65014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9131286" y="102881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7149798" y="93248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0253807" y="96680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9147417" y="135805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7165929" y="126173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10269938" y="129604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9177692" y="166000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7196204" y="156368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0300213" y="159799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9834631" y="19628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7853143" y="186654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10957152" y="190085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9835481" y="226502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7853993" y="216870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958002" y="220301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9834631" y="258044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853143" y="2484122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10957152" y="251843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9862775" y="291028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7881287" y="281395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0985296" y="284827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9951640" y="324007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7970152" y="314374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11074161" y="317806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10298099" y="3480868"/>
            <a:ext cx="776062" cy="26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8379306" y="346008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1130462" y="3479074"/>
            <a:ext cx="968264" cy="29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9641293" y="387271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7659805" y="377638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10763814" y="381070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10089254" y="4091057"/>
            <a:ext cx="896042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107766" y="409105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11034931" y="411236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9812387" y="451768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7830899" y="442135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10934908" y="445567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10115271" y="4750020"/>
            <a:ext cx="786662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133783" y="475002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10985296" y="475693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10138010" y="5078685"/>
            <a:ext cx="763923" cy="277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156522" y="507937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10976566" y="507269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10157918" y="5422684"/>
            <a:ext cx="776990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8176430" y="542268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10980938" y="540260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10138010" y="5772929"/>
            <a:ext cx="814311" cy="25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156522" y="575223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10985296" y="575842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10209527" y="6067260"/>
            <a:ext cx="742794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228039" y="606726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11005352" y="608781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10209527" y="6403569"/>
            <a:ext cx="742794" cy="24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8228039" y="639592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11050135" y="6388665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931449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15118" y="501792"/>
            <a:ext cx="11376547" cy="5694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21. Proponer un ejercicio cuya respuesta sea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22.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–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23. Proponer un ejercicio cuya respuesta sea – 4w + 5z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24.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a</a:t>
            </a:r>
            <a:r>
              <a:rPr lang="es-ES" sz="1600" baseline="30000" dirty="0" smtClean="0"/>
              <a:t>4</a:t>
            </a:r>
            <a:r>
              <a:rPr lang="es-ES" sz="1600" dirty="0" smtClean="0"/>
              <a:t>b</a:t>
            </a:r>
            <a:r>
              <a:rPr lang="es-ES" sz="1600" baseline="30000" dirty="0" smtClean="0"/>
              <a:t>3</a:t>
            </a:r>
            <a:r>
              <a:rPr lang="es-ES" sz="1600" dirty="0" smtClean="0"/>
              <a:t> </a:t>
            </a:r>
            <a:r>
              <a:rPr lang="es-ES" sz="1600" dirty="0"/>
              <a:t>+ </a:t>
            </a:r>
            <a:r>
              <a:rPr lang="es-ES" sz="1600" dirty="0" smtClean="0"/>
              <a:t>2a</a:t>
            </a:r>
            <a:r>
              <a:rPr lang="es-ES" sz="1600" baseline="30000" dirty="0" smtClean="0"/>
              <a:t>3</a:t>
            </a:r>
            <a:r>
              <a:rPr lang="es-ES" sz="1600" dirty="0" smtClean="0"/>
              <a:t>b</a:t>
            </a:r>
            <a:r>
              <a:rPr lang="es-ES" sz="1600" baseline="30000" dirty="0" smtClean="0"/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25. </a:t>
            </a:r>
            <a:r>
              <a:rPr lang="es-ES" sz="1600" dirty="0"/>
              <a:t>Proponer un ejercicio cuya respuesta sea</a:t>
            </a:r>
            <a:r>
              <a:rPr lang="es-ES" sz="1600" dirty="0" smtClean="0"/>
              <a:t>– </a:t>
            </a:r>
            <a:r>
              <a:rPr lang="es-ES" sz="1600" dirty="0" err="1"/>
              <a:t>a</a:t>
            </a:r>
            <a:r>
              <a:rPr lang="es-ES" sz="1600" baseline="30000" dirty="0" err="1"/>
              <a:t>x</a:t>
            </a:r>
            <a:r>
              <a:rPr lang="es-ES" sz="1600" dirty="0"/>
              <a:t> + 6a</a:t>
            </a:r>
            <a:r>
              <a:rPr lang="es-ES" sz="1600" baseline="30000" dirty="0"/>
              <a:t>x-1</a:t>
            </a:r>
            <a:r>
              <a:rPr lang="es-ES" sz="1600" dirty="0"/>
              <a:t> – </a:t>
            </a:r>
            <a:r>
              <a:rPr lang="es-ES" sz="1600" dirty="0" smtClean="0"/>
              <a:t>4a</a:t>
            </a:r>
            <a:r>
              <a:rPr lang="es-ES" sz="1600" baseline="30000" dirty="0" smtClean="0"/>
              <a:t>x-2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26.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6a</a:t>
            </a:r>
            <a:r>
              <a:rPr lang="es-ES" sz="1600" baseline="30000" dirty="0" smtClean="0"/>
              <a:t>x</a:t>
            </a:r>
            <a:r>
              <a:rPr lang="es-ES" sz="1600" dirty="0" smtClean="0"/>
              <a:t> </a:t>
            </a:r>
            <a:r>
              <a:rPr lang="es-ES" sz="1600" dirty="0"/>
              <a:t>+ 3a</a:t>
            </a:r>
            <a:r>
              <a:rPr lang="es-ES" sz="1600" baseline="30000" dirty="0"/>
              <a:t>x-1</a:t>
            </a:r>
            <a:r>
              <a:rPr lang="es-ES" sz="1600" dirty="0"/>
              <a:t> - </a:t>
            </a:r>
            <a:r>
              <a:rPr lang="es-ES" sz="1600" dirty="0" smtClean="0"/>
              <a:t>2a</a:t>
            </a:r>
            <a:r>
              <a:rPr lang="es-ES" sz="1600" baseline="30000" dirty="0" smtClean="0"/>
              <a:t>x-2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27.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10m</a:t>
            </a:r>
            <a:r>
              <a:rPr lang="es-ES" sz="1600" baseline="30000" dirty="0" smtClean="0"/>
              <a:t>2x</a:t>
            </a:r>
            <a:r>
              <a:rPr lang="es-ES" sz="1600" dirty="0" smtClean="0"/>
              <a:t> </a:t>
            </a:r>
            <a:r>
              <a:rPr lang="es-ES" sz="1600" dirty="0"/>
              <a:t>+ </a:t>
            </a:r>
            <a:r>
              <a:rPr lang="es-ES" sz="1600" dirty="0" smtClean="0"/>
              <a:t>6m</a:t>
            </a:r>
            <a:r>
              <a:rPr lang="es-ES" sz="1600" baseline="30000" dirty="0" smtClean="0"/>
              <a:t>3x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28.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3ab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– 5a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29. </a:t>
            </a:r>
            <a:r>
              <a:rPr lang="es-ES" sz="1600" dirty="0"/>
              <a:t>Proponer un ejercicio cuya respuesta </a:t>
            </a:r>
            <a:r>
              <a:rPr lang="es-ES" sz="1600" dirty="0" smtClean="0"/>
              <a:t>sea x – y + 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30. </a:t>
            </a:r>
            <a:r>
              <a:rPr lang="es-ES" sz="1600" dirty="0"/>
              <a:t>Proponer un ejercicio cuya respuesta </a:t>
            </a:r>
            <a:r>
              <a:rPr lang="es-ES" sz="1600" dirty="0" smtClean="0"/>
              <a:t>sea – x + y - z</a:t>
            </a:r>
            <a:endParaRPr lang="es-E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924618" y="85980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841575" y="85980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7951242" y="84616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4547829" y="859809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9147410" y="846161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924618" y="130130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2841575" y="130130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951242" y="128765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547829" y="1301301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147410" y="1287653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924618" y="178691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841575" y="178691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951242" y="177326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547829" y="1786913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147410" y="1773265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1924618" y="225887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841575" y="225887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7951242" y="224522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547829" y="2258877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147410" y="2245229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1924618" y="266309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841575" y="266309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7951242" y="26494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547829" y="266309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9147410" y="264944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1995415" y="307838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912372" y="307838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8022039" y="306473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4618626" y="307838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9218207" y="306473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995415" y="349367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912372" y="349367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8022039" y="348002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18626" y="349367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9218207" y="348002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995415" y="392201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2912372" y="392201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8022039" y="39083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618626" y="3922015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9218207" y="3908367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1995415" y="445693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2912372" y="445693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022039" y="444328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4618626" y="445693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9218207" y="444328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995414" y="489473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912371" y="489473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8022038" y="488108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4618625" y="4894734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9218206" y="4881086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007869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5937" y="174245"/>
            <a:ext cx="10515600" cy="6294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1. Proponer un problema cuya respuesta sea 12xyz.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2. </a:t>
            </a:r>
            <a:r>
              <a:rPr lang="es-ES" sz="1400" dirty="0"/>
              <a:t>Proponer un problema cuya respuesta sea 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c. 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3.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26x</a:t>
            </a:r>
            <a:r>
              <a:rPr lang="es-ES" sz="1400" baseline="30000" dirty="0" smtClean="0"/>
              <a:t>n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4.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16m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5.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20x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.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6. </a:t>
            </a:r>
            <a:r>
              <a:rPr lang="es-ES" sz="1400" dirty="0"/>
              <a:t>Proponer un problema cuya respuesta sea 4x </a:t>
            </a:r>
            <a:r>
              <a:rPr lang="es-ES" sz="1400" dirty="0" smtClean="0"/>
              <a:t>- 42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7. </a:t>
            </a:r>
            <a:r>
              <a:rPr lang="es-ES" sz="1400" dirty="0"/>
              <a:t>Proponer un problema cuya respuesta sea 4x </a:t>
            </a:r>
            <a:r>
              <a:rPr lang="es-ES" sz="1400" dirty="0" smtClean="0"/>
              <a:t>– 30000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8. </a:t>
            </a:r>
            <a:r>
              <a:rPr lang="es-ES" sz="1400" dirty="0"/>
              <a:t>Proponer un problema cuya respuesta sea 4x – </a:t>
            </a:r>
            <a:r>
              <a:rPr lang="es-ES" sz="1400" dirty="0" smtClean="0"/>
              <a:t>70000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9.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5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0. Proponer </a:t>
            </a:r>
            <a:r>
              <a:rPr lang="es-ES" sz="1400" dirty="0"/>
              <a:t>un problema cuya respuesta sea 10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+ 5</a:t>
            </a:r>
            <a:r>
              <a:rPr lang="es-ES" sz="1400" dirty="0"/>
              <a:t>ab</a:t>
            </a:r>
            <a:r>
              <a:rPr lang="es-ES" sz="1400" baseline="30000" dirty="0"/>
              <a:t>2</a:t>
            </a:r>
            <a:r>
              <a:rPr lang="es-ES" sz="1400" dirty="0" smtClean="0"/>
              <a:t> + 12</a:t>
            </a:r>
          </a:p>
          <a:p>
            <a:pPr marL="0" indent="0">
              <a:buNone/>
            </a:pPr>
            <a:r>
              <a:rPr lang="es-ES" sz="1400" dirty="0" smtClean="0"/>
              <a:t>41</a:t>
            </a:r>
            <a:r>
              <a:rPr lang="es-ES" sz="1400" dirty="0"/>
              <a:t>. Proponer un problema cuya respuesta sea ½ </a:t>
            </a:r>
            <a:r>
              <a:rPr lang="es-ES" sz="1400" dirty="0" err="1"/>
              <a:t>xyz</a:t>
            </a:r>
            <a:r>
              <a:rPr lang="es-ES" sz="1400" dirty="0"/>
              <a:t>, </a:t>
            </a:r>
          </a:p>
          <a:p>
            <a:pPr marL="0" indent="0">
              <a:buNone/>
            </a:pPr>
            <a:r>
              <a:rPr lang="es-ES" sz="1400" dirty="0" smtClean="0"/>
              <a:t>42</a:t>
            </a:r>
            <a:r>
              <a:rPr lang="es-ES" sz="1400" dirty="0"/>
              <a:t>. Proponer un problema cuya respuesta sea 37/4 x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3</a:t>
            </a:r>
            <a:r>
              <a:rPr lang="es-ES" sz="1400" dirty="0"/>
              <a:t>. Proponer un problema cuya respuesta sea 10/4 x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4</a:t>
            </a:r>
            <a:r>
              <a:rPr lang="es-ES" sz="1400" dirty="0"/>
              <a:t>. Proponer un problema cuya respuesta sea ¾ </a:t>
            </a:r>
            <a:r>
              <a:rPr lang="es-ES" sz="1400" dirty="0" err="1"/>
              <a:t>mn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5</a:t>
            </a:r>
            <a:r>
              <a:rPr lang="es-ES" sz="1400" dirty="0"/>
              <a:t>. Proponer un problema cuya respuesta sea ½ </a:t>
            </a:r>
            <a:r>
              <a:rPr lang="es-ES" sz="1400" dirty="0" err="1"/>
              <a:t>bc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6</a:t>
            </a:r>
            <a:r>
              <a:rPr lang="es-ES" sz="1400" dirty="0"/>
              <a:t>. Proponer un problema cuya respuesta sea 6x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7</a:t>
            </a:r>
            <a:r>
              <a:rPr lang="es-ES" sz="1400" dirty="0"/>
              <a:t>. Proponer un problema cuya respuesta sea 4x + 30000  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8</a:t>
            </a:r>
            <a:r>
              <a:rPr lang="es-ES" sz="1400" dirty="0"/>
              <a:t>. Proponer un problema cuya respuesta sea 4x + 45000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9</a:t>
            </a:r>
            <a:r>
              <a:rPr lang="es-ES" sz="1400" dirty="0"/>
              <a:t>. Proponer un problema cuya respuesta sea 2x + 3 </a:t>
            </a:r>
          </a:p>
          <a:p>
            <a:pPr marL="0" indent="0">
              <a:buNone/>
            </a:pPr>
            <a:r>
              <a:rPr lang="es-ES" sz="1400" dirty="0"/>
              <a:t>5</a:t>
            </a:r>
            <a:r>
              <a:rPr lang="es-ES" sz="1400" dirty="0" smtClean="0"/>
              <a:t>0</a:t>
            </a:r>
            <a:r>
              <a:rPr lang="es-ES" sz="1400" dirty="0"/>
              <a:t>. Proponer un problema cuya respuesta sea 5p + 45</a:t>
            </a: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946" y="26375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95903" y="26375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411922" y="55450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5258083" y="55450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4167399" y="85381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84356" y="85381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378946" y="118204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295903" y="118204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411922" y="153730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328879" y="153730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411922" y="185188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328879" y="185188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626881" y="213732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543838" y="213732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626881" y="241000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543838" y="241000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630576" y="276927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5547533" y="276927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120757" y="306576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6037714" y="306576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303028" y="338035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219985" y="338035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4373824" y="374866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5290781" y="374866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4373824" y="408941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290781" y="408941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4346112" y="439639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263069" y="439639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4341126" y="470337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5258083" y="470337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4341126" y="497455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5258083" y="497455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626881" y="530108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5543838" y="530108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4643375" y="566938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5560332" y="566938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626881" y="598485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5543838" y="598485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590479" y="630150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507436" y="630150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8945824" y="26686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6964336" y="17053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068345" y="20485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8945824" y="56861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6964336" y="47228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0068345" y="50660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772097" y="88441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790609" y="78808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9894618" y="82240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8983644" y="120116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7002156" y="110483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10106165" y="113915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9016620" y="155601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7035132" y="145968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0139141" y="149400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9016620" y="18861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7035132" y="178982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10139141" y="182413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9200448" y="221628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7218960" y="211995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322969" y="215427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9231579" y="253177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250091" y="2435449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10354100" y="2469766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9231579" y="281730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7250091" y="2720982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0354100" y="275529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9713934" y="310627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7732446" y="300994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10836455" y="304426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8907726" y="339522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6926238" y="329889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030247" y="333321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8928899" y="374087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6947411" y="364454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10051420" y="367886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932028" y="407089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6950540" y="397456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10054549" y="400888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945824" y="442828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6964336" y="433196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10068345" y="436627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8939989" y="475830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6958501" y="466198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10062510" y="469629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8928899" y="50734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6947411" y="497714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10051420" y="501146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9200448" y="538863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7218960" y="5292308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10322969" y="5326625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9231579" y="56912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250091" y="559494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10354100" y="562926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9231579" y="602107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250091" y="5924752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10354100" y="595906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9231579" y="635229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7250091" y="625596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10354100" y="629028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8301434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54088" y="243976"/>
            <a:ext cx="9482351" cy="767639"/>
          </a:xfrm>
        </p:spPr>
        <p:txBody>
          <a:bodyPr>
            <a:noAutofit/>
          </a:bodyPr>
          <a:lstStyle/>
          <a:p>
            <a:pPr algn="ctr"/>
            <a:r>
              <a:rPr lang="es-ES" b="1" dirty="0" smtClean="0"/>
              <a:t>PASOS NIVEL AVANZADO PARA EJERCICIOS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36727" y="1011615"/>
            <a:ext cx="10917072" cy="5057847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ES" sz="2400" dirty="0" smtClean="0"/>
              <a:t>Observa cuántos términos tiene el ejercicio.</a:t>
            </a:r>
          </a:p>
          <a:p>
            <a:pPr marL="514350" indent="-514350" algn="just">
              <a:buAutoNum type="arabicPeriod"/>
            </a:pPr>
            <a:r>
              <a:rPr lang="es-ES" sz="2400" dirty="0" smtClean="0"/>
              <a:t>Divide el ejercicio en tantas partes como términos tenga el ejercicio.</a:t>
            </a:r>
          </a:p>
          <a:p>
            <a:pPr marL="514350" indent="-514350" algn="just">
              <a:buAutoNum type="arabicPeriod"/>
            </a:pPr>
            <a:r>
              <a:rPr lang="es-ES" sz="2400" dirty="0" smtClean="0"/>
              <a:t>Piensa en posibles </a:t>
            </a:r>
            <a:r>
              <a:rPr lang="es-ES" sz="2400" dirty="0" smtClean="0"/>
              <a:t>restas cuya respuesta sea el </a:t>
            </a:r>
            <a:r>
              <a:rPr lang="es-ES" sz="2400" dirty="0" smtClean="0"/>
              <a:t>primer término.</a:t>
            </a:r>
          </a:p>
          <a:p>
            <a:pPr marL="514350" indent="-514350" algn="just">
              <a:buAutoNum type="arabicPeriod"/>
            </a:pPr>
            <a:r>
              <a:rPr lang="es-ES" sz="2400" dirty="0" smtClean="0"/>
              <a:t>Repite el paso anterior con cada término.</a:t>
            </a:r>
          </a:p>
          <a:p>
            <a:pPr marL="514350" indent="-514350" algn="just">
              <a:buAutoNum type="arabicPeriod"/>
            </a:pPr>
            <a:r>
              <a:rPr lang="es-ES" sz="2400" dirty="0" smtClean="0"/>
              <a:t>Forma el minuendo con los primeros minuendos de las posibles respuestas de cada término.</a:t>
            </a:r>
          </a:p>
          <a:p>
            <a:pPr marL="514350" indent="-514350" algn="just">
              <a:buAutoNum type="arabicPeriod"/>
            </a:pPr>
            <a:r>
              <a:rPr lang="es-ES" sz="2400" dirty="0" smtClean="0"/>
              <a:t>Forma el sustraendo con los primeros sustraendos de las posibles respuestas de cada término.</a:t>
            </a:r>
          </a:p>
          <a:p>
            <a:pPr marL="514350" indent="-514350" algn="just">
              <a:buAutoNum type="arabicPeriod"/>
            </a:pPr>
            <a:r>
              <a:rPr lang="es-ES" sz="2400" dirty="0" smtClean="0"/>
              <a:t>Si lo consideras necesario, repite el paso 6 y 7 con los segundos minuendos y sustraendos respectivamente.</a:t>
            </a:r>
            <a:endParaRPr lang="es-ES" sz="2400" dirty="0" smtClean="0"/>
          </a:p>
          <a:p>
            <a:pPr marL="514350" indent="-514350" algn="just">
              <a:buAutoNum type="arabicPeriod"/>
            </a:pPr>
            <a:r>
              <a:rPr lang="es-ES" sz="2400" dirty="0" smtClean="0"/>
              <a:t>Verifica tu respuesta realizando la </a:t>
            </a:r>
            <a:r>
              <a:rPr lang="es-ES" sz="2400" dirty="0" smtClean="0"/>
              <a:t>sustracción </a:t>
            </a:r>
            <a:r>
              <a:rPr lang="es-ES" sz="2400" dirty="0" smtClean="0"/>
              <a:t>correspondiente. </a:t>
            </a:r>
            <a:endParaRPr lang="es-ES" sz="2400" dirty="0" smtClean="0"/>
          </a:p>
          <a:p>
            <a:pPr marL="514350" indent="-514350" algn="just">
              <a:buAutoNum type="arabicPeriod"/>
            </a:pPr>
            <a:r>
              <a:rPr lang="es-ES" sz="2400" dirty="0" smtClean="0"/>
              <a:t>RECUERDA QUE AL SUSTRAENDO SE LE CAMBIA EL SIGNO!!!</a:t>
            </a:r>
            <a:endParaRPr lang="es-ES" sz="2400" dirty="0"/>
          </a:p>
        </p:txBody>
      </p:sp>
      <p:pic>
        <p:nvPicPr>
          <p:cNvPr id="6" name="Picture 4" descr="geometr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465" y="4957973"/>
            <a:ext cx="1640338" cy="16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064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74176" y="1347954"/>
            <a:ext cx="11294660" cy="502555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s-ES" dirty="0" smtClean="0"/>
              <a:t>Primero piensa el problema como ejercicio, y sigue esos pasos:</a:t>
            </a:r>
          </a:p>
          <a:p>
            <a:pPr marL="0" indent="0" algn="just">
              <a:buNone/>
            </a:pPr>
            <a:r>
              <a:rPr lang="es-ES" dirty="0" smtClean="0"/>
              <a:t>1.1</a:t>
            </a:r>
            <a:r>
              <a:rPr lang="es-ES" dirty="0"/>
              <a:t>. Observa cuántos términos tiene el ejercicio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 smtClean="0"/>
              <a:t>1.2. Divide </a:t>
            </a:r>
            <a:r>
              <a:rPr lang="es-ES" dirty="0"/>
              <a:t>el ejercicio en tantas partes como términos tenga el ejercicio.</a:t>
            </a:r>
          </a:p>
          <a:p>
            <a:pPr marL="0" indent="0" algn="just">
              <a:buNone/>
            </a:pPr>
            <a:r>
              <a:rPr lang="es-ES" dirty="0" smtClean="0"/>
              <a:t>1.3. Piensa </a:t>
            </a:r>
            <a:r>
              <a:rPr lang="es-ES" dirty="0"/>
              <a:t>en posibles restas cuya respuesta sea el primer término.</a:t>
            </a:r>
          </a:p>
          <a:p>
            <a:pPr marL="0" indent="0" algn="just">
              <a:buNone/>
            </a:pPr>
            <a:r>
              <a:rPr lang="es-ES" dirty="0" smtClean="0"/>
              <a:t>1.4. Repite </a:t>
            </a:r>
            <a:r>
              <a:rPr lang="es-ES" dirty="0"/>
              <a:t>el paso anterior con cada término.</a:t>
            </a:r>
          </a:p>
          <a:p>
            <a:pPr marL="0" indent="0" algn="just">
              <a:buNone/>
            </a:pPr>
            <a:r>
              <a:rPr lang="es-ES" dirty="0" smtClean="0"/>
              <a:t>1.5. Forma </a:t>
            </a:r>
            <a:r>
              <a:rPr lang="es-ES" dirty="0"/>
              <a:t>el minuendo con los primeros minuendos de las posibles respuestas de cada término.</a:t>
            </a:r>
          </a:p>
          <a:p>
            <a:pPr marL="0" indent="0" algn="just">
              <a:buNone/>
            </a:pPr>
            <a:r>
              <a:rPr lang="es-ES" dirty="0" smtClean="0"/>
              <a:t>1.6. Forma </a:t>
            </a:r>
            <a:r>
              <a:rPr lang="es-ES" dirty="0"/>
              <a:t>el sustraendo con los primeros sustraendos de las posibles respuestas de cada término.</a:t>
            </a:r>
          </a:p>
          <a:p>
            <a:pPr marL="0" indent="0" algn="just">
              <a:buNone/>
            </a:pPr>
            <a:r>
              <a:rPr lang="es-ES" dirty="0" smtClean="0"/>
              <a:t>1.7. Si </a:t>
            </a:r>
            <a:r>
              <a:rPr lang="es-ES" dirty="0"/>
              <a:t>lo consideras necesario, repite el paso 6 y 7 con los segundos minuendos y sustraendos respectivamente.</a:t>
            </a:r>
          </a:p>
          <a:p>
            <a:pPr marL="0" indent="0" algn="just">
              <a:buNone/>
            </a:pPr>
            <a:r>
              <a:rPr lang="es-ES" dirty="0" smtClean="0"/>
              <a:t>1.8. Verifica </a:t>
            </a:r>
            <a:r>
              <a:rPr lang="es-ES" dirty="0"/>
              <a:t>tu respuesta realizando la sustracción correspondiente. 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2</a:t>
            </a:r>
            <a:r>
              <a:rPr lang="es-ES" dirty="0" smtClean="0"/>
              <a:t>. Una vez determinados </a:t>
            </a:r>
            <a:r>
              <a:rPr lang="es-ES" dirty="0" smtClean="0"/>
              <a:t>el minuendo y el sustraendo, </a:t>
            </a:r>
            <a:r>
              <a:rPr lang="es-ES" dirty="0" smtClean="0"/>
              <a:t>piensa en qué escenarios de tu vida diaria empleas la </a:t>
            </a:r>
            <a:r>
              <a:rPr lang="es-ES" dirty="0" smtClean="0"/>
              <a:t>resta</a:t>
            </a:r>
            <a:r>
              <a:rPr lang="es-ES" dirty="0" smtClean="0"/>
              <a:t>, por ejemplo, cuando vas a </a:t>
            </a:r>
            <a:r>
              <a:rPr lang="es-ES" dirty="0" smtClean="0"/>
              <a:t>recibir las vueltas de una compra, o cuando recibiste las vueltas y no sabes cuánto costó el producto, o cuánto se llevan de diferencia en edad dos personas, o su diferencia de alturas, </a:t>
            </a:r>
            <a:r>
              <a:rPr lang="es-ES" dirty="0" smtClean="0"/>
              <a:t>etc…, y acopla los datos necesarios para la </a:t>
            </a:r>
            <a:r>
              <a:rPr lang="es-ES" dirty="0" smtClean="0"/>
              <a:t>sustracción </a:t>
            </a:r>
            <a:r>
              <a:rPr lang="es-ES" dirty="0" smtClean="0"/>
              <a:t>con los polinomios </a:t>
            </a:r>
            <a:r>
              <a:rPr lang="es-ES" dirty="0" smtClean="0"/>
              <a:t>minuendo y sustraendo.</a:t>
            </a: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81743" y="1764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b="1" dirty="0" smtClean="0"/>
              <a:t>PASOS NIVEL AVANZADO PARA PROBLEMAS</a:t>
            </a:r>
            <a:endParaRPr lang="es-ES" b="1" dirty="0"/>
          </a:p>
        </p:txBody>
      </p:sp>
      <p:pic>
        <p:nvPicPr>
          <p:cNvPr id="6" name="Picture 2" descr="geometr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1347954"/>
            <a:ext cx="1400126" cy="140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566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649070" y="218364"/>
            <a:ext cx="4893860" cy="684118"/>
          </a:xfrm>
        </p:spPr>
        <p:txBody>
          <a:bodyPr>
            <a:noAutofit/>
          </a:bodyPr>
          <a:lstStyle/>
          <a:p>
            <a:pPr algn="just"/>
            <a:r>
              <a:rPr lang="es-ES" b="1" dirty="0" smtClean="0"/>
              <a:t>EJERCICIOS MODELO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6881" y="902482"/>
            <a:ext cx="10515600" cy="405556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1.</a:t>
            </a:r>
            <a:r>
              <a:rPr lang="es-ES" sz="1600" dirty="0" smtClean="0"/>
              <a:t> Proponer una </a:t>
            </a:r>
            <a:r>
              <a:rPr lang="es-ES" sz="1600" dirty="0" smtClean="0"/>
              <a:t>resta </a:t>
            </a:r>
            <a:r>
              <a:rPr lang="es-ES" sz="1600" dirty="0" smtClean="0"/>
              <a:t>cuya respuesta sea 10m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Pensemos en </a:t>
            </a:r>
            <a:r>
              <a:rPr lang="es-ES" sz="1600" dirty="0" smtClean="0"/>
              <a:t>restas </a:t>
            </a:r>
            <a:r>
              <a:rPr lang="es-ES" sz="1600" dirty="0" smtClean="0"/>
              <a:t>algebraicas cuya respuesta sea 10m: 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1</a:t>
            </a:r>
            <a:r>
              <a:rPr lang="es-ES" sz="1600" dirty="0" smtClean="0"/>
              <a:t>5m; Sustraendo: 5m; Operación: 15m - 5m = 5 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- 7m; Sustraendo: - 12m; Operación: - 7m + 12m = 5m …. </a:t>
            </a:r>
            <a:r>
              <a:rPr lang="es-ES" sz="1600" dirty="0" smtClean="0"/>
              <a:t>cualquiera de esas sirve.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2. </a:t>
            </a:r>
            <a:r>
              <a:rPr lang="es-ES" sz="1600" dirty="0"/>
              <a:t>Proponer una </a:t>
            </a:r>
            <a:r>
              <a:rPr lang="es-ES" sz="1600" dirty="0" smtClean="0"/>
              <a:t>sustracción </a:t>
            </a:r>
            <a:r>
              <a:rPr lang="es-ES" sz="1600" dirty="0"/>
              <a:t>cuya respuesta sea </a:t>
            </a:r>
            <a:r>
              <a:rPr lang="es-ES" sz="1600" dirty="0" smtClean="0"/>
              <a:t>–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+ 5x –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Dividamos el ejercicio en tantas partes como términos tenga el ejercicio, es decir, en tres partes</a:t>
            </a:r>
            <a:r>
              <a:rPr lang="es-ES" sz="1600" dirty="0"/>
              <a:t>: – 8x</a:t>
            </a:r>
            <a:r>
              <a:rPr lang="es-ES" sz="1600" baseline="30000" dirty="0"/>
              <a:t>2</a:t>
            </a:r>
            <a:r>
              <a:rPr lang="es-ES" sz="1600" dirty="0"/>
              <a:t> </a:t>
            </a:r>
            <a:r>
              <a:rPr lang="es-ES" sz="1600" dirty="0" smtClean="0"/>
              <a:t>, + 5x, y –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Ahora para cada parte, busquemos posibles </a:t>
            </a:r>
            <a:r>
              <a:rPr lang="es-ES" sz="1600" dirty="0" smtClean="0"/>
              <a:t>restas </a:t>
            </a:r>
            <a:r>
              <a:rPr lang="es-ES" sz="1600" dirty="0" smtClean="0"/>
              <a:t>algebraicas: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Dos posibles soluciones para </a:t>
            </a:r>
            <a:r>
              <a:rPr lang="es-ES" sz="1600" dirty="0"/>
              <a:t>– </a:t>
            </a:r>
            <a:r>
              <a:rPr lang="es-ES" sz="1600" dirty="0" smtClean="0"/>
              <a:t>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–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; Sustraendo: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; Operación: </a:t>
            </a:r>
            <a:r>
              <a:rPr lang="es-ES" sz="1600" dirty="0" smtClean="0"/>
              <a:t>-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- 3x</a:t>
            </a:r>
            <a:r>
              <a:rPr lang="es-ES" sz="1600" baseline="30000" dirty="0" smtClean="0"/>
              <a:t>2</a:t>
            </a:r>
            <a:r>
              <a:rPr lang="es-ES" sz="1600" dirty="0"/>
              <a:t> </a:t>
            </a:r>
            <a:r>
              <a:rPr lang="es-ES" sz="1600" dirty="0" smtClean="0"/>
              <a:t>= – 8x</a:t>
            </a:r>
            <a:r>
              <a:rPr lang="es-ES" sz="1600" baseline="30000" dirty="0" smtClean="0"/>
              <a:t>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/>
              <a:t>Minuendo: </a:t>
            </a:r>
            <a:r>
              <a:rPr lang="es-ES" sz="1600" dirty="0" smtClean="0"/>
              <a:t>- 11x</a:t>
            </a:r>
            <a:r>
              <a:rPr lang="es-ES" sz="1600" baseline="30000" dirty="0" smtClean="0"/>
              <a:t>2</a:t>
            </a:r>
            <a:r>
              <a:rPr lang="es-ES" sz="1600" dirty="0"/>
              <a:t>; Sustraendo: </a:t>
            </a:r>
            <a:r>
              <a:rPr lang="es-ES" sz="1600" dirty="0" smtClean="0"/>
              <a:t>- 3x</a:t>
            </a:r>
            <a:r>
              <a:rPr lang="es-ES" sz="1600" baseline="30000" dirty="0" smtClean="0"/>
              <a:t>2</a:t>
            </a:r>
            <a:r>
              <a:rPr lang="es-ES" sz="1600" dirty="0"/>
              <a:t>; Operación: </a:t>
            </a:r>
            <a:r>
              <a:rPr lang="es-ES" sz="1600" dirty="0" smtClean="0"/>
              <a:t>- 11x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+ </a:t>
            </a:r>
            <a:r>
              <a:rPr lang="es-ES" sz="1600" dirty="0"/>
              <a:t>3x</a:t>
            </a:r>
            <a:r>
              <a:rPr lang="es-ES" sz="1600" baseline="30000" dirty="0"/>
              <a:t>2</a:t>
            </a:r>
            <a:r>
              <a:rPr lang="es-ES" sz="1600" dirty="0"/>
              <a:t> = – </a:t>
            </a:r>
            <a:r>
              <a:rPr lang="es-ES" sz="1600" dirty="0" smtClean="0"/>
              <a:t>8x</a:t>
            </a:r>
            <a:r>
              <a:rPr lang="es-ES" sz="1600" baseline="30000" dirty="0" smtClean="0"/>
              <a:t>2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Dos posibles soluciones </a:t>
            </a:r>
            <a:r>
              <a:rPr lang="es-ES" sz="1600" dirty="0" smtClean="0"/>
              <a:t>para </a:t>
            </a:r>
            <a:r>
              <a:rPr lang="es-ES" sz="1600" dirty="0" smtClean="0"/>
              <a:t>5x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3x; Sustraendo: - 2x; Operación: 3x + 2x = 5x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- 4x; Sustraendo: - 9x; Operación: - 4x + 9x = 5x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Dos posibles soluciones </a:t>
            </a:r>
            <a:r>
              <a:rPr lang="es-ES" sz="1600" dirty="0" smtClean="0"/>
              <a:t>para </a:t>
            </a:r>
            <a:r>
              <a:rPr lang="es-ES" sz="1600" dirty="0" smtClean="0"/>
              <a:t>– </a:t>
            </a:r>
            <a:r>
              <a:rPr lang="es-ES" sz="1600" dirty="0" smtClean="0"/>
              <a:t>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</a:t>
            </a:r>
            <a:r>
              <a:rPr lang="es-ES" sz="1600" dirty="0" smtClean="0"/>
              <a:t>- 3; Sustraendo: - 2; Operación: -3 + 2 = - 1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dirty="0" smtClean="0"/>
              <a:t>Minuendo: 4; Sustraendo: 5; Operación: 4 – 5 = - 1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Unamos </a:t>
            </a:r>
            <a:r>
              <a:rPr lang="es-ES" sz="1600" dirty="0" smtClean="0"/>
              <a:t>los minuendos de las primeras posibles soluciones: </a:t>
            </a:r>
            <a:r>
              <a:rPr lang="es-ES" sz="1600" dirty="0"/>
              <a:t>– 5x</a:t>
            </a:r>
            <a:r>
              <a:rPr lang="es-ES" sz="1600" baseline="30000" dirty="0"/>
              <a:t>2</a:t>
            </a:r>
            <a:r>
              <a:rPr lang="es-ES" sz="1600" dirty="0"/>
              <a:t> </a:t>
            </a:r>
            <a:r>
              <a:rPr lang="es-ES" sz="1600" dirty="0" smtClean="0"/>
              <a:t>+ </a:t>
            </a:r>
            <a:r>
              <a:rPr lang="es-ES" sz="1600" dirty="0"/>
              <a:t>3x</a:t>
            </a:r>
            <a:r>
              <a:rPr lang="es-ES" sz="1600" baseline="30000" dirty="0"/>
              <a:t>2</a:t>
            </a:r>
            <a:r>
              <a:rPr lang="es-ES" sz="1600" dirty="0"/>
              <a:t> </a:t>
            </a:r>
            <a:r>
              <a:rPr lang="es-ES" sz="1600" dirty="0" smtClean="0"/>
              <a:t>– 3; lo mismo con los sustraendos: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- 2x –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Si </a:t>
            </a:r>
            <a:r>
              <a:rPr lang="es-ES" sz="1600" dirty="0" smtClean="0"/>
              <a:t>se desea podemos tomar las segundas posibilidades: </a:t>
            </a:r>
            <a:r>
              <a:rPr lang="es-ES" sz="1600" dirty="0"/>
              <a:t>- </a:t>
            </a:r>
            <a:r>
              <a:rPr lang="es-ES" sz="1600" dirty="0" smtClean="0"/>
              <a:t>11x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– </a:t>
            </a:r>
            <a:r>
              <a:rPr lang="es-ES" sz="1600" dirty="0"/>
              <a:t>4x + </a:t>
            </a:r>
            <a:r>
              <a:rPr lang="es-ES" sz="1600" dirty="0" smtClean="0"/>
              <a:t>4  como minuendo y - 3x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</a:t>
            </a:r>
            <a:r>
              <a:rPr lang="es-ES" sz="1600" dirty="0" smtClean="0"/>
              <a:t>– </a:t>
            </a:r>
            <a:r>
              <a:rPr lang="es-ES" sz="1600" dirty="0" smtClean="0"/>
              <a:t>9x </a:t>
            </a:r>
            <a:r>
              <a:rPr lang="es-ES" sz="1600" dirty="0" smtClean="0"/>
              <a:t>+ </a:t>
            </a:r>
            <a:r>
              <a:rPr lang="es-ES" sz="1600" dirty="0" smtClean="0"/>
              <a:t>5 como sustraendo. </a:t>
            </a:r>
            <a:endParaRPr lang="es-E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</p:txBody>
      </p:sp>
      <p:pic>
        <p:nvPicPr>
          <p:cNvPr id="6" name="Picture 2" descr="geometr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56" y="4958046"/>
            <a:ext cx="13144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8947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367016" y="215000"/>
            <a:ext cx="5457967" cy="713048"/>
          </a:xfrm>
        </p:spPr>
        <p:txBody>
          <a:bodyPr/>
          <a:lstStyle/>
          <a:p>
            <a:pPr algn="ctr"/>
            <a:r>
              <a:rPr lang="es-ES" b="1" dirty="0" smtClean="0"/>
              <a:t>PROBLEMAS MODELO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82787" y="912667"/>
            <a:ext cx="11226422" cy="46753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1.</a:t>
            </a:r>
            <a:r>
              <a:rPr lang="es-ES" sz="1600" dirty="0" smtClean="0"/>
              <a:t> Proponer un problema </a:t>
            </a:r>
            <a:r>
              <a:rPr lang="es-ES" sz="1600" dirty="0" smtClean="0"/>
              <a:t>de sustracción cuyo </a:t>
            </a:r>
            <a:r>
              <a:rPr lang="es-ES" sz="1600" dirty="0" smtClean="0"/>
              <a:t>resultado sea 10 m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Pensemos en posibles </a:t>
            </a:r>
            <a:r>
              <a:rPr lang="es-ES" sz="1600" dirty="0" smtClean="0"/>
              <a:t>restas </a:t>
            </a:r>
            <a:r>
              <a:rPr lang="es-ES" sz="1600" dirty="0" smtClean="0"/>
              <a:t>que den 10 m, por ejemplo, </a:t>
            </a:r>
            <a:r>
              <a:rPr lang="es-ES" sz="1600" dirty="0" smtClean="0"/>
              <a:t>13m - 3m</a:t>
            </a:r>
            <a:r>
              <a:rPr lang="es-ES" sz="16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Ahora imaginemos una situación de nuestra vida diaria en la que aplicamos la </a:t>
            </a:r>
            <a:r>
              <a:rPr lang="es-ES" sz="1600" dirty="0" smtClean="0"/>
              <a:t>resta</a:t>
            </a:r>
            <a:r>
              <a:rPr lang="es-ES" sz="1600" dirty="0" smtClean="0"/>
              <a:t>, por </a:t>
            </a:r>
            <a:r>
              <a:rPr lang="es-ES" sz="1600" dirty="0" smtClean="0"/>
              <a:t>ejemplo: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Cuando </a:t>
            </a:r>
            <a:r>
              <a:rPr lang="es-ES" sz="1600" dirty="0" smtClean="0"/>
              <a:t>vamos a </a:t>
            </a:r>
            <a:r>
              <a:rPr lang="es-ES" sz="1600" dirty="0" smtClean="0"/>
              <a:t>recibir las vueltas al pagar por un artículo:</a:t>
            </a:r>
            <a:r>
              <a:rPr lang="es-ES" sz="1600" dirty="0"/>
              <a:t> </a:t>
            </a:r>
            <a:r>
              <a:rPr lang="es-ES" sz="1600" dirty="0" smtClean="0"/>
              <a:t>¿</a:t>
            </a:r>
            <a:r>
              <a:rPr lang="es-ES" sz="1600" dirty="0" smtClean="0"/>
              <a:t>Cuánto </a:t>
            </a:r>
            <a:r>
              <a:rPr lang="es-ES" sz="1600" dirty="0" smtClean="0"/>
              <a:t>recibo de vueltas por una pizza que costó 3m pesos, </a:t>
            </a:r>
            <a:r>
              <a:rPr lang="es-ES" sz="1600" dirty="0" smtClean="0"/>
              <a:t>si </a:t>
            </a:r>
            <a:r>
              <a:rPr lang="es-ES" sz="1600" dirty="0" smtClean="0"/>
              <a:t>pagué con un billete de 10m pesos?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En una cubeta hay 10m huevos. </a:t>
            </a:r>
            <a:r>
              <a:rPr lang="es-ES" sz="1600" dirty="0" smtClean="0"/>
              <a:t>¿Cuántos </a:t>
            </a:r>
            <a:r>
              <a:rPr lang="es-ES" sz="1600" dirty="0" smtClean="0"/>
              <a:t>huevos </a:t>
            </a:r>
            <a:r>
              <a:rPr lang="es-ES" sz="1600" dirty="0" smtClean="0"/>
              <a:t>amarillos hay </a:t>
            </a:r>
            <a:r>
              <a:rPr lang="es-ES" sz="1600" dirty="0" smtClean="0"/>
              <a:t>en </a:t>
            </a:r>
            <a:r>
              <a:rPr lang="es-ES" sz="1600" dirty="0" smtClean="0"/>
              <a:t>la </a:t>
            </a:r>
            <a:r>
              <a:rPr lang="es-ES" sz="1600" dirty="0" smtClean="0"/>
              <a:t>cubeta si hay </a:t>
            </a:r>
            <a:r>
              <a:rPr lang="es-ES" sz="1600" dirty="0" smtClean="0"/>
              <a:t>3m </a:t>
            </a:r>
            <a:r>
              <a:rPr lang="es-ES" sz="1600" dirty="0" smtClean="0"/>
              <a:t>huevos </a:t>
            </a:r>
            <a:r>
              <a:rPr lang="es-ES" sz="1600" dirty="0" smtClean="0"/>
              <a:t>blancos</a:t>
            </a:r>
            <a:r>
              <a:rPr lang="es-ES" sz="1600" dirty="0" smtClean="0"/>
              <a:t>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¿</a:t>
            </a:r>
            <a:r>
              <a:rPr lang="es-ES" sz="1600" dirty="0" smtClean="0"/>
              <a:t>Cuántos años tiene Gabriela, si al sumar su edad con la de Gabriel se obtiene 10m años?. La edad de Gabriel es de 3m años.</a:t>
            </a: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Y así podríamos plantear muchas situaciones.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2.</a:t>
            </a:r>
            <a:r>
              <a:rPr lang="es-ES" sz="1600" dirty="0" smtClean="0"/>
              <a:t> Proponer un problema </a:t>
            </a:r>
            <a:r>
              <a:rPr lang="es-ES" sz="1600" dirty="0" smtClean="0"/>
              <a:t>de sustracción cuyo </a:t>
            </a:r>
            <a:r>
              <a:rPr lang="es-ES" sz="1600" dirty="0" smtClean="0"/>
              <a:t>resultado sea </a:t>
            </a:r>
            <a:r>
              <a:rPr lang="es-ES" sz="1600" dirty="0"/>
              <a:t>– 8x</a:t>
            </a:r>
            <a:r>
              <a:rPr lang="es-ES" sz="1600" baseline="30000" dirty="0"/>
              <a:t>2</a:t>
            </a:r>
            <a:r>
              <a:rPr lang="es-ES" sz="1600" dirty="0"/>
              <a:t> + 5x –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Pensemos en posibles </a:t>
            </a:r>
            <a:r>
              <a:rPr lang="es-ES" sz="1600" dirty="0" smtClean="0"/>
              <a:t>restas </a:t>
            </a:r>
            <a:r>
              <a:rPr lang="es-ES" sz="1600" dirty="0" smtClean="0"/>
              <a:t>que den </a:t>
            </a:r>
            <a:r>
              <a:rPr lang="es-ES" sz="1600" dirty="0"/>
              <a:t>– 8x</a:t>
            </a:r>
            <a:r>
              <a:rPr lang="es-ES" sz="1600" baseline="30000" dirty="0"/>
              <a:t>2</a:t>
            </a:r>
            <a:r>
              <a:rPr lang="es-ES" sz="1600" dirty="0"/>
              <a:t> + 5x – </a:t>
            </a:r>
            <a:r>
              <a:rPr lang="es-ES" sz="1600" dirty="0" smtClean="0"/>
              <a:t>1, por ejemplo, </a:t>
            </a:r>
            <a:r>
              <a:rPr lang="es-ES" sz="1600" dirty="0"/>
              <a:t>minuendo: – 5x</a:t>
            </a:r>
            <a:r>
              <a:rPr lang="es-ES" sz="1600" baseline="30000" dirty="0"/>
              <a:t>2</a:t>
            </a:r>
            <a:r>
              <a:rPr lang="es-ES" sz="1600" dirty="0"/>
              <a:t> + 3x</a:t>
            </a:r>
            <a:r>
              <a:rPr lang="es-ES" sz="1600" baseline="30000" dirty="0"/>
              <a:t>2</a:t>
            </a:r>
            <a:r>
              <a:rPr lang="es-ES" sz="1600" dirty="0"/>
              <a:t> – 3; </a:t>
            </a:r>
            <a:r>
              <a:rPr lang="es-ES" sz="1600" dirty="0" smtClean="0"/>
              <a:t>sustraendo: </a:t>
            </a:r>
            <a:r>
              <a:rPr lang="es-ES" sz="1600" dirty="0"/>
              <a:t>3x</a:t>
            </a:r>
            <a:r>
              <a:rPr lang="es-ES" sz="1600" baseline="30000" dirty="0"/>
              <a:t>2</a:t>
            </a:r>
            <a:r>
              <a:rPr lang="es-ES" sz="1600" dirty="0"/>
              <a:t> - 2x –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Ahora </a:t>
            </a:r>
            <a:r>
              <a:rPr lang="es-ES" sz="1600" dirty="0"/>
              <a:t>imaginemos una situación de nuestra vida diaria en la que aplicamos la </a:t>
            </a:r>
            <a:r>
              <a:rPr lang="es-ES" sz="1600" dirty="0" smtClean="0"/>
              <a:t>resta</a:t>
            </a:r>
            <a:r>
              <a:rPr lang="es-ES" sz="1600" dirty="0"/>
              <a:t>, por </a:t>
            </a:r>
            <a:r>
              <a:rPr lang="es-ES" sz="1600" dirty="0" smtClean="0"/>
              <a:t>ejemplo:</a:t>
            </a:r>
            <a:endParaRPr lang="es-ES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/>
              <a:t>Cuando vamos a recibir las vueltas al pagar por un artículo: ¿Cuánto recibo de vueltas por una pizza que costó 3x</a:t>
            </a:r>
            <a:r>
              <a:rPr lang="es-ES" sz="1600" baseline="30000" dirty="0"/>
              <a:t>2</a:t>
            </a:r>
            <a:r>
              <a:rPr lang="es-ES" sz="1600" dirty="0"/>
              <a:t> - 2x – 2</a:t>
            </a:r>
            <a:r>
              <a:rPr lang="es-ES" sz="1600" dirty="0" smtClean="0"/>
              <a:t> </a:t>
            </a:r>
            <a:r>
              <a:rPr lang="es-ES" sz="1600" dirty="0"/>
              <a:t>pesos, si pagué con un billete de – 5x</a:t>
            </a:r>
            <a:r>
              <a:rPr lang="es-ES" sz="1600" baseline="30000" dirty="0"/>
              <a:t>2</a:t>
            </a:r>
            <a:r>
              <a:rPr lang="es-ES" sz="1600" dirty="0"/>
              <a:t> + 3x</a:t>
            </a:r>
            <a:r>
              <a:rPr lang="es-ES" sz="1600" baseline="30000" dirty="0"/>
              <a:t>2</a:t>
            </a:r>
            <a:r>
              <a:rPr lang="es-ES" sz="1600" dirty="0"/>
              <a:t> – 3</a:t>
            </a:r>
            <a:r>
              <a:rPr lang="es-ES" sz="1600" dirty="0" smtClean="0"/>
              <a:t> </a:t>
            </a:r>
            <a:r>
              <a:rPr lang="es-ES" sz="1600" dirty="0"/>
              <a:t>pesos?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/>
              <a:t>En una cubeta hay – 5x</a:t>
            </a:r>
            <a:r>
              <a:rPr lang="es-ES" sz="1600" baseline="30000" dirty="0"/>
              <a:t>2</a:t>
            </a:r>
            <a:r>
              <a:rPr lang="es-ES" sz="1600" dirty="0"/>
              <a:t> + 3x</a:t>
            </a:r>
            <a:r>
              <a:rPr lang="es-ES" sz="1600" baseline="30000" dirty="0"/>
              <a:t>2</a:t>
            </a:r>
            <a:r>
              <a:rPr lang="es-ES" sz="1600" dirty="0"/>
              <a:t> – 3</a:t>
            </a:r>
            <a:r>
              <a:rPr lang="es-ES" sz="1600" dirty="0" smtClean="0"/>
              <a:t> </a:t>
            </a:r>
            <a:r>
              <a:rPr lang="es-ES" sz="1600" dirty="0"/>
              <a:t>huevos. ¿Cuántos huevos amarillos hay en la cubeta si hay 3x</a:t>
            </a:r>
            <a:r>
              <a:rPr lang="es-ES" sz="1600" baseline="30000" dirty="0"/>
              <a:t>2</a:t>
            </a:r>
            <a:r>
              <a:rPr lang="es-ES" sz="1600" dirty="0"/>
              <a:t> - 2x – 2</a:t>
            </a:r>
            <a:r>
              <a:rPr lang="es-ES" sz="1600" dirty="0" smtClean="0"/>
              <a:t> </a:t>
            </a:r>
            <a:r>
              <a:rPr lang="es-ES" sz="1600" dirty="0"/>
              <a:t>huevos blancos?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/>
              <a:t>¿Cuántos años tiene Gabriela, si al sumar su edad con la de Gabriel se obtiene – 5x</a:t>
            </a:r>
            <a:r>
              <a:rPr lang="es-ES" sz="1600" baseline="30000" dirty="0"/>
              <a:t>2</a:t>
            </a:r>
            <a:r>
              <a:rPr lang="es-ES" sz="1600" dirty="0"/>
              <a:t> + 3x</a:t>
            </a:r>
            <a:r>
              <a:rPr lang="es-ES" sz="1600" baseline="30000" dirty="0"/>
              <a:t>2</a:t>
            </a:r>
            <a:r>
              <a:rPr lang="es-ES" sz="1600" dirty="0"/>
              <a:t> – 3</a:t>
            </a:r>
            <a:r>
              <a:rPr lang="es-ES" sz="1600" dirty="0" smtClean="0"/>
              <a:t> </a:t>
            </a:r>
            <a:r>
              <a:rPr lang="es-ES" sz="1600" dirty="0"/>
              <a:t>años?. La edad de Gabriel es de 3x</a:t>
            </a:r>
            <a:r>
              <a:rPr lang="es-ES" sz="1600" baseline="30000" dirty="0"/>
              <a:t>2</a:t>
            </a:r>
            <a:r>
              <a:rPr lang="es-ES" sz="1600" dirty="0"/>
              <a:t> - 2x – 2</a:t>
            </a:r>
            <a:r>
              <a:rPr lang="es-ES" sz="1600" dirty="0" smtClean="0"/>
              <a:t> </a:t>
            </a:r>
            <a:r>
              <a:rPr lang="es-ES" sz="1600" dirty="0"/>
              <a:t>años.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Y así podríamos plantear muchas situaciones.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s-ES" sz="1600" dirty="0" smtClean="0"/>
              <a:t>¿Cuánto gana la </a:t>
            </a:r>
            <a:r>
              <a:rPr lang="es-ES" sz="1600" dirty="0" smtClean="0"/>
              <a:t>secretaria </a:t>
            </a:r>
            <a:r>
              <a:rPr lang="es-ES" sz="1600" dirty="0" smtClean="0"/>
              <a:t>de un empresa, si la </a:t>
            </a:r>
            <a:r>
              <a:rPr lang="es-ES" sz="1600" dirty="0" smtClean="0"/>
              <a:t>secretaria </a:t>
            </a:r>
            <a:r>
              <a:rPr lang="es-ES" sz="1600" dirty="0" smtClean="0"/>
              <a:t>y </a:t>
            </a:r>
            <a:r>
              <a:rPr lang="es-ES" sz="1600" dirty="0" smtClean="0"/>
              <a:t>la </a:t>
            </a:r>
            <a:r>
              <a:rPr lang="es-ES" sz="1600" dirty="0" smtClean="0"/>
              <a:t>recepcionista </a:t>
            </a:r>
            <a:r>
              <a:rPr lang="es-ES" sz="1600" dirty="0"/>
              <a:t>ganan juntas – 5x</a:t>
            </a:r>
            <a:r>
              <a:rPr lang="es-ES" sz="1600" baseline="30000" dirty="0"/>
              <a:t>2</a:t>
            </a:r>
            <a:r>
              <a:rPr lang="es-ES" sz="1600" dirty="0"/>
              <a:t> + 3x</a:t>
            </a:r>
            <a:r>
              <a:rPr lang="es-ES" sz="1600" baseline="30000" dirty="0"/>
              <a:t>2</a:t>
            </a:r>
            <a:r>
              <a:rPr lang="es-ES" sz="1600" dirty="0"/>
              <a:t> – </a:t>
            </a:r>
            <a:r>
              <a:rPr lang="es-ES" sz="1600" dirty="0" smtClean="0"/>
              <a:t>3?.</a:t>
            </a:r>
            <a:r>
              <a:rPr lang="es-ES" sz="1600" dirty="0" smtClean="0"/>
              <a:t> La </a:t>
            </a:r>
            <a:r>
              <a:rPr lang="es-ES" sz="1600" dirty="0" smtClean="0"/>
              <a:t>recepcionista </a:t>
            </a:r>
            <a:r>
              <a:rPr lang="es-ES" sz="1600" dirty="0" smtClean="0"/>
              <a:t>gana </a:t>
            </a:r>
            <a:r>
              <a:rPr lang="es-ES" sz="1600" dirty="0" smtClean="0"/>
              <a:t>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</a:t>
            </a:r>
            <a:r>
              <a:rPr lang="es-ES" sz="1600" dirty="0"/>
              <a:t>- 2x – 2? </a:t>
            </a:r>
            <a:endParaRPr lang="es-E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</p:txBody>
      </p:sp>
      <p:pic>
        <p:nvPicPr>
          <p:cNvPr id="6" name="Picture 2" descr="geometr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0" y="5588983"/>
            <a:ext cx="9810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9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6075" y="383191"/>
            <a:ext cx="1108763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4. Emplear una notación clara y entendible, por ejemplo, representemos por “x” el número menor; si “x” es el menor, el número mayor será “4x”, porque el número mayor es 4 veces el menor.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5. Trazar y ejecutar un plan, en este caso, hallar la diferencia entre estos dos números. Generalmente se escribe el mayor de primeras (4x) y después el menor (x). Por lo tanto quedaría: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Diferencia = Número Mayor – Número Menor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Diferencia = 4x – x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Diferencia = 3x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6. </a:t>
            </a:r>
            <a:r>
              <a:rPr lang="es-ES" sz="1600" dirty="0"/>
              <a:t>Verificar la respuesta: ¿Es lógica la respuesta obtenida? ¿Se contestó la pregunta del problema? ¿Es la única forma de resolverlo</a:t>
            </a:r>
            <a:r>
              <a:rPr lang="es-ES" sz="1600" dirty="0" smtClean="0"/>
              <a:t>?. Para verificarlo, podemos asignarle un valor al azar a “x”, por ejemplo, 10. Si “x” le damos el valor de 10, éste sería el número menor, y el número mayor es 4 veces el menor, es decir, 4 * 10 = 40; por lo tanto, si 40 es el número mayor y 10 el menor, su diferencia sería 40 -10 = 30.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Por otro lado, de acuerdo a nuestro resultado, esta diferencia corresponde a 3x, o sea, 3 * 10 = 30.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Las respuestas son iguales, por lo tanto nuestro resultado es correcto!!!</a:t>
            </a:r>
            <a:endParaRPr lang="es-ES" sz="1600" dirty="0"/>
          </a:p>
        </p:txBody>
      </p:sp>
      <p:pic>
        <p:nvPicPr>
          <p:cNvPr id="4098" name="Picture 2" descr="escuela-y-colegio-imagen-animada-007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71" y="4250028"/>
            <a:ext cx="3245359" cy="18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290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98199" y="233932"/>
            <a:ext cx="7163937" cy="646711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Antes de iniciar tu evaluación es conveniente que reflexiones sobre tu proceso de aprendizaje. Te invitamos a que contestes a conciencia las siguientes preguntas: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¿Sabes proponer expresiones algebraicas que </a:t>
            </a:r>
            <a:r>
              <a:rPr lang="es-ES" sz="1600" dirty="0" smtClean="0"/>
              <a:t>restadas </a:t>
            </a:r>
            <a:r>
              <a:rPr lang="es-ES" sz="1600" dirty="0" smtClean="0"/>
              <a:t>den un determinado </a:t>
            </a:r>
            <a:r>
              <a:rPr lang="es-ES" sz="1600" dirty="0" smtClean="0"/>
              <a:t>resultado?         </a:t>
            </a:r>
            <a:r>
              <a:rPr lang="es-ES" sz="1600" dirty="0" smtClean="0"/>
              <a:t>SI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¿Comprendiste los problemas explicados y los propuestos?        SI  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¿De los recursos físicos que planeaste en un inicio usar, ¿los empleaste todos? ¿Empleaste uno que no tenías planeado?         SI 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De los recursos humanos que planeaste en un inicio usar, ¿los empleaste todos? ¿Empleaste uno que no tenías planeado?         SI 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El tiempo empleado para estudiar este tema, ¿fue el que acordaste desde un inicio? O cambió?         SI	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En el momento del entrenamiento, ¿fue necesario emplear las ayudas que se te facilitaban?	     SI	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¿Consideras que el tiempo que destinaste a la fase de entrenamiento fue suficiente?	SI 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¿Consideras que se modificó tu nivel de conocimientos matemáticos después de estudiar este tema?	SI 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¿Consideras que este tema es importante que lo aprendas?     SI         NO    ¿Por qué?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600" dirty="0" smtClean="0"/>
              <a:t>¿Disfrutaste aprendiendo el tema?       SI           NO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           ¿Por qué?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11.     Una vez finalizada la evaluación, ¿Consideras pertinente continuar con el tema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   siguiente?         SI           NO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    ¿Por qué?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12.   ¿Te sientes capacitado para iniciar la evaluación definitiva, sin ayudas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   presentes?         SI 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s-ES" sz="16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481816" y="399389"/>
            <a:ext cx="4488976" cy="699400"/>
          </a:xfrm>
        </p:spPr>
        <p:txBody>
          <a:bodyPr/>
          <a:lstStyle/>
          <a:p>
            <a:pPr algn="ctr"/>
            <a:r>
              <a:rPr lang="es-ES" b="1" dirty="0" smtClean="0"/>
              <a:t>AUTOEVALUACIÓN</a:t>
            </a:r>
            <a:endParaRPr lang="es-ES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10153936" y="5425369"/>
            <a:ext cx="1446946" cy="32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061136" y="5425369"/>
            <a:ext cx="1446946" cy="32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REFORZAR EL TEMA</a:t>
            </a:r>
            <a:endParaRPr lang="es-ES" sz="1000" dirty="0"/>
          </a:p>
        </p:txBody>
      </p:sp>
      <p:pic>
        <p:nvPicPr>
          <p:cNvPr id="8" name="Picture 4" descr="http://www.saborizante.com/up/2011/12/kldk10en-66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63" y="2040341"/>
            <a:ext cx="4285729" cy="22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2333744" y="1035360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 flipH="1">
            <a:off x="2357577" y="1035360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3064350" y="1035359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 flipH="1">
            <a:off x="3123477" y="1012321"/>
            <a:ext cx="155149" cy="2095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746773" y="1289858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 flipH="1">
            <a:off x="5787714" y="1289858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6403343" y="1286374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 flipH="1">
            <a:off x="6444284" y="1286374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4325926" y="1756156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 flipH="1">
            <a:off x="4366867" y="1756156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4982496" y="1752672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 flipH="1">
            <a:off x="5023437" y="1752672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4913063" y="2230698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 flipH="1">
            <a:off x="4954004" y="2230698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5569633" y="2227214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 flipH="1">
            <a:off x="5610574" y="2227214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404149" y="2751587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 flipH="1">
            <a:off x="2445090" y="2751587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3060719" y="2748103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 flipH="1">
            <a:off x="3101660" y="2748103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2037934" y="3231533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/>
          <p:cNvSpPr/>
          <p:nvPr/>
        </p:nvSpPr>
        <p:spPr>
          <a:xfrm flipH="1">
            <a:off x="2078875" y="3231533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2694504" y="3228049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 flipH="1">
            <a:off x="2735445" y="3228049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817012" y="3738775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 flipH="1">
            <a:off x="1857953" y="3738775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2473582" y="3735291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 flipH="1">
            <a:off x="2514523" y="3735291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2727690" y="4222767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 flipH="1">
            <a:off x="2768631" y="4222767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3384260" y="4219283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 flipH="1">
            <a:off x="3425201" y="4219283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5937842" y="4477780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 flipH="1">
            <a:off x="5978783" y="4477780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594412" y="4474296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 flipH="1">
            <a:off x="6635353" y="4474296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3692171" y="4932667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 flipH="1">
            <a:off x="3733112" y="4932667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4348741" y="4929183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 flipH="1">
            <a:off x="4389682" y="4929183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1770440" y="6444726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 flipH="1">
            <a:off x="1811381" y="6444726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2427010" y="6441242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 flipH="1">
            <a:off x="2467951" y="6441242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1706638" y="5721892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 flipH="1">
            <a:off x="1747579" y="5721892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2363208" y="5718408"/>
            <a:ext cx="232010" cy="1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 flipH="1">
            <a:off x="2404149" y="5718408"/>
            <a:ext cx="138866" cy="1875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33834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6950" y="228647"/>
            <a:ext cx="3438099" cy="767639"/>
          </a:xfrm>
        </p:spPr>
        <p:txBody>
          <a:bodyPr/>
          <a:lstStyle/>
          <a:p>
            <a:pPr algn="ctr"/>
            <a:r>
              <a:rPr lang="es-ES" b="1" dirty="0" smtClean="0"/>
              <a:t>EVALUACIÓN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3336" y="996286"/>
            <a:ext cx="11388204" cy="2306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dirty="0" smtClean="0"/>
              <a:t>A continuación encontrarás 10 preguntas sobre el tema visto en este nivel, tendrás 1 hora para resolverla con un único intento y no contarás con las ayudas brindadas en la fase de entrenamiento. Cada respuesta tienes que enviarla a uno de tus compañeros para que la califique.</a:t>
            </a:r>
          </a:p>
          <a:p>
            <a:pPr marL="0" indent="0" algn="just">
              <a:buNone/>
            </a:pPr>
            <a:r>
              <a:rPr lang="es-ES" sz="2000" dirty="0" smtClean="0"/>
              <a:t>Ten presente los pasos para proponer ejercicios con una determinada respuesta y analiza bien el problema que puedes plantear: imagina situaciones de la vida real en la que se requiere </a:t>
            </a:r>
            <a:r>
              <a:rPr lang="es-ES" sz="2000" dirty="0" smtClean="0"/>
              <a:t>restar </a:t>
            </a:r>
            <a:r>
              <a:rPr lang="es-ES" sz="2000" dirty="0" smtClean="0"/>
              <a:t>y asócialas con las condiciones del problema. </a:t>
            </a:r>
          </a:p>
          <a:p>
            <a:pPr marL="0" indent="0" algn="just">
              <a:buNone/>
            </a:pPr>
            <a:r>
              <a:rPr lang="es-ES" sz="2000" dirty="0" smtClean="0"/>
              <a:t>Adelante, confía en tus capacidades, y recuerda:</a:t>
            </a:r>
          </a:p>
          <a:p>
            <a:pPr marL="0" indent="0" algn="just">
              <a:buNone/>
            </a:pPr>
            <a:r>
              <a:rPr lang="es-ES" sz="2000" dirty="0" smtClean="0"/>
              <a:t> 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201004" y="6007715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2963839" y="6007715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VOLVER A ENTRENAMIENTO</a:t>
            </a:r>
            <a:endParaRPr lang="es-ES" sz="1000" dirty="0"/>
          </a:p>
        </p:txBody>
      </p:sp>
      <p:pic>
        <p:nvPicPr>
          <p:cNvPr id="9" name="Picture 10" descr="una escuel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52" y="3480178"/>
            <a:ext cx="2389780" cy="209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frases alusivas a la autoconfian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656114"/>
            <a:ext cx="5447284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6781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69710" y="297076"/>
            <a:ext cx="10515600" cy="637667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s-ES" sz="1400" dirty="0" smtClean="0"/>
              <a:t>Proponer un ejercicio cuya respuesta sea 4a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-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½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- ab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- </a:t>
            </a:r>
            <a:r>
              <a:rPr lang="es-ES" sz="1400" dirty="0" smtClean="0"/>
              <a:t>3xyz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 - 7b + 2c + d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</a:t>
            </a:r>
            <a:r>
              <a:rPr lang="es-ES" sz="1400" dirty="0" smtClean="0"/>
              <a:t>sea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/>
              <a:t>2</a:t>
            </a:r>
            <a:r>
              <a:rPr lang="es-ES" sz="1400" dirty="0" smtClean="0"/>
              <a:t> + c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</a:t>
            </a:r>
            <a:r>
              <a:rPr lang="es-ES" sz="1400" dirty="0" smtClean="0"/>
              <a:t>sea 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+ 9b</a:t>
            </a:r>
            <a:r>
              <a:rPr lang="es-ES" sz="1400" baseline="30000" dirty="0"/>
              <a:t>2</a:t>
            </a:r>
            <a:r>
              <a:rPr lang="es-ES" sz="1400" dirty="0" smtClean="0"/>
              <a:t> + 12ab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2b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 – ab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– b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4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5ab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– a</a:t>
            </a:r>
            <a:r>
              <a:rPr lang="es-ES" sz="1400" baseline="30000" dirty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5 </a:t>
            </a:r>
            <a:r>
              <a:rPr lang="es-ES" sz="1400" dirty="0" smtClean="0"/>
              <a:t>– b</a:t>
            </a:r>
            <a:r>
              <a:rPr lang="es-ES" sz="1400" baseline="30000" dirty="0" smtClean="0"/>
              <a:t>5</a:t>
            </a:r>
            <a:endParaRPr lang="es-ES" sz="1400" dirty="0" smtClean="0"/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a</a:t>
            </a:r>
            <a:r>
              <a:rPr lang="es-ES" sz="1400" baseline="30000" dirty="0"/>
              <a:t>2</a:t>
            </a:r>
            <a:r>
              <a:rPr lang="es-ES" sz="1400" dirty="0" smtClean="0"/>
              <a:t> – 4ab + 4bc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1/3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+ 2/5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¾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2/3a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– a</a:t>
            </a:r>
            <a:r>
              <a:rPr lang="es-ES" sz="1400" baseline="30000" dirty="0" smtClean="0"/>
              <a:t>x-1</a:t>
            </a:r>
            <a:r>
              <a:rPr lang="es-ES" sz="1400" dirty="0" smtClean="0"/>
              <a:t> + 3a</a:t>
            </a:r>
            <a:r>
              <a:rPr lang="es-ES" sz="1400" baseline="30000" dirty="0" smtClean="0"/>
              <a:t>x-2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– 4m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+ 5m</a:t>
            </a:r>
            <a:r>
              <a:rPr lang="es-ES" sz="1400" baseline="30000" dirty="0" smtClean="0"/>
              <a:t>2x</a:t>
            </a:r>
            <a:r>
              <a:rPr lang="es-ES" sz="1400" dirty="0" smtClean="0"/>
              <a:t> – 7m</a:t>
            </a:r>
            <a:r>
              <a:rPr lang="es-ES" sz="1400" baseline="30000" dirty="0" smtClean="0"/>
              <a:t>3x</a:t>
            </a:r>
          </a:p>
          <a:p>
            <a:pPr marL="514350" indent="-514350">
              <a:buAutoNum type="arabicPeriod"/>
            </a:pPr>
            <a:r>
              <a:rPr lang="es-ES" sz="1400" dirty="0"/>
              <a:t>Proponer un ejercicio cuya respuesta sea </a:t>
            </a:r>
            <a:r>
              <a:rPr lang="es-ES" sz="1400" dirty="0" smtClean="0"/>
              <a:t>½ a</a:t>
            </a:r>
            <a:r>
              <a:rPr lang="es-ES" sz="1400" baseline="30000" dirty="0" smtClean="0"/>
              <a:t>n-1</a:t>
            </a:r>
            <a:r>
              <a:rPr lang="es-ES" sz="1400" dirty="0" smtClean="0"/>
              <a:t> – ¼ </a:t>
            </a:r>
            <a:r>
              <a:rPr lang="es-ES" sz="1400" dirty="0" err="1" smtClean="0"/>
              <a:t>a</a:t>
            </a:r>
            <a:r>
              <a:rPr lang="es-ES" sz="1400" baseline="30000" dirty="0" err="1" smtClean="0"/>
              <a:t>n</a:t>
            </a:r>
            <a:r>
              <a:rPr lang="es-ES" sz="1400" dirty="0" smtClean="0"/>
              <a:t> + ¾ a</a:t>
            </a:r>
            <a:r>
              <a:rPr lang="es-ES" sz="1400" baseline="30000" dirty="0" smtClean="0"/>
              <a:t>n+1</a:t>
            </a:r>
            <a:endParaRPr lang="es-ES" sz="1400" baseline="30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12976" y="4367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29933" y="4367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917675" y="40843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936187" y="31211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83772" y="77380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300729" y="77380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542719" y="102740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459676" y="102740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542719" y="131530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459676" y="131530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613515" y="160320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530472" y="160320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229933" y="19416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146890" y="19416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5229933" y="225405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6146890" y="225405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229933" y="256648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146890" y="256648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300729" y="289644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6217686" y="289644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5388880" y="320887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305837" y="320887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841520" y="354720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711576" y="354720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5036595" y="383449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953552" y="383449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5531043" y="417865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448000" y="417865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5201500" y="447861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118457" y="447861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5555208" y="482277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472165" y="482277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5555208" y="513102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6472165" y="513102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5585627" y="550384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502584" y="550384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5555208" y="57795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6472165" y="57795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5656423" y="609825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6573380" y="609825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5656423" y="638758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6573380" y="638758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040196" y="34642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8980945" y="71215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6999457" y="61582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0103466" y="65014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9131286" y="102881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7149798" y="93248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0253807" y="96680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9147417" y="135805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7165929" y="126173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10269938" y="129604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9177692" y="166000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7196204" y="156368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0300213" y="159799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9834631" y="19628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7853143" y="186654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10957152" y="190085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9835481" y="226502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7853993" y="216870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958002" y="220301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9834631" y="258044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853143" y="2484122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10957152" y="251843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9862775" y="291028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7881287" y="281395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0985296" y="284827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9951640" y="324007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7970152" y="314374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11074161" y="317806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10298099" y="3480868"/>
            <a:ext cx="776062" cy="26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8379306" y="346008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1130462" y="3479074"/>
            <a:ext cx="968264" cy="29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9641293" y="387271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7659805" y="377638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10763814" y="381070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10089254" y="4091057"/>
            <a:ext cx="896042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107766" y="409105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11034931" y="411236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9812387" y="451768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7830899" y="442135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10934908" y="445567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10115271" y="4750020"/>
            <a:ext cx="786662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133783" y="475002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10985296" y="475693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10138010" y="5078685"/>
            <a:ext cx="763923" cy="277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156522" y="507937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10976566" y="507269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10157918" y="5422684"/>
            <a:ext cx="776990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8176430" y="542268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10980938" y="540260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10138010" y="5772929"/>
            <a:ext cx="814311" cy="25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156522" y="575223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10985296" y="575842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10209527" y="6067260"/>
            <a:ext cx="742794" cy="27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228039" y="606726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11005352" y="608781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10209527" y="6403569"/>
            <a:ext cx="742794" cy="24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8228039" y="639592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11050135" y="6388665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7689813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15118" y="501792"/>
            <a:ext cx="11376547" cy="56942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21. Proponer un ejercicio cuya respuesta sea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22.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–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23. Proponer un ejercicio cuya respuesta sea – 4w + 5z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24.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a</a:t>
            </a:r>
            <a:r>
              <a:rPr lang="es-ES" sz="1600" baseline="30000" dirty="0" smtClean="0"/>
              <a:t>4</a:t>
            </a:r>
            <a:r>
              <a:rPr lang="es-ES" sz="1600" dirty="0" smtClean="0"/>
              <a:t>b</a:t>
            </a:r>
            <a:r>
              <a:rPr lang="es-ES" sz="1600" baseline="30000" dirty="0" smtClean="0"/>
              <a:t>3</a:t>
            </a:r>
            <a:r>
              <a:rPr lang="es-ES" sz="1600" dirty="0" smtClean="0"/>
              <a:t> </a:t>
            </a:r>
            <a:r>
              <a:rPr lang="es-ES" sz="1600" dirty="0"/>
              <a:t>+ </a:t>
            </a:r>
            <a:r>
              <a:rPr lang="es-ES" sz="1600" dirty="0" smtClean="0"/>
              <a:t>2a</a:t>
            </a:r>
            <a:r>
              <a:rPr lang="es-ES" sz="1600" baseline="30000" dirty="0" smtClean="0"/>
              <a:t>3</a:t>
            </a:r>
            <a:r>
              <a:rPr lang="es-ES" sz="1600" dirty="0" smtClean="0"/>
              <a:t>b</a:t>
            </a:r>
            <a:r>
              <a:rPr lang="es-ES" sz="1600" baseline="30000" dirty="0" smtClean="0"/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25. </a:t>
            </a:r>
            <a:r>
              <a:rPr lang="es-ES" sz="1600" dirty="0"/>
              <a:t>Proponer un ejercicio cuya respuesta sea</a:t>
            </a:r>
            <a:r>
              <a:rPr lang="es-ES" sz="1600" dirty="0" smtClean="0"/>
              <a:t>– </a:t>
            </a:r>
            <a:r>
              <a:rPr lang="es-ES" sz="1600" dirty="0" err="1"/>
              <a:t>a</a:t>
            </a:r>
            <a:r>
              <a:rPr lang="es-ES" sz="1600" baseline="30000" dirty="0" err="1"/>
              <a:t>x</a:t>
            </a:r>
            <a:r>
              <a:rPr lang="es-ES" sz="1600" dirty="0"/>
              <a:t> + 6a</a:t>
            </a:r>
            <a:r>
              <a:rPr lang="es-ES" sz="1600" baseline="30000" dirty="0"/>
              <a:t>x-1</a:t>
            </a:r>
            <a:r>
              <a:rPr lang="es-ES" sz="1600" dirty="0"/>
              <a:t> – </a:t>
            </a:r>
            <a:r>
              <a:rPr lang="es-ES" sz="1600" dirty="0" smtClean="0"/>
              <a:t>4a</a:t>
            </a:r>
            <a:r>
              <a:rPr lang="es-ES" sz="1600" baseline="30000" dirty="0" smtClean="0"/>
              <a:t>x-2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26.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6a</a:t>
            </a:r>
            <a:r>
              <a:rPr lang="es-ES" sz="1600" baseline="30000" dirty="0" smtClean="0"/>
              <a:t>x</a:t>
            </a:r>
            <a:r>
              <a:rPr lang="es-ES" sz="1600" dirty="0" smtClean="0"/>
              <a:t> </a:t>
            </a:r>
            <a:r>
              <a:rPr lang="es-ES" sz="1600" dirty="0"/>
              <a:t>+ 3a</a:t>
            </a:r>
            <a:r>
              <a:rPr lang="es-ES" sz="1600" baseline="30000" dirty="0"/>
              <a:t>x-1</a:t>
            </a:r>
            <a:r>
              <a:rPr lang="es-ES" sz="1600" dirty="0"/>
              <a:t> - </a:t>
            </a:r>
            <a:r>
              <a:rPr lang="es-ES" sz="1600" dirty="0" smtClean="0"/>
              <a:t>2a</a:t>
            </a:r>
            <a:r>
              <a:rPr lang="es-ES" sz="1600" baseline="30000" dirty="0" smtClean="0"/>
              <a:t>x-2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27.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10m</a:t>
            </a:r>
            <a:r>
              <a:rPr lang="es-ES" sz="1600" baseline="30000" dirty="0" smtClean="0"/>
              <a:t>2x</a:t>
            </a:r>
            <a:r>
              <a:rPr lang="es-ES" sz="1600" dirty="0" smtClean="0"/>
              <a:t> </a:t>
            </a:r>
            <a:r>
              <a:rPr lang="es-ES" sz="1600" dirty="0"/>
              <a:t>+ </a:t>
            </a:r>
            <a:r>
              <a:rPr lang="es-ES" sz="1600" dirty="0" smtClean="0"/>
              <a:t>6m</a:t>
            </a:r>
            <a:r>
              <a:rPr lang="es-ES" sz="1600" baseline="30000" dirty="0" smtClean="0"/>
              <a:t>3x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28. </a:t>
            </a:r>
            <a:r>
              <a:rPr lang="es-ES" sz="1600" dirty="0"/>
              <a:t>Proponer un ejercicio cuya respuesta sea </a:t>
            </a:r>
            <a:r>
              <a:rPr lang="es-ES" sz="1600" dirty="0" smtClean="0"/>
              <a:t>3ab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 – 5a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29. </a:t>
            </a:r>
            <a:r>
              <a:rPr lang="es-ES" sz="1600" dirty="0"/>
              <a:t>Proponer un ejercicio cuya respuesta </a:t>
            </a:r>
            <a:r>
              <a:rPr lang="es-ES" sz="1600" dirty="0" smtClean="0"/>
              <a:t>sea x – y + 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dirty="0" smtClean="0"/>
              <a:t>30. </a:t>
            </a:r>
            <a:r>
              <a:rPr lang="es-ES" sz="1600" dirty="0"/>
              <a:t>Proponer un ejercicio cuya respuesta </a:t>
            </a:r>
            <a:r>
              <a:rPr lang="es-ES" sz="1600" dirty="0" smtClean="0"/>
              <a:t>sea – x + y - z</a:t>
            </a:r>
            <a:endParaRPr lang="es-E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924618" y="85980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841575" y="85980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7951242" y="84616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4547829" y="859809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9147410" y="846161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924618" y="130130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2841575" y="130130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951242" y="128765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547829" y="1301301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147410" y="1287653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924618" y="178691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841575" y="178691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951242" y="177326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547829" y="1786913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147410" y="1773265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1924618" y="225887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841575" y="225887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7951242" y="224522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547829" y="2258877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147410" y="2245229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1924618" y="266309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841575" y="266309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7951242" y="26494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547829" y="266309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9147410" y="264944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1995415" y="307838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912372" y="307838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8022039" y="306473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4618626" y="307838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9218207" y="306473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995415" y="349367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912372" y="349367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8022039" y="348002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18626" y="349367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9218207" y="348002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995415" y="392201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2912372" y="392201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8022039" y="39083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618626" y="3922015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9218207" y="3908367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1995415" y="445693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2912372" y="445693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022039" y="444328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4618626" y="4456936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9218207" y="4443288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995414" y="489473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912371" y="489473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8022038" y="488108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4618625" y="4894734"/>
            <a:ext cx="3332616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9218206" y="4881086"/>
            <a:ext cx="13750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3471855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5937" y="174245"/>
            <a:ext cx="10515600" cy="6294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1. Proponer un problema cuya respuesta sea 12xyz.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2. </a:t>
            </a:r>
            <a:r>
              <a:rPr lang="es-ES" sz="1400" dirty="0"/>
              <a:t>Proponer un problema cuya respuesta sea 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c. 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3.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26x</a:t>
            </a:r>
            <a:r>
              <a:rPr lang="es-ES" sz="1400" baseline="30000" dirty="0" smtClean="0"/>
              <a:t>n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4.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16m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5.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20x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.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6. </a:t>
            </a:r>
            <a:r>
              <a:rPr lang="es-ES" sz="1400" dirty="0"/>
              <a:t>Proponer un problema cuya respuesta sea 4x </a:t>
            </a:r>
            <a:r>
              <a:rPr lang="es-ES" sz="1400" dirty="0" smtClean="0"/>
              <a:t>- 42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7. </a:t>
            </a:r>
            <a:r>
              <a:rPr lang="es-ES" sz="1400" dirty="0"/>
              <a:t>Proponer un problema cuya respuesta sea 4x </a:t>
            </a:r>
            <a:r>
              <a:rPr lang="es-ES" sz="1400" dirty="0" smtClean="0"/>
              <a:t>– 30000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8. </a:t>
            </a:r>
            <a:r>
              <a:rPr lang="es-ES" sz="1400" dirty="0"/>
              <a:t>Proponer un problema cuya respuesta sea 4x – </a:t>
            </a:r>
            <a:r>
              <a:rPr lang="es-ES" sz="1400" dirty="0" smtClean="0"/>
              <a:t>70000</a:t>
            </a:r>
          </a:p>
          <a:p>
            <a:pPr marL="0" indent="0">
              <a:buNone/>
            </a:pPr>
            <a:r>
              <a:rPr lang="es-ES" sz="1400" dirty="0"/>
              <a:t>3</a:t>
            </a:r>
            <a:r>
              <a:rPr lang="es-ES" sz="1400" dirty="0" smtClean="0"/>
              <a:t>9. </a:t>
            </a:r>
            <a:r>
              <a:rPr lang="es-ES" sz="1400" dirty="0"/>
              <a:t>Proponer un problema cuya respuesta sea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5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0. Proponer </a:t>
            </a:r>
            <a:r>
              <a:rPr lang="es-ES" sz="1400" dirty="0"/>
              <a:t>un problema cuya respuesta sea 10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+ 5</a:t>
            </a:r>
            <a:r>
              <a:rPr lang="es-ES" sz="1400" dirty="0"/>
              <a:t>ab</a:t>
            </a:r>
            <a:r>
              <a:rPr lang="es-ES" sz="1400" baseline="30000" dirty="0"/>
              <a:t>2</a:t>
            </a:r>
            <a:r>
              <a:rPr lang="es-ES" sz="1400" dirty="0" smtClean="0"/>
              <a:t> + 12</a:t>
            </a:r>
          </a:p>
          <a:p>
            <a:pPr marL="0" indent="0">
              <a:buNone/>
            </a:pPr>
            <a:r>
              <a:rPr lang="es-ES" sz="1400" dirty="0" smtClean="0"/>
              <a:t>41</a:t>
            </a:r>
            <a:r>
              <a:rPr lang="es-ES" sz="1400" dirty="0"/>
              <a:t>. Proponer un problema cuya respuesta sea ½ </a:t>
            </a:r>
            <a:r>
              <a:rPr lang="es-ES" sz="1400" dirty="0" err="1"/>
              <a:t>xyz</a:t>
            </a:r>
            <a:r>
              <a:rPr lang="es-ES" sz="1400" dirty="0"/>
              <a:t>, </a:t>
            </a:r>
          </a:p>
          <a:p>
            <a:pPr marL="0" indent="0">
              <a:buNone/>
            </a:pPr>
            <a:r>
              <a:rPr lang="es-ES" sz="1400" dirty="0" smtClean="0"/>
              <a:t>42</a:t>
            </a:r>
            <a:r>
              <a:rPr lang="es-ES" sz="1400" dirty="0"/>
              <a:t>. Proponer un problema cuya respuesta sea 37/4 x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3</a:t>
            </a:r>
            <a:r>
              <a:rPr lang="es-ES" sz="1400" dirty="0"/>
              <a:t>. Proponer un problema cuya respuesta sea 10/4 x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4</a:t>
            </a:r>
            <a:r>
              <a:rPr lang="es-ES" sz="1400" dirty="0"/>
              <a:t>. Proponer un problema cuya respuesta sea ¾ </a:t>
            </a:r>
            <a:r>
              <a:rPr lang="es-ES" sz="1400" dirty="0" err="1"/>
              <a:t>mn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5</a:t>
            </a:r>
            <a:r>
              <a:rPr lang="es-ES" sz="1400" dirty="0"/>
              <a:t>. Proponer un problema cuya respuesta sea ½ </a:t>
            </a:r>
            <a:r>
              <a:rPr lang="es-ES" sz="1400" dirty="0" err="1"/>
              <a:t>bc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6</a:t>
            </a:r>
            <a:r>
              <a:rPr lang="es-ES" sz="1400" dirty="0"/>
              <a:t>. Proponer un problema cuya respuesta sea 6x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7</a:t>
            </a:r>
            <a:r>
              <a:rPr lang="es-ES" sz="1400" dirty="0"/>
              <a:t>. Proponer un problema cuya respuesta sea 4x + 30000  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8</a:t>
            </a:r>
            <a:r>
              <a:rPr lang="es-ES" sz="1400" dirty="0"/>
              <a:t>. Proponer un problema cuya respuesta sea 4x + 45000</a:t>
            </a:r>
          </a:p>
          <a:p>
            <a:pPr marL="0" indent="0">
              <a:buNone/>
            </a:pPr>
            <a:r>
              <a:rPr lang="es-ES" sz="1400" dirty="0"/>
              <a:t>4</a:t>
            </a:r>
            <a:r>
              <a:rPr lang="es-ES" sz="1400" dirty="0" smtClean="0"/>
              <a:t>9</a:t>
            </a:r>
            <a:r>
              <a:rPr lang="es-ES" sz="1400" dirty="0"/>
              <a:t>. Proponer un problema cuya respuesta sea 2x + 3 </a:t>
            </a:r>
          </a:p>
          <a:p>
            <a:pPr marL="0" indent="0">
              <a:buNone/>
            </a:pPr>
            <a:r>
              <a:rPr lang="es-ES" sz="1400" dirty="0"/>
              <a:t>5</a:t>
            </a:r>
            <a:r>
              <a:rPr lang="es-ES" sz="1400" dirty="0" smtClean="0"/>
              <a:t>0</a:t>
            </a:r>
            <a:r>
              <a:rPr lang="es-ES" sz="1400" dirty="0"/>
              <a:t>. Proponer un problema cuya respuesta sea 5p + 45</a:t>
            </a: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946" y="26375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95903" y="26375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411922" y="55450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5258083" y="55450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4167399" y="85381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84356" y="85381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378946" y="118204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295903" y="118204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411922" y="153730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328879" y="153730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411922" y="185188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328879" y="185188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626881" y="213732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543838" y="213732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626881" y="241000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543838" y="241000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630576" y="276927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5547533" y="276927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120757" y="306576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6037714" y="306576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303028" y="338035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219985" y="338035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4373824" y="374866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5290781" y="374866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4373824" y="408941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290781" y="408941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4346112" y="439639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263069" y="439639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4341126" y="470337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5258083" y="470337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4341126" y="497455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5258083" y="497455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626881" y="530108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5543838" y="530108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4643375" y="566938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5560332" y="566938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626881" y="598485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5543838" y="598485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590479" y="630150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507436" y="630150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8945824" y="26686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6964336" y="17053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068345" y="20485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8945824" y="56861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6964336" y="47228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0068345" y="50660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772097" y="88441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790609" y="78808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9894618" y="82240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8983644" y="120116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7002156" y="110483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10106165" y="113915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9016620" y="155601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7035132" y="1459685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0139141" y="1494002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9016620" y="18861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7035132" y="1789821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10139141" y="1824138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9200448" y="221628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7218960" y="211995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322969" y="215427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9231579" y="253177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250091" y="2435449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10354100" y="2469766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9231579" y="281730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7250091" y="2720982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0354100" y="275529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9713934" y="310627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7732446" y="300994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10836455" y="304426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8907726" y="339522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6926238" y="3298896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030247" y="3333213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8928899" y="374087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6947411" y="364454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10051420" y="367886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932028" y="407089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6950540" y="3974563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10054549" y="4008880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945824" y="442828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6964336" y="433196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10068345" y="436627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8939989" y="475830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6958501" y="4661980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10062510" y="4696297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8928899" y="50734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6947411" y="497714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10051420" y="501146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9200448" y="538863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7218960" y="5292308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10322969" y="5326625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9231579" y="56912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250091" y="5594944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10354100" y="5629261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9231579" y="602107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250091" y="5924752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10354100" y="5959069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9231579" y="635229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7250091" y="6255967"/>
            <a:ext cx="1883674" cy="291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MANDAR TU RESPUESTA A UN COMPAÑERO PARA REVISIÓN</a:t>
            </a:r>
            <a:endParaRPr lang="es-ES" sz="10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10354100" y="6290284"/>
            <a:ext cx="1113430" cy="26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940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 smtClean="0"/>
              <a:t>¿APRENDISTE A RESTAR ALGEBRAICAMENTE?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498078"/>
            <a:ext cx="10515600" cy="284190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A continuación encontrarás una serie de ejercicios y problemas sobre resta algebraica, con el fin de que verifiques el grado de comprensión que tuviste del tema. Podrás resolver los ejercicios y problemas que consideres necesarios, y con cada uno de ellos podrás acceder a una ayuda parcial (pasos a seguir en el proceso), ayuda media (Ver ejercicio modelo) o ver ejercicio resuelto. Además tendrás la oportunidad de comprobar tu respuesta. </a:t>
            </a:r>
            <a:endParaRPr lang="es-ES" dirty="0"/>
          </a:p>
        </p:txBody>
      </p:sp>
      <p:sp>
        <p:nvSpPr>
          <p:cNvPr id="6" name="Elipse 5">
            <a:hlinkClick r:id="rId2" action="ppaction://hlinksldjump"/>
          </p:cNvPr>
          <p:cNvSpPr/>
          <p:nvPr/>
        </p:nvSpPr>
        <p:spPr>
          <a:xfrm>
            <a:off x="6369526" y="4802471"/>
            <a:ext cx="27471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INICIAR ENTRENAMIENTO</a:t>
            </a:r>
            <a:endParaRPr lang="es-ES" b="1" dirty="0"/>
          </a:p>
        </p:txBody>
      </p:sp>
      <p:sp>
        <p:nvSpPr>
          <p:cNvPr id="7" name="Elipse 6">
            <a:hlinkClick r:id="rId2" action="ppaction://hlinksldjump"/>
          </p:cNvPr>
          <p:cNvSpPr/>
          <p:nvPr/>
        </p:nvSpPr>
        <p:spPr>
          <a:xfrm>
            <a:off x="6369526" y="5707188"/>
            <a:ext cx="27471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VOLVER A REPASAR EL TEMA</a:t>
            </a:r>
            <a:endParaRPr lang="es-ES" b="1" dirty="0"/>
          </a:p>
        </p:txBody>
      </p:sp>
      <p:pic>
        <p:nvPicPr>
          <p:cNvPr id="8" name="Picture 2" descr="http://www.elpatinete.com/gifsanimados/simpson/s1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02662"/>
            <a:ext cx="1670477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2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88314" y="240843"/>
            <a:ext cx="11624644" cy="6309210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De 4a restar – 8a 	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</a:t>
            </a:r>
            <a:r>
              <a:rPr lang="es-ES" sz="1400" dirty="0" smtClean="0">
                <a:solidFill>
                  <a:srgbClr val="FF0000"/>
                </a:solidFill>
              </a:rPr>
              <a:t>2a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- 4a</a:t>
            </a:r>
            <a:r>
              <a:rPr lang="es-ES" sz="1400" dirty="0"/>
              <a:t>	C. </a:t>
            </a:r>
            <a:r>
              <a:rPr lang="es-ES" sz="1400" dirty="0" smtClean="0"/>
              <a:t>4a</a:t>
            </a:r>
            <a:r>
              <a:rPr lang="es-ES" sz="1400" dirty="0"/>
              <a:t>	D. </a:t>
            </a:r>
            <a:r>
              <a:rPr lang="es-ES" sz="1400" dirty="0" smtClean="0"/>
              <a:t>- 12a  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342900" indent="-342900">
              <a:buAutoNum type="arabicPeriod" startAt="2"/>
            </a:pPr>
            <a:r>
              <a:rPr lang="es-ES" sz="1400" dirty="0" smtClean="0"/>
              <a:t>Restar - 9x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de – x</a:t>
            </a:r>
            <a:r>
              <a:rPr lang="es-ES" sz="1400" baseline="30000" dirty="0" smtClean="0"/>
              <a:t>2     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/>
              <a:t>. 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 </a:t>
            </a:r>
            <a:r>
              <a:rPr lang="es-ES" sz="1400" dirty="0"/>
              <a:t>		B. –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2</a:t>
            </a:r>
            <a:r>
              <a:rPr lang="es-ES" sz="1400" dirty="0"/>
              <a:t>	C. </a:t>
            </a:r>
            <a:r>
              <a:rPr lang="es-ES" sz="1400" dirty="0" smtClean="0"/>
              <a:t>- 8x</a:t>
            </a:r>
            <a:r>
              <a:rPr lang="es-ES" sz="1400" baseline="30000" dirty="0" smtClean="0"/>
              <a:t>2</a:t>
            </a:r>
            <a:r>
              <a:rPr lang="es-ES" sz="1400" dirty="0"/>
              <a:t>	D. 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342900" indent="-342900">
              <a:buAutoNum type="arabicPeriod" startAt="3"/>
            </a:pPr>
            <a:r>
              <a:rPr lang="es-ES" sz="1400" dirty="0" smtClean="0"/>
              <a:t>De ½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restar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½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3/2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  	C. </a:t>
            </a:r>
            <a:r>
              <a:rPr lang="es-ES" sz="1400" dirty="0" smtClean="0"/>
              <a:t>½ a</a:t>
            </a:r>
            <a:r>
              <a:rPr lang="es-ES" sz="1400" baseline="30000" dirty="0" smtClean="0"/>
              <a:t>6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 smtClean="0"/>
              <a:t>D</a:t>
            </a:r>
            <a:r>
              <a:rPr lang="es-ES" sz="1400" dirty="0"/>
              <a:t>. </a:t>
            </a:r>
            <a:r>
              <a:rPr lang="es-ES" sz="1400" dirty="0" smtClean="0"/>
              <a:t>– 3/2 a</a:t>
            </a:r>
            <a:r>
              <a:rPr lang="es-ES" sz="1400" baseline="30000" dirty="0" smtClean="0"/>
              <a:t>6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4.    Restar ¾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de 1/8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- 5/8 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7/8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baseline="30000" dirty="0"/>
              <a:t>	</a:t>
            </a:r>
            <a:r>
              <a:rPr lang="es-ES" sz="1400" dirty="0"/>
              <a:t>C. </a:t>
            </a:r>
            <a:r>
              <a:rPr lang="es-ES" sz="1400" dirty="0" smtClean="0"/>
              <a:t>5/8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/>
              <a:t>	</a:t>
            </a:r>
            <a:r>
              <a:rPr lang="es-ES" sz="1400" dirty="0"/>
              <a:t>D. </a:t>
            </a:r>
            <a:r>
              <a:rPr lang="es-ES" sz="1400" dirty="0" smtClean="0"/>
              <a:t>- 7/8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endParaRPr lang="es-ES" sz="1400" baseline="300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5.   De - 3xyz restar 5/7 </a:t>
            </a:r>
            <a:r>
              <a:rPr lang="es-ES" sz="1400" dirty="0" err="1" smtClean="0"/>
              <a:t>abc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- 3xyz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5/7 </a:t>
            </a:r>
            <a:r>
              <a:rPr lang="es-ES" sz="1400" dirty="0" err="1">
                <a:solidFill>
                  <a:srgbClr val="FF0000"/>
                </a:solidFill>
              </a:rPr>
              <a:t>abc</a:t>
            </a:r>
            <a:r>
              <a:rPr lang="es-ES" sz="1400" dirty="0">
                <a:solidFill>
                  <a:srgbClr val="FF0000"/>
                </a:solidFill>
              </a:rPr>
              <a:t> 	</a:t>
            </a:r>
            <a:r>
              <a:rPr lang="es-ES" sz="1400" dirty="0"/>
              <a:t>B. </a:t>
            </a:r>
            <a:r>
              <a:rPr lang="es-ES" sz="1400" dirty="0" smtClean="0"/>
              <a:t>5/7 </a:t>
            </a:r>
            <a:r>
              <a:rPr lang="es-ES" sz="1400" dirty="0" err="1" smtClean="0"/>
              <a:t>abc</a:t>
            </a:r>
            <a:r>
              <a:rPr lang="es-ES" sz="1400" dirty="0" smtClean="0"/>
              <a:t> – 3xyz</a:t>
            </a:r>
            <a:r>
              <a:rPr lang="es-ES" sz="1400" dirty="0"/>
              <a:t>	C.  -</a:t>
            </a:r>
            <a:r>
              <a:rPr lang="es-ES" sz="1400" dirty="0" smtClean="0"/>
              <a:t>16/7 </a:t>
            </a:r>
            <a:r>
              <a:rPr lang="es-ES" sz="1400" dirty="0" err="1"/>
              <a:t>abcxyz</a:t>
            </a:r>
            <a:r>
              <a:rPr lang="es-ES" sz="1400" dirty="0"/>
              <a:t>	D.  </a:t>
            </a:r>
            <a:r>
              <a:rPr lang="es-ES" sz="1400" dirty="0" smtClean="0"/>
              <a:t>16/7 </a:t>
            </a:r>
            <a:r>
              <a:rPr lang="es-ES" sz="1400" dirty="0" err="1"/>
              <a:t>xyzabc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6.    Restar 4a – 5b + 2c – d de 3a - 7b + 2c + d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a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2b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2d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7a - 12b + 4c</a:t>
            </a:r>
            <a:r>
              <a:rPr lang="es-ES" sz="1400" dirty="0"/>
              <a:t>	C. </a:t>
            </a:r>
            <a:r>
              <a:rPr lang="es-ES" sz="1400" dirty="0" smtClean="0"/>
              <a:t>a + 2b – 2d</a:t>
            </a:r>
            <a:r>
              <a:rPr lang="es-ES" sz="1400" dirty="0"/>
              <a:t>	D. </a:t>
            </a:r>
            <a:r>
              <a:rPr lang="es-ES" sz="1400" dirty="0" smtClean="0"/>
              <a:t>- 7a +12b </a:t>
            </a:r>
            <a:r>
              <a:rPr lang="es-ES" sz="1400" dirty="0"/>
              <a:t>– </a:t>
            </a:r>
            <a:r>
              <a:rPr lang="es-ES" sz="1400" dirty="0" smtClean="0"/>
              <a:t>4c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7. De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5ab</a:t>
            </a:r>
            <a:r>
              <a:rPr lang="es-ES" sz="1400" baseline="30000" dirty="0"/>
              <a:t>2</a:t>
            </a:r>
            <a:r>
              <a:rPr lang="es-ES" sz="1400" dirty="0" smtClean="0"/>
              <a:t> restar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/>
              <a:t>2</a:t>
            </a:r>
            <a:r>
              <a:rPr lang="es-ES" sz="1400" dirty="0" smtClean="0"/>
              <a:t> + c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4ab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c	</a:t>
            </a:r>
            <a:r>
              <a:rPr lang="es-ES" sz="1400" dirty="0"/>
              <a:t>B.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6ab</a:t>
            </a:r>
            <a:r>
              <a:rPr lang="es-ES" sz="1400" baseline="30000" dirty="0" smtClean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c	C</a:t>
            </a:r>
            <a:r>
              <a:rPr lang="es-ES" sz="1400" dirty="0"/>
              <a:t>. – </a:t>
            </a:r>
            <a:r>
              <a:rPr lang="es-ES" sz="1400" dirty="0" smtClean="0"/>
              <a:t>12a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- 6ab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c</a:t>
            </a:r>
            <a:r>
              <a:rPr lang="es-ES" sz="1400" dirty="0"/>
              <a:t>	D. </a:t>
            </a:r>
            <a:r>
              <a:rPr lang="es-ES" sz="1400" dirty="0" smtClean="0"/>
              <a:t>12a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c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8.  Restar 3a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de a</a:t>
            </a:r>
            <a:r>
              <a:rPr lang="es-ES" sz="1400" baseline="30000" dirty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5a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- 3a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-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– 5a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    </a:t>
            </a:r>
            <a:r>
              <a:rPr lang="es-ES" sz="1400" dirty="0"/>
              <a:t>B. 3a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 </a:t>
            </a:r>
            <a:r>
              <a:rPr lang="es-ES" sz="1400" dirty="0"/>
              <a:t>- 5a</a:t>
            </a:r>
            <a:r>
              <a:rPr lang="es-ES" sz="1400" baseline="30000" dirty="0"/>
              <a:t>3</a:t>
            </a:r>
            <a:r>
              <a:rPr lang="es-ES" sz="1400" dirty="0"/>
              <a:t>b	</a:t>
            </a:r>
            <a:r>
              <a:rPr lang="es-ES" sz="1400" dirty="0" smtClean="0"/>
              <a:t>C</a:t>
            </a:r>
            <a:r>
              <a:rPr lang="es-ES" sz="1400" dirty="0"/>
              <a:t>.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 </a:t>
            </a:r>
            <a:r>
              <a:rPr lang="es-ES" sz="1400" dirty="0" smtClean="0"/>
              <a:t>- 5</a:t>
            </a:r>
            <a:r>
              <a:rPr lang="es-ES" sz="1400" dirty="0"/>
              <a:t>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dirty="0" smtClean="0"/>
              <a:t>        </a:t>
            </a:r>
            <a:r>
              <a:rPr lang="es-ES" sz="1400" dirty="0"/>
              <a:t>D. </a:t>
            </a:r>
            <a:r>
              <a:rPr lang="es-ES" sz="1400" dirty="0" smtClean="0"/>
              <a:t>- 4a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 </a:t>
            </a:r>
            <a:r>
              <a:rPr lang="es-ES" sz="1400" dirty="0" smtClean="0"/>
              <a:t>+ </a:t>
            </a:r>
            <a:r>
              <a:rPr lang="es-ES" sz="1400" dirty="0"/>
              <a:t>5a</a:t>
            </a:r>
            <a:r>
              <a:rPr lang="es-ES" sz="1400" baseline="30000" dirty="0"/>
              <a:t>3</a:t>
            </a:r>
            <a:r>
              <a:rPr lang="es-ES" sz="1400" dirty="0"/>
              <a:t>b 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9. De 4a</a:t>
            </a:r>
            <a:r>
              <a:rPr lang="es-ES" sz="1400" baseline="30000" dirty="0"/>
              <a:t>2</a:t>
            </a:r>
            <a:r>
              <a:rPr lang="es-ES" sz="1400" dirty="0" smtClean="0"/>
              <a:t> + 9b</a:t>
            </a:r>
            <a:r>
              <a:rPr lang="es-ES" sz="1400" baseline="30000" dirty="0"/>
              <a:t>2</a:t>
            </a:r>
            <a:r>
              <a:rPr lang="es-ES" sz="1400" dirty="0" smtClean="0"/>
              <a:t> + 12ab restar 9a</a:t>
            </a:r>
            <a:r>
              <a:rPr lang="es-ES" sz="1400" baseline="30000" dirty="0"/>
              <a:t>2</a:t>
            </a:r>
            <a:r>
              <a:rPr lang="es-ES" sz="1400" dirty="0" smtClean="0"/>
              <a:t> - 12ab + 4b</a:t>
            </a:r>
            <a:r>
              <a:rPr lang="es-ES" sz="1400" baseline="30000" dirty="0" smtClean="0"/>
              <a:t>2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- 5a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+ 24ab + 5b</a:t>
            </a:r>
            <a:r>
              <a:rPr lang="es-ES" sz="1400" baseline="30000" dirty="0" smtClean="0">
                <a:solidFill>
                  <a:srgbClr val="FF0000"/>
                </a:solidFill>
              </a:rPr>
              <a:t>2      </a:t>
            </a:r>
            <a:r>
              <a:rPr lang="es-ES" sz="1400" dirty="0"/>
              <a:t>B. </a:t>
            </a:r>
            <a:r>
              <a:rPr lang="es-ES" sz="1400" dirty="0" smtClean="0"/>
              <a:t>5a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24ab - 5b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  	C</a:t>
            </a:r>
            <a:r>
              <a:rPr lang="es-ES" sz="1400" dirty="0"/>
              <a:t>. </a:t>
            </a:r>
            <a:r>
              <a:rPr lang="es-ES" sz="1400" dirty="0" smtClean="0"/>
              <a:t>13a</a:t>
            </a:r>
            <a:r>
              <a:rPr lang="es-ES" sz="1400" baseline="30000" dirty="0" smtClean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+ 13b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           </a:t>
            </a:r>
            <a:r>
              <a:rPr lang="es-ES" sz="1400" dirty="0"/>
              <a:t>D. </a:t>
            </a:r>
            <a:r>
              <a:rPr lang="es-ES" sz="1400" dirty="0" smtClean="0"/>
              <a:t>- 13a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- </a:t>
            </a:r>
            <a:r>
              <a:rPr lang="es-ES" sz="1400" dirty="0"/>
              <a:t>13b</a:t>
            </a:r>
            <a:r>
              <a:rPr lang="es-ES" sz="1400" baseline="30000" dirty="0"/>
              <a:t>2 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10. Restar 4a</a:t>
            </a:r>
            <a:r>
              <a:rPr lang="es-ES" sz="1400" baseline="30000" dirty="0"/>
              <a:t>2</a:t>
            </a:r>
            <a:r>
              <a:rPr lang="es-ES" sz="1400" dirty="0" smtClean="0"/>
              <a:t>b + 3ab</a:t>
            </a:r>
            <a:r>
              <a:rPr lang="es-ES" sz="1400" baseline="30000" dirty="0"/>
              <a:t>2</a:t>
            </a:r>
            <a:r>
              <a:rPr lang="es-ES" sz="1400" dirty="0" smtClean="0"/>
              <a:t> – 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de 2b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 smtClean="0"/>
              <a:t>2	    </a:t>
            </a:r>
            <a:r>
              <a:rPr lang="es-ES" sz="1400" dirty="0">
                <a:solidFill>
                  <a:srgbClr val="FF0000"/>
                </a:solidFill>
              </a:rPr>
              <a:t>A.  </a:t>
            </a:r>
            <a:r>
              <a:rPr lang="es-ES" sz="1400" dirty="0" smtClean="0">
                <a:solidFill>
                  <a:srgbClr val="FF0000"/>
                </a:solidFill>
              </a:rPr>
              <a:t>3b</a:t>
            </a:r>
            <a:r>
              <a:rPr lang="es-ES" sz="1400" baseline="30000" dirty="0" smtClean="0">
                <a:solidFill>
                  <a:srgbClr val="FF0000"/>
                </a:solidFill>
              </a:rPr>
              <a:t>3 </a:t>
            </a:r>
            <a:r>
              <a:rPr lang="es-ES" sz="1400" dirty="0" smtClean="0">
                <a:solidFill>
                  <a:srgbClr val="FF0000"/>
                </a:solidFill>
              </a:rPr>
              <a:t>– 8a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– 7ab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- 3b</a:t>
            </a:r>
            <a:r>
              <a:rPr lang="es-ES" sz="1400" baseline="30000" dirty="0" smtClean="0"/>
              <a:t>3 </a:t>
            </a:r>
            <a:r>
              <a:rPr lang="es-ES" sz="1400" dirty="0" smtClean="0"/>
              <a:t>+ </a:t>
            </a:r>
            <a:r>
              <a:rPr lang="es-ES" sz="1400" dirty="0"/>
              <a:t>8a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+ </a:t>
            </a:r>
            <a:r>
              <a:rPr lang="es-ES" sz="1400" dirty="0"/>
              <a:t>7ab</a:t>
            </a:r>
            <a:r>
              <a:rPr lang="es-ES" sz="1400" baseline="30000" dirty="0"/>
              <a:t>2 	</a:t>
            </a:r>
            <a:r>
              <a:rPr lang="es-ES" sz="1400" dirty="0"/>
              <a:t>C. </a:t>
            </a:r>
            <a:r>
              <a:rPr lang="es-ES" sz="1400" dirty="0" smtClean="0"/>
              <a:t>- ab</a:t>
            </a:r>
            <a:r>
              <a:rPr lang="es-ES" sz="1400" baseline="30000" dirty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         D</a:t>
            </a:r>
            <a:r>
              <a:rPr lang="es-ES" sz="1400" dirty="0"/>
              <a:t>.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</a:p>
          <a:p>
            <a:pPr marL="0" indent="0">
              <a:buNone/>
            </a:pPr>
            <a:endParaRPr lang="es-ES" sz="1400" dirty="0" smtClean="0"/>
          </a:p>
        </p:txBody>
      </p:sp>
      <p:sp>
        <p:nvSpPr>
          <p:cNvPr id="5" name="Rectángulo redondeado 4"/>
          <p:cNvSpPr/>
          <p:nvPr/>
        </p:nvSpPr>
        <p:spPr>
          <a:xfrm>
            <a:off x="1201287" y="631720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158905" y="631720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933114" y="6317204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5625436" y="631720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577" y="630355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0441089" y="6303556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143000" y="64058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100618" y="64058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874827" y="64058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567149" y="64058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769290" y="62693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0379984" y="62693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201287" y="571768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158905" y="571768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33114" y="5717684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625436" y="571768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6827577" y="570403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10441089" y="5704036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201287" y="128245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158905" y="128245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933114" y="128245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625436" y="128245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827577" y="126880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10441089" y="126880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203568" y="506592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161186" y="506592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3935395" y="506592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627717" y="506592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829858" y="505227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10443370" y="505227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189632" y="188754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072187" y="188754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3744038" y="187385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5339688" y="188754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6471886" y="190530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9989299" y="191895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189632" y="442546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072187" y="442546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3744038" y="4411781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339688" y="442546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6471886" y="444322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9989299" y="445687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189632" y="255671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072187" y="255671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3744038" y="2543032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5339688" y="255671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6471886" y="257448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9989299" y="258812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182807" y="381622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2065362" y="381622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3737213" y="3802542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5332863" y="381622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6465061" y="383399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9982474" y="384763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186219" y="320456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068774" y="320456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740625" y="3190882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5336275" y="32045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6468473" y="322233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985886" y="323597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7959350" y="633821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8013504" y="127560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615305" y="1905307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7615305" y="257671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7615305" y="320681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7617998" y="3822581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7618011" y="445962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91047" y="504310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8010650" y="5686872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8010650" y="630377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2892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13905" y="233959"/>
            <a:ext cx="11614238" cy="605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 smtClean="0"/>
              <a:t>11. De </a:t>
            </a:r>
            <a:r>
              <a:rPr lang="es-ES" sz="1400" dirty="0"/>
              <a:t>a</a:t>
            </a:r>
            <a:r>
              <a:rPr lang="es-ES" sz="1400" baseline="30000" dirty="0"/>
              <a:t>3</a:t>
            </a:r>
            <a:r>
              <a:rPr lang="es-ES" sz="1400" dirty="0"/>
              <a:t>b – ab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restar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r>
              <a:rPr lang="es-ES" sz="1400" baseline="30000" dirty="0" smtClean="0"/>
              <a:t>	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 – ab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4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	B</a:t>
            </a:r>
            <a:r>
              <a:rPr lang="es-ES" sz="1400" dirty="0"/>
              <a:t>. </a:t>
            </a:r>
            <a:r>
              <a:rPr lang="es-ES" sz="1400" dirty="0" smtClean="0"/>
              <a:t>-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 + </a:t>
            </a:r>
            <a:r>
              <a:rPr lang="es-ES" sz="1400" dirty="0"/>
              <a:t>ab</a:t>
            </a:r>
            <a:r>
              <a:rPr lang="es-ES" sz="1400" baseline="30000" dirty="0"/>
              <a:t>3</a:t>
            </a:r>
            <a:r>
              <a:rPr lang="es-ES" sz="1400" dirty="0"/>
              <a:t> -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b</a:t>
            </a:r>
            <a:r>
              <a:rPr lang="es-ES" sz="1400" baseline="30000" dirty="0"/>
              <a:t>4</a:t>
            </a:r>
            <a:r>
              <a:rPr lang="es-ES" sz="1400" dirty="0"/>
              <a:t> 	C. </a:t>
            </a:r>
            <a:r>
              <a:rPr lang="es-ES" sz="1400" dirty="0" smtClean="0"/>
              <a:t>-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 + </a:t>
            </a:r>
            <a:r>
              <a:rPr lang="es-ES" sz="1400" dirty="0"/>
              <a:t>ab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	D. a</a:t>
            </a:r>
            <a:r>
              <a:rPr lang="es-ES" sz="1400" baseline="30000" dirty="0"/>
              <a:t>3</a:t>
            </a:r>
            <a:r>
              <a:rPr lang="es-ES" sz="1400" dirty="0"/>
              <a:t>b – ab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endParaRPr lang="es-ES" sz="1400" baseline="30000" dirty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12. Restar </a:t>
            </a:r>
            <a:r>
              <a:rPr lang="es-ES" sz="1400" dirty="0"/>
              <a:t>3a</a:t>
            </a:r>
            <a:r>
              <a:rPr lang="es-ES" sz="1400" baseline="30000" dirty="0"/>
              <a:t>2</a:t>
            </a:r>
            <a:r>
              <a:rPr lang="es-ES" sz="1400" dirty="0"/>
              <a:t>b – 5ab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de </a:t>
            </a:r>
            <a:r>
              <a:rPr lang="es-ES" sz="1400" dirty="0"/>
              <a:t>3ab</a:t>
            </a:r>
            <a:r>
              <a:rPr lang="es-ES" sz="1400" baseline="30000" dirty="0"/>
              <a:t>2</a:t>
            </a:r>
            <a:r>
              <a:rPr lang="es-ES" sz="1400" dirty="0"/>
              <a:t> – 5a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	</a:t>
            </a:r>
            <a:r>
              <a:rPr lang="es-ES" sz="1400" baseline="300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- 8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+ 8ab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      </a:t>
            </a:r>
            <a:r>
              <a:rPr lang="es-ES" sz="1400" dirty="0"/>
              <a:t>B.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</a:t>
            </a:r>
            <a:r>
              <a:rPr lang="es-ES" sz="1400" dirty="0"/>
              <a:t>8ab</a:t>
            </a:r>
            <a:r>
              <a:rPr lang="es-ES" sz="1400" baseline="30000" dirty="0"/>
              <a:t>2</a:t>
            </a:r>
            <a:r>
              <a:rPr lang="es-ES" sz="1400" dirty="0"/>
              <a:t> 	C. </a:t>
            </a:r>
            <a:r>
              <a:rPr lang="es-ES" sz="1400" dirty="0" smtClean="0"/>
              <a:t>- 2a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  </a:t>
            </a:r>
            <a:r>
              <a:rPr lang="es-ES" sz="1400" dirty="0"/>
              <a:t>D. 2a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- </a:t>
            </a:r>
            <a:r>
              <a:rPr lang="es-ES" sz="1400" dirty="0"/>
              <a:t>2ab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13. De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restar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baseline="300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- 3a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	</a:t>
            </a:r>
            <a:r>
              <a:rPr lang="es-ES" sz="1400" dirty="0" smtClean="0"/>
              <a:t>B</a:t>
            </a:r>
            <a:r>
              <a:rPr lang="es-ES" sz="1400" dirty="0"/>
              <a:t>. 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 smtClean="0"/>
              <a:t> - </a:t>
            </a:r>
            <a:r>
              <a:rPr lang="es-ES" sz="1400" dirty="0"/>
              <a:t>2a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   </a:t>
            </a:r>
            <a:r>
              <a:rPr lang="es-ES" sz="1400" dirty="0"/>
              <a:t>C.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		D</a:t>
            </a:r>
            <a:r>
              <a:rPr lang="es-ES" sz="1400" dirty="0"/>
              <a:t>. </a:t>
            </a:r>
            <a:r>
              <a:rPr lang="es-ES" sz="1400" dirty="0" smtClean="0"/>
              <a:t>-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14. Restar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 – 4ab </a:t>
            </a:r>
            <a:r>
              <a:rPr lang="es-ES" sz="1400" dirty="0" smtClean="0"/>
              <a:t>de </a:t>
            </a:r>
            <a:r>
              <a:rPr lang="es-ES" sz="1400" dirty="0"/>
              <a:t>4bc + 9a</a:t>
            </a:r>
            <a:r>
              <a:rPr lang="es-ES" sz="1400" baseline="30000" dirty="0"/>
              <a:t>2</a:t>
            </a:r>
            <a:r>
              <a:rPr lang="es-ES" sz="1400" dirty="0"/>
              <a:t> - 6ab </a:t>
            </a:r>
            <a:r>
              <a:rPr lang="es-ES" sz="1400" dirty="0" smtClean="0"/>
              <a:t>	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2ab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4bc       </a:t>
            </a:r>
            <a:r>
              <a:rPr lang="es-ES" sz="1400" dirty="0"/>
              <a:t>B. </a:t>
            </a:r>
            <a:r>
              <a:rPr lang="es-ES" sz="1400" dirty="0" smtClean="0"/>
              <a:t>- 8a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</a:t>
            </a:r>
            <a:r>
              <a:rPr lang="es-ES" sz="1400" dirty="0"/>
              <a:t>2ab </a:t>
            </a:r>
            <a:r>
              <a:rPr lang="es-ES" sz="1400" dirty="0" smtClean="0"/>
              <a:t>- </a:t>
            </a:r>
            <a:r>
              <a:rPr lang="es-ES" sz="1400" dirty="0"/>
              <a:t>4bc</a:t>
            </a:r>
            <a:r>
              <a:rPr lang="es-ES" sz="1400" dirty="0" smtClean="0"/>
              <a:t>     </a:t>
            </a:r>
            <a:r>
              <a:rPr lang="es-ES" sz="1400" dirty="0"/>
              <a:t>C. </a:t>
            </a:r>
            <a:r>
              <a:rPr lang="es-ES" sz="1400" dirty="0" smtClean="0"/>
              <a:t>10a</a:t>
            </a:r>
            <a:r>
              <a:rPr lang="es-ES" sz="1400" baseline="30000" dirty="0" smtClean="0"/>
              <a:t>2</a:t>
            </a:r>
            <a:r>
              <a:rPr lang="es-ES" sz="1400" dirty="0"/>
              <a:t> </a:t>
            </a:r>
            <a:r>
              <a:rPr lang="es-ES" sz="1400" dirty="0" smtClean="0"/>
              <a:t>– 10ab + 4bc    </a:t>
            </a:r>
            <a:r>
              <a:rPr lang="es-ES" sz="1400" dirty="0"/>
              <a:t>D. </a:t>
            </a:r>
            <a:r>
              <a:rPr lang="es-ES" sz="1400" dirty="0" smtClean="0"/>
              <a:t>- 10a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+ 10ab </a:t>
            </a:r>
            <a:r>
              <a:rPr lang="es-ES" sz="1400" dirty="0" smtClean="0"/>
              <a:t>– 4bc</a:t>
            </a: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15. De </a:t>
            </a:r>
            <a:r>
              <a:rPr lang="es-ES" sz="1400" dirty="0"/>
              <a:t>3a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4a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r>
              <a:rPr lang="es-ES" sz="1400" dirty="0" smtClean="0"/>
              <a:t>restar </a:t>
            </a:r>
            <a:r>
              <a:rPr lang="es-ES" sz="1400" dirty="0"/>
              <a:t>– 5a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+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4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+ 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4 </a:t>
            </a:r>
            <a:r>
              <a:rPr lang="es-ES" sz="1400" dirty="0" smtClean="0">
                <a:solidFill>
                  <a:srgbClr val="FF0000"/>
                </a:solidFill>
              </a:rPr>
              <a:t>– 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  </a:t>
            </a:r>
            <a:r>
              <a:rPr lang="es-ES" sz="1400" dirty="0"/>
              <a:t>B. </a:t>
            </a:r>
            <a:r>
              <a:rPr lang="es-ES" sz="1400" dirty="0" smtClean="0"/>
              <a:t>- 2a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- </a:t>
            </a:r>
            <a:r>
              <a:rPr lang="es-ES" sz="1400" dirty="0"/>
              <a:t>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 </a:t>
            </a:r>
            <a:r>
              <a:rPr lang="es-ES" sz="1400" dirty="0" smtClean="0"/>
              <a:t>+ </a:t>
            </a:r>
            <a:r>
              <a:rPr lang="es-ES" sz="1400" dirty="0"/>
              <a:t>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	C</a:t>
            </a:r>
            <a:r>
              <a:rPr lang="es-ES" sz="1400" dirty="0"/>
              <a:t>.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 </a:t>
            </a:r>
            <a:r>
              <a:rPr lang="es-ES" sz="1400" dirty="0" smtClean="0"/>
              <a:t>– 9a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  <a:r>
              <a:rPr lang="es-ES" sz="1400" dirty="0"/>
              <a:t> 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 </a:t>
            </a:r>
            <a:r>
              <a:rPr lang="es-ES" sz="1400" dirty="0"/>
              <a:t>D. </a:t>
            </a:r>
            <a:r>
              <a:rPr lang="es-ES" sz="1400" dirty="0" smtClean="0"/>
              <a:t>- 4a</a:t>
            </a:r>
            <a:r>
              <a:rPr lang="es-ES" sz="1400" baseline="30000" dirty="0" smtClean="0"/>
              <a:t>4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 </a:t>
            </a:r>
            <a:r>
              <a:rPr lang="es-ES" sz="1400" dirty="0" smtClean="0"/>
              <a:t>+ </a:t>
            </a:r>
            <a:r>
              <a:rPr lang="es-ES" sz="1400" dirty="0"/>
              <a:t>9a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</a:p>
          <a:p>
            <a:pPr marL="0" indent="0">
              <a:buNone/>
            </a:pPr>
            <a:endParaRPr lang="es-ES" sz="1400" baseline="30000" dirty="0"/>
          </a:p>
          <a:p>
            <a:pPr marL="0" indent="0">
              <a:buNone/>
            </a:pPr>
            <a:r>
              <a:rPr lang="es-ES" sz="1400" dirty="0" smtClean="0"/>
              <a:t>16. Restar </a:t>
            </a:r>
            <a:r>
              <a:rPr lang="es-ES" sz="1400" dirty="0"/>
              <a:t>1/3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+ 2/5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de </a:t>
            </a:r>
            <a:r>
              <a:rPr lang="es-ES" sz="1400" dirty="0"/>
              <a:t>20/3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+ 13/5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baseline="300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19/3 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11/5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  </a:t>
            </a:r>
            <a:r>
              <a:rPr lang="es-ES" sz="1400" dirty="0"/>
              <a:t>B. </a:t>
            </a:r>
            <a:r>
              <a:rPr lang="es-ES" sz="1400" dirty="0" smtClean="0"/>
              <a:t>- 19/3 </a:t>
            </a:r>
            <a:r>
              <a:rPr lang="es-ES" sz="1400" dirty="0"/>
              <a:t>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11/5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 smtClean="0"/>
              <a:t>      C</a:t>
            </a:r>
            <a:r>
              <a:rPr lang="es-ES" sz="1400" dirty="0"/>
              <a:t>. </a:t>
            </a:r>
            <a:r>
              <a:rPr lang="es-ES" sz="1400" dirty="0" smtClean="0"/>
              <a:t>7a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    D</a:t>
            </a:r>
            <a:r>
              <a:rPr lang="es-ES" sz="1400" dirty="0"/>
              <a:t>. - 7a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 </a:t>
            </a:r>
            <a:r>
              <a:rPr lang="es-ES" sz="1400" dirty="0" smtClean="0"/>
              <a:t>- </a:t>
            </a:r>
            <a:r>
              <a:rPr lang="es-ES" sz="1400" dirty="0"/>
              <a:t>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</a:p>
          <a:p>
            <a:pPr marL="0" indent="0">
              <a:buNone/>
            </a:pPr>
            <a:endParaRPr lang="es-ES" sz="1400" baseline="30000" dirty="0"/>
          </a:p>
          <a:p>
            <a:pPr marL="0" indent="0">
              <a:buNone/>
            </a:pPr>
            <a:r>
              <a:rPr lang="es-ES" sz="1400" dirty="0" smtClean="0"/>
              <a:t>17. De </a:t>
            </a:r>
            <a:r>
              <a:rPr lang="es-ES" sz="1400" dirty="0"/>
              <a:t>¾ a</a:t>
            </a:r>
            <a:r>
              <a:rPr lang="es-ES" sz="1400" baseline="30000" dirty="0"/>
              <a:t>3</a:t>
            </a:r>
            <a:r>
              <a:rPr lang="es-ES" sz="1400" dirty="0"/>
              <a:t> – 2/3a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restar </a:t>
            </a:r>
            <a:r>
              <a:rPr lang="es-ES" sz="1400" dirty="0"/>
              <a:t>3/5 a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baseline="300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3/20a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+ 1/3a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  </a:t>
            </a:r>
            <a:r>
              <a:rPr lang="es-ES" sz="1400" dirty="0"/>
              <a:t>B. </a:t>
            </a:r>
            <a:r>
              <a:rPr lang="es-ES" sz="1400" dirty="0" smtClean="0"/>
              <a:t>- 3/20a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- </a:t>
            </a:r>
            <a:r>
              <a:rPr lang="es-ES" sz="1400" dirty="0"/>
              <a:t>1/3a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	C</a:t>
            </a:r>
            <a:r>
              <a:rPr lang="es-ES" sz="1400" dirty="0"/>
              <a:t>. </a:t>
            </a:r>
            <a:r>
              <a:rPr lang="es-ES" sz="1400" dirty="0" smtClean="0"/>
              <a:t>27/20 a</a:t>
            </a:r>
            <a:r>
              <a:rPr lang="es-ES" sz="1400" baseline="30000" dirty="0" smtClean="0"/>
              <a:t>3 </a:t>
            </a:r>
            <a:r>
              <a:rPr lang="es-ES" sz="1400" dirty="0" smtClean="0"/>
              <a:t>– 5/3 a</a:t>
            </a:r>
            <a:r>
              <a:rPr lang="es-ES" sz="1400" baseline="30000" dirty="0"/>
              <a:t>2</a:t>
            </a:r>
            <a:r>
              <a:rPr lang="es-ES" sz="1400" dirty="0" smtClean="0"/>
              <a:t>b   </a:t>
            </a:r>
            <a:r>
              <a:rPr lang="es-ES" sz="1400" dirty="0"/>
              <a:t>D. </a:t>
            </a:r>
            <a:r>
              <a:rPr lang="es-ES" sz="1400" dirty="0" smtClean="0"/>
              <a:t>- 27/20a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+ 5/3a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endParaRPr lang="es-ES" sz="1400" dirty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18. Restar </a:t>
            </a:r>
            <a:r>
              <a:rPr lang="es-ES" sz="1400" dirty="0"/>
              <a:t>2a</a:t>
            </a:r>
            <a:r>
              <a:rPr lang="es-ES" sz="1400" baseline="30000" dirty="0"/>
              <a:t>x</a:t>
            </a:r>
            <a:r>
              <a:rPr lang="es-ES" sz="1400" dirty="0"/>
              <a:t> – a</a:t>
            </a:r>
            <a:r>
              <a:rPr lang="es-ES" sz="1400" baseline="30000" dirty="0"/>
              <a:t>x-1</a:t>
            </a:r>
            <a:r>
              <a:rPr lang="es-ES" sz="1400" dirty="0"/>
              <a:t> + 3a</a:t>
            </a:r>
            <a:r>
              <a:rPr lang="es-ES" sz="1400" baseline="30000" dirty="0"/>
              <a:t>x-2</a:t>
            </a:r>
            <a:r>
              <a:rPr lang="es-ES" sz="1400" dirty="0"/>
              <a:t> </a:t>
            </a:r>
            <a:r>
              <a:rPr lang="es-ES" sz="1400" dirty="0" smtClean="0"/>
              <a:t>de </a:t>
            </a:r>
            <a:r>
              <a:rPr lang="es-ES" sz="1400" dirty="0"/>
              <a:t>– </a:t>
            </a:r>
            <a:r>
              <a:rPr lang="es-ES" sz="1400" dirty="0" err="1"/>
              <a:t>a</a:t>
            </a:r>
            <a:r>
              <a:rPr lang="es-ES" sz="1400" baseline="30000" dirty="0" err="1"/>
              <a:t>x</a:t>
            </a:r>
            <a:r>
              <a:rPr lang="es-ES" sz="1400" dirty="0"/>
              <a:t> + 6a</a:t>
            </a:r>
            <a:r>
              <a:rPr lang="es-ES" sz="1400" baseline="30000" dirty="0"/>
              <a:t>x-1</a:t>
            </a:r>
            <a:r>
              <a:rPr lang="es-ES" sz="1400" dirty="0"/>
              <a:t> –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x-2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- 3a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7a</a:t>
            </a:r>
            <a:r>
              <a:rPr lang="es-ES" sz="1400" baseline="30000" dirty="0" smtClean="0">
                <a:solidFill>
                  <a:srgbClr val="FF0000"/>
                </a:solidFill>
              </a:rPr>
              <a:t>x-1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7a</a:t>
            </a:r>
            <a:r>
              <a:rPr lang="es-ES" sz="1400" baseline="30000" dirty="0" smtClean="0">
                <a:solidFill>
                  <a:srgbClr val="FF0000"/>
                </a:solidFill>
              </a:rPr>
              <a:t>x-2</a:t>
            </a:r>
            <a:r>
              <a:rPr lang="es-ES" sz="1400" dirty="0" smtClean="0">
                <a:solidFill>
                  <a:srgbClr val="FF0000"/>
                </a:solidFill>
              </a:rPr>
              <a:t>     </a:t>
            </a:r>
            <a:r>
              <a:rPr lang="es-ES" sz="1400" dirty="0"/>
              <a:t>B. 3a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7a</a:t>
            </a:r>
            <a:r>
              <a:rPr lang="es-ES" sz="1400" baseline="30000" dirty="0"/>
              <a:t>x-1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7a</a:t>
            </a:r>
            <a:r>
              <a:rPr lang="es-ES" sz="1400" baseline="30000" dirty="0"/>
              <a:t>x-2</a:t>
            </a:r>
            <a:r>
              <a:rPr lang="es-ES" sz="1400" dirty="0" smtClean="0"/>
              <a:t>      </a:t>
            </a:r>
            <a:r>
              <a:rPr lang="es-ES" sz="1400" dirty="0"/>
              <a:t>C. </a:t>
            </a:r>
            <a:r>
              <a:rPr lang="es-ES" sz="1400" dirty="0" smtClean="0"/>
              <a:t>- 3a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5a</a:t>
            </a:r>
            <a:r>
              <a:rPr lang="es-ES" sz="1400" baseline="30000" dirty="0" smtClean="0"/>
              <a:t>x-1</a:t>
            </a:r>
            <a:r>
              <a:rPr lang="es-ES" sz="1400" dirty="0" smtClean="0"/>
              <a:t> </a:t>
            </a:r>
            <a:r>
              <a:rPr lang="es-ES" sz="1400" dirty="0"/>
              <a:t>-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x-2</a:t>
            </a:r>
            <a:r>
              <a:rPr lang="es-ES" sz="1400" dirty="0" smtClean="0"/>
              <a:t>     </a:t>
            </a:r>
            <a:r>
              <a:rPr lang="es-ES" sz="1400" dirty="0"/>
              <a:t>D. 3a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5a</a:t>
            </a:r>
            <a:r>
              <a:rPr lang="es-ES" sz="1400" baseline="30000" dirty="0"/>
              <a:t>x-1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a</a:t>
            </a:r>
            <a:r>
              <a:rPr lang="es-ES" sz="1400" baseline="30000" dirty="0"/>
              <a:t>x-2</a:t>
            </a:r>
            <a:r>
              <a:rPr lang="es-ES" sz="1400" dirty="0"/>
              <a:t> </a:t>
            </a:r>
          </a:p>
          <a:p>
            <a:pPr marL="0" indent="0">
              <a:buNone/>
            </a:pPr>
            <a:endParaRPr lang="es-ES" sz="1400" baseline="30000" dirty="0"/>
          </a:p>
          <a:p>
            <a:pPr marL="0" indent="0">
              <a:buNone/>
            </a:pPr>
            <a:r>
              <a:rPr lang="es-ES" sz="1400" dirty="0" smtClean="0"/>
              <a:t>19. De </a:t>
            </a:r>
            <a:r>
              <a:rPr lang="es-ES" sz="1400" dirty="0"/>
              <a:t>– 4m</a:t>
            </a:r>
            <a:r>
              <a:rPr lang="es-ES" sz="1400" baseline="30000" dirty="0"/>
              <a:t>x</a:t>
            </a:r>
            <a:r>
              <a:rPr lang="es-ES" sz="1400" dirty="0"/>
              <a:t> + 5m</a:t>
            </a:r>
            <a:r>
              <a:rPr lang="es-ES" sz="1400" baseline="30000" dirty="0"/>
              <a:t>2x</a:t>
            </a:r>
            <a:r>
              <a:rPr lang="es-ES" sz="1400" dirty="0"/>
              <a:t> – 7m</a:t>
            </a:r>
            <a:r>
              <a:rPr lang="es-ES" sz="1400" baseline="30000" dirty="0"/>
              <a:t>3x</a:t>
            </a:r>
            <a:r>
              <a:rPr lang="es-ES" sz="1400" dirty="0"/>
              <a:t> </a:t>
            </a:r>
            <a:r>
              <a:rPr lang="es-ES" sz="1400" dirty="0" smtClean="0"/>
              <a:t>restar </a:t>
            </a:r>
            <a:r>
              <a:rPr lang="es-ES" sz="1400" dirty="0"/>
              <a:t>9m</a:t>
            </a:r>
            <a:r>
              <a:rPr lang="es-ES" sz="1400" baseline="30000" dirty="0"/>
              <a:t>x</a:t>
            </a:r>
            <a:r>
              <a:rPr lang="es-ES" sz="1400" dirty="0"/>
              <a:t> – 2m</a:t>
            </a:r>
            <a:r>
              <a:rPr lang="es-ES" sz="1400" baseline="30000" dirty="0"/>
              <a:t>3x</a:t>
            </a:r>
            <a:r>
              <a:rPr lang="es-ES" sz="1400" dirty="0"/>
              <a:t> </a:t>
            </a:r>
            <a:r>
              <a:rPr lang="es-ES" sz="1400" baseline="300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- 13m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5m</a:t>
            </a:r>
            <a:r>
              <a:rPr lang="es-ES" sz="1400" baseline="30000" dirty="0" smtClean="0">
                <a:solidFill>
                  <a:srgbClr val="FF0000"/>
                </a:solidFill>
              </a:rPr>
              <a:t>2x</a:t>
            </a:r>
            <a:r>
              <a:rPr lang="es-ES" sz="1400" dirty="0" smtClean="0">
                <a:solidFill>
                  <a:srgbClr val="FF0000"/>
                </a:solidFill>
              </a:rPr>
              <a:t> - 5m</a:t>
            </a:r>
            <a:r>
              <a:rPr lang="es-ES" sz="1400" baseline="30000" dirty="0" smtClean="0">
                <a:solidFill>
                  <a:srgbClr val="FF0000"/>
                </a:solidFill>
              </a:rPr>
              <a:t>3x</a:t>
            </a:r>
            <a:r>
              <a:rPr lang="es-ES" sz="1400" dirty="0" smtClean="0">
                <a:solidFill>
                  <a:srgbClr val="FF0000"/>
                </a:solidFill>
              </a:rPr>
              <a:t>   </a:t>
            </a:r>
            <a:r>
              <a:rPr lang="es-ES" sz="1400" dirty="0"/>
              <a:t>B. 13m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5m</a:t>
            </a:r>
            <a:r>
              <a:rPr lang="es-ES" sz="1400" baseline="30000" dirty="0"/>
              <a:t>2x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5m</a:t>
            </a:r>
            <a:r>
              <a:rPr lang="es-ES" sz="1400" baseline="30000" dirty="0"/>
              <a:t>3x</a:t>
            </a:r>
            <a:r>
              <a:rPr lang="es-ES" sz="1400" dirty="0" smtClean="0"/>
              <a:t>      C</a:t>
            </a:r>
            <a:r>
              <a:rPr lang="es-ES" sz="1400" dirty="0"/>
              <a:t>.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+ 5m</a:t>
            </a:r>
            <a:r>
              <a:rPr lang="es-ES" sz="1400" baseline="30000" dirty="0"/>
              <a:t>2x</a:t>
            </a:r>
            <a:r>
              <a:rPr lang="es-ES" sz="1400" dirty="0"/>
              <a:t> - </a:t>
            </a:r>
            <a:r>
              <a:rPr lang="es-ES" sz="1400" dirty="0" smtClean="0"/>
              <a:t>9m</a:t>
            </a:r>
            <a:r>
              <a:rPr lang="es-ES" sz="1400" baseline="30000" dirty="0" smtClean="0"/>
              <a:t>3x</a:t>
            </a:r>
            <a:r>
              <a:rPr lang="es-ES" sz="1400" dirty="0" smtClean="0"/>
              <a:t>   </a:t>
            </a:r>
            <a:r>
              <a:rPr lang="es-ES" sz="1400" dirty="0"/>
              <a:t>D. - 5m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5m</a:t>
            </a:r>
            <a:r>
              <a:rPr lang="es-ES" sz="1400" baseline="30000" dirty="0"/>
              <a:t>2x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9m</a:t>
            </a:r>
            <a:r>
              <a:rPr lang="es-ES" sz="1400" baseline="30000" dirty="0"/>
              <a:t>3x</a:t>
            </a:r>
            <a:r>
              <a:rPr lang="es-ES" sz="1400" dirty="0"/>
              <a:t> </a:t>
            </a:r>
          </a:p>
          <a:p>
            <a:pPr marL="0" indent="0">
              <a:buNone/>
            </a:pPr>
            <a:endParaRPr lang="es-ES" sz="1400" baseline="30000" dirty="0"/>
          </a:p>
          <a:p>
            <a:pPr marL="0" indent="0">
              <a:buNone/>
            </a:pPr>
            <a:r>
              <a:rPr lang="es-ES" sz="1400" dirty="0" smtClean="0"/>
              <a:t>20. Restar </a:t>
            </a:r>
            <a:r>
              <a:rPr lang="es-ES" sz="1400" dirty="0"/>
              <a:t>½ a</a:t>
            </a:r>
            <a:r>
              <a:rPr lang="es-ES" sz="1400" baseline="30000" dirty="0"/>
              <a:t>n-1</a:t>
            </a:r>
            <a:r>
              <a:rPr lang="es-ES" sz="1400" dirty="0"/>
              <a:t> – ¼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dirty="0"/>
              <a:t> + ¾ a</a:t>
            </a:r>
            <a:r>
              <a:rPr lang="es-ES" sz="1400" baseline="30000" dirty="0"/>
              <a:t>n+1</a:t>
            </a:r>
            <a:r>
              <a:rPr lang="es-ES" sz="1400" dirty="0"/>
              <a:t> </a:t>
            </a:r>
            <a:r>
              <a:rPr lang="es-ES" sz="1400" dirty="0" smtClean="0"/>
              <a:t>de </a:t>
            </a:r>
            <a:r>
              <a:rPr lang="es-ES" sz="1400" dirty="0"/>
              <a:t>– ¼ a</a:t>
            </a:r>
            <a:r>
              <a:rPr lang="es-ES" sz="1400" baseline="30000" dirty="0"/>
              <a:t>n-1</a:t>
            </a:r>
            <a:r>
              <a:rPr lang="es-ES" sz="1400" dirty="0"/>
              <a:t> + ¾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dirty="0"/>
              <a:t> – ½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n+1</a:t>
            </a:r>
            <a:r>
              <a:rPr lang="es-ES" sz="1400" dirty="0" smtClean="0"/>
              <a:t> 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baseline="300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¾ a</a:t>
            </a:r>
            <a:r>
              <a:rPr lang="es-ES" sz="1400" baseline="30000" dirty="0" smtClean="0">
                <a:solidFill>
                  <a:srgbClr val="FF0000"/>
                </a:solidFill>
              </a:rPr>
              <a:t>n-1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</a:t>
            </a:r>
            <a:r>
              <a:rPr lang="es-ES" sz="1400" baseline="30000" dirty="0">
                <a:solidFill>
                  <a:srgbClr val="FF0000"/>
                </a:solidFill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a</a:t>
            </a:r>
            <a:r>
              <a:rPr lang="es-ES" sz="1400" baseline="30000" dirty="0" err="1" smtClean="0">
                <a:solidFill>
                  <a:srgbClr val="FF0000"/>
                </a:solidFill>
              </a:rPr>
              <a:t>n</a:t>
            </a:r>
            <a:r>
              <a:rPr lang="es-ES" sz="1400" baseline="30000" dirty="0" smtClean="0">
                <a:solidFill>
                  <a:srgbClr val="FF0000"/>
                </a:solidFill>
              </a:rPr>
              <a:t>  </a:t>
            </a:r>
            <a:r>
              <a:rPr lang="es-ES" sz="1400" dirty="0" smtClean="0">
                <a:solidFill>
                  <a:srgbClr val="FF0000"/>
                </a:solidFill>
              </a:rPr>
              <a:t>-</a:t>
            </a:r>
            <a:r>
              <a:rPr lang="es-ES" sz="1400" baseline="300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¾ a</a:t>
            </a:r>
            <a:r>
              <a:rPr lang="es-ES" sz="1400" baseline="30000" dirty="0" smtClean="0">
                <a:solidFill>
                  <a:srgbClr val="FF0000"/>
                </a:solidFill>
              </a:rPr>
              <a:t>n+1 </a:t>
            </a:r>
            <a:r>
              <a:rPr lang="es-ES" sz="1400" dirty="0" smtClean="0">
                <a:solidFill>
                  <a:srgbClr val="FF0000"/>
                </a:solidFill>
              </a:rPr>
              <a:t>     </a:t>
            </a:r>
            <a:r>
              <a:rPr lang="es-ES" sz="1400" dirty="0" smtClean="0"/>
              <a:t>B</a:t>
            </a:r>
            <a:r>
              <a:rPr lang="es-ES" sz="1400" dirty="0"/>
              <a:t>. ¾ a</a:t>
            </a:r>
            <a:r>
              <a:rPr lang="es-ES" sz="1400" baseline="30000" dirty="0"/>
              <a:t>n-1</a:t>
            </a:r>
            <a:r>
              <a:rPr lang="es-ES" sz="1400" dirty="0"/>
              <a:t> </a:t>
            </a:r>
            <a:r>
              <a:rPr lang="es-ES" sz="1400" dirty="0" smtClean="0"/>
              <a:t>-</a:t>
            </a:r>
            <a:r>
              <a:rPr lang="es-ES" sz="1400" baseline="30000" dirty="0" smtClean="0"/>
              <a:t>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baseline="30000" dirty="0"/>
              <a:t>  </a:t>
            </a:r>
            <a:r>
              <a:rPr lang="es-ES" sz="1400" dirty="0" smtClean="0"/>
              <a:t>+</a:t>
            </a:r>
            <a:r>
              <a:rPr lang="es-ES" sz="1400" baseline="30000" dirty="0" smtClean="0"/>
              <a:t> </a:t>
            </a:r>
            <a:r>
              <a:rPr lang="es-ES" sz="1400" dirty="0"/>
              <a:t>¾ a</a:t>
            </a:r>
            <a:r>
              <a:rPr lang="es-ES" sz="1400" baseline="30000" dirty="0"/>
              <a:t>n+1 </a:t>
            </a:r>
            <a:r>
              <a:rPr lang="es-ES" sz="1400" baseline="30000" dirty="0" smtClean="0"/>
              <a:t>      </a:t>
            </a:r>
            <a:r>
              <a:rPr lang="es-ES" sz="1400" dirty="0" smtClean="0"/>
              <a:t>C</a:t>
            </a:r>
            <a:r>
              <a:rPr lang="es-ES" sz="1400" dirty="0"/>
              <a:t>. </a:t>
            </a:r>
            <a:r>
              <a:rPr lang="es-ES" sz="1400" dirty="0" smtClean="0"/>
              <a:t>¼ a</a:t>
            </a:r>
            <a:r>
              <a:rPr lang="es-ES" sz="1400" baseline="30000" dirty="0" smtClean="0"/>
              <a:t>n-1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½ </a:t>
            </a:r>
            <a:r>
              <a:rPr lang="es-ES" sz="1400" dirty="0" err="1" smtClean="0"/>
              <a:t>a</a:t>
            </a:r>
            <a:r>
              <a:rPr lang="es-ES" sz="1400" baseline="30000" dirty="0" err="1" smtClean="0"/>
              <a:t>n</a:t>
            </a:r>
            <a:r>
              <a:rPr lang="es-ES" sz="1400" baseline="30000" dirty="0" smtClean="0"/>
              <a:t>  </a:t>
            </a:r>
            <a:r>
              <a:rPr lang="es-ES" sz="1400" dirty="0"/>
              <a:t>+ </a:t>
            </a:r>
            <a:r>
              <a:rPr lang="es-ES" sz="1400" dirty="0" smtClean="0"/>
              <a:t>½ a</a:t>
            </a:r>
            <a:r>
              <a:rPr lang="es-ES" sz="1400" baseline="30000" dirty="0" smtClean="0"/>
              <a:t>n+1       </a:t>
            </a:r>
            <a:r>
              <a:rPr lang="es-ES" sz="1400" dirty="0" smtClean="0"/>
              <a:t>D</a:t>
            </a:r>
            <a:r>
              <a:rPr lang="es-ES" sz="1400" dirty="0"/>
              <a:t>.</a:t>
            </a:r>
            <a:r>
              <a:rPr lang="es-ES" sz="1400" baseline="30000" dirty="0"/>
              <a:t>  - </a:t>
            </a:r>
            <a:r>
              <a:rPr lang="es-ES" sz="1400" dirty="0"/>
              <a:t>¼ a</a:t>
            </a:r>
            <a:r>
              <a:rPr lang="es-ES" sz="1400" baseline="30000" dirty="0"/>
              <a:t>n-1</a:t>
            </a:r>
            <a:r>
              <a:rPr lang="es-ES" sz="1400" dirty="0"/>
              <a:t> -</a:t>
            </a:r>
            <a:r>
              <a:rPr lang="es-ES" sz="1400" baseline="30000" dirty="0"/>
              <a:t> </a:t>
            </a:r>
            <a:r>
              <a:rPr lang="es-ES" sz="1400" dirty="0"/>
              <a:t>½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baseline="30000" dirty="0"/>
              <a:t>  </a:t>
            </a:r>
            <a:r>
              <a:rPr lang="es-ES" sz="1400" dirty="0"/>
              <a:t>-</a:t>
            </a:r>
            <a:r>
              <a:rPr lang="es-ES" sz="1400" baseline="30000" dirty="0"/>
              <a:t> </a:t>
            </a:r>
            <a:r>
              <a:rPr lang="es-ES" sz="1400" dirty="0" smtClean="0"/>
              <a:t> ½ a</a:t>
            </a:r>
            <a:r>
              <a:rPr lang="es-ES" sz="1400" baseline="30000" dirty="0" smtClean="0"/>
              <a:t>n+1 </a:t>
            </a:r>
            <a:endParaRPr lang="es-ES" sz="1400" baseline="30000" dirty="0"/>
          </a:p>
          <a:p>
            <a:pPr marL="0" indent="0">
              <a:buNone/>
            </a:pPr>
            <a:endParaRPr lang="es-ES" sz="1400" baseline="30000" dirty="0"/>
          </a:p>
          <a:p>
            <a:endParaRPr lang="es-ES" sz="1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56275" y="58645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938830" y="58645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610681" y="572768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5206331" y="58645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338529" y="60421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956317" y="61786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56275" y="124282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938830" y="124282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610681" y="1229144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206331" y="124282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338529" y="126059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956317" y="1274240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056275" y="1886214"/>
            <a:ext cx="839903" cy="1569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1938830" y="1872530"/>
            <a:ext cx="1629199" cy="170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610681" y="1862495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206331" y="187618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6338529" y="189394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9956318" y="1890022"/>
            <a:ext cx="1088553" cy="198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INICIAR EVALUACIÓN</a:t>
            </a:r>
            <a:endParaRPr lang="es-ES" sz="8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041640" y="254299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924195" y="254299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596046" y="252930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191696" y="254299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323894" y="256075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9941682" y="257440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098355" y="310398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1980910" y="310398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3652761" y="3090301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248411" y="310398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0609" y="3078624"/>
            <a:ext cx="1089546" cy="22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9998397" y="3117106"/>
            <a:ext cx="1122808" cy="198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INICIAR EVALUACIÓN</a:t>
            </a:r>
            <a:endParaRPr lang="es-ES" sz="8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129978" y="426594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012533" y="426594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3684384" y="425225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5280034" y="426594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6412232" y="428370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0093209" y="427218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116414" y="493602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1998969" y="493602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3670820" y="4922335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266470" y="493602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6398668" y="495378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10016456" y="496743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146129" y="607945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028684" y="607945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3700535" y="6073530"/>
            <a:ext cx="1409419" cy="1591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VER EJERCICIO RESUELTO</a:t>
            </a:r>
            <a:endParaRPr lang="es-ES" sz="9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5166960" y="6066122"/>
            <a:ext cx="9033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RESULTADO</a:t>
            </a:r>
            <a:endParaRPr lang="es-ES" sz="8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6101124" y="6075906"/>
            <a:ext cx="932881" cy="18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OTRO EJERCICIO</a:t>
            </a:r>
            <a:endParaRPr lang="es-ES" sz="8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9558270" y="6069047"/>
            <a:ext cx="1124516" cy="19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INICIAR EVALUACIÓN</a:t>
            </a:r>
            <a:endParaRPr lang="es-ES" sz="8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146129" y="5506530"/>
            <a:ext cx="659930" cy="157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PASOS</a:t>
            </a:r>
            <a:endParaRPr lang="es-ES" sz="8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1863066" y="5506530"/>
            <a:ext cx="1404930" cy="1434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EJERCICIOS MODELOS</a:t>
            </a:r>
            <a:endParaRPr lang="es-ES" sz="8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3316189" y="5504457"/>
            <a:ext cx="1409419" cy="1591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EJERCICIO RESUELTO</a:t>
            </a:r>
            <a:endParaRPr lang="es-ES" sz="8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4770814" y="5494787"/>
            <a:ext cx="9033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RESULTADO</a:t>
            </a:r>
            <a:endParaRPr lang="es-ES" sz="8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5719334" y="5504457"/>
            <a:ext cx="932881" cy="18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OTRO EJERCICIO</a:t>
            </a:r>
            <a:endParaRPr lang="es-ES" sz="8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9192258" y="5486000"/>
            <a:ext cx="1124516" cy="19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INICIAR EVALUACIÓN</a:t>
            </a:r>
            <a:endParaRPr lang="es-ES" sz="8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117188" y="3715886"/>
            <a:ext cx="659930" cy="1622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PASOS</a:t>
            </a:r>
            <a:endParaRPr lang="es-ES" sz="8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1805747" y="3700176"/>
            <a:ext cx="1376075" cy="1642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EJERCICIOS MODELOS</a:t>
            </a:r>
            <a:endParaRPr lang="es-ES" sz="8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218640" y="3686247"/>
            <a:ext cx="1243801" cy="19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EJERCICIO RESUELTO</a:t>
            </a:r>
            <a:endParaRPr lang="es-ES" sz="8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4503894" y="3683242"/>
            <a:ext cx="9033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VER RESULTADO</a:t>
            </a:r>
            <a:endParaRPr lang="es-ES" sz="8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5447728" y="3675877"/>
            <a:ext cx="932881" cy="18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OTRO EJERCICIO</a:t>
            </a:r>
            <a:endParaRPr lang="es-ES" sz="8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08206" y="3648860"/>
            <a:ext cx="1301947" cy="23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INICIAR EVALUACIÓN</a:t>
            </a:r>
            <a:endParaRPr lang="es-ES" sz="8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7533862" y="60179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7517861" y="1245605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533862" y="1862495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7533862" y="254751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7533862" y="3068023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6445781" y="3671401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7604113" y="4273393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572884" y="4944613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6727266" y="549381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7124564" y="6067891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9244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93437" y="416815"/>
            <a:ext cx="11308308" cy="56533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21. De 5m + 3n – 8 restar – 2m + n – 1		</a:t>
            </a:r>
            <a:r>
              <a:rPr lang="es-ES" sz="1400" dirty="0" smtClean="0">
                <a:solidFill>
                  <a:srgbClr val="FF0000"/>
                </a:solidFill>
              </a:rPr>
              <a:t>A. 7m + 2n – 7</a:t>
            </a:r>
            <a:r>
              <a:rPr lang="es-ES" sz="1400" dirty="0" smtClean="0"/>
              <a:t>	B. – 7m </a:t>
            </a:r>
            <a:r>
              <a:rPr lang="es-ES" sz="1400" dirty="0"/>
              <a:t>-</a:t>
            </a:r>
            <a:r>
              <a:rPr lang="es-ES" sz="1400" dirty="0" smtClean="0"/>
              <a:t> 2n + 7	C. 3m + 4n - 9	D. – 3m - 4n + 9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22. Restar – 5m – 3n + 8 de 2m – n + 1	</a:t>
            </a:r>
            <a:r>
              <a:rPr lang="es-ES" sz="1400" dirty="0" smtClean="0">
                <a:solidFill>
                  <a:srgbClr val="FF0000"/>
                </a:solidFill>
              </a:rPr>
              <a:t>A. 7m + 2n - 7</a:t>
            </a:r>
            <a:r>
              <a:rPr lang="es-ES" sz="1400" dirty="0" smtClean="0"/>
              <a:t>	B. </a:t>
            </a:r>
            <a:r>
              <a:rPr lang="es-ES" sz="1400" dirty="0"/>
              <a:t>– 7m - 2n + 7	C. 3m + 4n - 9	D. – 3m - 4n + 9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23. De 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4m + 7 restar 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m + 2		</a:t>
            </a:r>
            <a:r>
              <a:rPr lang="es-ES" sz="1400" dirty="0" smtClean="0">
                <a:solidFill>
                  <a:srgbClr val="FF0000"/>
                </a:solidFill>
              </a:rPr>
              <a:t>A. 5m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– 3m + 5</a:t>
            </a:r>
            <a:r>
              <a:rPr lang="es-ES" sz="1400" dirty="0" smtClean="0"/>
              <a:t>	B. – 5m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+ 3m – 5	C. 7m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- 5m + 9	D. - 7m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+ 5m - 9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24. Restar 6m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4m </a:t>
            </a:r>
            <a:r>
              <a:rPr lang="es-ES" sz="1400" dirty="0" smtClean="0"/>
              <a:t>+ </a:t>
            </a:r>
            <a:r>
              <a:rPr lang="es-ES" sz="1400" dirty="0"/>
              <a:t>7 </a:t>
            </a:r>
            <a:r>
              <a:rPr lang="es-ES" sz="1400" dirty="0" smtClean="0"/>
              <a:t>de 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m </a:t>
            </a:r>
            <a:r>
              <a:rPr lang="es-ES" sz="1400" dirty="0" smtClean="0"/>
              <a:t>+ </a:t>
            </a:r>
            <a:r>
              <a:rPr lang="es-ES" sz="1400" dirty="0"/>
              <a:t>2	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- 5m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+ 3m - 5</a:t>
            </a:r>
            <a:r>
              <a:rPr lang="es-ES" sz="1400" dirty="0"/>
              <a:t>	</a:t>
            </a:r>
            <a:r>
              <a:rPr lang="es-ES" sz="1400" dirty="0" smtClean="0"/>
              <a:t>B. 5m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- 3m - 5</a:t>
            </a:r>
            <a:r>
              <a:rPr lang="es-ES" sz="1400" dirty="0"/>
              <a:t>	C. 7m</a:t>
            </a:r>
            <a:r>
              <a:rPr lang="es-ES" sz="1400" baseline="30000" dirty="0"/>
              <a:t>2</a:t>
            </a:r>
            <a:r>
              <a:rPr lang="es-ES" sz="1400" dirty="0"/>
              <a:t> - 5m + 9	D. - 7m</a:t>
            </a:r>
            <a:r>
              <a:rPr lang="es-ES" sz="1400" baseline="30000" dirty="0"/>
              <a:t>2</a:t>
            </a:r>
            <a:r>
              <a:rPr lang="es-ES" sz="1400" dirty="0"/>
              <a:t> + 5m - 9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25. De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– 8xy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restar – 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		</a:t>
            </a:r>
            <a:r>
              <a:rPr lang="es-ES" sz="1400" dirty="0" smtClean="0">
                <a:solidFill>
                  <a:srgbClr val="FF0000"/>
                </a:solidFill>
              </a:rPr>
              <a:t>A. 13x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– 9xy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	B. - 13x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+ 9xy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	C.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- 7xy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	D. –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+ 7xy</a:t>
            </a:r>
            <a:r>
              <a:rPr lang="es-ES" sz="1400" baseline="30000" dirty="0" smtClean="0"/>
              <a:t>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26. Restar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- </a:t>
            </a:r>
            <a:r>
              <a:rPr lang="es-ES" sz="1400" dirty="0"/>
              <a:t>8xy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de </a:t>
            </a:r>
            <a:r>
              <a:rPr lang="es-ES" sz="1400" dirty="0"/>
              <a:t>-</a:t>
            </a:r>
            <a:r>
              <a:rPr lang="es-ES" sz="1400" dirty="0" smtClean="0"/>
              <a:t> </a:t>
            </a:r>
            <a:r>
              <a:rPr lang="es-ES" sz="1400" dirty="0"/>
              <a:t>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r>
              <a:rPr lang="es-ES" sz="1400" dirty="0"/>
              <a:t>	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- 13x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+ 9xy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/>
              <a:t>	B.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- 9xy</a:t>
            </a:r>
            <a:r>
              <a:rPr lang="es-ES" sz="1400" baseline="30000" dirty="0" smtClean="0"/>
              <a:t>2</a:t>
            </a:r>
            <a:r>
              <a:rPr lang="es-ES" sz="1400" dirty="0"/>
              <a:t>	C.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- 7xy</a:t>
            </a:r>
            <a:r>
              <a:rPr lang="es-ES" sz="1400" baseline="30000" dirty="0" smtClean="0"/>
              <a:t>2</a:t>
            </a:r>
            <a:r>
              <a:rPr lang="es-ES" sz="1400" dirty="0"/>
              <a:t>	D. – 5</a:t>
            </a:r>
            <a:r>
              <a:rPr lang="es-ES" sz="1400" dirty="0" smtClean="0"/>
              <a:t>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+ 7xy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27. De 10x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x + 3 restar – 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1		</a:t>
            </a:r>
            <a:r>
              <a:rPr lang="es-ES" sz="1400" dirty="0" smtClean="0">
                <a:solidFill>
                  <a:srgbClr val="FF0000"/>
                </a:solidFill>
              </a:rPr>
              <a:t>A. 14x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– x + 4</a:t>
            </a:r>
            <a:r>
              <a:rPr lang="es-ES" sz="1400" dirty="0" smtClean="0"/>
              <a:t>	B. – 14x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x – 4	C. 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x + 2		D. – 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x - 2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28. Restar 10x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x </a:t>
            </a:r>
            <a:r>
              <a:rPr lang="es-ES" sz="1400" dirty="0" smtClean="0"/>
              <a:t>+ </a:t>
            </a:r>
            <a:r>
              <a:rPr lang="es-ES" sz="1400" dirty="0"/>
              <a:t>3 </a:t>
            </a:r>
            <a:r>
              <a:rPr lang="es-ES" sz="1400" dirty="0" smtClean="0"/>
              <a:t>de - 4x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1	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- 14x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</a:t>
            </a:r>
            <a:r>
              <a:rPr lang="es-ES" sz="1400" dirty="0">
                <a:solidFill>
                  <a:srgbClr val="FF0000"/>
                </a:solidFill>
              </a:rPr>
              <a:t>x </a:t>
            </a:r>
            <a:r>
              <a:rPr lang="es-ES" sz="1400" dirty="0" smtClean="0">
                <a:solidFill>
                  <a:srgbClr val="FF0000"/>
                </a:solidFill>
              </a:rPr>
              <a:t>- 4</a:t>
            </a:r>
            <a:r>
              <a:rPr lang="es-ES" sz="1400" dirty="0"/>
              <a:t>	B. </a:t>
            </a:r>
            <a:r>
              <a:rPr lang="es-ES" sz="1400" dirty="0" smtClean="0"/>
              <a:t>14x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x </a:t>
            </a:r>
            <a:r>
              <a:rPr lang="es-ES" sz="1400" dirty="0" smtClean="0"/>
              <a:t>+ 4</a:t>
            </a:r>
            <a:r>
              <a:rPr lang="es-ES" sz="1400" dirty="0"/>
              <a:t>	</a:t>
            </a:r>
            <a:r>
              <a:rPr lang="es-ES" sz="1400" dirty="0" smtClean="0"/>
              <a:t>C</a:t>
            </a:r>
            <a:r>
              <a:rPr lang="es-ES" sz="1400" dirty="0"/>
              <a:t>. 6x</a:t>
            </a:r>
            <a:r>
              <a:rPr lang="es-ES" sz="1400" baseline="30000" dirty="0"/>
              <a:t>2</a:t>
            </a:r>
            <a:r>
              <a:rPr lang="es-ES" sz="1400" dirty="0"/>
              <a:t> - x + 2		D. – 6x</a:t>
            </a:r>
            <a:r>
              <a:rPr lang="es-ES" sz="1400" baseline="30000" dirty="0"/>
              <a:t>2</a:t>
            </a:r>
            <a:r>
              <a:rPr lang="es-ES" sz="1400" dirty="0"/>
              <a:t> + x - 2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29. </a:t>
            </a:r>
            <a:r>
              <a:rPr lang="es-ES" sz="1400" dirty="0"/>
              <a:t>D</a:t>
            </a:r>
            <a:r>
              <a:rPr lang="es-ES" sz="1400" dirty="0" smtClean="0"/>
              <a:t>e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+ 7 restar 6a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 smtClean="0"/>
              <a:t>2	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A. - 5a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+ 3ab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+ 7</a:t>
            </a:r>
            <a:r>
              <a:rPr lang="es-ES" sz="1400" dirty="0" smtClean="0"/>
              <a:t>	B. 5a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- 3ab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- 7	C. 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5ab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+ 7	D. – 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+ 5ab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- 7</a:t>
            </a:r>
            <a:endParaRPr lang="es-ES" sz="1400" baseline="30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30. Restar - </a:t>
            </a:r>
            <a:r>
              <a:rPr lang="es-ES" sz="1400" dirty="0" err="1" smtClean="0"/>
              <a:t>a</a:t>
            </a:r>
            <a:r>
              <a:rPr lang="es-ES" sz="1400" baseline="30000" dirty="0" err="1" smtClean="0"/>
              <a:t>x</a:t>
            </a:r>
            <a:r>
              <a:rPr lang="es-ES" sz="1400" dirty="0" smtClean="0"/>
              <a:t> + a</a:t>
            </a:r>
            <a:r>
              <a:rPr lang="es-ES" sz="1400" baseline="30000" dirty="0" smtClean="0"/>
              <a:t>2x</a:t>
            </a:r>
            <a:r>
              <a:rPr lang="es-ES" sz="1400" dirty="0" smtClean="0"/>
              <a:t> – 7a</a:t>
            </a:r>
            <a:r>
              <a:rPr lang="es-ES" sz="1400" baseline="30000" dirty="0" smtClean="0"/>
              <a:t>3x</a:t>
            </a:r>
            <a:r>
              <a:rPr lang="es-ES" sz="1400" dirty="0" smtClean="0"/>
              <a:t> de - 6a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+ 4a</a:t>
            </a:r>
            <a:r>
              <a:rPr lang="es-ES" sz="1400" baseline="30000" dirty="0" smtClean="0"/>
              <a:t>2x </a:t>
            </a:r>
            <a:r>
              <a:rPr lang="es-ES" sz="1400" dirty="0" smtClean="0"/>
              <a:t>+ a</a:t>
            </a:r>
            <a:r>
              <a:rPr lang="es-ES" sz="1400" baseline="30000" dirty="0" smtClean="0"/>
              <a:t>3x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- 5a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 + 3a</a:t>
            </a:r>
            <a:r>
              <a:rPr lang="es-ES" sz="1400" baseline="30000" dirty="0" smtClean="0">
                <a:solidFill>
                  <a:srgbClr val="FF0000"/>
                </a:solidFill>
              </a:rPr>
              <a:t>2x</a:t>
            </a:r>
            <a:r>
              <a:rPr lang="es-ES" sz="1400" dirty="0" smtClean="0">
                <a:solidFill>
                  <a:srgbClr val="FF0000"/>
                </a:solidFill>
              </a:rPr>
              <a:t> + 8a</a:t>
            </a:r>
            <a:r>
              <a:rPr lang="es-ES" sz="1400" baseline="30000" dirty="0" smtClean="0">
                <a:solidFill>
                  <a:srgbClr val="FF0000"/>
                </a:solidFill>
              </a:rPr>
              <a:t>3x </a:t>
            </a:r>
            <a:r>
              <a:rPr lang="es-ES" sz="1400" dirty="0"/>
              <a:t>	B. </a:t>
            </a:r>
            <a:r>
              <a:rPr lang="es-ES" sz="1400" dirty="0" smtClean="0"/>
              <a:t>5a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- </a:t>
            </a:r>
            <a:r>
              <a:rPr lang="es-ES" sz="1400" dirty="0"/>
              <a:t>3a</a:t>
            </a:r>
            <a:r>
              <a:rPr lang="es-ES" sz="1400" baseline="30000" dirty="0"/>
              <a:t>2x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8a</a:t>
            </a:r>
            <a:r>
              <a:rPr lang="es-ES" sz="1400" baseline="30000" dirty="0"/>
              <a:t>3x </a:t>
            </a:r>
            <a:r>
              <a:rPr lang="es-ES" sz="1400" dirty="0"/>
              <a:t>	C. </a:t>
            </a:r>
            <a:r>
              <a:rPr lang="es-ES" sz="1400" dirty="0" smtClean="0"/>
              <a:t>- 7a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+ 5a</a:t>
            </a:r>
            <a:r>
              <a:rPr lang="es-ES" sz="1400" baseline="30000" dirty="0" smtClean="0"/>
              <a:t>2x</a:t>
            </a:r>
            <a:r>
              <a:rPr lang="es-ES" sz="1400" dirty="0" smtClean="0"/>
              <a:t> </a:t>
            </a:r>
            <a:r>
              <a:rPr lang="es-ES" sz="1400" dirty="0"/>
              <a:t>- </a:t>
            </a:r>
            <a:r>
              <a:rPr lang="es-ES" sz="1400" dirty="0" smtClean="0"/>
              <a:t>6a</a:t>
            </a:r>
            <a:r>
              <a:rPr lang="es-ES" sz="1400" baseline="30000" dirty="0" smtClean="0"/>
              <a:t>3x </a:t>
            </a:r>
            <a:r>
              <a:rPr lang="es-ES" sz="1400" dirty="0"/>
              <a:t>	D. </a:t>
            </a:r>
            <a:r>
              <a:rPr lang="es-ES" sz="1400" dirty="0" smtClean="0"/>
              <a:t>7a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- </a:t>
            </a:r>
            <a:r>
              <a:rPr lang="es-ES" sz="1400" dirty="0"/>
              <a:t>5a</a:t>
            </a:r>
            <a:r>
              <a:rPr lang="es-ES" sz="1400" baseline="30000" dirty="0"/>
              <a:t>2x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6a</a:t>
            </a:r>
            <a:r>
              <a:rPr lang="es-ES" sz="1400" baseline="30000" dirty="0"/>
              <a:t>3x </a:t>
            </a:r>
            <a:endParaRPr lang="es-ES" sz="1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288287" y="69563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2170842" y="69563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3842693" y="681951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5438343" y="69563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570541" y="71339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258494" y="72704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324681" y="108625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207236" y="108625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3879087" y="1072568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474737" y="108625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606935" y="110401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0294888" y="111766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1361075" y="159175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2243630" y="159175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915481" y="1578071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511131" y="159175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643329" y="160951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0331282" y="162316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361075" y="196461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243630" y="196461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915481" y="1950925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511131" y="196461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643329" y="198237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0331282" y="199602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1397469" y="240440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280024" y="240440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3951875" y="239071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5547525" y="240440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79723" y="242216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0367676" y="243581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1433863" y="285787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2316418" y="285787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988269" y="2844192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5583919" y="285787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716117" y="287564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0404070" y="288928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1433863" y="325717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316418" y="325717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3988269" y="324348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5583919" y="325717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6716117" y="327493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404070" y="328858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97469" y="366858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2280024" y="366858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3951875" y="3654903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5547525" y="366858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679723" y="368635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0367676" y="369999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1397469" y="407907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2280024" y="407907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951875" y="4065391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5547525" y="407907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6679723" y="409683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0367676" y="411048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1397469" y="454506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280024" y="454506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3951875" y="453137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5547525" y="454506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6679723" y="456282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367676" y="457647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7718510" y="68391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7805663" y="109484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7909288" y="1562250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7909288" y="1959555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7868493" y="2384055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7909288" y="283505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1281" y="3260754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7909288" y="3673237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7880147" y="4085430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7880147" y="454000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1363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41195" y="245660"/>
            <a:ext cx="11614244" cy="64625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1. ¿Cuánto mide el tercer </a:t>
            </a:r>
            <a:r>
              <a:rPr lang="es-ES" sz="1400" dirty="0"/>
              <a:t>lado de un </a:t>
            </a:r>
            <a:r>
              <a:rPr lang="es-ES" sz="1400" dirty="0" smtClean="0"/>
              <a:t>triángulo, si su perímetro es de 12xyz, y los otros lados miden 5xyz, y 3xyz? 	</a:t>
            </a:r>
            <a:r>
              <a:rPr lang="es-ES" sz="1400" dirty="0">
                <a:solidFill>
                  <a:srgbClr val="FF0000"/>
                </a:solidFill>
              </a:rPr>
              <a:t> A. 4</a:t>
            </a:r>
            <a:r>
              <a:rPr lang="es-ES" sz="1400" dirty="0" smtClean="0">
                <a:solidFill>
                  <a:srgbClr val="FF0000"/>
                </a:solidFill>
              </a:rPr>
              <a:t>xyz</a:t>
            </a:r>
            <a:r>
              <a:rPr lang="es-ES" sz="1400" dirty="0">
                <a:solidFill>
                  <a:srgbClr val="FF0000"/>
                </a:solidFill>
              </a:rPr>
              <a:t>	 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2xyz      </a:t>
            </a:r>
            <a:r>
              <a:rPr lang="es-ES" sz="1400" dirty="0"/>
              <a:t>C. </a:t>
            </a:r>
            <a:r>
              <a:rPr lang="es-ES" sz="1400" dirty="0" smtClean="0"/>
              <a:t>8xyz       </a:t>
            </a:r>
            <a:r>
              <a:rPr lang="es-ES" sz="1400" dirty="0"/>
              <a:t>D. </a:t>
            </a:r>
            <a:r>
              <a:rPr lang="es-ES" sz="1400" dirty="0" smtClean="0"/>
              <a:t>15xyz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smtClean="0"/>
              <a:t>32. ¿Cuánto mide el lado </a:t>
            </a:r>
            <a:r>
              <a:rPr lang="es-ES" sz="1400" dirty="0"/>
              <a:t>desigual de un triángulo </a:t>
            </a:r>
            <a:r>
              <a:rPr lang="es-ES" sz="1400" dirty="0" smtClean="0"/>
              <a:t>isósceles, si su perímetro es de 10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</a:t>
            </a:r>
            <a:r>
              <a:rPr lang="es-ES" sz="1400" dirty="0" smtClean="0"/>
              <a:t>, y sus lados iguales miden 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cada uno? </a:t>
            </a:r>
          </a:p>
          <a:p>
            <a:pPr marL="0" indent="0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A. 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     </a:t>
            </a:r>
            <a:r>
              <a:rPr lang="es-ES" sz="1400" dirty="0"/>
              <a:t>B</a:t>
            </a:r>
            <a:r>
              <a:rPr lang="es-ES" sz="1400" dirty="0" smtClean="0"/>
              <a:t>.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        </a:t>
            </a:r>
            <a:r>
              <a:rPr lang="es-ES" sz="1400" dirty="0"/>
              <a:t>C</a:t>
            </a:r>
            <a:r>
              <a:rPr lang="es-ES" sz="1400" dirty="0" smtClean="0"/>
              <a:t>. 16a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    </a:t>
            </a:r>
            <a:r>
              <a:rPr lang="es-ES" sz="1400" dirty="0"/>
              <a:t>D. </a:t>
            </a:r>
            <a:r>
              <a:rPr lang="es-ES" sz="1400" dirty="0" smtClean="0"/>
              <a:t>11a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3. ¿Cuánto miden los lados </a:t>
            </a:r>
            <a:r>
              <a:rPr lang="es-ES" sz="1400" dirty="0"/>
              <a:t>iguales de un </a:t>
            </a:r>
            <a:r>
              <a:rPr lang="es-ES" sz="1400" dirty="0" smtClean="0"/>
              <a:t>triángulo isósceles, si su perímetro es </a:t>
            </a:r>
            <a:r>
              <a:rPr lang="es-ES" sz="1400" dirty="0"/>
              <a:t>de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, y el lado desigual mide 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?  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        </a:t>
            </a:r>
            <a:r>
              <a:rPr lang="es-ES" sz="1400" dirty="0"/>
              <a:t>B.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n </a:t>
            </a:r>
            <a:r>
              <a:rPr lang="es-ES" sz="1400" dirty="0"/>
              <a:t>	C.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n             </a:t>
            </a:r>
            <a:r>
              <a:rPr lang="es-ES" sz="1400" dirty="0" smtClean="0"/>
              <a:t>D</a:t>
            </a:r>
            <a:r>
              <a:rPr lang="es-ES" sz="1400" dirty="0"/>
              <a:t>. </a:t>
            </a:r>
            <a:r>
              <a:rPr lang="es-ES" sz="1400" dirty="0" smtClean="0"/>
              <a:t>15x</a:t>
            </a:r>
            <a:r>
              <a:rPr lang="es-ES" sz="1400" baseline="30000" dirty="0" smtClean="0"/>
              <a:t>n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4. ¿Cuánto tiene de </a:t>
            </a:r>
            <a:r>
              <a:rPr lang="es-ES" sz="1400" dirty="0"/>
              <a:t>ancho un rectángulo </a:t>
            </a:r>
            <a:r>
              <a:rPr lang="es-ES" sz="1400" dirty="0" smtClean="0"/>
              <a:t>si su altura es de 3z, y su perímetro es de 16z? 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5z       </a:t>
            </a:r>
            <a:r>
              <a:rPr lang="es-ES" sz="1400" dirty="0"/>
              <a:t>B. </a:t>
            </a:r>
            <a:r>
              <a:rPr lang="es-ES" sz="1400" dirty="0" smtClean="0"/>
              <a:t>6z </a:t>
            </a:r>
            <a:r>
              <a:rPr lang="es-ES" sz="1400" dirty="0"/>
              <a:t>	C. </a:t>
            </a:r>
            <a:r>
              <a:rPr lang="es-ES" sz="1400" dirty="0" smtClean="0"/>
              <a:t>13z</a:t>
            </a:r>
            <a:r>
              <a:rPr lang="es-ES" sz="1400" dirty="0"/>
              <a:t>	D. </a:t>
            </a:r>
            <a:r>
              <a:rPr lang="es-ES" sz="1400" dirty="0" smtClean="0"/>
              <a:t>13/2 z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5. </a:t>
            </a:r>
            <a:r>
              <a:rPr lang="es-ES" sz="1400" dirty="0"/>
              <a:t>¿Cuánto tiene de </a:t>
            </a:r>
            <a:r>
              <a:rPr lang="es-ES" sz="1400" dirty="0" smtClean="0"/>
              <a:t>alto </a:t>
            </a:r>
            <a:r>
              <a:rPr lang="es-ES" sz="1400" dirty="0"/>
              <a:t>un rectángulo si su altura es de </a:t>
            </a:r>
            <a:r>
              <a:rPr lang="es-ES" sz="1400" dirty="0" smtClean="0"/>
              <a:t>8m, </a:t>
            </a:r>
            <a:r>
              <a:rPr lang="es-ES" sz="1400" dirty="0"/>
              <a:t>y su perímetro es de </a:t>
            </a:r>
            <a:r>
              <a:rPr lang="es-ES" sz="1400" dirty="0" smtClean="0"/>
              <a:t>20m?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16m</a:t>
            </a:r>
            <a:r>
              <a:rPr lang="es-ES" sz="1400" dirty="0"/>
              <a:t>	C. </a:t>
            </a:r>
            <a:r>
              <a:rPr lang="es-ES" sz="1400" dirty="0" smtClean="0"/>
              <a:t>12m</a:t>
            </a:r>
            <a:r>
              <a:rPr lang="es-ES" sz="1400" dirty="0"/>
              <a:t>	D. </a:t>
            </a:r>
            <a:r>
              <a:rPr lang="es-ES" sz="1400" dirty="0" smtClean="0"/>
              <a:t>6m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6. La suma de las edades del padre, la madre y el hijo es de 50e. Si la madre tiene 20e y el hijo 5e, ¿Cuál es la edad del padre?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25e	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30e</a:t>
            </a:r>
            <a:r>
              <a:rPr lang="es-ES" sz="1400" dirty="0"/>
              <a:t>		C. </a:t>
            </a:r>
            <a:r>
              <a:rPr lang="es-ES" sz="1400" dirty="0" smtClean="0"/>
              <a:t>45e</a:t>
            </a:r>
            <a:r>
              <a:rPr lang="es-ES" sz="1400" dirty="0"/>
              <a:t>		D. </a:t>
            </a:r>
            <a:r>
              <a:rPr lang="es-ES" sz="1400" dirty="0" smtClean="0"/>
              <a:t>33e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7. Se compran 3 artículos de ropa por 100000p: una chaqueta, una camisa y un pantalón; si la camisa costó 20000p y la chaqueta 50000p, ¿Cuánto costó el pantalón?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30000p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70000p</a:t>
            </a:r>
            <a:r>
              <a:rPr lang="es-ES" sz="1400" dirty="0"/>
              <a:t>	C. </a:t>
            </a:r>
            <a:r>
              <a:rPr lang="es-ES" sz="1400" dirty="0" smtClean="0"/>
              <a:t>50000p</a:t>
            </a:r>
            <a:r>
              <a:rPr lang="es-ES" sz="1400" dirty="0"/>
              <a:t>	    D. </a:t>
            </a:r>
            <a:r>
              <a:rPr lang="es-ES" sz="1400" dirty="0" smtClean="0"/>
              <a:t>80000p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8. </a:t>
            </a:r>
            <a:r>
              <a:rPr lang="es-ES" sz="1400" dirty="0"/>
              <a:t>Se compran 3 artículos de </a:t>
            </a:r>
            <a:r>
              <a:rPr lang="es-ES" sz="1400" dirty="0" smtClean="0"/>
              <a:t>ropa por 100000p - 5000: </a:t>
            </a:r>
            <a:r>
              <a:rPr lang="es-ES" sz="1400" dirty="0"/>
              <a:t>una chaqueta, una camisa y un pantalón; </a:t>
            </a:r>
            <a:r>
              <a:rPr lang="es-ES" sz="1400" dirty="0" smtClean="0"/>
              <a:t>si la </a:t>
            </a:r>
            <a:r>
              <a:rPr lang="es-ES" sz="1400" dirty="0"/>
              <a:t>camisa costó </a:t>
            </a:r>
            <a:r>
              <a:rPr lang="es-ES" sz="1400" dirty="0" smtClean="0"/>
              <a:t>20000p + 10000 </a:t>
            </a:r>
            <a:r>
              <a:rPr lang="es-ES" sz="1400" dirty="0"/>
              <a:t>y el pantalón costó </a:t>
            </a:r>
            <a:r>
              <a:rPr lang="es-ES" sz="1400" dirty="0" smtClean="0"/>
              <a:t>30000p – 15000, </a:t>
            </a:r>
            <a:r>
              <a:rPr lang="es-ES" sz="1400" dirty="0"/>
              <a:t>¿Cuánto </a:t>
            </a:r>
            <a:r>
              <a:rPr lang="es-ES" sz="1400" dirty="0" smtClean="0"/>
              <a:t>costó la chaqueta?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50000p 	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50000p - 25000</a:t>
            </a:r>
            <a:r>
              <a:rPr lang="es-ES" sz="1400" dirty="0"/>
              <a:t>	C. </a:t>
            </a:r>
            <a:r>
              <a:rPr lang="es-ES" sz="1400" dirty="0" smtClean="0"/>
              <a:t>50000p + 30000</a:t>
            </a:r>
            <a:r>
              <a:rPr lang="es-ES" sz="1400" dirty="0"/>
              <a:t>	   D. </a:t>
            </a:r>
            <a:r>
              <a:rPr lang="es-ES" sz="1400" dirty="0" smtClean="0"/>
              <a:t>5000p - 30000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9. En una empresa la nómina total </a:t>
            </a:r>
            <a:r>
              <a:rPr lang="es-ES" sz="1400" dirty="0"/>
              <a:t>es de 10x</a:t>
            </a:r>
            <a:r>
              <a:rPr lang="es-ES" sz="1400" baseline="30000" dirty="0"/>
              <a:t>2</a:t>
            </a:r>
            <a:r>
              <a:rPr lang="es-ES" sz="1400" dirty="0"/>
              <a:t> – 7x + </a:t>
            </a:r>
            <a:r>
              <a:rPr lang="es-ES" sz="1400" dirty="0" smtClean="0"/>
              <a:t>15; si la secretaria gana 3x</a:t>
            </a:r>
            <a:r>
              <a:rPr lang="es-ES" sz="1400" baseline="30000" dirty="0"/>
              <a:t>2</a:t>
            </a:r>
            <a:r>
              <a:rPr lang="es-ES" sz="1400" dirty="0" smtClean="0"/>
              <a:t> – 7x + 1, la recepcionista 2x</a:t>
            </a:r>
            <a:r>
              <a:rPr lang="es-ES" sz="1400" baseline="30000" dirty="0"/>
              <a:t>2</a:t>
            </a:r>
            <a:r>
              <a:rPr lang="es-ES" sz="1400" dirty="0" smtClean="0"/>
              <a:t> – 3x + 1, el mensajero x</a:t>
            </a:r>
            <a:r>
              <a:rPr lang="es-ES" sz="1400" baseline="30000" dirty="0"/>
              <a:t>2</a:t>
            </a:r>
            <a:r>
              <a:rPr lang="es-ES" sz="1400" dirty="0" smtClean="0"/>
              <a:t> – 2x, ¿Cuánto gana el aseador?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4x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+ 5x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13</a:t>
            </a:r>
            <a:r>
              <a:rPr lang="es-ES" sz="1400" dirty="0">
                <a:solidFill>
                  <a:srgbClr val="FF0000"/>
                </a:solidFill>
              </a:rPr>
              <a:t>		</a:t>
            </a:r>
            <a:r>
              <a:rPr lang="es-ES" sz="1400" dirty="0"/>
              <a:t>B. 6x</a:t>
            </a:r>
            <a:r>
              <a:rPr lang="es-ES" sz="1400" baseline="30000" dirty="0"/>
              <a:t>4</a:t>
            </a:r>
            <a:r>
              <a:rPr lang="es-ES" sz="1400" dirty="0"/>
              <a:t> – 2x</a:t>
            </a:r>
            <a:r>
              <a:rPr lang="es-ES" sz="1400" baseline="30000" dirty="0"/>
              <a:t>2</a:t>
            </a:r>
            <a:r>
              <a:rPr lang="es-ES" sz="1400" dirty="0"/>
              <a:t> + 5	C. 6x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- 12x + 2</a:t>
            </a:r>
            <a:r>
              <a:rPr lang="es-ES" sz="1400" dirty="0"/>
              <a:t>	D.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+ 12x </a:t>
            </a:r>
            <a:r>
              <a:rPr lang="es-ES" sz="1400" dirty="0"/>
              <a:t>+ 15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0. La distancia entre la ciudad A y B es </a:t>
            </a:r>
            <a:r>
              <a:rPr lang="es-ES" sz="1400" dirty="0"/>
              <a:t>de </a:t>
            </a:r>
            <a:r>
              <a:rPr lang="es-ES" sz="1400" dirty="0" smtClean="0"/>
              <a:t>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- 5ab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6;</a:t>
            </a:r>
            <a:r>
              <a:rPr lang="es-ES" sz="1400" baseline="30000" dirty="0" smtClean="0"/>
              <a:t> </a:t>
            </a:r>
            <a:r>
              <a:rPr lang="es-ES" sz="1400" dirty="0" smtClean="0"/>
              <a:t>un viajero hace este recorrido de la siguiente forma</a:t>
            </a:r>
            <a:r>
              <a:rPr lang="es-ES" sz="1400" dirty="0"/>
              <a:t>: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1 </a:t>
            </a:r>
            <a:r>
              <a:rPr lang="es-ES" sz="1400" dirty="0"/>
              <a:t>en </a:t>
            </a:r>
            <a:r>
              <a:rPr lang="es-ES" sz="1400" dirty="0" smtClean="0"/>
              <a:t>auto-stop, 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3ab</a:t>
            </a:r>
            <a:r>
              <a:rPr lang="es-ES" sz="1400" baseline="30000" dirty="0"/>
              <a:t>2</a:t>
            </a:r>
            <a:r>
              <a:rPr lang="es-ES" sz="1400" dirty="0" smtClean="0"/>
              <a:t> + 9 en un jeep, y el resto en camión. ¿Qué distancia recorrió en camión?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- </a:t>
            </a:r>
            <a:r>
              <a:rPr lang="es-ES" sz="1400" dirty="0">
                <a:solidFill>
                  <a:srgbClr val="FF0000"/>
                </a:solidFill>
              </a:rPr>
              <a:t>ab</a:t>
            </a:r>
            <a:r>
              <a:rPr lang="es-ES" sz="1400" baseline="30000" dirty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- 14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4ab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+ 8     C</a:t>
            </a:r>
            <a:r>
              <a:rPr lang="es-ES" sz="1400" dirty="0"/>
              <a:t>. </a:t>
            </a:r>
            <a:r>
              <a:rPr lang="es-ES" sz="1400" dirty="0" smtClean="0"/>
              <a:t>17a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- 9ab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+ 2    D</a:t>
            </a:r>
            <a:r>
              <a:rPr lang="es-ES" sz="1400" dirty="0"/>
              <a:t>. - 8a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- 8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502109" y="55002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459727" y="55002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233935" y="536374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5926258" y="55002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128399" y="536374"/>
            <a:ext cx="1189914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PROBLEMA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356696" y="53637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463726" y="135762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421344" y="135762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195552" y="1343979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887875" y="135762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090016" y="1311492"/>
            <a:ext cx="1170856" cy="213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8318313" y="134397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502109" y="180765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459727" y="180765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233935" y="1794004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926258" y="180765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7105371" y="1794004"/>
            <a:ext cx="1202141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333669" y="179400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502109" y="221018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459727" y="221018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233935" y="2196537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926258" y="221018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7128398" y="2193708"/>
            <a:ext cx="1179113" cy="18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356696" y="219653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452924" y="265822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410542" y="265822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4184750" y="2644578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877073" y="265822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7079214" y="2644578"/>
            <a:ext cx="1205270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8307511" y="264457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472827" y="336830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430445" y="336830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204653" y="3354658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5896976" y="336830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7099117" y="3368306"/>
            <a:ext cx="1228294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8376596" y="335465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425911" y="402096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383529" y="402096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157737" y="4007319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850060" y="40209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052200" y="3999657"/>
            <a:ext cx="1202139" cy="188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8280498" y="400731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502109" y="466735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459727" y="466735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4233935" y="4653708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5926258" y="466735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7128398" y="4653708"/>
            <a:ext cx="1228293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8418395" y="465370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384115" y="532350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2341733" y="532350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115941" y="5323501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5808264" y="531026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7010404" y="5296614"/>
            <a:ext cx="1228293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58" name="Rectángulo redondeado 57"/>
          <p:cNvSpPr/>
          <p:nvPr/>
        </p:nvSpPr>
        <p:spPr>
          <a:xfrm>
            <a:off x="8307511" y="529661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479082" y="604766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436700" y="604766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4210908" y="6034012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5903231" y="602077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105372" y="6034011"/>
            <a:ext cx="1170014" cy="15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64" name="Rectángulo redondeado 63"/>
          <p:cNvSpPr/>
          <p:nvPr/>
        </p:nvSpPr>
        <p:spPr>
          <a:xfrm>
            <a:off x="8333669" y="600712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59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007625" y="365125"/>
            <a:ext cx="6176749" cy="794935"/>
          </a:xfrm>
        </p:spPr>
        <p:txBody>
          <a:bodyPr/>
          <a:lstStyle/>
          <a:p>
            <a:pPr algn="ctr"/>
            <a:r>
              <a:rPr lang="es-ES" b="1" dirty="0" smtClean="0"/>
              <a:t>CALENTEMOS MOTORES!!!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73263" y="1160060"/>
            <a:ext cx="8237562" cy="23324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 smtClean="0"/>
              <a:t>Antes de iniciar el tema, observa el siguiente vídeo, el cual te brindará consejos para estudiar, aprender y conocer más de las matemáticas:</a:t>
            </a:r>
          </a:p>
          <a:p>
            <a:pPr marL="0" indent="0" algn="just">
              <a:buNone/>
            </a:pPr>
            <a:r>
              <a:rPr lang="es-ES" sz="1800" dirty="0" smtClean="0"/>
              <a:t>Cómo estudiar rápido y bien para un examen de matemáticas:</a:t>
            </a:r>
          </a:p>
          <a:p>
            <a:pPr marL="0" indent="0" algn="just">
              <a:buNone/>
            </a:pPr>
            <a:r>
              <a:rPr lang="es-ES" sz="1800" dirty="0" smtClean="0">
                <a:hlinkClick r:id="rId2"/>
              </a:rPr>
              <a:t>https://www.youtube.com/watch?v=qlkDV645xuw</a:t>
            </a:r>
            <a:r>
              <a:rPr lang="es-ES" sz="1800" dirty="0" smtClean="0"/>
              <a:t> </a:t>
            </a:r>
          </a:p>
          <a:p>
            <a:pPr marL="0" indent="0" algn="just">
              <a:buNone/>
            </a:pPr>
            <a:r>
              <a:rPr lang="es-ES" sz="1800" dirty="0" smtClean="0"/>
              <a:t>Ahora participa en el foro contestando la siguiente pregunta: ¿De qué manera estudias matemáticas?. Después de ver el vídeo ¿Qué aspectos vas a cambiar en tu rutina de estudio de las matemáticas?</a:t>
            </a:r>
            <a:endParaRPr lang="es-ES" sz="1800" dirty="0"/>
          </a:p>
          <a:p>
            <a:pPr marL="0" indent="0" algn="just">
              <a:buNone/>
            </a:pPr>
            <a:endParaRPr lang="es-ES" sz="1800" dirty="0"/>
          </a:p>
        </p:txBody>
      </p:sp>
      <p:pic>
        <p:nvPicPr>
          <p:cNvPr id="6" name="Picture 2" descr="http://www.evasandoval.es/wp-content/uploads/2010/04/Pato-Do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712" y="1055427"/>
            <a:ext cx="22764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398025" y="4078414"/>
            <a:ext cx="6979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Después de esta reflexión, ingresa a </a:t>
            </a:r>
            <a:r>
              <a:rPr lang="es-ES" dirty="0" smtClean="0">
                <a:hlinkClick r:id="rId4"/>
              </a:rPr>
              <a:t>http://www.colombiaaprendiendo.edu.co/actividades-interactivas/recrea-tu-cerebro/</a:t>
            </a:r>
            <a:r>
              <a:rPr lang="es-ES" dirty="0" smtClean="0"/>
              <a:t>, selecciona una semana, luego una actividad y diviértete </a:t>
            </a:r>
            <a:r>
              <a:rPr lang="es-ES" dirty="0"/>
              <a:t>resolviendo </a:t>
            </a:r>
            <a:r>
              <a:rPr lang="es-ES" dirty="0" smtClean="0"/>
              <a:t>el </a:t>
            </a:r>
            <a:r>
              <a:rPr lang="es-ES" dirty="0" err="1" smtClean="0"/>
              <a:t>crucinúmeros</a:t>
            </a:r>
            <a:r>
              <a:rPr lang="es-ES" dirty="0" smtClean="0"/>
              <a:t> de acuerdo a las instrucciones (i); estos </a:t>
            </a:r>
            <a:r>
              <a:rPr lang="es-ES" dirty="0"/>
              <a:t>juegos te ayudarán a desarrollar tu lógica, tu razonamiento y aprenderás de una forma entretenida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Una vez resuelto el </a:t>
            </a:r>
            <a:r>
              <a:rPr lang="es-ES" dirty="0" err="1" smtClean="0"/>
              <a:t>crucinúmeros</a:t>
            </a:r>
            <a:r>
              <a:rPr lang="es-ES" dirty="0" smtClean="0"/>
              <a:t>, envía una imagen de tu solución al foro.</a:t>
            </a:r>
            <a:endParaRPr lang="es-ES" dirty="0"/>
          </a:p>
        </p:txBody>
      </p:sp>
      <p:pic>
        <p:nvPicPr>
          <p:cNvPr id="8" name="Picture 4" descr="http://a4.mzstatic.com/eu/r30/Purple3/v4/ff/96/e8/ff96e811-1a94-4fde-8da0-fd40e2a16078/icon175x17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3" y="4719863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hlinkClick r:id="" action="ppaction://noaction"/>
          </p:cNvPr>
          <p:cNvSpPr/>
          <p:nvPr/>
        </p:nvSpPr>
        <p:spPr>
          <a:xfrm>
            <a:off x="9524024" y="5468204"/>
            <a:ext cx="2552362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PLANEANDO TU APRENDIZAJE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0789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98344" y="30944"/>
            <a:ext cx="11431138" cy="64934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1. </a:t>
            </a:r>
            <a:r>
              <a:rPr lang="es-ES" sz="1400" dirty="0"/>
              <a:t>¿Cuánto mide el tercer lado de un triángulo, si su perímetro es de </a:t>
            </a:r>
            <a:r>
              <a:rPr lang="es-ES" sz="1400" dirty="0" smtClean="0"/>
              <a:t>12x, y el segundo lado mide 2 unidades menos que el primero?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10x + 2</a:t>
            </a:r>
            <a:r>
              <a:rPr lang="es-ES" sz="1400" dirty="0" smtClean="0"/>
              <a:t> </a:t>
            </a:r>
            <a:r>
              <a:rPr lang="es-ES" sz="1400" dirty="0"/>
              <a:t>	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2x - 2</a:t>
            </a:r>
            <a:r>
              <a:rPr lang="es-ES" sz="1400" dirty="0"/>
              <a:t>	C. </a:t>
            </a:r>
            <a:r>
              <a:rPr lang="es-ES" sz="1400" dirty="0" smtClean="0"/>
              <a:t>12x - 2</a:t>
            </a:r>
            <a:r>
              <a:rPr lang="es-ES" sz="1400" dirty="0"/>
              <a:t>	D. </a:t>
            </a:r>
            <a:r>
              <a:rPr lang="es-ES" sz="1400" dirty="0" smtClean="0"/>
              <a:t>14x - 2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2. </a:t>
            </a:r>
            <a:r>
              <a:rPr lang="es-ES" sz="1400" dirty="0"/>
              <a:t>¿Cuánto mide el lado desigual de un triángulo isósceles, si su perímetro es de </a:t>
            </a:r>
            <a:r>
              <a:rPr lang="es-ES" sz="1400" dirty="0" smtClean="0"/>
              <a:t>5x, </a:t>
            </a:r>
            <a:r>
              <a:rPr lang="es-ES" sz="1400" dirty="0"/>
              <a:t>y sus lados iguales </a:t>
            </a:r>
            <a:r>
              <a:rPr lang="es-ES" sz="1400" dirty="0" smtClean="0"/>
              <a:t>son pares?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x      </a:t>
            </a:r>
            <a:r>
              <a:rPr lang="es-ES" sz="1400" dirty="0"/>
              <a:t>B. </a:t>
            </a:r>
            <a:r>
              <a:rPr lang="es-ES" sz="1400" dirty="0" smtClean="0"/>
              <a:t>2x       </a:t>
            </a:r>
            <a:r>
              <a:rPr lang="es-ES" sz="1400" dirty="0"/>
              <a:t>C. </a:t>
            </a:r>
            <a:r>
              <a:rPr lang="es-ES" sz="1400" dirty="0" smtClean="0"/>
              <a:t>4x </a:t>
            </a:r>
            <a:r>
              <a:rPr lang="es-ES" sz="1400" dirty="0"/>
              <a:t>	D. </a:t>
            </a:r>
            <a:r>
              <a:rPr lang="es-ES" sz="1400" dirty="0" smtClean="0"/>
              <a:t>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3. </a:t>
            </a:r>
            <a:r>
              <a:rPr lang="es-ES" sz="1400" dirty="0"/>
              <a:t>¿Cuánto miden los lados iguales de un triángulo isósceles, si su perímetro es de </a:t>
            </a:r>
            <a:r>
              <a:rPr lang="es-ES" sz="1400" dirty="0" smtClean="0"/>
              <a:t>16x, </a:t>
            </a:r>
            <a:r>
              <a:rPr lang="es-ES" sz="1400" dirty="0"/>
              <a:t>y el lado desigual </a:t>
            </a:r>
            <a:r>
              <a:rPr lang="es-ES" sz="1400" dirty="0" smtClean="0"/>
              <a:t>es un número impar?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7x – ½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14x - 1</a:t>
            </a:r>
            <a:r>
              <a:rPr lang="es-ES" sz="1400" dirty="0"/>
              <a:t>	C. </a:t>
            </a:r>
            <a:r>
              <a:rPr lang="es-ES" sz="1400" dirty="0" smtClean="0"/>
              <a:t>2x </a:t>
            </a:r>
            <a:r>
              <a:rPr lang="es-ES" sz="1400" dirty="0"/>
              <a:t>+ </a:t>
            </a:r>
            <a:r>
              <a:rPr lang="es-ES" sz="1400" dirty="0" smtClean="0"/>
              <a:t>1</a:t>
            </a:r>
            <a:r>
              <a:rPr lang="es-ES" sz="1400" dirty="0"/>
              <a:t>	D. </a:t>
            </a:r>
            <a:r>
              <a:rPr lang="es-ES" sz="1400" dirty="0" smtClean="0"/>
              <a:t>3x </a:t>
            </a:r>
            <a:r>
              <a:rPr lang="es-ES" sz="1400" dirty="0"/>
              <a:t>+ 3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4. </a:t>
            </a:r>
            <a:r>
              <a:rPr lang="es-ES" sz="1400" dirty="0"/>
              <a:t>¿Cuánto tiene de ancho un rectángulo si su perímetro es de </a:t>
            </a:r>
            <a:r>
              <a:rPr lang="es-ES" sz="1400" dirty="0" smtClean="0"/>
              <a:t>10m y su altura </a:t>
            </a:r>
            <a:r>
              <a:rPr lang="es-ES" sz="1400" dirty="0"/>
              <a:t>es de </a:t>
            </a:r>
            <a:r>
              <a:rPr lang="es-ES" sz="1400" dirty="0" smtClean="0"/>
              <a:t>3 ½ m?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 ½ m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7m</a:t>
            </a:r>
            <a:r>
              <a:rPr lang="es-ES" sz="1400" dirty="0"/>
              <a:t>	C. </a:t>
            </a:r>
            <a:r>
              <a:rPr lang="es-ES" sz="1400" dirty="0" smtClean="0"/>
              <a:t>3m</a:t>
            </a:r>
            <a:r>
              <a:rPr lang="es-ES" sz="1400" dirty="0"/>
              <a:t>	D. </a:t>
            </a:r>
            <a:r>
              <a:rPr lang="es-ES" sz="1400" dirty="0" smtClean="0"/>
              <a:t>6 ½ m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5. </a:t>
            </a:r>
            <a:r>
              <a:rPr lang="es-ES" sz="1400" dirty="0"/>
              <a:t>¿Cuánto tiene de alto un rectángulo si su altura es de </a:t>
            </a:r>
            <a:r>
              <a:rPr lang="es-ES" sz="1400" dirty="0" smtClean="0"/>
              <a:t>8m – 3n, </a:t>
            </a:r>
            <a:r>
              <a:rPr lang="es-ES" sz="1400" dirty="0"/>
              <a:t>y su perímetro es de </a:t>
            </a:r>
            <a:r>
              <a:rPr lang="es-ES" sz="1400" dirty="0" smtClean="0"/>
              <a:t>20m + 5n?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m + 5 ½ n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16m </a:t>
            </a:r>
            <a:r>
              <a:rPr lang="es-ES" sz="1400" dirty="0"/>
              <a:t>– </a:t>
            </a:r>
            <a:r>
              <a:rPr lang="es-ES" sz="1400" dirty="0" smtClean="0"/>
              <a:t>6n    C</a:t>
            </a:r>
            <a:r>
              <a:rPr lang="es-ES" sz="1400" dirty="0"/>
              <a:t>. </a:t>
            </a:r>
            <a:r>
              <a:rPr lang="es-ES" sz="1400" dirty="0" smtClean="0"/>
              <a:t>4m + 8n    D</a:t>
            </a:r>
            <a:r>
              <a:rPr lang="es-ES" sz="1400" dirty="0"/>
              <a:t>. </a:t>
            </a:r>
            <a:r>
              <a:rPr lang="es-ES" sz="1400" dirty="0" smtClean="0"/>
              <a:t>4n – 8n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6. </a:t>
            </a:r>
            <a:r>
              <a:rPr lang="es-ES" sz="1400" dirty="0"/>
              <a:t>La suma de las edades del padre, la madre y el hijo es de </a:t>
            </a:r>
            <a:r>
              <a:rPr lang="es-ES" sz="1400" dirty="0" smtClean="0"/>
              <a:t>12e</a:t>
            </a:r>
            <a:r>
              <a:rPr lang="es-ES" sz="1400" dirty="0"/>
              <a:t>. Si la madre </a:t>
            </a:r>
            <a:r>
              <a:rPr lang="es-ES" sz="1400" dirty="0" smtClean="0"/>
              <a:t>tiene 4 veces la edad del hijo, </a:t>
            </a:r>
            <a:r>
              <a:rPr lang="es-ES" sz="1400" dirty="0"/>
              <a:t>¿Cuál es la edad del padre?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7e    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5e </a:t>
            </a:r>
            <a:r>
              <a:rPr lang="es-ES" sz="1400" dirty="0"/>
              <a:t> </a:t>
            </a:r>
            <a:r>
              <a:rPr lang="es-ES" sz="1400" dirty="0" smtClean="0"/>
              <a:t>           C</a:t>
            </a:r>
            <a:r>
              <a:rPr lang="es-ES" sz="1400" dirty="0"/>
              <a:t>. </a:t>
            </a:r>
            <a:r>
              <a:rPr lang="es-ES" sz="1400" dirty="0" smtClean="0"/>
              <a:t>4e     </a:t>
            </a:r>
            <a:r>
              <a:rPr lang="es-ES" sz="1400" dirty="0"/>
              <a:t>D. </a:t>
            </a:r>
            <a:r>
              <a:rPr lang="es-ES" sz="1400" dirty="0" smtClean="0"/>
              <a:t>3e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7. En un hogar se pagaron 4 servicios públicos por un total de 4x + 100000; si por acueducto se pagó $50000 más que la energía y por teléfono se pagó $20000 menos que el acueducto, </a:t>
            </a:r>
            <a:r>
              <a:rPr lang="es-ES" sz="1400" dirty="0"/>
              <a:t>¿Cuánto pagó en total esta familia por </a:t>
            </a:r>
            <a:r>
              <a:rPr lang="es-ES" sz="1400" dirty="0" smtClean="0"/>
              <a:t>gas?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20000      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3x </a:t>
            </a:r>
            <a:r>
              <a:rPr lang="es-ES" sz="1400" dirty="0"/>
              <a:t>+ </a:t>
            </a:r>
            <a:r>
              <a:rPr lang="es-ES" sz="1400" dirty="0" smtClean="0"/>
              <a:t>800000         C</a:t>
            </a:r>
            <a:r>
              <a:rPr lang="es-ES" sz="1400" dirty="0"/>
              <a:t>. </a:t>
            </a:r>
            <a:r>
              <a:rPr lang="es-ES" sz="1400" dirty="0" smtClean="0"/>
              <a:t>3x </a:t>
            </a:r>
            <a:r>
              <a:rPr lang="es-ES" sz="1400" dirty="0"/>
              <a:t>+ </a:t>
            </a:r>
            <a:r>
              <a:rPr lang="es-ES" sz="1400" dirty="0" smtClean="0"/>
              <a:t>70000       D</a:t>
            </a:r>
            <a:r>
              <a:rPr lang="es-ES" sz="1400" dirty="0"/>
              <a:t>. </a:t>
            </a:r>
            <a:r>
              <a:rPr lang="es-ES" sz="1400" dirty="0" smtClean="0"/>
              <a:t>4x - </a:t>
            </a:r>
            <a:r>
              <a:rPr lang="es-ES" sz="1400" dirty="0"/>
              <a:t>20000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8. </a:t>
            </a:r>
            <a:r>
              <a:rPr lang="es-ES" sz="1400" dirty="0"/>
              <a:t>En un hogar se pagaron 4 servicios públicos por un total de 4x + </a:t>
            </a:r>
            <a:r>
              <a:rPr lang="es-ES" sz="1400" dirty="0" smtClean="0"/>
              <a:t>110000 </a:t>
            </a:r>
            <a:r>
              <a:rPr lang="es-ES" sz="1400" dirty="0"/>
              <a:t>: por acueducto se pagó </a:t>
            </a:r>
            <a:r>
              <a:rPr lang="es-ES" sz="1400" dirty="0" smtClean="0"/>
              <a:t>$30000 </a:t>
            </a:r>
            <a:r>
              <a:rPr lang="es-ES" sz="1400" dirty="0"/>
              <a:t>más que la energía, por teléfono se pagó </a:t>
            </a:r>
            <a:r>
              <a:rPr lang="es-ES" sz="1400" dirty="0" smtClean="0"/>
              <a:t>$10000 más </a:t>
            </a:r>
            <a:r>
              <a:rPr lang="es-ES" sz="1400" dirty="0"/>
              <a:t>que </a:t>
            </a:r>
            <a:r>
              <a:rPr lang="es-ES" sz="1400" dirty="0" smtClean="0"/>
              <a:t>la energía, </a:t>
            </a:r>
            <a:r>
              <a:rPr lang="es-ES" sz="1400" dirty="0"/>
              <a:t>por gas se pagó </a:t>
            </a:r>
            <a:r>
              <a:rPr lang="es-ES" sz="1400" dirty="0" smtClean="0"/>
              <a:t>$10000 </a:t>
            </a:r>
            <a:r>
              <a:rPr lang="es-ES" sz="1400" dirty="0"/>
              <a:t>menos que </a:t>
            </a:r>
            <a:r>
              <a:rPr lang="es-ES" sz="1400" dirty="0" smtClean="0"/>
              <a:t>la energía. </a:t>
            </a:r>
            <a:r>
              <a:rPr lang="es-ES" sz="1400" dirty="0"/>
              <a:t>¿Cuánto pagó en total esta familia por gas?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70000         </a:t>
            </a:r>
            <a:r>
              <a:rPr lang="es-ES" sz="1400" dirty="0"/>
              <a:t>B. </a:t>
            </a:r>
            <a:r>
              <a:rPr lang="es-ES" sz="1400" dirty="0" smtClean="0"/>
              <a:t>3x </a:t>
            </a:r>
            <a:r>
              <a:rPr lang="es-ES" sz="1400" dirty="0"/>
              <a:t>+ </a:t>
            </a:r>
            <a:r>
              <a:rPr lang="es-ES" sz="1400" dirty="0" smtClean="0"/>
              <a:t>40000          </a:t>
            </a:r>
            <a:r>
              <a:rPr lang="es-ES" sz="1400" dirty="0"/>
              <a:t>C. </a:t>
            </a:r>
            <a:r>
              <a:rPr lang="es-ES" sz="1400" dirty="0" smtClean="0"/>
              <a:t>7x </a:t>
            </a:r>
            <a:r>
              <a:rPr lang="es-ES" sz="1400" dirty="0"/>
              <a:t>+ </a:t>
            </a:r>
            <a:r>
              <a:rPr lang="es-ES" sz="1400" dirty="0" smtClean="0"/>
              <a:t>150000      </a:t>
            </a:r>
            <a:r>
              <a:rPr lang="es-ES" sz="1400" dirty="0"/>
              <a:t>D. </a:t>
            </a:r>
            <a:r>
              <a:rPr lang="es-ES" sz="1400" dirty="0" smtClean="0"/>
              <a:t>x </a:t>
            </a:r>
            <a:r>
              <a:rPr lang="es-ES" sz="1400" dirty="0"/>
              <a:t>-</a:t>
            </a:r>
            <a:r>
              <a:rPr lang="es-ES" sz="1400" dirty="0" smtClean="0"/>
              <a:t> 70000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9. </a:t>
            </a:r>
            <a:r>
              <a:rPr lang="es-ES" sz="1400" dirty="0"/>
              <a:t>En una empresa la nómina total es de </a:t>
            </a:r>
            <a:r>
              <a:rPr lang="es-ES" sz="1400" dirty="0" smtClean="0"/>
              <a:t>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- 19sm </a:t>
            </a:r>
            <a:r>
              <a:rPr lang="es-ES" sz="1400" dirty="0"/>
              <a:t>+ 15; si la secretaria gana </a:t>
            </a:r>
            <a:r>
              <a:rPr lang="es-ES" sz="1400" dirty="0" smtClean="0"/>
              <a:t>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6sm </a:t>
            </a:r>
            <a:r>
              <a:rPr lang="es-ES" sz="1400" dirty="0"/>
              <a:t>+ </a:t>
            </a:r>
            <a:r>
              <a:rPr lang="es-ES" sz="1400" dirty="0" smtClean="0"/>
              <a:t>2, </a:t>
            </a:r>
            <a:r>
              <a:rPr lang="es-ES" sz="1400" dirty="0"/>
              <a:t>la recepcionista </a:t>
            </a:r>
            <a:r>
              <a:rPr lang="es-ES" sz="1400" dirty="0" smtClean="0"/>
              <a:t>la mitad de la secretaria y </a:t>
            </a:r>
            <a:r>
              <a:rPr lang="es-ES" sz="1400" dirty="0"/>
              <a:t>el </a:t>
            </a:r>
            <a:r>
              <a:rPr lang="es-ES" sz="1400" dirty="0" smtClean="0"/>
              <a:t>gerente el doble de la secretaria, </a:t>
            </a:r>
            <a:r>
              <a:rPr lang="es-ES" sz="1400" dirty="0"/>
              <a:t>¿Cuánto gana </a:t>
            </a:r>
            <a:r>
              <a:rPr lang="es-ES" sz="1400" dirty="0" smtClean="0"/>
              <a:t>el aseador?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2sm + 8      </a:t>
            </a:r>
            <a:r>
              <a:rPr lang="es-ES" sz="1400" dirty="0"/>
              <a:t>B. </a:t>
            </a:r>
            <a:r>
              <a:rPr lang="es-ES" sz="1400" dirty="0" smtClean="0"/>
              <a:t>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21sm </a:t>
            </a:r>
            <a:r>
              <a:rPr lang="es-ES" sz="1400" dirty="0"/>
              <a:t>+ </a:t>
            </a:r>
            <a:r>
              <a:rPr lang="es-ES" sz="1400" dirty="0" smtClean="0"/>
              <a:t>7       </a:t>
            </a:r>
            <a:r>
              <a:rPr lang="es-ES" sz="1400" dirty="0"/>
              <a:t>C. </a:t>
            </a:r>
            <a:r>
              <a:rPr lang="es-ES" sz="1400" dirty="0" smtClean="0"/>
              <a:t>- 14sm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</a:t>
            </a:r>
            <a:r>
              <a:rPr lang="es-ES" sz="1400" dirty="0"/>
              <a:t>21sm </a:t>
            </a:r>
            <a:r>
              <a:rPr lang="es-ES" sz="1400" dirty="0" smtClean="0"/>
              <a:t>- </a:t>
            </a:r>
            <a:r>
              <a:rPr lang="es-ES" sz="1400" dirty="0"/>
              <a:t>7 </a:t>
            </a:r>
            <a:r>
              <a:rPr lang="es-ES" sz="1400" dirty="0" smtClean="0"/>
              <a:t>	D</a:t>
            </a:r>
            <a:r>
              <a:rPr lang="es-ES" sz="1400" dirty="0"/>
              <a:t>. </a:t>
            </a:r>
            <a:r>
              <a:rPr lang="es-ES" sz="1400" dirty="0" smtClean="0"/>
              <a:t>- 2sm - 8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50. </a:t>
            </a:r>
            <a:r>
              <a:rPr lang="es-ES" sz="1400" dirty="0"/>
              <a:t>La distancia entre la ciudad A y B es de 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6;</a:t>
            </a:r>
            <a:r>
              <a:rPr lang="es-ES" sz="1400" baseline="30000" dirty="0"/>
              <a:t> </a:t>
            </a:r>
            <a:r>
              <a:rPr lang="es-ES" sz="1400" dirty="0"/>
              <a:t>un viajero hace este recorrido de la siguiente forma: 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en </a:t>
            </a:r>
            <a:r>
              <a:rPr lang="es-ES" sz="1400" dirty="0" smtClean="0"/>
              <a:t>auto-stop, el doble en </a:t>
            </a:r>
            <a:r>
              <a:rPr lang="es-ES" sz="1400" dirty="0"/>
              <a:t>un jeep, y el resto en camión. ¿Qué distancia recorrió en camión?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7a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2ab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- 3  </a:t>
            </a:r>
            <a:r>
              <a:rPr lang="es-ES" sz="1400" dirty="0" smtClean="0">
                <a:solidFill>
                  <a:srgbClr val="FF0000"/>
                </a:solidFill>
              </a:rPr>
              <a:t> 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3ab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- 3 </a:t>
            </a:r>
            <a:r>
              <a:rPr lang="es-ES" sz="1400" dirty="0"/>
              <a:t>	</a:t>
            </a:r>
            <a:r>
              <a:rPr lang="es-ES" sz="1400" dirty="0" smtClean="0"/>
              <a:t>     C</a:t>
            </a:r>
            <a:r>
              <a:rPr lang="es-ES" sz="1400" dirty="0"/>
              <a:t>. </a:t>
            </a:r>
            <a:r>
              <a:rPr lang="es-ES" sz="1400" dirty="0" smtClean="0"/>
              <a:t>- 3a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</a:t>
            </a:r>
            <a:r>
              <a:rPr lang="es-ES" sz="1400" dirty="0"/>
              <a:t>3ab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3 </a:t>
            </a:r>
            <a:r>
              <a:rPr lang="es-ES" sz="1400" dirty="0" smtClean="0"/>
              <a:t>     </a:t>
            </a:r>
            <a:r>
              <a:rPr lang="es-ES" sz="1400" dirty="0"/>
              <a:t>	D. </a:t>
            </a:r>
            <a:r>
              <a:rPr lang="es-ES" sz="1400" dirty="0" smtClean="0"/>
              <a:t>- 7a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</a:t>
            </a:r>
            <a:r>
              <a:rPr lang="es-ES" sz="1400" dirty="0"/>
              <a:t>3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843303" y="49919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800921" y="49919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575129" y="485549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6267452" y="49919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469592" y="485549"/>
            <a:ext cx="1143571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8697890" y="48554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843304" y="93654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800922" y="93654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575130" y="922900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267453" y="9365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469594" y="922900"/>
            <a:ext cx="1143570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8697891" y="922900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868892" y="155503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826510" y="155503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600718" y="1541391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6293041" y="155503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7495182" y="1555039"/>
            <a:ext cx="1143568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723479" y="154139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843303" y="200039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800921" y="200039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575129" y="1986748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267452" y="200039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7469592" y="1986748"/>
            <a:ext cx="116915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8697890" y="198674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843303" y="248104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800921" y="248104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4575129" y="2467392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267452" y="248104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7469593" y="2474680"/>
            <a:ext cx="1169156" cy="173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8697890" y="246739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843303" y="308378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800921" y="308378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575129" y="3070136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6267452" y="308378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7469592" y="3070136"/>
            <a:ext cx="1194747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8697890" y="3070136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843303" y="394255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800921" y="394255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575129" y="3928904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6267452" y="394255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469593" y="3928904"/>
            <a:ext cx="1143570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8697890" y="392890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868892" y="480132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826510" y="480132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4600718" y="4787672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6293041" y="480132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7495182" y="4787672"/>
            <a:ext cx="1143570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8664339" y="478767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809752" y="541771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2767370" y="541771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541578" y="5404064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6233901" y="541771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7436042" y="5417712"/>
            <a:ext cx="1202710" cy="16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58" name="Rectángulo redondeado 57"/>
          <p:cNvSpPr/>
          <p:nvPr/>
        </p:nvSpPr>
        <p:spPr>
          <a:xfrm>
            <a:off x="8664339" y="540406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843303" y="616311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800921" y="616311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4575129" y="6149467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6267452" y="616311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469593" y="6149467"/>
            <a:ext cx="1202710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OTRO PROBLEMA</a:t>
            </a:r>
          </a:p>
        </p:txBody>
      </p:sp>
      <p:sp>
        <p:nvSpPr>
          <p:cNvPr id="64" name="Rectángulo redondeado 63"/>
          <p:cNvSpPr/>
          <p:nvPr/>
        </p:nvSpPr>
        <p:spPr>
          <a:xfrm>
            <a:off x="8697890" y="614946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2103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PARA RESTAR ALGEBRAICAMENTE RECUERDA QUE ….</a:t>
            </a:r>
            <a:endParaRPr lang="es-ES" sz="3600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87825" y="1187058"/>
            <a:ext cx="7268569" cy="51182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i="1" dirty="0" smtClean="0"/>
              <a:t>FORMA VERTICAL:</a:t>
            </a:r>
          </a:p>
          <a:p>
            <a:pPr marL="514350" indent="-514350">
              <a:buAutoNum type="arabicPeriod"/>
            </a:pPr>
            <a:r>
              <a:rPr lang="es-ES" dirty="0" smtClean="0"/>
              <a:t>Identifica el polinomio minuendo (al que le vamos a restar) y el polinomio sustraendo (lo que vamos a restar).</a:t>
            </a:r>
          </a:p>
          <a:p>
            <a:pPr marL="514350" indent="-514350">
              <a:buAutoNum type="arabicPeriod"/>
            </a:pPr>
            <a:r>
              <a:rPr lang="es-ES" dirty="0" smtClean="0"/>
              <a:t>Ubica el polinomio minuendo y debajo el polinomio sustraendo CON SIGNOS CONTRARIOS, de tal forma que se formen columnas de términos semejantes (aquellos que tienen las mismas letras con los mismos exponentes).</a:t>
            </a:r>
          </a:p>
          <a:p>
            <a:pPr marL="514350" indent="-514350">
              <a:buAutoNum type="arabicPeriod"/>
            </a:pPr>
            <a:r>
              <a:rPr lang="es-ES" dirty="0" smtClean="0"/>
              <a:t>Realiza la operación algebraica en cada columna: recuerda que signos iguales se suman y mantienen su signo, signos diferentes se restan, y el número mayor le da el signo a la respuesta.</a:t>
            </a:r>
          </a:p>
          <a:p>
            <a:pPr marL="514350" indent="-514350">
              <a:buAutoNum type="arabicPeriod"/>
            </a:pPr>
            <a:r>
              <a:rPr lang="es-ES" dirty="0" smtClean="0"/>
              <a:t>Acompaña a cada número de su correspondiente parte literal.</a:t>
            </a:r>
          </a:p>
          <a:p>
            <a:pPr marL="514350" indent="-514350">
              <a:buAutoNum type="arabicPeriod"/>
            </a:pPr>
            <a:r>
              <a:rPr lang="es-ES" dirty="0" smtClean="0"/>
              <a:t>RECUERDA: POR NINGÚN MOTIVO SE SUMAN NI SE RESTAN LOS EXPONENTES!!!</a:t>
            </a:r>
            <a:endParaRPr lang="es-ES" dirty="0"/>
          </a:p>
        </p:txBody>
      </p:sp>
      <p:pic>
        <p:nvPicPr>
          <p:cNvPr id="6" name="Picture 2" descr="http://laultimamatrioska.com/wp-content/uploads/2015/05/pl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940" y="1943741"/>
            <a:ext cx="4146550" cy="283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4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PARA </a:t>
            </a:r>
            <a:r>
              <a:rPr lang="es-ES" sz="3600" b="1" dirty="0" smtClean="0"/>
              <a:t>RESTAR </a:t>
            </a:r>
            <a:r>
              <a:rPr lang="es-ES" sz="3600" b="1" dirty="0"/>
              <a:t>ALGEBRAICAMENTE RECUERDA QUE ….</a:t>
            </a:r>
            <a:endParaRPr lang="es-ES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472752" y="1351128"/>
            <a:ext cx="6099411" cy="5076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i="1" dirty="0" smtClean="0"/>
              <a:t>FORMA HORIZONTAL: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000" dirty="0"/>
              <a:t>Identifica el polinomio minuendo (al que le vamos a restar) y el polinomio sustraendo (lo que vamos a restar).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Ubica el polinomio minuendo y al lado el polinomio sustraendo CON SIGNOS CONTRARIOS.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Con colores diferente</a:t>
            </a:r>
            <a:r>
              <a:rPr lang="es-ES" sz="2000" i="1" dirty="0" smtClean="0"/>
              <a:t>s</a:t>
            </a:r>
            <a:r>
              <a:rPr lang="es-ES" sz="2000" dirty="0" smtClean="0"/>
              <a:t>, subraya las familias de términos semejantes presentes.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000" dirty="0" smtClean="0"/>
              <a:t>Realiza </a:t>
            </a:r>
            <a:r>
              <a:rPr lang="es-ES" sz="2000" dirty="0"/>
              <a:t>la operación algebraica </a:t>
            </a:r>
            <a:r>
              <a:rPr lang="es-ES" sz="2000" dirty="0" smtClean="0"/>
              <a:t>en cada color: </a:t>
            </a:r>
            <a:r>
              <a:rPr lang="es-ES" sz="2000" dirty="0"/>
              <a:t>recuerda que signos iguales se suman y mantienen su signo, signos diferentes se restan, y el número mayor le da el signo a la respuesta</a:t>
            </a:r>
            <a:r>
              <a:rPr lang="es-E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s-ES" sz="2000" dirty="0"/>
              <a:t>Acompaña a cada número de su correspondiente parte literal.</a:t>
            </a:r>
          </a:p>
          <a:p>
            <a:pPr marL="514350" indent="-514350">
              <a:buAutoNum type="arabicPeriod"/>
            </a:pPr>
            <a:r>
              <a:rPr lang="es-ES" sz="2000" dirty="0"/>
              <a:t>RECUERDA: POR NINGÚN MOTIVO SE SUMAN </a:t>
            </a:r>
            <a:r>
              <a:rPr lang="es-ES" sz="2000" dirty="0" smtClean="0"/>
              <a:t>NI SE RESTAN LOS </a:t>
            </a:r>
            <a:r>
              <a:rPr lang="es-ES" sz="2000" dirty="0"/>
              <a:t>EXPONENTES!!!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6" name="Picture 2" descr="http://laultimamatrioska.com/wp-content/uploads/2015/05/ha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" y="2634017"/>
            <a:ext cx="4639893" cy="270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78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es-ES" sz="4000" b="1" dirty="0"/>
              <a:t>PARA </a:t>
            </a:r>
            <a:r>
              <a:rPr lang="es-ES" sz="4000" b="1" dirty="0" smtClean="0"/>
              <a:t>RESOLVER PROBLEMAS RECUERDA </a:t>
            </a:r>
            <a:r>
              <a:rPr lang="es-ES" sz="4000" b="1" dirty="0"/>
              <a:t>QUE ….</a:t>
            </a:r>
            <a:endParaRPr lang="es-ES" sz="40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19585" y="1035700"/>
            <a:ext cx="6668069" cy="5822299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AutoNum type="arabicPeriod"/>
            </a:pPr>
            <a:r>
              <a:rPr lang="es-ES" dirty="0" smtClean="0"/>
              <a:t>Lee detenidamente el problema y establece si te son claros los conceptos básicos que expresa el enunciado, pregúntate si te son familiares los términos.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Establece la meta del problema, aquello que nos pregunta.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Establece la información que da el problema, es decir los datos.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Establece las condiciones o restricciones que tiene el problema.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Si te sirve, asócialo con un problema similar que hayas resuelto o leído, haz la analogía correspondiente para tratar de darle la misma solución.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Si te sirve, haz un diagrama o dibujo que represente la situación.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Asigna una notación a las variables del problema.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Trazar una estrategia para resolverlo de acuerdo a la analogía que estableciste en el paso 5, o de acuerdo al gráfico que estableciste en el paso 6.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Implementa el plan.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Observa si la respuesta obtenida es lógica y contesta la pregunta del problema. </a:t>
            </a:r>
            <a:endParaRPr lang="es-ES" dirty="0"/>
          </a:p>
        </p:txBody>
      </p:sp>
      <p:pic>
        <p:nvPicPr>
          <p:cNvPr id="6" name="Picture 4" descr="http://24.media.tumblr.com/tumblr_mdgaxhlVvI1qgllp5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68" y="1886756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8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31040" y="283239"/>
            <a:ext cx="4529919" cy="65845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EJERCICIOS MODELO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199" y="941696"/>
            <a:ext cx="10515600" cy="2841910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buAutoNum type="arabicPeriod"/>
            </a:pPr>
            <a:r>
              <a:rPr lang="es-ES" dirty="0" smtClean="0"/>
              <a:t>De – 8ax restar – </a:t>
            </a:r>
            <a:r>
              <a:rPr lang="es-ES" dirty="0" err="1" smtClean="0"/>
              <a:t>ax</a:t>
            </a:r>
            <a:r>
              <a:rPr lang="es-ES" dirty="0" smtClean="0"/>
              <a:t> </a:t>
            </a:r>
          </a:p>
          <a:p>
            <a:pPr marL="0" indent="0" algn="just">
              <a:buNone/>
            </a:pPr>
            <a:r>
              <a:rPr lang="es-ES" dirty="0" smtClean="0"/>
              <a:t>Se identifica minuendo, expresión a la que se le va a restar, en este caso – 8ax; se identifica sustraendo, expresión que se va a restar, en este caso – </a:t>
            </a:r>
            <a:r>
              <a:rPr lang="es-ES" dirty="0" err="1" smtClean="0"/>
              <a:t>ax</a:t>
            </a:r>
            <a:r>
              <a:rPr lang="es-ES" dirty="0" smtClean="0"/>
              <a:t>; se escribe el minuendo y enseguida el sustraendo CON SIGNO CONTRARIO: - 8ax + </a:t>
            </a:r>
            <a:r>
              <a:rPr lang="es-ES" dirty="0" err="1" smtClean="0"/>
              <a:t>ax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 smtClean="0"/>
              <a:t>Como son términos semejantes, se reducen</a:t>
            </a:r>
            <a:r>
              <a:rPr lang="es-ES" dirty="0"/>
              <a:t>: - 8ax + </a:t>
            </a:r>
            <a:r>
              <a:rPr lang="es-ES" dirty="0" err="1" smtClean="0"/>
              <a:t>ax</a:t>
            </a:r>
            <a:r>
              <a:rPr lang="es-ES" dirty="0" smtClean="0"/>
              <a:t> = - 7ax</a:t>
            </a:r>
          </a:p>
          <a:p>
            <a:pPr marL="0" indent="0" algn="just">
              <a:buNone/>
            </a:pPr>
            <a:r>
              <a:rPr lang="es-ES" dirty="0" smtClean="0"/>
              <a:t>(signos diferentes se restan y el número de mayor valor absoluto le da el signo a la respuesta).</a:t>
            </a:r>
          </a:p>
          <a:p>
            <a:pPr marL="0" indent="0" algn="just">
              <a:buNone/>
            </a:pPr>
            <a:r>
              <a:rPr lang="es-ES" dirty="0" smtClean="0"/>
              <a:t>2. Restar ½ </a:t>
            </a:r>
            <a:r>
              <a:rPr lang="es-ES" dirty="0" err="1" smtClean="0"/>
              <a:t>ax</a:t>
            </a:r>
            <a:r>
              <a:rPr lang="es-ES" dirty="0" smtClean="0"/>
              <a:t> – ¼ a</a:t>
            </a:r>
            <a:r>
              <a:rPr lang="es-ES" baseline="30000" dirty="0" smtClean="0"/>
              <a:t>2</a:t>
            </a:r>
            <a:r>
              <a:rPr lang="es-ES" dirty="0" smtClean="0"/>
              <a:t>x + ¾ ax</a:t>
            </a:r>
            <a:r>
              <a:rPr lang="es-ES" baseline="30000" dirty="0"/>
              <a:t>2</a:t>
            </a:r>
            <a:r>
              <a:rPr lang="es-ES" dirty="0" smtClean="0"/>
              <a:t> de – ¾ </a:t>
            </a:r>
            <a:r>
              <a:rPr lang="es-ES" dirty="0" err="1" smtClean="0"/>
              <a:t>ax</a:t>
            </a:r>
            <a:r>
              <a:rPr lang="es-ES" dirty="0" smtClean="0"/>
              <a:t> + ¼ a</a:t>
            </a:r>
            <a:r>
              <a:rPr lang="es-ES" baseline="30000" dirty="0"/>
              <a:t>2</a:t>
            </a:r>
            <a:r>
              <a:rPr lang="es-ES" dirty="0" smtClean="0"/>
              <a:t>x – ½ ax</a:t>
            </a:r>
            <a:r>
              <a:rPr lang="es-ES" baseline="30000" dirty="0" smtClean="0"/>
              <a:t>2</a:t>
            </a:r>
          </a:p>
          <a:p>
            <a:pPr marL="0" indent="0" algn="just">
              <a:buNone/>
            </a:pPr>
            <a:r>
              <a:rPr lang="es-ES" dirty="0"/>
              <a:t>Se identifica minuendo, expresión a la que se le va a restar, en este caso – ¾ </a:t>
            </a:r>
            <a:r>
              <a:rPr lang="es-ES" dirty="0" err="1"/>
              <a:t>ax</a:t>
            </a:r>
            <a:r>
              <a:rPr lang="es-ES" dirty="0"/>
              <a:t> + ¼ a</a:t>
            </a:r>
            <a:r>
              <a:rPr lang="es-ES" baseline="30000" dirty="0"/>
              <a:t>2</a:t>
            </a:r>
            <a:r>
              <a:rPr lang="es-ES" dirty="0"/>
              <a:t>x – ½ ax</a:t>
            </a:r>
            <a:r>
              <a:rPr lang="es-ES" baseline="30000" dirty="0"/>
              <a:t>2</a:t>
            </a:r>
            <a:r>
              <a:rPr lang="es-ES" dirty="0" smtClean="0"/>
              <a:t>; </a:t>
            </a:r>
            <a:r>
              <a:rPr lang="es-ES" dirty="0"/>
              <a:t>se identifica sustraendo, expresión que se va a restar, en este caso ½ </a:t>
            </a:r>
            <a:r>
              <a:rPr lang="es-ES" dirty="0" err="1"/>
              <a:t>ax</a:t>
            </a:r>
            <a:r>
              <a:rPr lang="es-ES" dirty="0"/>
              <a:t> – ¼ a</a:t>
            </a:r>
            <a:r>
              <a:rPr lang="es-ES" baseline="30000" dirty="0"/>
              <a:t>2</a:t>
            </a:r>
            <a:r>
              <a:rPr lang="es-ES" dirty="0"/>
              <a:t>x + ¾ ax</a:t>
            </a:r>
            <a:r>
              <a:rPr lang="es-ES" baseline="30000" dirty="0"/>
              <a:t>2</a:t>
            </a:r>
            <a:r>
              <a:rPr lang="es-ES" dirty="0" smtClean="0"/>
              <a:t>; se escoge la estrategia que se empleará para restar:</a:t>
            </a:r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73908"/>
              </p:ext>
            </p:extLst>
          </p:nvPr>
        </p:nvGraphicFramePr>
        <p:xfrm>
          <a:off x="589565" y="3651064"/>
          <a:ext cx="1060217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384"/>
                <a:gridCol w="512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FORMA HORIZONTAL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FORMA VERTICAL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Se escribe el minuendo y enseguida el sustraendo CON SIGNO CONTRARIO: </a:t>
                      </a:r>
                    </a:p>
                    <a:p>
                      <a:pPr algn="just"/>
                      <a:r>
                        <a:rPr lang="es-ES" dirty="0" smtClean="0"/>
                        <a:t>– ¾ </a:t>
                      </a:r>
                      <a:r>
                        <a:rPr lang="es-ES" dirty="0" err="1" smtClean="0"/>
                        <a:t>ax</a:t>
                      </a:r>
                      <a:r>
                        <a:rPr lang="es-ES" dirty="0" smtClean="0"/>
                        <a:t> + ¼ a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dirty="0" smtClean="0"/>
                        <a:t>x – ½ ax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baseline="0" dirty="0" smtClean="0"/>
                        <a:t> -</a:t>
                      </a:r>
                      <a:r>
                        <a:rPr lang="es-ES" baseline="30000" dirty="0" smtClean="0"/>
                        <a:t> </a:t>
                      </a:r>
                      <a:r>
                        <a:rPr lang="es-ES" dirty="0" smtClean="0"/>
                        <a:t>½ </a:t>
                      </a:r>
                      <a:r>
                        <a:rPr lang="es-ES" dirty="0" err="1" smtClean="0"/>
                        <a:t>ax</a:t>
                      </a:r>
                      <a:r>
                        <a:rPr lang="es-ES" dirty="0" smtClean="0"/>
                        <a:t> + ¼ a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dirty="0" smtClean="0"/>
                        <a:t>x - ¾ ax</a:t>
                      </a:r>
                      <a:r>
                        <a:rPr lang="es-ES" baseline="30000" dirty="0" smtClean="0"/>
                        <a:t>2 </a:t>
                      </a:r>
                    </a:p>
                    <a:p>
                      <a:pPr algn="just"/>
                      <a:r>
                        <a:rPr lang="es-ES" baseline="0" dirty="0" smtClean="0"/>
                        <a:t>Con colores selecciono términos semejantes: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– ¾ </a:t>
                      </a:r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ax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dirty="0" smtClean="0">
                          <a:solidFill>
                            <a:srgbClr val="00B050"/>
                          </a:solidFill>
                        </a:rPr>
                        <a:t>+ ¼ a</a:t>
                      </a:r>
                      <a:r>
                        <a:rPr lang="es-ES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dirty="0" smtClean="0">
                          <a:solidFill>
                            <a:srgbClr val="00B050"/>
                          </a:solidFill>
                        </a:rPr>
                        <a:t>x </a:t>
                      </a:r>
                      <a:r>
                        <a:rPr lang="es-ES" dirty="0" smtClean="0"/>
                        <a:t>– ½ ax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- ½ </a:t>
                      </a:r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ax</a:t>
                      </a:r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dirty="0" smtClean="0">
                          <a:solidFill>
                            <a:srgbClr val="00B050"/>
                          </a:solidFill>
                        </a:rPr>
                        <a:t>+ ¼ a</a:t>
                      </a:r>
                      <a:r>
                        <a:rPr lang="es-ES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dirty="0" smtClean="0">
                          <a:solidFill>
                            <a:srgbClr val="00B050"/>
                          </a:solidFill>
                        </a:rPr>
                        <a:t>x </a:t>
                      </a:r>
                      <a:r>
                        <a:rPr lang="es-ES" dirty="0" smtClean="0"/>
                        <a:t>- ¾ ax</a:t>
                      </a:r>
                      <a:r>
                        <a:rPr lang="es-ES" baseline="30000" dirty="0" smtClean="0"/>
                        <a:t>2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Suma de los </a:t>
                      </a:r>
                      <a:r>
                        <a:rPr lang="es-ES" baseline="0" dirty="0" err="1" smtClean="0">
                          <a:solidFill>
                            <a:srgbClr val="FF0000"/>
                          </a:solidFill>
                        </a:rPr>
                        <a:t>ax</a:t>
                      </a:r>
                      <a:r>
                        <a:rPr lang="es-ES" baseline="0" dirty="0" smtClean="0"/>
                        <a:t>: 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– 5/4ax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Suma de los 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s-ES" baseline="0" dirty="0" smtClean="0"/>
                        <a:t>: 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½ a</a:t>
                      </a:r>
                      <a:r>
                        <a:rPr lang="es-ES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Suma de los ax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: - 5/4 ax</a:t>
                      </a:r>
                      <a:r>
                        <a:rPr lang="es-ES" baseline="30000" dirty="0" smtClean="0"/>
                        <a:t>2</a:t>
                      </a:r>
                      <a:endParaRPr lang="es-E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Resultado: 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– 5/4 </a:t>
                      </a:r>
                      <a:r>
                        <a:rPr lang="es-ES" baseline="0" dirty="0" err="1" smtClean="0">
                          <a:solidFill>
                            <a:srgbClr val="FF0000"/>
                          </a:solidFill>
                        </a:rPr>
                        <a:t>ax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½ a</a:t>
                      </a:r>
                      <a:r>
                        <a:rPr lang="es-ES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baseline="0" dirty="0" smtClean="0">
                          <a:solidFill>
                            <a:srgbClr val="00B050"/>
                          </a:solidFill>
                        </a:rPr>
                        <a:t>x 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5/4 ax</a:t>
                      </a:r>
                      <a:r>
                        <a:rPr lang="es-ES" baseline="30000" dirty="0" smtClean="0"/>
                        <a:t>2</a:t>
                      </a:r>
                      <a:endParaRPr lang="es-E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 escribe el minuendo y debajo el sustraendo CON SIGNO CONTRARIO,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formando columnas de términos semejantes: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– ¾ </a:t>
                      </a:r>
                      <a:r>
                        <a:rPr lang="es-ES" dirty="0" err="1" smtClean="0"/>
                        <a:t>ax</a:t>
                      </a:r>
                      <a:r>
                        <a:rPr lang="es-ES" dirty="0" smtClean="0"/>
                        <a:t> + ¼ a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dirty="0" smtClean="0"/>
                        <a:t>x – ½ ax</a:t>
                      </a:r>
                      <a:r>
                        <a:rPr lang="es-ES" baseline="30000" dirty="0" smtClean="0"/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- ½ </a:t>
                      </a:r>
                      <a:r>
                        <a:rPr lang="es-ES" dirty="0" err="1" smtClean="0"/>
                        <a:t>ax</a:t>
                      </a:r>
                      <a:r>
                        <a:rPr lang="es-ES" dirty="0" smtClean="0"/>
                        <a:t> + ¼ a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dirty="0" smtClean="0"/>
                        <a:t>x - ¾ ax</a:t>
                      </a:r>
                      <a:r>
                        <a:rPr lang="es-ES" baseline="30000" dirty="0" smtClean="0"/>
                        <a:t>2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                            - 5/4 </a:t>
                      </a:r>
                      <a:r>
                        <a:rPr lang="es-ES" baseline="0" dirty="0" err="1" smtClean="0"/>
                        <a:t>ax</a:t>
                      </a:r>
                      <a:r>
                        <a:rPr lang="es-ES" baseline="0" dirty="0" smtClean="0"/>
                        <a:t> + ½ a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baseline="0" dirty="0" smtClean="0"/>
                        <a:t>x 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5/4 ax</a:t>
                      </a:r>
                      <a:r>
                        <a:rPr lang="es-ES" baseline="30000" dirty="0" smtClean="0"/>
                        <a:t>2</a:t>
                      </a:r>
                      <a:endParaRPr lang="es-ES" baseline="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Resultado: - 5/4 </a:t>
                      </a:r>
                      <a:r>
                        <a:rPr lang="es-ES" baseline="0" dirty="0" err="1" smtClean="0"/>
                        <a:t>ax</a:t>
                      </a:r>
                      <a:r>
                        <a:rPr lang="es-ES" baseline="0" dirty="0" smtClean="0"/>
                        <a:t> + ½ a</a:t>
                      </a:r>
                      <a:r>
                        <a:rPr lang="es-ES" baseline="30000" dirty="0" smtClean="0"/>
                        <a:t>2</a:t>
                      </a:r>
                      <a:r>
                        <a:rPr lang="es-ES" baseline="0" dirty="0" smtClean="0"/>
                        <a:t>x 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s-E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5/4 ax</a:t>
                      </a:r>
                      <a:r>
                        <a:rPr lang="es-ES" baseline="30000" dirty="0" smtClean="0"/>
                        <a:t>2</a:t>
                      </a:r>
                      <a:endParaRPr lang="es-ES" dirty="0" smtClean="0"/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7370945" y="5423544"/>
            <a:ext cx="2347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2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715034" y="215000"/>
            <a:ext cx="4761931" cy="63116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PROBLEMAS MODELO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162566" y="846162"/>
            <a:ext cx="7615451" cy="584124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000" dirty="0" smtClean="0">
                <a:solidFill>
                  <a:srgbClr val="FF0000"/>
                </a:solidFill>
              </a:rPr>
              <a:t>PROBLEMA 1.</a:t>
            </a:r>
            <a:r>
              <a:rPr lang="es-ES" sz="2000" dirty="0" smtClean="0"/>
              <a:t> ¿Cuánto mide el lado mayor de </a:t>
            </a:r>
            <a:r>
              <a:rPr lang="es-ES" sz="2000" dirty="0"/>
              <a:t>un triángulo </a:t>
            </a:r>
            <a:r>
              <a:rPr lang="es-ES" sz="2000" dirty="0" smtClean="0"/>
              <a:t>escaleno si el lado menor mide 3 unidades menos que el del medio, y tiene de </a:t>
            </a:r>
            <a:r>
              <a:rPr lang="es-ES" sz="2000" dirty="0"/>
              <a:t>perímetro </a:t>
            </a:r>
            <a:r>
              <a:rPr lang="es-ES" sz="2000" dirty="0" smtClean="0"/>
              <a:t>3 veces el lado del medio?</a:t>
            </a:r>
          </a:p>
          <a:p>
            <a:pPr marL="457200" indent="-457200" algn="just">
              <a:buAutoNum type="arabicPeriod"/>
            </a:pPr>
            <a:r>
              <a:rPr lang="es-ES" sz="2000" dirty="0" smtClean="0"/>
              <a:t>Leer el problema detenidamente y entender la situación: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 smtClean="0"/>
              <a:t>¿Te es común esta situación?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 smtClean="0"/>
              <a:t>¿Has escuchado estas expresiones?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 smtClean="0"/>
              <a:t>¿Qué es perímetro?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 smtClean="0"/>
              <a:t>¿Qué es un triángulo escaleno?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 smtClean="0"/>
              <a:t>¿Te es difícil enfrentar este tipo de situaciones?</a:t>
            </a:r>
          </a:p>
          <a:p>
            <a:pPr marL="0" indent="0" algn="just">
              <a:buNone/>
            </a:pPr>
            <a:r>
              <a:rPr lang="es-ES" sz="2000" dirty="0" smtClean="0"/>
              <a:t>Bueno, debemos partir por saber que un triángulo escaleno es aquel cuya medida de sus 3 lados y de sus 3 triángulos es diferente; también sabemos que perímetro de cualquier figura es la suma de la medida de sus lados.</a:t>
            </a:r>
          </a:p>
          <a:p>
            <a:pPr marL="0" indent="0" algn="just">
              <a:buNone/>
            </a:pPr>
            <a:r>
              <a:rPr lang="es-ES" sz="2000" dirty="0" smtClean="0"/>
              <a:t>2. Establece la meta o lo que nos pide el problema, en este caso hallar la medida del lado mayor de un triángulo escaleno.</a:t>
            </a:r>
          </a:p>
          <a:p>
            <a:pPr marL="0" indent="0" algn="just">
              <a:buNone/>
            </a:pPr>
            <a:r>
              <a:rPr lang="es-ES" sz="2000" dirty="0" smtClean="0"/>
              <a:t>3. Establece los datos o la información del problema, en este caso que el </a:t>
            </a:r>
            <a:r>
              <a:rPr lang="es-ES" sz="2000" dirty="0"/>
              <a:t>lado </a:t>
            </a:r>
            <a:r>
              <a:rPr lang="es-ES" sz="2000" dirty="0" smtClean="0"/>
              <a:t>menor </a:t>
            </a:r>
            <a:r>
              <a:rPr lang="es-ES" sz="2000" dirty="0"/>
              <a:t>mide 3 unidades </a:t>
            </a:r>
            <a:r>
              <a:rPr lang="es-ES" sz="2000" dirty="0" smtClean="0"/>
              <a:t>menos </a:t>
            </a:r>
            <a:r>
              <a:rPr lang="es-ES" sz="2000" dirty="0"/>
              <a:t>que el del medio, y </a:t>
            </a:r>
            <a:r>
              <a:rPr lang="es-ES" sz="2000" dirty="0" smtClean="0"/>
              <a:t>que tiene de </a:t>
            </a:r>
            <a:r>
              <a:rPr lang="es-ES" sz="2000" dirty="0"/>
              <a:t>perímetro 3 veces el lado del medio.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6" name="Picture 2" descr="http://www.infobibliotecas.com/es/blog/wp-content/uploads/2014/12/SimpsonLisapilalibr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" y="2105454"/>
            <a:ext cx="3779861" cy="281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49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6477" y="215190"/>
            <a:ext cx="11914495" cy="6642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4. Hacer un gráfico que ilustre la situación, encontrar regularidades: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5. A partir del gráfico emplear notaciones de acuerdo a las regularidades o datos arrojados por el problema: En nuestro caso, el lado menor mide 3 unidades menos que el del medio, y el perímetro </a:t>
            </a:r>
            <a:r>
              <a:rPr lang="es-ES" sz="1600" dirty="0"/>
              <a:t>es 3 veces el lado del medio. </a:t>
            </a:r>
            <a:r>
              <a:rPr lang="es-ES" sz="1600" dirty="0" smtClean="0"/>
              <a:t>Representemos el lado medio por X, luego el lado menor es X - 3 (3 unidades menos que el del medio) y el perímetro es 3X.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6. Trazar un plan: sumar los dos lados conocidos y mirar cuánto les falta para llegar al perímetro del triángulo, es decir restar al perímetro esta suma.</a:t>
            </a:r>
          </a:p>
          <a:p>
            <a:pPr marL="0" indent="0">
              <a:buNone/>
            </a:pPr>
            <a:r>
              <a:rPr lang="es-ES" sz="1600" dirty="0" smtClean="0"/>
              <a:t>7. Ejecutar el plan: Sumar </a:t>
            </a:r>
            <a:r>
              <a:rPr lang="es-ES" sz="1600" dirty="0"/>
              <a:t>los dos lados </a:t>
            </a:r>
            <a:r>
              <a:rPr lang="es-ES" sz="1600" dirty="0" smtClean="0"/>
              <a:t>conocidos: </a:t>
            </a:r>
            <a:r>
              <a:rPr lang="es-ES" sz="1600" dirty="0"/>
              <a:t>Lado </a:t>
            </a:r>
            <a:r>
              <a:rPr lang="es-ES" sz="1600" dirty="0" smtClean="0"/>
              <a:t>Menor + Lado Medio = X – 3 + X = 2x – 3. 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                          Mirar </a:t>
            </a:r>
            <a:r>
              <a:rPr lang="es-ES" sz="1600" dirty="0"/>
              <a:t>cuánto les falta para llegar al </a:t>
            </a:r>
            <a:r>
              <a:rPr lang="es-ES" sz="1600" dirty="0" smtClean="0"/>
              <a:t>perímetro: En este caso, el perímetro 3X sería el minuendo, y 2X – 3 sería el sustraendo: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                                                                                             3X – 2X + 3 = </a:t>
            </a:r>
            <a:r>
              <a:rPr lang="es-ES" sz="1600" dirty="0" smtClean="0">
                <a:solidFill>
                  <a:srgbClr val="FF0000"/>
                </a:solidFill>
              </a:rPr>
              <a:t>X + 3 …. El lado mayor mide 3 unidades mayor que el lado medio.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                                                                                                   </a:t>
            </a:r>
            <a:endParaRPr lang="es-ES" sz="16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05" y="106008"/>
            <a:ext cx="3228975" cy="217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05" y="2786866"/>
            <a:ext cx="34385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9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32012" y="218364"/>
            <a:ext cx="11778018" cy="64553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600" dirty="0" smtClean="0"/>
              <a:t>8. Verificar la respuesta: Podemos asignar un valor aleatorio a la medida del lado medio, por ejemplo, 5; entonces el lado menor medirá 2, ya que es 3 unidades menor; el perímetro mediría 15, ya que es 3 veces el lado medio, por lo tanto el lado mayor medirá lo que le falta a 5 + 2 para llegar a 15, o sea 8. </a:t>
            </a:r>
          </a:p>
          <a:p>
            <a:pPr marL="0" indent="0" algn="just">
              <a:buNone/>
            </a:pPr>
            <a:r>
              <a:rPr lang="es-ES" sz="1600" dirty="0" smtClean="0"/>
              <a:t>Ahora remplazamos el valor aleatorio 5, en nuestra supuesta respuesta “X + 3”, obteniendo 5 + 3 = 8.</a:t>
            </a:r>
          </a:p>
          <a:p>
            <a:pPr marL="0" indent="0" algn="just">
              <a:buNone/>
            </a:pPr>
            <a:r>
              <a:rPr lang="es-ES" sz="1600" dirty="0" smtClean="0"/>
              <a:t>Se obtuvo lo mismo, luego nuestra respuesta es correcta.</a:t>
            </a:r>
          </a:p>
          <a:p>
            <a:pPr marL="0" indent="0" algn="just"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EJEMPLO 2.</a:t>
            </a:r>
            <a:r>
              <a:rPr lang="es-ES" sz="1600" dirty="0" smtClean="0"/>
              <a:t> Se pinta el asta de una bandera en 3 colores: amarillo, azul y rojo. El asta mide 6 veces lo que se pintó de rojo, y la longitud pintada de azul es el doble de lo pintado en rojo. ¿Cuál fue la longitud pintada de amarillo?</a:t>
            </a:r>
          </a:p>
          <a:p>
            <a:pPr marL="514350" indent="-514350" algn="just">
              <a:buAutoNum type="arabicPeriod"/>
            </a:pPr>
            <a:r>
              <a:rPr lang="es-ES" sz="1600" dirty="0" smtClean="0"/>
              <a:t>Leer el problema y entender la situación: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¿Te es común esta situación?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¿Has escuchado estas expresiones?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¿Qué es </a:t>
            </a:r>
            <a:r>
              <a:rPr lang="es-ES" sz="1600" dirty="0" smtClean="0"/>
              <a:t>6 veces y qué es el doble?</a:t>
            </a:r>
            <a:endParaRPr lang="es-E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¿Qué es </a:t>
            </a:r>
            <a:r>
              <a:rPr lang="es-ES" sz="1600" dirty="0" smtClean="0"/>
              <a:t>el asta de una bandera?</a:t>
            </a:r>
            <a:endParaRPr lang="es-E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1600" dirty="0"/>
              <a:t>¿Te es difícil enfrentar este tipo de situaciones</a:t>
            </a:r>
            <a:r>
              <a:rPr lang="es-ES" sz="1600" dirty="0" smtClean="0"/>
              <a:t>?</a:t>
            </a:r>
          </a:p>
          <a:p>
            <a:pPr marL="0" indent="0">
              <a:buNone/>
            </a:pPr>
            <a:r>
              <a:rPr lang="es-ES" sz="1600" dirty="0" smtClean="0"/>
              <a:t>2. Establece la meta o lo que nos pide el problema, en este caso hallar la longitud </a:t>
            </a:r>
            <a:r>
              <a:rPr lang="es-ES" sz="1600" dirty="0"/>
              <a:t>pintada de amarillo.</a:t>
            </a: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3. Establece los datos o la información dada por el problema: </a:t>
            </a:r>
            <a:r>
              <a:rPr lang="es-ES" sz="1600" dirty="0"/>
              <a:t>El asta mide 6 veces lo que se pintó de rojo, y la longitud pintada de azul es el doble de lo pintado en rojo.</a:t>
            </a: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4. Haz un gráfico que ilustre la situación o busca un problema similar que hayas resuelto con anticipación: </a:t>
            </a:r>
          </a:p>
          <a:p>
            <a:pPr marL="0" indent="0">
              <a:buNone/>
            </a:pPr>
            <a:r>
              <a:rPr lang="es-ES" sz="1600" dirty="0" smtClean="0"/>
              <a:t>Si por ejemplo, la longitud pintada de rojo es 4 m, entonces la de azul es de 8 m </a:t>
            </a:r>
            <a:r>
              <a:rPr lang="es-ES" sz="1600" dirty="0"/>
              <a:t>(la longitud pintada de azul es el doble de lo pintado en rojo) </a:t>
            </a:r>
            <a:r>
              <a:rPr lang="es-ES" sz="1600" dirty="0" smtClean="0"/>
              <a:t>y el asta mediría 24 </a:t>
            </a:r>
            <a:r>
              <a:rPr lang="es-ES" sz="1600" dirty="0"/>
              <a:t>m (El asta mide 6 veces lo que se pintó de rojo); </a:t>
            </a:r>
            <a:r>
              <a:rPr lang="es-ES" sz="1600" dirty="0" smtClean="0"/>
              <a:t>o si la longitud pintada de rojo es 12m, de azul será246 m </a:t>
            </a:r>
            <a:r>
              <a:rPr lang="es-ES" sz="1600" dirty="0"/>
              <a:t>(la longitud pintada de azul es el doble de lo pintado en rojo) y </a:t>
            </a:r>
            <a:r>
              <a:rPr lang="es-ES" sz="1600" dirty="0" smtClean="0"/>
              <a:t>el asta mediría 72 </a:t>
            </a:r>
            <a:r>
              <a:rPr lang="es-ES" sz="1600" dirty="0"/>
              <a:t>m (El asta mide 6 veces lo que se pintó de rojo); </a:t>
            </a:r>
            <a:r>
              <a:rPr lang="es-ES" sz="1600" dirty="0" smtClean="0"/>
              <a:t>entonces por analogía se puede decir: Azul = 2Rojos,  Asta = 6Rojos.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894" y="1951487"/>
            <a:ext cx="2971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9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51597" y="365315"/>
            <a:ext cx="11144534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/>
              <a:t>5. Asignar una notación clara: Asignemos el valor de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/>
              <a:t> a la longitud pintada de </a:t>
            </a:r>
            <a:r>
              <a:rPr lang="es-ES" dirty="0" smtClean="0"/>
              <a:t>rojo</a:t>
            </a:r>
            <a:r>
              <a:rPr lang="es-ES" dirty="0"/>
              <a:t>, entonces la de azul será </a:t>
            </a:r>
            <a:r>
              <a:rPr lang="es-ES" dirty="0" smtClean="0">
                <a:solidFill>
                  <a:srgbClr val="FF0000"/>
                </a:solidFill>
              </a:rPr>
              <a:t>2X</a:t>
            </a:r>
            <a:r>
              <a:rPr lang="es-ES" dirty="0" smtClean="0"/>
              <a:t> (</a:t>
            </a:r>
            <a:r>
              <a:rPr lang="es-ES" dirty="0"/>
              <a:t>la longitud pintada de azul es el doble de lo pintado en rojo</a:t>
            </a:r>
            <a:r>
              <a:rPr lang="es-ES" dirty="0" smtClean="0"/>
              <a:t>) </a:t>
            </a:r>
            <a:r>
              <a:rPr lang="es-ES" dirty="0"/>
              <a:t>y </a:t>
            </a:r>
            <a:r>
              <a:rPr lang="es-ES" dirty="0" smtClean="0"/>
              <a:t>el asta mediría </a:t>
            </a:r>
            <a:r>
              <a:rPr lang="es-ES" dirty="0" smtClean="0">
                <a:solidFill>
                  <a:srgbClr val="FF0000"/>
                </a:solidFill>
              </a:rPr>
              <a:t>6X</a:t>
            </a:r>
            <a:r>
              <a:rPr lang="es-ES" dirty="0" smtClean="0"/>
              <a:t> (</a:t>
            </a:r>
            <a:r>
              <a:rPr lang="es-ES" dirty="0"/>
              <a:t>El asta mide 6 veces lo que se pintó de rojo</a:t>
            </a:r>
            <a:r>
              <a:rPr lang="es-ES" dirty="0" smtClean="0"/>
              <a:t>).</a:t>
            </a:r>
            <a:endParaRPr lang="es-ES" dirty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6. Trazar un plan: Sumar la longitud pintada en rojo con la pintada en azul, y mirar cuánto falta para pintar toda el asta, es decir, este total restarlo de la longitud total del asta. </a:t>
            </a:r>
          </a:p>
          <a:p>
            <a:pPr marL="0" indent="0" algn="just">
              <a:buNone/>
            </a:pPr>
            <a:r>
              <a:rPr lang="es-ES" dirty="0" smtClean="0"/>
              <a:t>7. Ejecutar el plan: </a:t>
            </a:r>
            <a:r>
              <a:rPr lang="es-ES" dirty="0"/>
              <a:t>Longitud rojo + Longitud azul = X + 2X = 3X, </a:t>
            </a:r>
            <a:r>
              <a:rPr lang="es-ES" dirty="0" smtClean="0"/>
              <a:t>esta </a:t>
            </a:r>
            <a:r>
              <a:rPr lang="es-ES" dirty="0"/>
              <a:t>es la longitud pintada entre rojo y azul; ahora miremos </a:t>
            </a:r>
            <a:r>
              <a:rPr lang="es-ES" dirty="0" smtClean="0"/>
              <a:t>cuanto falta para pintar toda el asta que mide 6X: 6X – 3X = </a:t>
            </a:r>
            <a:r>
              <a:rPr lang="es-ES" dirty="0" smtClean="0">
                <a:solidFill>
                  <a:srgbClr val="FF0000"/>
                </a:solidFill>
              </a:rPr>
              <a:t>3X</a:t>
            </a:r>
            <a:endParaRPr lang="es-E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ES" dirty="0" smtClean="0"/>
              <a:t>8. Verificar la respuesta: asignemos el valor de X en 12, es decir, la sección rojo es de 12, la de azul será </a:t>
            </a:r>
            <a:r>
              <a:rPr lang="es-ES" dirty="0"/>
              <a:t>24 (la longitud pintada de azul es el doble de lo pintado en rojo) </a:t>
            </a:r>
            <a:r>
              <a:rPr lang="es-ES" dirty="0" smtClean="0"/>
              <a:t>y el asta total mediría </a:t>
            </a:r>
            <a:r>
              <a:rPr lang="es-ES" dirty="0"/>
              <a:t>72 (El asta mide 6 veces lo que se pintó de rojo); </a:t>
            </a:r>
            <a:r>
              <a:rPr lang="es-ES" dirty="0" smtClean="0"/>
              <a:t>la parte pintada de amarillo sería 72 – 12 – 24 = 36</a:t>
            </a:r>
          </a:p>
          <a:p>
            <a:pPr marL="0" indent="0" algn="just">
              <a:buNone/>
            </a:pPr>
            <a:r>
              <a:rPr lang="es-ES" dirty="0" smtClean="0"/>
              <a:t>Ahora reemplacemos X por 12 en nuestra supuesta respuesta: 3(12) = 36. Se obtuvo el mismo valor, luego nuestra respuesta es cierta.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14" y="4433928"/>
            <a:ext cx="2924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6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635991" y="378772"/>
            <a:ext cx="4920018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EJERCICIOS RESUELTOS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51833" y="903826"/>
            <a:ext cx="10984605" cy="5677277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800" dirty="0"/>
              <a:t>De 4a restar – 8a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Identificar minuendo: 4a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Identificar sustraendo: -8a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Colocar minuendo seguido del sustraendo CON SIGNO CONTRARIO: 4a + 8a = </a:t>
            </a:r>
            <a:r>
              <a:rPr lang="es-ES" sz="1800" dirty="0" smtClean="0">
                <a:solidFill>
                  <a:srgbClr val="FF0000"/>
                </a:solidFill>
              </a:rPr>
              <a:t>12a     Respuesta.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2.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/>
              <a:t>Restar - 9x</a:t>
            </a:r>
            <a:r>
              <a:rPr lang="es-ES" sz="1800" baseline="30000" dirty="0"/>
              <a:t>2</a:t>
            </a:r>
            <a:r>
              <a:rPr lang="es-ES" sz="1800" dirty="0"/>
              <a:t> de – x</a:t>
            </a:r>
            <a:r>
              <a:rPr lang="es-ES" sz="1800" baseline="30000" dirty="0"/>
              <a:t>2 </a:t>
            </a:r>
            <a:endParaRPr lang="es-E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Identificar minuendo: – x</a:t>
            </a:r>
            <a:r>
              <a:rPr lang="es-ES" sz="1800" baseline="30000" dirty="0"/>
              <a:t>2 </a:t>
            </a:r>
            <a:endParaRPr lang="es-ES" sz="1800" baseline="30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Identificar </a:t>
            </a:r>
            <a:r>
              <a:rPr lang="es-ES" sz="1800" dirty="0"/>
              <a:t>sustraendo: - 9x</a:t>
            </a:r>
            <a:r>
              <a:rPr lang="es-ES" sz="1800" baseline="30000" dirty="0"/>
              <a:t>2</a:t>
            </a:r>
            <a:r>
              <a:rPr lang="es-ES" sz="1800" dirty="0"/>
              <a:t> </a:t>
            </a:r>
            <a:endParaRPr lang="es-ES" sz="1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Colocar </a:t>
            </a:r>
            <a:r>
              <a:rPr lang="es-ES" sz="1800" dirty="0"/>
              <a:t>minuendo seguido del sustraendo CON SIGNO CONTRARIO: – x</a:t>
            </a:r>
            <a:r>
              <a:rPr lang="es-ES" sz="1800" baseline="30000" dirty="0"/>
              <a:t>2</a:t>
            </a:r>
            <a:r>
              <a:rPr lang="es-ES" sz="1800" dirty="0" smtClean="0"/>
              <a:t> </a:t>
            </a:r>
            <a:r>
              <a:rPr lang="es-ES" sz="1800" dirty="0"/>
              <a:t>+ 9x</a:t>
            </a:r>
            <a:r>
              <a:rPr lang="es-ES" sz="1800" baseline="30000" dirty="0"/>
              <a:t>2</a:t>
            </a:r>
            <a:r>
              <a:rPr lang="es-ES" sz="1800" dirty="0" smtClean="0"/>
              <a:t> </a:t>
            </a:r>
            <a:r>
              <a:rPr lang="es-ES" sz="1800" dirty="0"/>
              <a:t>= </a:t>
            </a:r>
            <a:r>
              <a:rPr lang="es-ES" sz="1800" dirty="0" smtClean="0">
                <a:solidFill>
                  <a:srgbClr val="FF0000"/>
                </a:solidFill>
              </a:rPr>
              <a:t>8x</a:t>
            </a:r>
            <a:r>
              <a:rPr lang="es-ES" sz="1800" baseline="30000" dirty="0" smtClean="0">
                <a:solidFill>
                  <a:srgbClr val="FF0000"/>
                </a:solidFill>
              </a:rPr>
              <a:t>2</a:t>
            </a:r>
            <a:r>
              <a:rPr lang="es-ES" sz="1800" dirty="0" smtClean="0">
                <a:solidFill>
                  <a:srgbClr val="FF0000"/>
                </a:solidFill>
              </a:rPr>
              <a:t>     </a:t>
            </a:r>
            <a:r>
              <a:rPr lang="es-ES" sz="1800" dirty="0">
                <a:solidFill>
                  <a:srgbClr val="FF0000"/>
                </a:solidFill>
              </a:rPr>
              <a:t>Respuesta.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3.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/>
              <a:t>De ½ a</a:t>
            </a:r>
            <a:r>
              <a:rPr lang="es-ES" sz="1800" baseline="30000" dirty="0"/>
              <a:t>2</a:t>
            </a:r>
            <a:r>
              <a:rPr lang="es-ES" sz="1800" dirty="0"/>
              <a:t>b restar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  <a:endParaRPr lang="es-ES" sz="1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Identificar minuendo: ½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  <a:endParaRPr lang="es-ES" sz="1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Identificar </a:t>
            </a:r>
            <a:r>
              <a:rPr lang="es-ES" sz="1800" dirty="0"/>
              <a:t>sustraendo: a</a:t>
            </a:r>
            <a:r>
              <a:rPr lang="es-ES" sz="1800" baseline="30000" dirty="0"/>
              <a:t>2</a:t>
            </a:r>
            <a:r>
              <a:rPr lang="es-ES" sz="1800" dirty="0"/>
              <a:t>b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Colocar minuendo seguido del sustraendo CON SIGNO CONTRARIO: ½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  <a:r>
              <a:rPr lang="es-ES" sz="1800" dirty="0" smtClean="0"/>
              <a:t>- </a:t>
            </a:r>
            <a:r>
              <a:rPr lang="es-ES" sz="1800" dirty="0"/>
              <a:t>a</a:t>
            </a:r>
            <a:r>
              <a:rPr lang="es-ES" sz="1800" baseline="30000" dirty="0"/>
              <a:t>2</a:t>
            </a:r>
            <a:r>
              <a:rPr lang="es-ES" sz="1800" dirty="0"/>
              <a:t>b</a:t>
            </a:r>
            <a:r>
              <a:rPr lang="es-ES" sz="1800" dirty="0" smtClean="0"/>
              <a:t> </a:t>
            </a:r>
            <a:r>
              <a:rPr lang="es-ES" sz="1800" dirty="0"/>
              <a:t>= </a:t>
            </a:r>
            <a:r>
              <a:rPr lang="es-ES" sz="1800" dirty="0" smtClean="0">
                <a:solidFill>
                  <a:srgbClr val="FF0000"/>
                </a:solidFill>
              </a:rPr>
              <a:t>- ½</a:t>
            </a:r>
            <a:r>
              <a:rPr lang="es-ES" sz="1800" dirty="0" smtClean="0"/>
              <a:t> </a:t>
            </a:r>
            <a:r>
              <a:rPr lang="es-ES" sz="1800" dirty="0" smtClean="0">
                <a:solidFill>
                  <a:srgbClr val="FF0000"/>
                </a:solidFill>
              </a:rPr>
              <a:t>a</a:t>
            </a:r>
            <a:r>
              <a:rPr lang="es-ES" sz="1800" baseline="30000" dirty="0" smtClean="0">
                <a:solidFill>
                  <a:srgbClr val="FF0000"/>
                </a:solidFill>
              </a:rPr>
              <a:t>2</a:t>
            </a:r>
            <a:r>
              <a:rPr lang="es-ES" sz="1800" dirty="0" smtClean="0">
                <a:solidFill>
                  <a:srgbClr val="FF0000"/>
                </a:solidFill>
              </a:rPr>
              <a:t>b   </a:t>
            </a:r>
            <a:r>
              <a:rPr lang="es-ES" sz="1800" dirty="0">
                <a:solidFill>
                  <a:srgbClr val="FF0000"/>
                </a:solidFill>
              </a:rPr>
              <a:t>Respuesta.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4.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/>
              <a:t>Restar ¾ a</a:t>
            </a:r>
            <a:r>
              <a:rPr lang="es-ES" sz="1800" baseline="30000" dirty="0"/>
              <a:t>2</a:t>
            </a:r>
            <a:r>
              <a:rPr lang="es-ES" sz="1800" dirty="0"/>
              <a:t>b de 1/8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  <a:endParaRPr lang="es-ES" sz="1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Identificar minuendo</a:t>
            </a:r>
            <a:r>
              <a:rPr lang="es-ES" sz="1800" dirty="0" smtClean="0"/>
              <a:t>: </a:t>
            </a:r>
            <a:r>
              <a:rPr lang="es-ES" sz="1800" dirty="0"/>
              <a:t>1/8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Identificar sustraendo: ¾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  <a:endParaRPr lang="es-ES" sz="1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Colocar </a:t>
            </a:r>
            <a:r>
              <a:rPr lang="es-ES" sz="1800" dirty="0"/>
              <a:t>minuendo seguido del sustraendo CON SIGNO CONTRARIO: 1/8 a</a:t>
            </a:r>
            <a:r>
              <a:rPr lang="es-ES" sz="1800" baseline="30000" dirty="0"/>
              <a:t>2</a:t>
            </a:r>
            <a:r>
              <a:rPr lang="es-ES" sz="1800" dirty="0"/>
              <a:t>b </a:t>
            </a:r>
            <a:r>
              <a:rPr lang="es-ES" sz="1800" dirty="0" smtClean="0"/>
              <a:t>- </a:t>
            </a:r>
            <a:r>
              <a:rPr lang="es-ES" sz="1800" dirty="0"/>
              <a:t>¾ </a:t>
            </a:r>
            <a:r>
              <a:rPr lang="es-ES" sz="1800" dirty="0" smtClean="0"/>
              <a:t>a</a:t>
            </a:r>
            <a:r>
              <a:rPr lang="es-ES" sz="1800" baseline="30000" dirty="0" smtClean="0"/>
              <a:t>2</a:t>
            </a:r>
            <a:r>
              <a:rPr lang="es-ES" sz="1800" dirty="0" smtClean="0"/>
              <a:t>b </a:t>
            </a:r>
            <a:r>
              <a:rPr lang="es-ES" sz="1800" dirty="0"/>
              <a:t>= </a:t>
            </a:r>
            <a:r>
              <a:rPr lang="es-ES" sz="1800" dirty="0">
                <a:solidFill>
                  <a:srgbClr val="FF0000"/>
                </a:solidFill>
              </a:rPr>
              <a:t>- </a:t>
            </a:r>
            <a:r>
              <a:rPr lang="es-ES" sz="1800" dirty="0" smtClean="0">
                <a:solidFill>
                  <a:srgbClr val="FF0000"/>
                </a:solidFill>
              </a:rPr>
              <a:t>5/8</a:t>
            </a:r>
            <a:r>
              <a:rPr lang="es-ES" sz="1800" dirty="0" smtClean="0"/>
              <a:t> </a:t>
            </a:r>
            <a:r>
              <a:rPr lang="es-ES" sz="1800" dirty="0">
                <a:solidFill>
                  <a:srgbClr val="FF0000"/>
                </a:solidFill>
              </a:rPr>
              <a:t>a</a:t>
            </a:r>
            <a:r>
              <a:rPr lang="es-ES" sz="1800" baseline="30000" dirty="0">
                <a:solidFill>
                  <a:srgbClr val="FF0000"/>
                </a:solidFill>
              </a:rPr>
              <a:t>2</a:t>
            </a:r>
            <a:r>
              <a:rPr lang="es-ES" sz="1800" dirty="0">
                <a:solidFill>
                  <a:srgbClr val="FF0000"/>
                </a:solidFill>
              </a:rPr>
              <a:t>b   Respuesta</a:t>
            </a:r>
            <a:r>
              <a:rPr lang="es-ES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5. </a:t>
            </a:r>
            <a:r>
              <a:rPr lang="es-ES" sz="1800" dirty="0"/>
              <a:t>De - 3xyz restar 5/7 </a:t>
            </a:r>
            <a:r>
              <a:rPr lang="es-ES" sz="1800" dirty="0" err="1"/>
              <a:t>abc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Identificar minuendo: - 3xyz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Identificar sustraendo: 5/7 </a:t>
            </a:r>
            <a:r>
              <a:rPr lang="es-ES" sz="1800" dirty="0" err="1"/>
              <a:t>abc</a:t>
            </a:r>
            <a:endParaRPr lang="es-E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Colocar minuendo seguido del sustraendo CON SIGNO CONTRARIO: - 3xyz </a:t>
            </a:r>
            <a:r>
              <a:rPr lang="es-ES" sz="1800" dirty="0" smtClean="0"/>
              <a:t>- </a:t>
            </a:r>
            <a:r>
              <a:rPr lang="es-ES" sz="1800" dirty="0"/>
              <a:t>5/7 </a:t>
            </a:r>
            <a:r>
              <a:rPr lang="es-ES" sz="1800" dirty="0" err="1"/>
              <a:t>abc</a:t>
            </a:r>
            <a:r>
              <a:rPr lang="es-ES" sz="1800" dirty="0"/>
              <a:t> </a:t>
            </a:r>
            <a:r>
              <a:rPr lang="es-ES" sz="1800" dirty="0" smtClean="0"/>
              <a:t>= </a:t>
            </a:r>
            <a:r>
              <a:rPr lang="es-ES" sz="1800" dirty="0">
                <a:solidFill>
                  <a:srgbClr val="FF0000"/>
                </a:solidFill>
              </a:rPr>
              <a:t>- 3xyz - 5/7 </a:t>
            </a:r>
            <a:r>
              <a:rPr lang="es-ES" sz="1800" dirty="0" err="1">
                <a:solidFill>
                  <a:srgbClr val="FF0000"/>
                </a:solidFill>
              </a:rPr>
              <a:t>abc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dirty="0" smtClean="0">
                <a:solidFill>
                  <a:srgbClr val="FF0000"/>
                </a:solidFill>
              </a:rPr>
              <a:t>Respuesta</a:t>
            </a:r>
            <a:r>
              <a:rPr lang="es-ES" sz="18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87071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02255" y="152042"/>
            <a:ext cx="7096837" cy="78128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¿HASTA DÓNDE QUIERES LLEGAR?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18614" y="933329"/>
            <a:ext cx="8270542" cy="5431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 smtClean="0"/>
              <a:t>Escoge hasta dónde quieres llegar con la sustracción algebraica:</a:t>
            </a:r>
          </a:p>
          <a:p>
            <a:pPr marL="0" indent="0">
              <a:buNone/>
            </a:pPr>
            <a:r>
              <a:rPr lang="es-ES" sz="1400" dirty="0" smtClean="0"/>
              <a:t>      Nivel Básico: No me interesa mucho el tema, por lo tanto deseo la información elemental, desarrollar ejercicios rutinarios y problemas elementales (Nota: 35 – 39).</a:t>
            </a:r>
          </a:p>
          <a:p>
            <a:pPr marL="0" indent="0">
              <a:buNone/>
            </a:pPr>
            <a:r>
              <a:rPr lang="es-ES" sz="1400" dirty="0" smtClean="0"/>
              <a:t>     Nivel Medio: El tema me parece algo interesante, por lo tanto  deseo conocer algo más que la simple información elemental, desarrollar ejercicios y problemas que me exijan más (Nota: 40 – 44).</a:t>
            </a:r>
          </a:p>
          <a:p>
            <a:pPr marL="0" indent="0">
              <a:buNone/>
            </a:pPr>
            <a:r>
              <a:rPr lang="es-ES" sz="1400" dirty="0" smtClean="0"/>
              <a:t>     Nivel Avanzado: El tema me parece muy interesante, por lo tanto deseo tener acceso a todo tipo de información sobre éste, desarrollar ejercicios y problemas que requieran de más análisis (Nota: 45 – 50).</a:t>
            </a:r>
          </a:p>
          <a:p>
            <a:pPr marL="0" indent="0" algn="ctr">
              <a:buNone/>
            </a:pPr>
            <a:r>
              <a:rPr lang="es-ES" sz="4400" b="1" dirty="0">
                <a:latin typeface="+mj-lt"/>
              </a:rPr>
              <a:t>AUTOPLANILLATE</a:t>
            </a:r>
            <a:r>
              <a:rPr lang="es-ES" sz="4400" b="1" dirty="0" smtClean="0">
                <a:latin typeface="+mj-lt"/>
              </a:rPr>
              <a:t>!!!!</a:t>
            </a:r>
          </a:p>
          <a:p>
            <a:pPr marL="0" indent="0">
              <a:buNone/>
            </a:pPr>
            <a:r>
              <a:rPr lang="es-ES" sz="1400" dirty="0"/>
              <a:t>Ahora escoge los recursos que emplearás para tu aprendizaje: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1400" dirty="0"/>
              <a:t>Físicos:</a:t>
            </a:r>
          </a:p>
          <a:p>
            <a:pPr marL="0" indent="0">
              <a:buNone/>
            </a:pPr>
            <a:r>
              <a:rPr lang="es-ES" sz="1400" dirty="0"/>
              <a:t>      Páginas Web        </a:t>
            </a:r>
            <a:r>
              <a:rPr lang="es-ES" sz="1400" dirty="0" smtClean="0"/>
              <a:t>      Vídeos              Presentaciones             </a:t>
            </a:r>
            <a:r>
              <a:rPr lang="es-ES" sz="1400" dirty="0"/>
              <a:t>Libros     </a:t>
            </a:r>
            <a:r>
              <a:rPr lang="es-ES" sz="1400" dirty="0" smtClean="0"/>
              <a:t>       </a:t>
            </a:r>
            <a:r>
              <a:rPr lang="es-ES" sz="1400" dirty="0"/>
              <a:t>Apuntes de clase          </a:t>
            </a:r>
            <a:r>
              <a:rPr lang="es-ES" sz="1400" dirty="0" smtClean="0"/>
              <a:t>     Otros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2. Humanos:</a:t>
            </a:r>
          </a:p>
          <a:p>
            <a:pPr marL="0" indent="0">
              <a:buNone/>
            </a:pPr>
            <a:r>
              <a:rPr lang="es-ES" sz="1400" dirty="0"/>
              <a:t>      Compañeros de </a:t>
            </a:r>
            <a:r>
              <a:rPr lang="es-ES" sz="1400" dirty="0" smtClean="0"/>
              <a:t>clase                Profesor               </a:t>
            </a:r>
            <a:r>
              <a:rPr lang="es-ES" sz="1400" dirty="0"/>
              <a:t>Familiares                   </a:t>
            </a:r>
            <a:r>
              <a:rPr lang="es-ES" sz="1400" dirty="0" smtClean="0"/>
              <a:t>Amigos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3. Tiempo:</a:t>
            </a:r>
          </a:p>
          <a:p>
            <a:pPr marL="0" indent="0">
              <a:buNone/>
            </a:pPr>
            <a:r>
              <a:rPr lang="es-ES" sz="1400" dirty="0"/>
              <a:t>El tiempo que destinarás para aprender este tema</a:t>
            </a:r>
            <a:r>
              <a:rPr lang="es-ES" sz="1400" dirty="0" smtClean="0"/>
              <a:t>:</a:t>
            </a:r>
          </a:p>
          <a:p>
            <a:pPr marL="0" indent="0">
              <a:buNone/>
            </a:pPr>
            <a:r>
              <a:rPr lang="es-ES" sz="1400" dirty="0" smtClean="0"/>
              <a:t>Horas diarias:                                                                     Días:                                                           </a:t>
            </a:r>
            <a:endParaRPr lang="es-ES" sz="1400" dirty="0"/>
          </a:p>
          <a:p>
            <a:pPr marL="0" indent="0" algn="ctr">
              <a:buNone/>
            </a:pPr>
            <a:endParaRPr lang="es-ES" sz="1400" dirty="0">
              <a:latin typeface="+mj-lt"/>
            </a:endParaRPr>
          </a:p>
        </p:txBody>
      </p:sp>
      <p:pic>
        <p:nvPicPr>
          <p:cNvPr id="6" name="Picture 2" descr="http://vignette2.wikia.nocookie.net/lossimpson/images/1/1c/157606-134637-lisa-simpson_large.jpg/revision/latest?cb=20100130002559&amp;path-prefix=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549" y="863523"/>
            <a:ext cx="2857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/>
          <p:cNvSpPr/>
          <p:nvPr/>
        </p:nvSpPr>
        <p:spPr>
          <a:xfrm>
            <a:off x="502477" y="124754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518614" y="182531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518614" y="232787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518613" y="4138090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022142" y="4138089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061646" y="4138088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4697316" y="4136969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584631" y="4093787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7365878" y="4093787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502477" y="4779890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702253" y="4779890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930340" y="4779889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320347" y="4779888"/>
            <a:ext cx="264284" cy="26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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1647254" y="5720233"/>
            <a:ext cx="1678676" cy="3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1  2  3  ….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325930" y="5719095"/>
            <a:ext cx="341194" cy="301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ym typeface="Wingdings" panose="05000000000000000000" pitchFamily="2" charset="2"/>
              </a:rPr>
              <a:t>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4745293" y="5720233"/>
            <a:ext cx="1678676" cy="3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 1  2  3  ….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423969" y="5719095"/>
            <a:ext cx="341194" cy="301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ym typeface="Wingdings" panose="05000000000000000000" pitchFamily="2" charset="2"/>
              </a:rPr>
              <a:t></a:t>
            </a:r>
            <a:endParaRPr lang="es-ES" dirty="0"/>
          </a:p>
        </p:txBody>
      </p:sp>
      <p:sp>
        <p:nvSpPr>
          <p:cNvPr id="24" name="Elipse 23">
            <a:hlinkClick r:id="" action="ppaction://noaction"/>
          </p:cNvPr>
          <p:cNvSpPr/>
          <p:nvPr/>
        </p:nvSpPr>
        <p:spPr>
          <a:xfrm>
            <a:off x="8964040" y="4449324"/>
            <a:ext cx="25113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INICIO NIVEL BÁSICO</a:t>
            </a:r>
            <a:endParaRPr lang="es-ES" b="1" dirty="0"/>
          </a:p>
        </p:txBody>
      </p:sp>
      <p:sp>
        <p:nvSpPr>
          <p:cNvPr id="25" name="Elipse 24">
            <a:hlinkClick r:id="" action="ppaction://noaction"/>
          </p:cNvPr>
          <p:cNvSpPr/>
          <p:nvPr/>
        </p:nvSpPr>
        <p:spPr>
          <a:xfrm>
            <a:off x="8922980" y="5232351"/>
            <a:ext cx="25113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INICIO NIVEL MEDIO</a:t>
            </a:r>
            <a:endParaRPr lang="es-ES" b="1" dirty="0"/>
          </a:p>
        </p:txBody>
      </p:sp>
      <p:sp>
        <p:nvSpPr>
          <p:cNvPr id="26" name="Elipse 25">
            <a:hlinkClick r:id="" action="ppaction://noaction"/>
          </p:cNvPr>
          <p:cNvSpPr/>
          <p:nvPr/>
        </p:nvSpPr>
        <p:spPr>
          <a:xfrm>
            <a:off x="8943549" y="5979997"/>
            <a:ext cx="2552362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INICIO NIVEL AVANZADO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32383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6255" y="148682"/>
            <a:ext cx="10515600" cy="3664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</a:t>
            </a:r>
            <a:r>
              <a:rPr lang="es-ES" sz="1400" dirty="0"/>
              <a:t>Restar 4a – 5b + 2c – d de 3a - 7b + 2c + 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6247"/>
              </p:ext>
            </p:extLst>
          </p:nvPr>
        </p:nvGraphicFramePr>
        <p:xfrm>
          <a:off x="309093" y="465385"/>
          <a:ext cx="11165983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186"/>
                <a:gridCol w="59757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3a - 7b + 2c + d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sustraendo: 4a – 5b + 2c – d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3a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- 7b </a:t>
                      </a:r>
                      <a:r>
                        <a:rPr lang="es-E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+ 2c </a:t>
                      </a:r>
                      <a:r>
                        <a:rPr lang="es-ES" sz="1400" dirty="0" smtClean="0"/>
                        <a:t>+ d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+ 5b </a:t>
                      </a:r>
                      <a:r>
                        <a:rPr lang="es-E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- 2c </a:t>
                      </a:r>
                      <a:r>
                        <a:rPr lang="es-ES" sz="1400" dirty="0" smtClean="0"/>
                        <a:t>+ d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3a - 4a = -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- 7b + 5b = - 2b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2c - 2c = 0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d: d + d = 2d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- 2b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3a - 7b + 2c + d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sustraendo: 4a – 5b + 2c – d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3a - 7b + 2c + d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- 4a + 5b - 2c + d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-</a:t>
                      </a:r>
                      <a:r>
                        <a:rPr lang="es-ES" sz="1400" baseline="0" dirty="0" smtClean="0"/>
                        <a:t> a  - 2b        + 2d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Respuesta: </a:t>
                      </a:r>
                      <a:r>
                        <a:rPr lang="es-ES" sz="1400" dirty="0" smtClean="0"/>
                        <a:t>-</a:t>
                      </a:r>
                      <a:r>
                        <a:rPr lang="es-ES" sz="1400" baseline="0" dirty="0" smtClean="0"/>
                        <a:t> a  - 2b + 2d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/>
          <p:nvPr/>
        </p:nvCxnSpPr>
        <p:spPr>
          <a:xfrm>
            <a:off x="7637556" y="2164227"/>
            <a:ext cx="1392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56255" y="2798145"/>
            <a:ext cx="9752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7. </a:t>
            </a:r>
            <a:r>
              <a:rPr lang="es-ES" sz="1400" dirty="0"/>
              <a:t>De 8a</a:t>
            </a:r>
            <a:r>
              <a:rPr lang="es-ES" sz="1400" baseline="30000" dirty="0"/>
              <a:t>2</a:t>
            </a:r>
            <a:r>
              <a:rPr lang="es-ES" sz="1400" dirty="0"/>
              <a:t>b – 5ab</a:t>
            </a:r>
            <a:r>
              <a:rPr lang="es-ES" sz="1400" baseline="30000" dirty="0"/>
              <a:t>2</a:t>
            </a:r>
            <a:r>
              <a:rPr lang="es-ES" sz="1400" dirty="0"/>
              <a:t> restar – 4a</a:t>
            </a:r>
            <a:r>
              <a:rPr lang="es-ES" sz="1400" baseline="30000" dirty="0"/>
              <a:t>2</a:t>
            </a:r>
            <a:r>
              <a:rPr lang="es-ES" sz="1400" dirty="0"/>
              <a:t>b – ab</a:t>
            </a:r>
            <a:r>
              <a:rPr lang="es-ES" sz="1400" baseline="30000" dirty="0"/>
              <a:t>2</a:t>
            </a:r>
            <a:r>
              <a:rPr lang="es-ES" sz="1400" dirty="0"/>
              <a:t> + c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2584"/>
              </p:ext>
            </p:extLst>
          </p:nvPr>
        </p:nvGraphicFramePr>
        <p:xfrm>
          <a:off x="336988" y="3105922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8a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5ab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r>
                        <a:rPr lang="es-ES" sz="1400" dirty="0" smtClean="0"/>
                        <a:t>Identificar sustraendo: –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c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8a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5ab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+ 4a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8a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 + 4a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 = 12a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5ab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= - 4ab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c: -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- 4ab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8a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5ab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r>
                        <a:rPr lang="es-ES" sz="1400" dirty="0" smtClean="0"/>
                        <a:t>Identificar sustraendo: –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8a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5ab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algn="ctr"/>
                      <a:r>
                        <a:rPr lang="es-ES" sz="1400" dirty="0" smtClean="0"/>
                        <a:t>    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+ 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12a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- 4ab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c</a:t>
                      </a:r>
                    </a:p>
                    <a:p>
                      <a:pPr algn="just"/>
                      <a:r>
                        <a:rPr lang="es-ES" sz="1400" baseline="0" dirty="0" smtClean="0"/>
                        <a:t>Respuesta: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12a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- 4ab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c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 flipV="1">
            <a:off x="7905496" y="4780754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9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8693"/>
              </p:ext>
            </p:extLst>
          </p:nvPr>
        </p:nvGraphicFramePr>
        <p:xfrm>
          <a:off x="340345" y="494281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/>
                        <a:t>Identificar sustraendo: 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5a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s-ES" sz="1400" dirty="0" smtClean="0"/>
                        <a:t>- 3a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5a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- 3a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5a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s-ES" sz="1400" dirty="0" smtClean="0"/>
                        <a:t>- 3a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/>
                        <a:t>Identificar sustraendo: 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-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</a:t>
                      </a:r>
                      <a:r>
                        <a:rPr lang="es-ES" sz="1400" dirty="0" smtClean="0"/>
                        <a:t>-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</a:p>
                    <a:p>
                      <a:pPr algn="just"/>
                      <a:r>
                        <a:rPr lang="es-ES" sz="1400" baseline="0" dirty="0" smtClean="0"/>
                        <a:t>Respuesta: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3a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340345" y="186504"/>
            <a:ext cx="2891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8. Restar </a:t>
            </a:r>
            <a:r>
              <a:rPr lang="es-ES" sz="1400" dirty="0"/>
              <a:t>3a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de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5a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7506251" y="2179222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40345" y="2651906"/>
            <a:ext cx="3451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9. De </a:t>
            </a:r>
            <a:r>
              <a:rPr lang="es-ES" sz="1400" dirty="0"/>
              <a:t>4a</a:t>
            </a:r>
            <a:r>
              <a:rPr lang="es-ES" sz="1400" baseline="30000" dirty="0"/>
              <a:t>2</a:t>
            </a:r>
            <a:r>
              <a:rPr lang="es-ES" sz="1400" dirty="0"/>
              <a:t> + 9b</a:t>
            </a:r>
            <a:r>
              <a:rPr lang="es-ES" sz="1400" baseline="30000" dirty="0"/>
              <a:t>2</a:t>
            </a:r>
            <a:r>
              <a:rPr lang="es-ES" sz="1400" dirty="0"/>
              <a:t> + 12ab restar 9a</a:t>
            </a:r>
            <a:r>
              <a:rPr lang="es-ES" sz="1400" baseline="30000" dirty="0"/>
              <a:t>2</a:t>
            </a:r>
            <a:r>
              <a:rPr lang="es-ES" sz="1400" dirty="0"/>
              <a:t> - 12ab + 4b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92633"/>
              </p:ext>
            </p:extLst>
          </p:nvPr>
        </p:nvGraphicFramePr>
        <p:xfrm>
          <a:off x="340345" y="2948148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+ 9b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+ 12ab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9a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- 12ab + 4b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+ 9b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+ 12ab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- 9a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+ 12ab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- 4b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- 9a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- 5a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9b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- 4b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= 5b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ab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12ab + 12ab = 24ab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- 5a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+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5b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24ab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+ 9b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+ 12ab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9a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- 12ab + 4b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+ 9b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+ 12ab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- 9a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- 4b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+ 12ab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- 5a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5b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24ab</a:t>
                      </a:r>
                    </a:p>
                    <a:p>
                      <a:pPr algn="just"/>
                      <a:r>
                        <a:rPr lang="es-ES" sz="1400" baseline="0" dirty="0" smtClean="0"/>
                        <a:t>Respuesta: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- 5a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5b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24ab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10"/>
          <p:cNvCxnSpPr/>
          <p:nvPr/>
        </p:nvCxnSpPr>
        <p:spPr>
          <a:xfrm flipV="1">
            <a:off x="7800318" y="4636941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6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63613"/>
              </p:ext>
            </p:extLst>
          </p:nvPr>
        </p:nvGraphicFramePr>
        <p:xfrm>
          <a:off x="258874" y="685659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2b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4ab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+ 3ab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4a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s-ES" sz="1400" dirty="0" smtClean="0"/>
                        <a:t>– 4ab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- 4a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s-ES" sz="1400" dirty="0" smtClean="0"/>
                        <a:t>- 3ab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3b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4a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- 4a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= – 8a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– 4ab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- 3ab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= - 7ab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8a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 </a:t>
                      </a:r>
                      <a:r>
                        <a:rPr lang="es-ES" sz="1400" dirty="0" smtClean="0"/>
                        <a:t>- 7ab</a:t>
                      </a:r>
                      <a:r>
                        <a:rPr lang="es-ES" sz="1400" baseline="30000" dirty="0" smtClean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2b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4ab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+ 3ab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2b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4ab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- 4a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 - 3ab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3b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 - 7ab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3b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 - 7ab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349026" y="377882"/>
            <a:ext cx="3633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10. Restar </a:t>
            </a:r>
            <a:r>
              <a:rPr lang="es-ES" sz="1400" dirty="0"/>
              <a:t>4a</a:t>
            </a:r>
            <a:r>
              <a:rPr lang="es-ES" sz="1400" baseline="30000" dirty="0"/>
              <a:t>2</a:t>
            </a:r>
            <a:r>
              <a:rPr lang="es-ES" sz="1400" dirty="0"/>
              <a:t>b + 3ab</a:t>
            </a:r>
            <a:r>
              <a:rPr lang="es-ES" sz="1400" baseline="30000" dirty="0"/>
              <a:t>2</a:t>
            </a:r>
            <a:r>
              <a:rPr lang="es-ES" sz="1400" dirty="0"/>
              <a:t> – b</a:t>
            </a:r>
            <a:r>
              <a:rPr lang="es-ES" sz="1400" baseline="30000" dirty="0"/>
              <a:t>3</a:t>
            </a:r>
            <a:r>
              <a:rPr lang="es-ES" sz="1400" dirty="0"/>
              <a:t> de 2b</a:t>
            </a:r>
            <a:r>
              <a:rPr lang="es-ES" sz="1400" baseline="30000" dirty="0"/>
              <a:t>3</a:t>
            </a:r>
            <a:r>
              <a:rPr lang="es-ES" sz="1400" dirty="0"/>
              <a:t> – 4a</a:t>
            </a:r>
            <a:r>
              <a:rPr lang="es-ES" sz="1400" baseline="30000" dirty="0"/>
              <a:t>2</a:t>
            </a:r>
            <a:r>
              <a:rPr lang="es-ES" sz="1400" dirty="0"/>
              <a:t>b – 4ab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7748803" y="2383138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49026" y="2870847"/>
            <a:ext cx="2521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11. De a</a:t>
            </a:r>
            <a:r>
              <a:rPr lang="es-ES" sz="1400" baseline="30000" dirty="0"/>
              <a:t>3</a:t>
            </a:r>
            <a:r>
              <a:rPr lang="es-ES" sz="1400" dirty="0"/>
              <a:t>b – ab</a:t>
            </a:r>
            <a:r>
              <a:rPr lang="es-ES" sz="1400" baseline="30000" dirty="0"/>
              <a:t>3</a:t>
            </a:r>
            <a:r>
              <a:rPr lang="es-ES" sz="1400" dirty="0"/>
              <a:t> restar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97394"/>
              </p:ext>
            </p:extLst>
          </p:nvPr>
        </p:nvGraphicFramePr>
        <p:xfrm>
          <a:off x="349026" y="3178624"/>
          <a:ext cx="11215362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b</a:t>
                      </a:r>
                      <a:r>
                        <a:rPr lang="es-ES" sz="1400" baseline="30000" dirty="0" smtClean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</a:t>
                      </a:r>
                      <a:r>
                        <a:rPr lang="es-ES" sz="1400" dirty="0" smtClean="0"/>
                        <a:t>-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 flipV="1">
            <a:off x="8184538" y="4866614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9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3768" y="488255"/>
            <a:ext cx="2931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12. Restar 3a</a:t>
            </a:r>
            <a:r>
              <a:rPr lang="es-ES" sz="1400" baseline="30000" dirty="0"/>
              <a:t>2</a:t>
            </a:r>
            <a:r>
              <a:rPr lang="es-ES" sz="1400" dirty="0"/>
              <a:t>b – 5ab</a:t>
            </a:r>
            <a:r>
              <a:rPr lang="es-ES" sz="1400" baseline="30000" dirty="0"/>
              <a:t>2</a:t>
            </a:r>
            <a:r>
              <a:rPr lang="es-ES" sz="1400" dirty="0"/>
              <a:t> de 3ab</a:t>
            </a:r>
            <a:r>
              <a:rPr lang="es-ES" sz="1400" baseline="30000" dirty="0"/>
              <a:t>2</a:t>
            </a:r>
            <a:r>
              <a:rPr lang="es-ES" sz="1400" dirty="0"/>
              <a:t> – 5a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15957"/>
              </p:ext>
            </p:extLst>
          </p:nvPr>
        </p:nvGraphicFramePr>
        <p:xfrm>
          <a:off x="413197" y="796032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5ab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- 3a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+ 5ab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+ 5ab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8ab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b: </a:t>
                      </a:r>
                      <a:r>
                        <a:rPr lang="es-ES" sz="1400" dirty="0" smtClean="0"/>
                        <a:t>– 5a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- 3a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= - 8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8ab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- 8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5ab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3ab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5a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          5ab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–</a:t>
                      </a:r>
                      <a:r>
                        <a:rPr lang="es-ES" sz="1400" baseline="30000" dirty="0" smtClean="0"/>
                        <a:t>  </a:t>
                      </a:r>
                      <a:r>
                        <a:rPr lang="es-ES" sz="1400" dirty="0" smtClean="0"/>
                        <a:t>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8ab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– 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8ab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– 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/>
          <p:nvPr/>
        </p:nvCxnSpPr>
        <p:spPr>
          <a:xfrm flipV="1">
            <a:off x="8040724" y="2468997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93768" y="3051151"/>
            <a:ext cx="2842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13. De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restar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502"/>
              </p:ext>
            </p:extLst>
          </p:nvPr>
        </p:nvGraphicFramePr>
        <p:xfrm>
          <a:off x="413197" y="3358928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- 2a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- 2a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= - 3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ctr"/>
                      <a:r>
                        <a:rPr lang="es-ES" sz="1400" baseline="0" dirty="0" smtClean="0"/>
                        <a:t>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- 2a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dirty="0" smtClean="0"/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 flipV="1">
            <a:off x="8040724" y="5042626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9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1627" y="359466"/>
            <a:ext cx="2924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14. Restar a</a:t>
            </a:r>
            <a:r>
              <a:rPr lang="es-ES" sz="1400" baseline="30000" dirty="0"/>
              <a:t>2</a:t>
            </a:r>
            <a:r>
              <a:rPr lang="es-ES" sz="1400" dirty="0"/>
              <a:t> – 4ab de 4bc + 9a</a:t>
            </a:r>
            <a:r>
              <a:rPr lang="es-ES" sz="1400" baseline="30000" dirty="0"/>
              <a:t>2</a:t>
            </a:r>
            <a:r>
              <a:rPr lang="es-ES" sz="1400" dirty="0"/>
              <a:t> - 6ab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4706"/>
              </p:ext>
            </p:extLst>
          </p:nvPr>
        </p:nvGraphicFramePr>
        <p:xfrm>
          <a:off x="387439" y="667243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4bc + 9a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- 6ab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4ab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4bc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+ 9a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- 6ab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+ 4ab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bc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4bc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8a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ab: </a:t>
                      </a:r>
                      <a:r>
                        <a:rPr lang="es-ES" sz="1400" dirty="0" smtClean="0"/>
                        <a:t>- 6ab + 4ab = -2ab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4bc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8a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-2ab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4bc + 9a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- 6ab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4ab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4bc + 9a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- 6ab </a:t>
                      </a:r>
                    </a:p>
                    <a:p>
                      <a:pPr algn="ctr"/>
                      <a:r>
                        <a:rPr lang="es-ES" sz="1400" baseline="0" dirty="0" smtClean="0"/>
                        <a:t>          </a:t>
                      </a:r>
                      <a:r>
                        <a:rPr lang="es-ES" sz="1400" dirty="0" smtClean="0"/>
                        <a:t>-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+ 4ab 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4bc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-2ab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4bc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-2ab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541627" y="2896604"/>
            <a:ext cx="3719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15. De 3a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4a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restar – 5a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+ 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88107"/>
              </p:ext>
            </p:extLst>
          </p:nvPr>
        </p:nvGraphicFramePr>
        <p:xfrm>
          <a:off x="413197" y="3204381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3a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+ a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+ 2a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+ 5a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- 2a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– 4a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+ 5a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=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- 2a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- 2a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3a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5a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+ a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+ 2a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3a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4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ctr"/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 +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- 2a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7950572" y="2350942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8117998" y="4888080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55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5437" y="462497"/>
            <a:ext cx="4159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16. Restar 1/3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+ 2/5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de 20/3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+ 13/5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88956"/>
              </p:ext>
            </p:extLst>
          </p:nvPr>
        </p:nvGraphicFramePr>
        <p:xfrm>
          <a:off x="415437" y="770274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20/3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+ 13/5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1/3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+ 2/5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20/3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+ 13/5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- 1/3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- 2/5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20/3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- 1/3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19/3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13/5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- 2/5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= 11/5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19/3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+ 11/5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20/3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+ 13/5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1/3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+ 2/5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20/3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+ 13/5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baseline="0" dirty="0" smtClean="0"/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 - 1/3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- 2/5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19/3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+ 11/5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19/3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+ 11/5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baseline="30000" dirty="0" smtClean="0"/>
                        <a:t>3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/>
          <p:nvPr/>
        </p:nvCxnSpPr>
        <p:spPr>
          <a:xfrm flipV="1">
            <a:off x="7873298" y="2453973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15437" y="3012515"/>
            <a:ext cx="3063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17. De ¾ a</a:t>
            </a:r>
            <a:r>
              <a:rPr lang="es-ES" sz="1400" baseline="30000" dirty="0"/>
              <a:t>3</a:t>
            </a:r>
            <a:r>
              <a:rPr lang="es-ES" sz="1400" dirty="0"/>
              <a:t> – 2/3a</a:t>
            </a:r>
            <a:r>
              <a:rPr lang="es-ES" sz="1400" baseline="30000" dirty="0"/>
              <a:t>2</a:t>
            </a:r>
            <a:r>
              <a:rPr lang="es-ES" sz="1400" dirty="0"/>
              <a:t>b restar 3/5 a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68129"/>
              </p:ext>
            </p:extLst>
          </p:nvPr>
        </p:nvGraphicFramePr>
        <p:xfrm>
          <a:off x="415437" y="3320292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¾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2/3a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3/5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¾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– 2/3a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- 3/5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¾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- 3/5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3/20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– 2/3a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+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= 1/3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3/20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1/3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¾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2/3a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3/5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¾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– 2/3a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  - 3/5 a</a:t>
                      </a:r>
                      <a:r>
                        <a:rPr lang="es-ES" sz="1400" baseline="30000" dirty="0" smtClean="0"/>
                        <a:t>3</a:t>
                      </a:r>
                      <a:r>
                        <a:rPr lang="es-ES" sz="1400" dirty="0" smtClean="0"/>
                        <a:t> +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3/20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1/3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3/20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1/3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 flipV="1">
            <a:off x="7873298" y="5001843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83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9746" y="398103"/>
            <a:ext cx="4087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/>
              <a:t>18. Restar 2a</a:t>
            </a:r>
            <a:r>
              <a:rPr lang="es-ES" sz="1600" baseline="30000" dirty="0"/>
              <a:t>x</a:t>
            </a:r>
            <a:r>
              <a:rPr lang="es-ES" sz="1600" dirty="0"/>
              <a:t> – a</a:t>
            </a:r>
            <a:r>
              <a:rPr lang="es-ES" sz="1600" baseline="30000" dirty="0"/>
              <a:t>x-1</a:t>
            </a:r>
            <a:r>
              <a:rPr lang="es-ES" sz="1600" dirty="0"/>
              <a:t> + 3a</a:t>
            </a:r>
            <a:r>
              <a:rPr lang="es-ES" sz="1600" baseline="30000" dirty="0"/>
              <a:t>x-2</a:t>
            </a:r>
            <a:r>
              <a:rPr lang="es-ES" sz="1600" dirty="0"/>
              <a:t> de – </a:t>
            </a:r>
            <a:r>
              <a:rPr lang="es-ES" sz="1600" dirty="0" err="1"/>
              <a:t>a</a:t>
            </a:r>
            <a:r>
              <a:rPr lang="es-ES" sz="1600" baseline="30000" dirty="0" err="1"/>
              <a:t>x</a:t>
            </a:r>
            <a:r>
              <a:rPr lang="es-ES" sz="1600" dirty="0"/>
              <a:t> + 6a</a:t>
            </a:r>
            <a:r>
              <a:rPr lang="es-ES" sz="1600" baseline="30000" dirty="0"/>
              <a:t>x-1</a:t>
            </a:r>
            <a:r>
              <a:rPr lang="es-ES" sz="1600" dirty="0"/>
              <a:t> – 4a</a:t>
            </a:r>
            <a:r>
              <a:rPr lang="es-ES" sz="1600" baseline="30000" dirty="0"/>
              <a:t>x-2</a:t>
            </a:r>
            <a:endParaRPr lang="es-ES" sz="16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8187"/>
              </p:ext>
            </p:extLst>
          </p:nvPr>
        </p:nvGraphicFramePr>
        <p:xfrm>
          <a:off x="529746" y="736657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–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x</a:t>
                      </a:r>
                      <a:r>
                        <a:rPr lang="es-ES" sz="1400" dirty="0" smtClean="0"/>
                        <a:t> + 6a</a:t>
                      </a:r>
                      <a:r>
                        <a:rPr lang="es-ES" sz="1400" baseline="30000" dirty="0" smtClean="0"/>
                        <a:t>x-1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x-2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2a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x-1</a:t>
                      </a:r>
                      <a:r>
                        <a:rPr lang="es-ES" sz="1400" dirty="0" smtClean="0"/>
                        <a:t> + 3a</a:t>
                      </a:r>
                      <a:r>
                        <a:rPr lang="es-ES" sz="1400" baseline="30000" dirty="0" smtClean="0"/>
                        <a:t>x-2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es-ES" sz="14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+ 6a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– 4a</a:t>
                      </a:r>
                      <a:r>
                        <a:rPr lang="es-ES" sz="1400" baseline="30000" dirty="0" smtClean="0"/>
                        <a:t>x-2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- 3a</a:t>
                      </a:r>
                      <a:r>
                        <a:rPr lang="es-ES" sz="1400" baseline="30000" dirty="0" smtClean="0"/>
                        <a:t>x-2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es-ES" sz="14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- 3a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6a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+ 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7a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x-2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4a</a:t>
                      </a:r>
                      <a:r>
                        <a:rPr lang="es-ES" sz="1400" baseline="30000" dirty="0" smtClean="0"/>
                        <a:t>x-2 </a:t>
                      </a:r>
                      <a:r>
                        <a:rPr lang="es-ES" sz="1400" dirty="0" smtClean="0"/>
                        <a:t>- 3a</a:t>
                      </a:r>
                      <a:r>
                        <a:rPr lang="es-ES" sz="1400" baseline="30000" dirty="0" smtClean="0"/>
                        <a:t>x-2</a:t>
                      </a:r>
                      <a:r>
                        <a:rPr lang="es-ES" sz="1400" dirty="0" smtClean="0"/>
                        <a:t> = - 7a</a:t>
                      </a:r>
                      <a:r>
                        <a:rPr lang="es-ES" sz="1400" baseline="30000" dirty="0" smtClean="0"/>
                        <a:t>x-2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- 3a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+ 7a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x-1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- 7a</a:t>
                      </a:r>
                      <a:r>
                        <a:rPr lang="es-ES" sz="1400" baseline="30000" dirty="0" smtClean="0"/>
                        <a:t>x-2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–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x</a:t>
                      </a:r>
                      <a:r>
                        <a:rPr lang="es-ES" sz="1400" dirty="0" smtClean="0"/>
                        <a:t> + 6a</a:t>
                      </a:r>
                      <a:r>
                        <a:rPr lang="es-ES" sz="1400" baseline="30000" dirty="0" smtClean="0"/>
                        <a:t>x-1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x-2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2a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– a</a:t>
                      </a:r>
                      <a:r>
                        <a:rPr lang="es-ES" sz="1400" baseline="30000" dirty="0" smtClean="0"/>
                        <a:t>x-1</a:t>
                      </a:r>
                      <a:r>
                        <a:rPr lang="es-ES" sz="1400" dirty="0" smtClean="0"/>
                        <a:t> + 3a</a:t>
                      </a:r>
                      <a:r>
                        <a:rPr lang="es-ES" sz="1400" baseline="30000" dirty="0" smtClean="0"/>
                        <a:t>x-2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–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x</a:t>
                      </a:r>
                      <a:r>
                        <a:rPr lang="es-ES" sz="1400" dirty="0" smtClean="0"/>
                        <a:t> + 6a</a:t>
                      </a:r>
                      <a:r>
                        <a:rPr lang="es-ES" sz="1400" baseline="30000" dirty="0" smtClean="0"/>
                        <a:t>x-1</a:t>
                      </a:r>
                      <a:r>
                        <a:rPr lang="es-ES" sz="1400" dirty="0" smtClean="0"/>
                        <a:t> – 4a</a:t>
                      </a:r>
                      <a:r>
                        <a:rPr lang="es-ES" sz="1400" baseline="30000" dirty="0" smtClean="0"/>
                        <a:t>x-2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    </a:t>
                      </a:r>
                      <a:r>
                        <a:rPr lang="es-ES" sz="1400" baseline="0" dirty="0" smtClean="0"/>
                        <a:t>- </a:t>
                      </a:r>
                      <a:r>
                        <a:rPr lang="es-ES" sz="1400" dirty="0" smtClean="0"/>
                        <a:t>2a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 a</a:t>
                      </a:r>
                      <a:r>
                        <a:rPr lang="es-ES" sz="1400" baseline="30000" dirty="0" smtClean="0"/>
                        <a:t>x-1</a:t>
                      </a:r>
                      <a:r>
                        <a:rPr lang="es-ES" sz="1400" dirty="0" smtClean="0"/>
                        <a:t> - 3a</a:t>
                      </a:r>
                      <a:r>
                        <a:rPr lang="es-ES" sz="1400" baseline="30000" dirty="0" smtClean="0"/>
                        <a:t>x-2</a:t>
                      </a:r>
                      <a:r>
                        <a:rPr lang="es-ES" sz="1400" dirty="0" smtClean="0"/>
                        <a:t>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- 3a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+ 7a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x-1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- 7a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x-2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- 3a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+ 7a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x-1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- 7a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x-2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/>
          <p:nvPr/>
        </p:nvCxnSpPr>
        <p:spPr>
          <a:xfrm flipV="1">
            <a:off x="8066481" y="2415336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29746" y="3064030"/>
            <a:ext cx="3966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/>
              <a:t>19. De – 4m</a:t>
            </a:r>
            <a:r>
              <a:rPr lang="es-ES" sz="1600" baseline="30000" dirty="0"/>
              <a:t>x</a:t>
            </a:r>
            <a:r>
              <a:rPr lang="es-ES" sz="1600" dirty="0"/>
              <a:t> + 5m</a:t>
            </a:r>
            <a:r>
              <a:rPr lang="es-ES" sz="1600" baseline="30000" dirty="0"/>
              <a:t>2x</a:t>
            </a:r>
            <a:r>
              <a:rPr lang="es-ES" sz="1600" dirty="0"/>
              <a:t> – 7m</a:t>
            </a:r>
            <a:r>
              <a:rPr lang="es-ES" sz="1600" baseline="30000" dirty="0"/>
              <a:t>3x</a:t>
            </a:r>
            <a:r>
              <a:rPr lang="es-ES" sz="1600" dirty="0"/>
              <a:t> restar 9m</a:t>
            </a:r>
            <a:r>
              <a:rPr lang="es-ES" sz="1600" baseline="30000" dirty="0"/>
              <a:t>x</a:t>
            </a:r>
            <a:r>
              <a:rPr lang="es-ES" sz="1600" dirty="0"/>
              <a:t> – 2m</a:t>
            </a:r>
            <a:r>
              <a:rPr lang="es-ES" sz="1600" baseline="30000" dirty="0"/>
              <a:t>3x</a:t>
            </a:r>
            <a:r>
              <a:rPr lang="es-ES" sz="1600" dirty="0"/>
              <a:t>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18142"/>
              </p:ext>
            </p:extLst>
          </p:nvPr>
        </p:nvGraphicFramePr>
        <p:xfrm>
          <a:off x="529746" y="3402584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– 4m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+ 5m</a:t>
                      </a:r>
                      <a:r>
                        <a:rPr lang="es-ES" sz="1400" baseline="30000" dirty="0" smtClean="0"/>
                        <a:t>2x</a:t>
                      </a:r>
                      <a:r>
                        <a:rPr lang="es-ES" sz="1400" dirty="0" smtClean="0"/>
                        <a:t> – 7m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9m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– 2m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4m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+ 5m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– 7m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- 9m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+ 2m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4m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- 9m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- 13m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5m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5m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7m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+ 2m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= - 5m</a:t>
                      </a:r>
                      <a:r>
                        <a:rPr lang="es-ES" sz="1400" baseline="30000" dirty="0" smtClean="0"/>
                        <a:t>3x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- 13m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+ 5m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- 5m</a:t>
                      </a:r>
                      <a:r>
                        <a:rPr lang="es-ES" sz="1400" baseline="30000" dirty="0" smtClean="0"/>
                        <a:t>3x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– 4m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+ 5m</a:t>
                      </a:r>
                      <a:r>
                        <a:rPr lang="es-ES" sz="1400" baseline="30000" dirty="0" smtClean="0"/>
                        <a:t>2x</a:t>
                      </a:r>
                      <a:r>
                        <a:rPr lang="es-ES" sz="1400" dirty="0" smtClean="0"/>
                        <a:t> – 7m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9m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– 2m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– 4m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+ 5m</a:t>
                      </a:r>
                      <a:r>
                        <a:rPr lang="es-ES" sz="1400" baseline="30000" dirty="0" smtClean="0"/>
                        <a:t>2x</a:t>
                      </a:r>
                      <a:r>
                        <a:rPr lang="es-ES" sz="1400" dirty="0" smtClean="0"/>
                        <a:t> – 7m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  - 9m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             + 2m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- 13m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- 13m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 flipV="1">
            <a:off x="8066481" y="5104874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22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5967" y="410982"/>
            <a:ext cx="4946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/>
              <a:t>20. Restar ½ a</a:t>
            </a:r>
            <a:r>
              <a:rPr lang="es-ES" sz="1600" baseline="30000" dirty="0"/>
              <a:t>n-1</a:t>
            </a:r>
            <a:r>
              <a:rPr lang="es-ES" sz="1600" dirty="0"/>
              <a:t> – ¼ </a:t>
            </a:r>
            <a:r>
              <a:rPr lang="es-ES" sz="1600" dirty="0" err="1"/>
              <a:t>a</a:t>
            </a:r>
            <a:r>
              <a:rPr lang="es-ES" sz="1600" baseline="30000" dirty="0" err="1"/>
              <a:t>n</a:t>
            </a:r>
            <a:r>
              <a:rPr lang="es-ES" sz="1600" dirty="0"/>
              <a:t> + ¾ a</a:t>
            </a:r>
            <a:r>
              <a:rPr lang="es-ES" sz="1600" baseline="30000" dirty="0"/>
              <a:t>n+1</a:t>
            </a:r>
            <a:r>
              <a:rPr lang="es-ES" sz="1600" dirty="0"/>
              <a:t> de – ¼ a</a:t>
            </a:r>
            <a:r>
              <a:rPr lang="es-ES" sz="1600" baseline="30000" dirty="0"/>
              <a:t>n-1</a:t>
            </a:r>
            <a:r>
              <a:rPr lang="es-ES" sz="1600" dirty="0"/>
              <a:t> + ¾ </a:t>
            </a:r>
            <a:r>
              <a:rPr lang="es-ES" sz="1600" dirty="0" err="1"/>
              <a:t>a</a:t>
            </a:r>
            <a:r>
              <a:rPr lang="es-ES" sz="1600" baseline="30000" dirty="0" err="1"/>
              <a:t>n</a:t>
            </a:r>
            <a:r>
              <a:rPr lang="es-ES" sz="1600" dirty="0"/>
              <a:t> – ½ a</a:t>
            </a:r>
            <a:r>
              <a:rPr lang="es-ES" sz="1600" baseline="30000" dirty="0"/>
              <a:t>n+1</a:t>
            </a:r>
            <a:r>
              <a:rPr lang="es-ES" sz="1600" dirty="0"/>
              <a:t>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83136"/>
              </p:ext>
            </p:extLst>
          </p:nvPr>
        </p:nvGraphicFramePr>
        <p:xfrm>
          <a:off x="374561" y="749536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– ¼ a</a:t>
                      </a:r>
                      <a:r>
                        <a:rPr lang="es-ES" sz="1400" baseline="30000" dirty="0" smtClean="0"/>
                        <a:t>n-1</a:t>
                      </a:r>
                      <a:r>
                        <a:rPr lang="es-ES" sz="1400" dirty="0" smtClean="0"/>
                        <a:t> + ¾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n</a:t>
                      </a:r>
                      <a:r>
                        <a:rPr lang="es-ES" sz="1400" dirty="0" smtClean="0"/>
                        <a:t> – ½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½ a</a:t>
                      </a:r>
                      <a:r>
                        <a:rPr lang="es-ES" sz="1400" baseline="30000" dirty="0" smtClean="0"/>
                        <a:t>n-1</a:t>
                      </a:r>
                      <a:r>
                        <a:rPr lang="es-ES" sz="1400" dirty="0" smtClean="0"/>
                        <a:t> – ¼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n</a:t>
                      </a:r>
                      <a:r>
                        <a:rPr lang="es-ES" sz="1400" dirty="0" smtClean="0"/>
                        <a:t> + ¾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¼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¾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– ½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½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¼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¾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¼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- ½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¾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¾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+ ¼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½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- ¾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= - 5/4 a</a:t>
                      </a:r>
                      <a:r>
                        <a:rPr lang="es-ES" sz="1400" baseline="30000" dirty="0" smtClean="0"/>
                        <a:t>n+1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¾ 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</a:t>
                      </a:r>
                      <a:r>
                        <a:rPr lang="es-ES" sz="1400" dirty="0" err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- 5/4 a</a:t>
                      </a:r>
                      <a:r>
                        <a:rPr lang="es-ES" sz="1400" baseline="30000" dirty="0" smtClean="0"/>
                        <a:t>n+1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– ¼ a</a:t>
                      </a:r>
                      <a:r>
                        <a:rPr lang="es-ES" sz="1400" baseline="30000" dirty="0" smtClean="0"/>
                        <a:t>n-1</a:t>
                      </a:r>
                      <a:r>
                        <a:rPr lang="es-ES" sz="1400" dirty="0" smtClean="0"/>
                        <a:t> + ¾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n</a:t>
                      </a:r>
                      <a:r>
                        <a:rPr lang="es-ES" sz="1400" dirty="0" smtClean="0"/>
                        <a:t> – ½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½ a</a:t>
                      </a:r>
                      <a:r>
                        <a:rPr lang="es-ES" sz="1400" baseline="30000" dirty="0" smtClean="0"/>
                        <a:t>n-1</a:t>
                      </a:r>
                      <a:r>
                        <a:rPr lang="es-ES" sz="1400" dirty="0" smtClean="0"/>
                        <a:t> – ¼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n</a:t>
                      </a:r>
                      <a:r>
                        <a:rPr lang="es-ES" sz="1400" dirty="0" smtClean="0"/>
                        <a:t> + ¾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– ¼ a</a:t>
                      </a:r>
                      <a:r>
                        <a:rPr lang="es-ES" sz="1400" baseline="30000" dirty="0" smtClean="0"/>
                        <a:t>n-1</a:t>
                      </a:r>
                      <a:r>
                        <a:rPr lang="es-ES" sz="1400" dirty="0" smtClean="0"/>
                        <a:t> + ¾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n</a:t>
                      </a:r>
                      <a:r>
                        <a:rPr lang="es-ES" sz="1400" dirty="0" smtClean="0"/>
                        <a:t> – ½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- ½ a</a:t>
                      </a:r>
                      <a:r>
                        <a:rPr lang="es-ES" sz="1400" baseline="30000" dirty="0" smtClean="0"/>
                        <a:t>n-1</a:t>
                      </a:r>
                      <a:r>
                        <a:rPr lang="es-ES" sz="1400" dirty="0" smtClean="0"/>
                        <a:t> + ¼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n</a:t>
                      </a:r>
                      <a:r>
                        <a:rPr lang="es-ES" sz="1400" dirty="0" smtClean="0"/>
                        <a:t> - ¾ a</a:t>
                      </a:r>
                      <a:r>
                        <a:rPr lang="es-ES" sz="1400" baseline="30000" dirty="0" smtClean="0"/>
                        <a:t>n+1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algn="just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- ¾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     </a:t>
                      </a: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- 5/4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¾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- 5/4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cto 5"/>
          <p:cNvCxnSpPr/>
          <p:nvPr/>
        </p:nvCxnSpPr>
        <p:spPr>
          <a:xfrm flipV="1">
            <a:off x="7834661" y="2438947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675967" y="2935241"/>
            <a:ext cx="2954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21. De 5m + 3n – 8 restar – 2m + n – 1	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17661"/>
              </p:ext>
            </p:extLst>
          </p:nvPr>
        </p:nvGraphicFramePr>
        <p:xfrm>
          <a:off x="400318" y="3243018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5m + 3n – 8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2m + n –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5m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+ 3n </a:t>
                      </a:r>
                      <a:r>
                        <a:rPr lang="es-ES" sz="1400" dirty="0" smtClean="0"/>
                        <a:t>– 8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+ 2m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n </a:t>
                      </a:r>
                      <a:r>
                        <a:rPr lang="es-ES" sz="1400" dirty="0" smtClean="0"/>
                        <a:t>+ 1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5m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+ 2m = 7m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3n - n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2n 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 independientes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8 + 1 = - 7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7m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2n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- 7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S" sz="1400" dirty="0" smtClean="0"/>
                        <a:t>Identificar minuendo: 5m + 3n – 8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2m + n – 1</a:t>
                      </a:r>
                    </a:p>
                    <a:p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5m + 3n – 8 </a:t>
                      </a:r>
                    </a:p>
                    <a:p>
                      <a:pPr algn="just"/>
                      <a:r>
                        <a:rPr lang="es-ES" sz="1400" dirty="0" smtClean="0"/>
                        <a:t>                                                              2m  -   n + 1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7m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- 7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7m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 flipV="1">
            <a:off x="7999940" y="4922423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6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33492" y="462498"/>
            <a:ext cx="295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22. Restar – 5m – 3n + 8 de 2m – n + 1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51890"/>
              </p:ext>
            </p:extLst>
          </p:nvPr>
        </p:nvGraphicFramePr>
        <p:xfrm>
          <a:off x="426076" y="770275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2m – n 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5m – 3n + 8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2m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n </a:t>
                      </a:r>
                      <a:r>
                        <a:rPr lang="es-ES" sz="1400" dirty="0" smtClean="0"/>
                        <a:t>+ 1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5m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+ 3n </a:t>
                      </a:r>
                      <a:r>
                        <a:rPr lang="es-ES" sz="1400" dirty="0" smtClean="0"/>
                        <a:t>– 8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5m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+ 2m = 7m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3n - n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2n 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 independientes</a:t>
                      </a:r>
                      <a:r>
                        <a:rPr lang="es-ES" sz="1400" baseline="0" dirty="0" smtClean="0"/>
                        <a:t>: </a:t>
                      </a:r>
                      <a:r>
                        <a:rPr lang="es-ES" sz="1400" dirty="0" smtClean="0"/>
                        <a:t>– 8 + 1 = - 7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7m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2n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- 7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2m – n 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5m – 3n + 8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2m – n + 1</a:t>
                      </a:r>
                    </a:p>
                    <a:p>
                      <a:pPr algn="l"/>
                      <a:r>
                        <a:rPr lang="es-ES" sz="1400" dirty="0" smtClean="0"/>
                        <a:t>                                                         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5m + 3n </a:t>
                      </a:r>
                      <a:r>
                        <a:rPr lang="es-ES" sz="1400" dirty="0" smtClean="0"/>
                        <a:t>– 8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</a:t>
                      </a:r>
                    </a:p>
                    <a:p>
                      <a:pPr algn="l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7m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- 7</a:t>
                      </a:r>
                      <a:endParaRPr lang="es-ES" sz="140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7m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2n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– 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7987061" y="2475437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637404" y="2999635"/>
            <a:ext cx="2954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23. De 6m</a:t>
            </a:r>
            <a:r>
              <a:rPr lang="es-ES" sz="1400" baseline="30000" dirty="0"/>
              <a:t>2</a:t>
            </a:r>
            <a:r>
              <a:rPr lang="es-ES" sz="1400" dirty="0"/>
              <a:t> – 4m + 7 restar m</a:t>
            </a:r>
            <a:r>
              <a:rPr lang="es-ES" sz="1400" baseline="30000" dirty="0"/>
              <a:t>2</a:t>
            </a:r>
            <a:r>
              <a:rPr lang="es-ES" sz="1400" dirty="0"/>
              <a:t> – m + 2	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11345"/>
              </p:ext>
            </p:extLst>
          </p:nvPr>
        </p:nvGraphicFramePr>
        <p:xfrm>
          <a:off x="490471" y="3307412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6m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4m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m + 2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4m </a:t>
                      </a:r>
                      <a:r>
                        <a:rPr lang="es-ES" sz="1400" dirty="0" smtClean="0"/>
                        <a:t>+ 7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m </a:t>
                      </a:r>
                      <a:r>
                        <a:rPr lang="es-ES" sz="1400" dirty="0" smtClean="0"/>
                        <a:t>- 2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5m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4m + m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- 3m 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 independientes</a:t>
                      </a:r>
                      <a:r>
                        <a:rPr lang="es-ES" sz="1400" baseline="0" dirty="0" smtClean="0"/>
                        <a:t>: 7 </a:t>
                      </a:r>
                      <a:r>
                        <a:rPr lang="es-ES" sz="1400" dirty="0" smtClean="0"/>
                        <a:t>– 2 = 5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5m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- 3m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5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6m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4m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m + 2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sz="1400" dirty="0" smtClean="0"/>
                        <a:t>6m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4m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- 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 m  -  2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- 3m +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5</a:t>
                      </a:r>
                      <a:endParaRPr lang="es-ES" sz="1400" baseline="30000" dirty="0" smtClean="0"/>
                    </a:p>
                    <a:p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- 3m +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5</a:t>
                      </a:r>
                      <a:endParaRPr lang="es-ES" sz="1400" baseline="30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10"/>
          <p:cNvCxnSpPr/>
          <p:nvPr/>
        </p:nvCxnSpPr>
        <p:spPr>
          <a:xfrm flipV="1">
            <a:off x="8027506" y="4997550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2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15584" y="359467"/>
            <a:ext cx="2884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24. Restar 6m</a:t>
            </a:r>
            <a:r>
              <a:rPr lang="es-ES" sz="1400" baseline="30000" dirty="0"/>
              <a:t>2</a:t>
            </a:r>
            <a:r>
              <a:rPr lang="es-ES" sz="1400" dirty="0"/>
              <a:t> - 4m + 7 de m</a:t>
            </a:r>
            <a:r>
              <a:rPr lang="es-ES" sz="1400" baseline="30000" dirty="0"/>
              <a:t>2</a:t>
            </a:r>
            <a:r>
              <a:rPr lang="es-ES" sz="1400" dirty="0"/>
              <a:t> - m + 2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27919"/>
              </p:ext>
            </p:extLst>
          </p:nvPr>
        </p:nvGraphicFramePr>
        <p:xfrm>
          <a:off x="361682" y="667244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m + 2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6m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- 4m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m </a:t>
                      </a:r>
                      <a:r>
                        <a:rPr lang="es-ES" sz="1400" dirty="0" smtClean="0"/>
                        <a:t>+ 2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+ 4m </a:t>
                      </a:r>
                      <a:r>
                        <a:rPr lang="es-ES" sz="1400" dirty="0" smtClean="0"/>
                        <a:t>- 7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- 5m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m + 4m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3m </a:t>
                      </a:r>
                    </a:p>
                    <a:p>
                      <a:r>
                        <a:rPr lang="es-ES" sz="1400" dirty="0" smtClean="0"/>
                        <a:t>Reducción de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términos independientes</a:t>
                      </a:r>
                      <a:r>
                        <a:rPr lang="es-ES" sz="1400" baseline="0" dirty="0" smtClean="0"/>
                        <a:t>: 2 </a:t>
                      </a:r>
                      <a:r>
                        <a:rPr lang="es-ES" sz="1400" dirty="0" smtClean="0"/>
                        <a:t>– 7 = - 5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5m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+ 3m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5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m + 2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6m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- 4m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  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  m + 2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- 6m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+ 4m - 7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- 5m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3m -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5</a:t>
                      </a:r>
                      <a:endParaRPr lang="es-ES" sz="1400" baseline="30000" dirty="0" smtClean="0"/>
                    </a:p>
                    <a:p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- 5m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3m -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5</a:t>
                      </a:r>
                      <a:endParaRPr lang="es-ES" sz="1400" baseline="30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7847202" y="2344502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615584" y="2883725"/>
            <a:ext cx="2827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25. De 9x</a:t>
            </a:r>
            <a:r>
              <a:rPr lang="es-ES" sz="1400" baseline="30000" dirty="0"/>
              <a:t>2</a:t>
            </a:r>
            <a:r>
              <a:rPr lang="es-ES" sz="1400" dirty="0"/>
              <a:t>y – 8xy</a:t>
            </a:r>
            <a:r>
              <a:rPr lang="es-ES" sz="1400" baseline="30000" dirty="0"/>
              <a:t>2</a:t>
            </a:r>
            <a:r>
              <a:rPr lang="es-ES" sz="1400" dirty="0"/>
              <a:t> restar – 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07086"/>
              </p:ext>
            </p:extLst>
          </p:nvPr>
        </p:nvGraphicFramePr>
        <p:xfrm>
          <a:off x="413198" y="3238823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9x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dirty="0" smtClean="0"/>
                        <a:t> 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 </a:t>
                      </a:r>
                      <a:r>
                        <a:rPr lang="es-ES" sz="1400" dirty="0" smtClean="0"/>
                        <a:t>- 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 = 13x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= - 9xy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13x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- 9xy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9x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  9x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                                                    -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4x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s-ES" sz="1400" dirty="0" smtClean="0"/>
                        <a:t>- 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13x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- 9xy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13x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- 9xy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baseline="30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10"/>
          <p:cNvCxnSpPr/>
          <p:nvPr/>
        </p:nvCxnSpPr>
        <p:spPr>
          <a:xfrm flipV="1">
            <a:off x="7847202" y="4918131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0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94970" y="0"/>
            <a:ext cx="8752505" cy="767639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SUSTRACCIÓN ALGEBRAICA: NIVEL BÁSICO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4350" y="571984"/>
            <a:ext cx="11833747" cy="39582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Para restar algebraicamente, puedes hacerlo de manera horizontal o vertical. Pero antes tienes que aprender a </a:t>
            </a:r>
            <a:r>
              <a:rPr lang="es-ES" sz="1400" dirty="0"/>
              <a:t>restar monomios, los cuales se trabajan de forma similar a la reducción de términos semejantes, con la diferencia que en esta operación hay que identificar en primer lugar el minuendo (Va después de la preposición “De”, a quien le vamos a restar) y el sustraendo (Va después del verbo “Restar”, lo que vamos a restar).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Colocamos el minuendo seguido del sustraendo pero con signo contrario: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>
                <a:solidFill>
                  <a:srgbClr val="FF0000"/>
                </a:solidFill>
              </a:rPr>
              <a:t>EJEMPLO 1: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 De 2m</a:t>
            </a:r>
            <a:r>
              <a:rPr lang="es-ES" sz="1400" baseline="30000" dirty="0"/>
              <a:t>3</a:t>
            </a:r>
            <a:r>
              <a:rPr lang="es-ES" sz="1400" dirty="0"/>
              <a:t> restar 5m</a:t>
            </a:r>
            <a:r>
              <a:rPr lang="es-ES" sz="1400" baseline="30000" dirty="0"/>
              <a:t>3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i="1" dirty="0"/>
              <a:t>SOLUCIÓN:</a:t>
            </a:r>
            <a:r>
              <a:rPr lang="es-ES" sz="1400" dirty="0"/>
              <a:t> Identificamos el minuendo, término que va después de la preposición “De”, en nuestro caso 2m</a:t>
            </a:r>
            <a:r>
              <a:rPr lang="es-ES" sz="1400" baseline="30000" dirty="0"/>
              <a:t>3</a:t>
            </a:r>
            <a:r>
              <a:rPr lang="es-ES" sz="1400" dirty="0"/>
              <a:t>; identificamos sustraendo, término que va después del verbo “Restar”, en nuestro caso 5m</a:t>
            </a:r>
            <a:r>
              <a:rPr lang="es-ES" sz="1400" baseline="30000" dirty="0"/>
              <a:t>3</a:t>
            </a:r>
            <a:r>
              <a:rPr lang="es-ES" sz="1400" dirty="0"/>
              <a:t>; colocamos el minuendo (2m</a:t>
            </a:r>
            <a:r>
              <a:rPr lang="es-ES" sz="1400" baseline="30000" dirty="0"/>
              <a:t>3 </a:t>
            </a:r>
            <a:r>
              <a:rPr lang="es-ES" sz="1400" dirty="0"/>
              <a:t>) seguido del sustraendo (5m</a:t>
            </a:r>
            <a:r>
              <a:rPr lang="es-ES" sz="1400" baseline="30000" dirty="0"/>
              <a:t>3</a:t>
            </a:r>
            <a:r>
              <a:rPr lang="es-ES" sz="1400" dirty="0"/>
              <a:t>) pero con signo contrario (- 5m</a:t>
            </a:r>
            <a:r>
              <a:rPr lang="es-ES" sz="1400" baseline="30000" dirty="0"/>
              <a:t>3</a:t>
            </a:r>
            <a:r>
              <a:rPr lang="es-ES" sz="1400" dirty="0"/>
              <a:t>), es decir: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2m</a:t>
            </a:r>
            <a:r>
              <a:rPr lang="es-ES" sz="1400" baseline="30000" dirty="0"/>
              <a:t>3  </a:t>
            </a:r>
            <a:r>
              <a:rPr lang="es-ES" sz="1400" dirty="0"/>
              <a:t>- 5m</a:t>
            </a:r>
            <a:r>
              <a:rPr lang="es-ES" sz="1400" baseline="30000" dirty="0"/>
              <a:t>3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Observamos que su parte literal es la misma (m</a:t>
            </a:r>
            <a:r>
              <a:rPr lang="es-ES" sz="1400" baseline="30000" dirty="0"/>
              <a:t>3</a:t>
            </a:r>
            <a:r>
              <a:rPr lang="es-ES" sz="1400" dirty="0"/>
              <a:t>). Los reducimos, teniendo claro que signos iguales se suman y mantienen su signo, y signos diferentes se restan, el número de mayor valor absoluto le da el signo a la </a:t>
            </a:r>
            <a:r>
              <a:rPr lang="es-ES" sz="1400" dirty="0" smtClean="0"/>
              <a:t>respuesta: 2m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</a:t>
            </a:r>
            <a:r>
              <a:rPr lang="es-ES" sz="1400" dirty="0"/>
              <a:t>- 5m</a:t>
            </a:r>
            <a:r>
              <a:rPr lang="es-ES" sz="1400" baseline="30000" dirty="0"/>
              <a:t>3</a:t>
            </a:r>
            <a:r>
              <a:rPr lang="es-ES" sz="1400" dirty="0"/>
              <a:t> = </a:t>
            </a:r>
            <a:r>
              <a:rPr lang="es-ES" sz="1400" dirty="0">
                <a:solidFill>
                  <a:srgbClr val="FF0000"/>
                </a:solidFill>
              </a:rPr>
              <a:t>– 3m</a:t>
            </a:r>
            <a:r>
              <a:rPr lang="es-ES" sz="1400" baseline="30000" dirty="0">
                <a:solidFill>
                  <a:srgbClr val="FF0000"/>
                </a:solidFill>
              </a:rPr>
              <a:t>3 </a:t>
            </a:r>
            <a:r>
              <a:rPr lang="es-ES" sz="1400" dirty="0">
                <a:solidFill>
                  <a:srgbClr val="FF0000"/>
                </a:solidFill>
              </a:rPr>
              <a:t>= </a:t>
            </a:r>
            <a:r>
              <a:rPr lang="es-ES" sz="1400" i="1" dirty="0">
                <a:solidFill>
                  <a:srgbClr val="FF0000"/>
                </a:solidFill>
              </a:rPr>
              <a:t>RESPUESTA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>
                <a:solidFill>
                  <a:srgbClr val="FF0000"/>
                </a:solidFill>
              </a:rPr>
              <a:t>EJEMPLO 2:</a:t>
            </a:r>
            <a:r>
              <a:rPr lang="es-ES" sz="1400" dirty="0"/>
              <a:t> Restar – 4x</a:t>
            </a:r>
            <a:r>
              <a:rPr lang="es-ES" sz="1400" baseline="30000" dirty="0"/>
              <a:t>n</a:t>
            </a:r>
            <a:r>
              <a:rPr lang="es-ES" sz="1400" dirty="0"/>
              <a:t> de - 6x</a:t>
            </a:r>
            <a:r>
              <a:rPr lang="es-ES" sz="1400" baseline="30000" dirty="0"/>
              <a:t>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i="1" dirty="0"/>
              <a:t>SOLUCIÓN:</a:t>
            </a:r>
            <a:r>
              <a:rPr lang="es-ES" sz="1400" dirty="0"/>
              <a:t> Identificamos el minuendo, término que va después de la preposición “De”, en nuestro caso - 6x</a:t>
            </a:r>
            <a:r>
              <a:rPr lang="es-ES" sz="1400" baseline="30000" dirty="0"/>
              <a:t>n</a:t>
            </a:r>
            <a:r>
              <a:rPr lang="es-ES" sz="1400" dirty="0"/>
              <a:t>; identificamos sustraendo, término que va después del verbo “Restar”, en nuestro caso – 4x</a:t>
            </a:r>
            <a:r>
              <a:rPr lang="es-ES" sz="1400" baseline="30000" dirty="0"/>
              <a:t>n</a:t>
            </a:r>
            <a:r>
              <a:rPr lang="es-ES" sz="1400" dirty="0"/>
              <a:t>; colocamos el minuendo (– 6x</a:t>
            </a:r>
            <a:r>
              <a:rPr lang="es-ES" sz="1400" baseline="30000" dirty="0"/>
              <a:t>n </a:t>
            </a:r>
            <a:r>
              <a:rPr lang="es-ES" sz="1400" dirty="0"/>
              <a:t>) seguido del sustraendo (– 4x</a:t>
            </a:r>
            <a:r>
              <a:rPr lang="es-ES" sz="1400" baseline="30000" dirty="0"/>
              <a:t>n</a:t>
            </a:r>
            <a:r>
              <a:rPr lang="es-ES" sz="1400" dirty="0"/>
              <a:t>) pero con signo contrario (4x</a:t>
            </a:r>
            <a:r>
              <a:rPr lang="es-ES" sz="1400" baseline="30000" dirty="0"/>
              <a:t>n</a:t>
            </a:r>
            <a:r>
              <a:rPr lang="es-ES" sz="1400" dirty="0"/>
              <a:t> ), es decir: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– 6x</a:t>
            </a:r>
            <a:r>
              <a:rPr lang="es-ES" sz="1400" baseline="30000" dirty="0"/>
              <a:t>n </a:t>
            </a:r>
            <a:r>
              <a:rPr lang="es-ES" sz="1400" dirty="0"/>
              <a:t>+ 4x</a:t>
            </a:r>
            <a:r>
              <a:rPr lang="es-ES" sz="1400" baseline="30000" dirty="0"/>
              <a:t>n</a:t>
            </a:r>
            <a:r>
              <a:rPr lang="es-ES" sz="1400" dirty="0"/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Observamos que su parte literal es la misma (</a:t>
            </a:r>
            <a:r>
              <a:rPr lang="es-ES" sz="1400" dirty="0" err="1"/>
              <a:t>x</a:t>
            </a:r>
            <a:r>
              <a:rPr lang="es-ES" sz="1400" baseline="30000" dirty="0" err="1"/>
              <a:t>n</a:t>
            </a:r>
            <a:r>
              <a:rPr lang="es-ES" sz="1400" dirty="0"/>
              <a:t>). Los reducimos, teniendo claro que signos iguales se suman y mantienen su signo, y signos diferentes se restan, el número de mayor valor absoluto le da el signo a la respuesta</a:t>
            </a:r>
            <a:r>
              <a:rPr lang="es-ES" sz="1400" dirty="0" smtClean="0"/>
              <a:t>: – </a:t>
            </a:r>
            <a:r>
              <a:rPr lang="es-ES" sz="1400" dirty="0"/>
              <a:t>6x</a:t>
            </a:r>
            <a:r>
              <a:rPr lang="es-ES" sz="1400" baseline="30000" dirty="0"/>
              <a:t>n </a:t>
            </a:r>
            <a:r>
              <a:rPr lang="es-ES" sz="1400" dirty="0"/>
              <a:t>+ 4x</a:t>
            </a:r>
            <a:r>
              <a:rPr lang="es-ES" sz="1400" baseline="30000" dirty="0"/>
              <a:t>n</a:t>
            </a:r>
            <a:r>
              <a:rPr lang="es-ES" sz="1400" dirty="0"/>
              <a:t> = </a:t>
            </a:r>
            <a:r>
              <a:rPr lang="es-ES" sz="1400" dirty="0">
                <a:solidFill>
                  <a:srgbClr val="FF0000"/>
                </a:solidFill>
              </a:rPr>
              <a:t>- 2x</a:t>
            </a:r>
            <a:r>
              <a:rPr lang="es-ES" sz="1400" baseline="30000" dirty="0">
                <a:solidFill>
                  <a:srgbClr val="FF0000"/>
                </a:solidFill>
              </a:rPr>
              <a:t>n </a:t>
            </a:r>
            <a:r>
              <a:rPr lang="es-ES" sz="1400" dirty="0">
                <a:solidFill>
                  <a:srgbClr val="FF0000"/>
                </a:solidFill>
              </a:rPr>
              <a:t>= </a:t>
            </a:r>
            <a:r>
              <a:rPr lang="es-ES" sz="1400" i="1" dirty="0">
                <a:solidFill>
                  <a:srgbClr val="FF0000"/>
                </a:solidFill>
              </a:rPr>
              <a:t>RESPUESTA</a:t>
            </a:r>
          </a:p>
          <a:p>
            <a:pPr marL="0" indent="0">
              <a:buNone/>
            </a:pPr>
            <a:endParaRPr lang="es-ES" sz="1400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9" y="4053700"/>
            <a:ext cx="9505950" cy="26955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798454" y="5557172"/>
            <a:ext cx="3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La resta algebraica es tan lógica como las restas que hacemos en nuestra vida diaria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011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65342" y="385224"/>
            <a:ext cx="2775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26. Restar 9x</a:t>
            </a:r>
            <a:r>
              <a:rPr lang="es-ES" sz="1400" baseline="30000" dirty="0"/>
              <a:t>2</a:t>
            </a:r>
            <a:r>
              <a:rPr lang="es-ES" sz="1400" dirty="0"/>
              <a:t>y - 8xy</a:t>
            </a:r>
            <a:r>
              <a:rPr lang="es-ES" sz="1400" baseline="30000" dirty="0"/>
              <a:t>2</a:t>
            </a:r>
            <a:r>
              <a:rPr lang="es-ES" sz="1400" dirty="0"/>
              <a:t> de - 4x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58971"/>
              </p:ext>
            </p:extLst>
          </p:nvPr>
        </p:nvGraphicFramePr>
        <p:xfrm>
          <a:off x="400319" y="795315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9x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 </a:t>
                      </a:r>
                      <a:r>
                        <a:rPr lang="es-ES" sz="1400" dirty="0" smtClean="0"/>
                        <a:t>+ xy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9x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dirty="0" smtClean="0"/>
                        <a:t> + 8xy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- 9x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 = - 13x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xy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dirty="0" smtClean="0"/>
                        <a:t>= 9xy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13x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+ 9xy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9x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– 8xy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 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y + xy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9x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s-ES" sz="1400" dirty="0" smtClean="0"/>
                        <a:t>+ 8xy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- 13x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9xy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- 13x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9xy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baseline="30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666729" y="3064030"/>
            <a:ext cx="2653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27. De 10x</a:t>
            </a:r>
            <a:r>
              <a:rPr lang="es-ES" sz="1400" baseline="30000" dirty="0"/>
              <a:t>2</a:t>
            </a:r>
            <a:r>
              <a:rPr lang="es-ES" sz="1400" dirty="0"/>
              <a:t> – x + 3 restar – 4x</a:t>
            </a:r>
            <a:r>
              <a:rPr lang="es-ES" sz="1400" baseline="30000" dirty="0"/>
              <a:t>2</a:t>
            </a:r>
            <a:r>
              <a:rPr lang="es-ES" sz="1400" dirty="0"/>
              <a:t> – 1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71506"/>
              </p:ext>
            </p:extLst>
          </p:nvPr>
        </p:nvGraphicFramePr>
        <p:xfrm>
          <a:off x="438955" y="3382228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10x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x + 3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x</a:t>
                      </a:r>
                      <a:r>
                        <a:rPr lang="es-ES" sz="1400" dirty="0" smtClean="0"/>
                        <a:t> + 3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+ 1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14x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x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términos independientes: 3 + 1 =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+ 4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10x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x + 3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–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  10x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x + 3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        </a:t>
                      </a:r>
                      <a:r>
                        <a:rPr lang="es-ES" sz="1400" dirty="0" smtClean="0"/>
                        <a:t>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14x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+ 4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14x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- 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+ 4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 flipV="1">
            <a:off x="7988870" y="2486169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7988870" y="5087702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2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83909" y="475376"/>
            <a:ext cx="2565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28. Restar 10x</a:t>
            </a:r>
            <a:r>
              <a:rPr lang="es-ES" sz="1400" baseline="30000" dirty="0"/>
              <a:t>2</a:t>
            </a:r>
            <a:r>
              <a:rPr lang="es-ES" sz="1400" dirty="0"/>
              <a:t> - x + 3 de - 4x</a:t>
            </a:r>
            <a:r>
              <a:rPr lang="es-ES" sz="1400" baseline="30000" dirty="0"/>
              <a:t>2</a:t>
            </a:r>
            <a:r>
              <a:rPr lang="es-ES" sz="1400" dirty="0"/>
              <a:t> - 1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65877"/>
              </p:ext>
            </p:extLst>
          </p:nvPr>
        </p:nvGraphicFramePr>
        <p:xfrm>
          <a:off x="348802" y="783153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- 4x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10x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x + 3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- 1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x</a:t>
                      </a:r>
                      <a:r>
                        <a:rPr lang="es-ES" sz="1400" dirty="0" smtClean="0"/>
                        <a:t> - 3 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-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- 14x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x 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términos independientes: - 3 - 1 =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- 4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14x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- 4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- 4x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10x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- x + 3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  - 4x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      - 1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10x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 x </a:t>
                      </a:r>
                      <a:r>
                        <a:rPr lang="es-ES" sz="1400" dirty="0" smtClean="0"/>
                        <a:t>- 3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- 14x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- 4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- 14x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- 4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7898717" y="2486169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683909" y="3089788"/>
            <a:ext cx="295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29. De a</a:t>
            </a:r>
            <a:r>
              <a:rPr lang="es-ES" sz="1400" baseline="30000" dirty="0"/>
              <a:t>2</a:t>
            </a:r>
            <a:r>
              <a:rPr lang="es-ES" sz="1400" dirty="0"/>
              <a:t>b – ab</a:t>
            </a:r>
            <a:r>
              <a:rPr lang="es-ES" sz="1400" baseline="30000" dirty="0"/>
              <a:t>2</a:t>
            </a:r>
            <a:r>
              <a:rPr lang="es-ES" sz="1400" dirty="0"/>
              <a:t> + 7 restar 6a</a:t>
            </a:r>
            <a:r>
              <a:rPr lang="es-ES" sz="1400" baseline="30000" dirty="0"/>
              <a:t>2</a:t>
            </a:r>
            <a:r>
              <a:rPr lang="es-ES" sz="1400" dirty="0"/>
              <a:t>b – 4ab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51483"/>
              </p:ext>
            </p:extLst>
          </p:nvPr>
        </p:nvGraphicFramePr>
        <p:xfrm>
          <a:off x="400319" y="3397565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6a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4ab</a:t>
                      </a:r>
                      <a:r>
                        <a:rPr lang="es-ES" sz="1400" baseline="3000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+ 7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+ 4ab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 = - 5a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– 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+ 4ab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3ab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términos independientes: 7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- 5a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+ 3ab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+ 7</a:t>
                      </a:r>
                      <a:endParaRPr lang="es-ES" sz="1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6a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4ab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                                                      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– ab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+ 7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</a:t>
                      </a:r>
                      <a:r>
                        <a:rPr lang="es-ES" sz="1400" dirty="0" smtClean="0"/>
                        <a:t>- 6a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b + 4ab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- 5a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+ 3ab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+ 3ab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10"/>
          <p:cNvCxnSpPr/>
          <p:nvPr/>
        </p:nvCxnSpPr>
        <p:spPr>
          <a:xfrm flipV="1">
            <a:off x="7960464" y="5098434"/>
            <a:ext cx="1403446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2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30631" y="269315"/>
            <a:ext cx="3876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/>
              <a:t>30. Restar - </a:t>
            </a:r>
            <a:r>
              <a:rPr lang="es-ES" sz="1600" dirty="0" err="1"/>
              <a:t>a</a:t>
            </a:r>
            <a:r>
              <a:rPr lang="es-ES" sz="1600" baseline="30000" dirty="0" err="1"/>
              <a:t>x</a:t>
            </a:r>
            <a:r>
              <a:rPr lang="es-ES" sz="1600" dirty="0"/>
              <a:t> + a</a:t>
            </a:r>
            <a:r>
              <a:rPr lang="es-ES" sz="1600" baseline="30000" dirty="0"/>
              <a:t>2x</a:t>
            </a:r>
            <a:r>
              <a:rPr lang="es-ES" sz="1600" dirty="0"/>
              <a:t> – 7a</a:t>
            </a:r>
            <a:r>
              <a:rPr lang="es-ES" sz="1600" baseline="30000" dirty="0"/>
              <a:t>3x</a:t>
            </a:r>
            <a:r>
              <a:rPr lang="es-ES" sz="1600" dirty="0"/>
              <a:t> de - 6a</a:t>
            </a:r>
            <a:r>
              <a:rPr lang="es-ES" sz="1600" baseline="30000" dirty="0"/>
              <a:t>x</a:t>
            </a:r>
            <a:r>
              <a:rPr lang="es-ES" sz="1600" dirty="0"/>
              <a:t> + 4a</a:t>
            </a:r>
            <a:r>
              <a:rPr lang="es-ES" sz="1600" baseline="30000" dirty="0"/>
              <a:t>2x </a:t>
            </a:r>
            <a:r>
              <a:rPr lang="es-ES" sz="1600" dirty="0"/>
              <a:t>+ a</a:t>
            </a:r>
            <a:r>
              <a:rPr lang="es-ES" sz="1600" baseline="30000" dirty="0"/>
              <a:t>3x</a:t>
            </a:r>
            <a:endParaRPr lang="es-ES" sz="16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83999"/>
              </p:ext>
            </p:extLst>
          </p:nvPr>
        </p:nvGraphicFramePr>
        <p:xfrm>
          <a:off x="361682" y="743800"/>
          <a:ext cx="1121536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443"/>
                <a:gridCol w="5962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</a:t>
                      </a:r>
                      <a:r>
                        <a:rPr lang="es-ES" sz="1400" baseline="0" dirty="0" smtClean="0"/>
                        <a:t> HORIZONTAL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- 6a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+ 4a</a:t>
                      </a:r>
                      <a:r>
                        <a:rPr lang="es-ES" sz="1400" baseline="30000" dirty="0" smtClean="0"/>
                        <a:t>2x </a:t>
                      </a:r>
                      <a:r>
                        <a:rPr lang="es-ES" sz="1400" dirty="0" smtClean="0"/>
                        <a:t>+ a</a:t>
                      </a:r>
                      <a:r>
                        <a:rPr lang="es-ES" sz="1400" baseline="30000" dirty="0" smtClean="0"/>
                        <a:t>3x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-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x</a:t>
                      </a:r>
                      <a:r>
                        <a:rPr lang="es-ES" sz="1400" dirty="0" smtClean="0"/>
                        <a:t> + a</a:t>
                      </a:r>
                      <a:r>
                        <a:rPr lang="es-ES" sz="1400" baseline="30000" dirty="0" smtClean="0"/>
                        <a:t>2x</a:t>
                      </a:r>
                      <a:r>
                        <a:rPr lang="es-ES" sz="1400" dirty="0" smtClean="0"/>
                        <a:t> – 7a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seguido del sustraendo CON SIGNO CONTRARIO: 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+ 4a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 </a:t>
                      </a:r>
                      <a:r>
                        <a:rPr lang="es-ES" sz="1400" dirty="0" smtClean="0"/>
                        <a:t>+ a</a:t>
                      </a:r>
                      <a:r>
                        <a:rPr lang="es-ES" sz="1400" baseline="30000" dirty="0" smtClean="0"/>
                        <a:t>3x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s-ES" sz="14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+ 7a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  <a:endParaRPr lang="es-ES" sz="1400" baseline="30000" dirty="0" smtClean="0"/>
                    </a:p>
                    <a:p>
                      <a:r>
                        <a:rPr lang="es-ES" sz="1400" dirty="0" smtClean="0"/>
                        <a:t>Reducción de </a:t>
                      </a:r>
                      <a:r>
                        <a:rPr lang="es-ES" sz="14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/>
                        <a:t>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- 6a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s-ES" sz="14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= - 5a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4a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- 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3a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endParaRPr lang="es-ES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Reducción de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3x </a:t>
                      </a:r>
                      <a:r>
                        <a:rPr lang="es-ES" sz="1400" dirty="0" smtClean="0"/>
                        <a:t>+</a:t>
                      </a:r>
                      <a:r>
                        <a:rPr lang="es-ES" sz="1400" baseline="30000" dirty="0" smtClean="0"/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3x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= 8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3x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- 5a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00B050"/>
                          </a:solidFill>
                        </a:rPr>
                        <a:t>+ 3a</a:t>
                      </a:r>
                      <a:r>
                        <a:rPr lang="es-ES" sz="1400" baseline="30000" dirty="0" smtClean="0">
                          <a:solidFill>
                            <a:srgbClr val="00B050"/>
                          </a:solidFill>
                        </a:rPr>
                        <a:t>2x</a:t>
                      </a:r>
                      <a:r>
                        <a:rPr lang="es-ES" sz="1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+ 8</a:t>
                      </a:r>
                      <a:r>
                        <a:rPr lang="es-ES" sz="1400" dirty="0" smtClean="0"/>
                        <a:t>a</a:t>
                      </a:r>
                      <a:r>
                        <a:rPr lang="es-ES" sz="1400" baseline="30000" dirty="0" smtClean="0"/>
                        <a:t>3x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minuendo: - 6a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+ 4a</a:t>
                      </a:r>
                      <a:r>
                        <a:rPr lang="es-ES" sz="1400" baseline="30000" dirty="0" smtClean="0"/>
                        <a:t>2x </a:t>
                      </a:r>
                      <a:r>
                        <a:rPr lang="es-ES" sz="1400" dirty="0" smtClean="0"/>
                        <a:t>+ a</a:t>
                      </a:r>
                      <a:r>
                        <a:rPr lang="es-ES" sz="1400" baseline="30000" dirty="0" smtClean="0"/>
                        <a:t>3x</a:t>
                      </a:r>
                      <a:endParaRPr lang="es-E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Identificar sustraendo: - </a:t>
                      </a:r>
                      <a:r>
                        <a:rPr lang="es-ES" sz="1400" dirty="0" err="1" smtClean="0"/>
                        <a:t>a</a:t>
                      </a:r>
                      <a:r>
                        <a:rPr lang="es-ES" sz="1400" baseline="30000" dirty="0" err="1" smtClean="0"/>
                        <a:t>x</a:t>
                      </a:r>
                      <a:r>
                        <a:rPr lang="es-ES" sz="1400" dirty="0" smtClean="0"/>
                        <a:t> + a</a:t>
                      </a:r>
                      <a:r>
                        <a:rPr lang="es-ES" sz="1400" baseline="30000" dirty="0" smtClean="0"/>
                        <a:t>2x</a:t>
                      </a:r>
                      <a:r>
                        <a:rPr lang="es-ES" sz="1400" dirty="0" smtClean="0"/>
                        <a:t> – 7a</a:t>
                      </a:r>
                      <a:r>
                        <a:rPr lang="es-ES" sz="1400" baseline="30000" dirty="0" smtClean="0"/>
                        <a:t>3x</a:t>
                      </a:r>
                      <a:r>
                        <a:rPr lang="es-ES" sz="14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Colocar minuendo y</a:t>
                      </a:r>
                      <a:r>
                        <a:rPr lang="es-ES" sz="1400" baseline="0" dirty="0" smtClean="0"/>
                        <a:t> debajo </a:t>
                      </a:r>
                      <a:r>
                        <a:rPr lang="es-ES" sz="1400" dirty="0" smtClean="0"/>
                        <a:t>el sustraendo CON SIGNO CONTRARIO, formando columnas de términos semejantes: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  - 6a</a:t>
                      </a:r>
                      <a:r>
                        <a:rPr lang="es-ES" sz="1400" baseline="30000" dirty="0" smtClean="0"/>
                        <a:t>x</a:t>
                      </a:r>
                      <a:r>
                        <a:rPr lang="es-ES" sz="1400" dirty="0" smtClean="0"/>
                        <a:t> + 4a</a:t>
                      </a:r>
                      <a:r>
                        <a:rPr lang="es-ES" sz="1400" baseline="30000" dirty="0" smtClean="0"/>
                        <a:t>2x </a:t>
                      </a:r>
                      <a:r>
                        <a:rPr lang="es-ES" sz="1400" dirty="0" smtClean="0"/>
                        <a:t>+ a</a:t>
                      </a:r>
                      <a:r>
                        <a:rPr lang="es-ES" sz="1400" baseline="30000" dirty="0" smtClean="0"/>
                        <a:t>3x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                                                                 </a:t>
                      </a:r>
                      <a:r>
                        <a:rPr lang="es-ES" sz="14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ES" sz="1400" baseline="30000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-   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+ 7a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- 5a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+ 3a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Respuesta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- 5a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+ 3a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+ 8a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67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46712" y="255943"/>
            <a:ext cx="5098576" cy="562923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PROBLEMAS RESUELTOS</a:t>
            </a:r>
            <a:endParaRPr lang="es-ES" b="1" dirty="0"/>
          </a:p>
        </p:txBody>
      </p:sp>
      <p:sp>
        <p:nvSpPr>
          <p:cNvPr id="5" name="Rectángulo 4"/>
          <p:cNvSpPr/>
          <p:nvPr/>
        </p:nvSpPr>
        <p:spPr>
          <a:xfrm>
            <a:off x="665407" y="818866"/>
            <a:ext cx="10732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31. ¿Cuánto mide el tercer lado de un triángulo, si su perímetro es de 12xyz, y los otros lados miden 5xyz, y 3xyz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 smtClean="0"/>
              <a:t>Debemos partir del concepto de perímetro: es la suma de la longitud de todos los lados que conforman a una figura, por ejemplo, el perímetro de un triángulo cuyos lados miden 4 cm, 4 cm y 2 cm, es 10 cm; o el perímetro de un triángulo cuyos lados miden 4 cm, 5 cm y 3,5 cm es 12,5 cm </a:t>
            </a:r>
            <a:endParaRPr lang="es-ES" sz="1400" dirty="0"/>
          </a:p>
        </p:txBody>
      </p:sp>
      <p:pic>
        <p:nvPicPr>
          <p:cNvPr id="1028" name="Picture 4" descr="Resultado de imagen para perimetro de un triangu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8" y="1557530"/>
            <a:ext cx="4190223" cy="31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259132" y="1777285"/>
            <a:ext cx="5035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conocemos la longitud de 2 lados: 5xyz y 3xyz; esto quiere decir que la suma de estos dos lados es 8xyz.</a:t>
            </a:r>
          </a:p>
          <a:p>
            <a:pPr algn="just"/>
            <a:r>
              <a:rPr lang="es-ES" sz="1400" dirty="0" smtClean="0"/>
              <a:t>También conocemos el perímetro de este triángulo, 12xyz, esto quiere decir que a 8xyz le faltan 4xyz para llegar a 12xyz: </a:t>
            </a:r>
          </a:p>
          <a:p>
            <a:pPr algn="just"/>
            <a:r>
              <a:rPr lang="es-ES" sz="1400" dirty="0" smtClean="0"/>
              <a:t>5xyz + 3xyz = 8xyz</a:t>
            </a:r>
          </a:p>
          <a:p>
            <a:pPr algn="just"/>
            <a:r>
              <a:rPr lang="es-ES" sz="1400" dirty="0" smtClean="0"/>
              <a:t>12xyz – 8xyz = </a:t>
            </a:r>
            <a:r>
              <a:rPr lang="es-ES" sz="1400" dirty="0" smtClean="0">
                <a:solidFill>
                  <a:srgbClr val="FF0000"/>
                </a:solidFill>
              </a:rPr>
              <a:t>4xyz</a:t>
            </a:r>
          </a:p>
          <a:p>
            <a:pPr algn="just"/>
            <a:r>
              <a:rPr lang="es-ES" sz="1400" dirty="0" smtClean="0"/>
              <a:t>Luego el tercer lado mide </a:t>
            </a:r>
            <a:r>
              <a:rPr lang="es-ES" sz="1400" dirty="0" smtClean="0">
                <a:solidFill>
                  <a:srgbClr val="FF0000"/>
                </a:solidFill>
              </a:rPr>
              <a:t>4xyz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81" y="3597478"/>
            <a:ext cx="2505075" cy="14478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440214" y="3687630"/>
            <a:ext cx="2202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Verificamos:</a:t>
            </a:r>
          </a:p>
          <a:p>
            <a:r>
              <a:rPr lang="es-ES" sz="1400" dirty="0" smtClean="0"/>
              <a:t>P = 3xyz + 4xyz + 5xyz</a:t>
            </a:r>
          </a:p>
          <a:p>
            <a:r>
              <a:rPr lang="es-ES" sz="1400" dirty="0" smtClean="0"/>
              <a:t>P = 12xyz</a:t>
            </a:r>
          </a:p>
          <a:p>
            <a:r>
              <a:rPr lang="es-ES" sz="1400" dirty="0" smtClean="0"/>
              <a:t>Que es el perímetro dado por el problema.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835884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9498" y="468834"/>
            <a:ext cx="11041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32. ¿Cuánto mide el lado desigual de un triángulo isósceles, si su perímetro es de 10a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c, y sus lados iguales miden 4a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 cada uno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triángulo cuyos lados miden 4 cm, 4 cm y 2 cm, es 10 cm; o el perímetro de un triángulo cuyos lados miden 4 cm, 5 cm y 3,5 cm es 12,5 cm </a:t>
            </a:r>
            <a:r>
              <a:rPr lang="es-ES" sz="1400" dirty="0" smtClean="0"/>
              <a:t> </a:t>
            </a:r>
            <a:endParaRPr lang="es-ES" sz="1400" dirty="0"/>
          </a:p>
        </p:txBody>
      </p:sp>
      <p:pic>
        <p:nvPicPr>
          <p:cNvPr id="2050" name="Picture 2" descr="Resultado de imagen para perimetro de un tri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8" y="1368581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380648" y="1368581"/>
            <a:ext cx="6210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el triángulo es isósceles, es decir, tiene 2 lados iguales que mide cada uno 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c; luego la suma de estos dos lados es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c; esto quiere decir que nos faltan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para llegar a nuestro perímetro que es 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c:</a:t>
            </a:r>
          </a:p>
          <a:p>
            <a:pPr algn="just"/>
            <a:r>
              <a:rPr lang="es-ES" sz="1400" dirty="0" smtClean="0"/>
              <a:t>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+ 4a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=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</a:p>
          <a:p>
            <a:pPr algn="just"/>
            <a:r>
              <a:rPr lang="es-ES" sz="1400" dirty="0" smtClean="0"/>
              <a:t>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- 8a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=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</a:t>
            </a:r>
          </a:p>
          <a:p>
            <a:pPr algn="just"/>
            <a:r>
              <a:rPr lang="es-ES" sz="1400" dirty="0" smtClean="0"/>
              <a:t>Luego el lado desigual de este triángulo es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61" y="3095625"/>
            <a:ext cx="2066925" cy="24955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422782" y="3567448"/>
            <a:ext cx="27689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Verificamos:</a:t>
            </a:r>
          </a:p>
          <a:p>
            <a:pPr algn="just"/>
            <a:r>
              <a:rPr lang="es-ES" sz="1400" dirty="0"/>
              <a:t>4a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 +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= 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</a:p>
          <a:p>
            <a:pPr algn="just"/>
            <a:r>
              <a:rPr lang="es-ES" sz="1400" dirty="0" smtClean="0"/>
              <a:t>Que es el perímetro dado por el problema.</a:t>
            </a:r>
            <a:endParaRPr lang="es-ES" sz="1400" dirty="0"/>
          </a:p>
          <a:p>
            <a:pPr algn="just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53103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75257" y="504303"/>
            <a:ext cx="109126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33. ¿Cuánto miden los lados iguales de un triángulo isósceles, si su perímetro es de 13x</a:t>
            </a:r>
            <a:r>
              <a:rPr lang="es-ES" sz="1400" baseline="30000" dirty="0"/>
              <a:t>n</a:t>
            </a:r>
            <a:r>
              <a:rPr lang="es-ES" sz="1400" dirty="0"/>
              <a:t>, y el lado desigual mide 3x</a:t>
            </a:r>
            <a:r>
              <a:rPr lang="es-ES" sz="1400" baseline="30000" dirty="0"/>
              <a:t>n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triángulo cuyos lados miden 4 cm, 4 cm y 2 cm, es 10 cm; o el perímetro de un triángulo cuyos lados miden 4 cm, 5 cm y 3,5 cm es 12,5 cm  </a:t>
            </a:r>
            <a:r>
              <a:rPr lang="es-ES" sz="1400" dirty="0" smtClean="0"/>
              <a:t> 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5190185" y="1680392"/>
            <a:ext cx="66454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 smtClean="0"/>
              <a:t>En nuestro caso, el triángulo es isósceles, es decir, tiene 2 lados iguales cuya medida es desconocida; conocemos el lado desconocido que es 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y el perímetro es de 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, esto quiere decir que nos faltan 10x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para llegar a nuestro perímetro que es perímetro es de 13x</a:t>
            </a:r>
            <a:r>
              <a:rPr lang="es-ES" sz="1400" baseline="30000" dirty="0" smtClean="0"/>
              <a:t>n </a:t>
            </a:r>
            <a:r>
              <a:rPr lang="es-ES" sz="1400" dirty="0" smtClean="0"/>
              <a:t>, los cuales debemos repartir equitativamente entre los 2 lados que miden lo mismo, o sea, 5x</a:t>
            </a:r>
            <a:r>
              <a:rPr lang="es-ES" sz="1400" baseline="30000" dirty="0" smtClean="0"/>
              <a:t>n </a:t>
            </a:r>
            <a:r>
              <a:rPr lang="es-ES" sz="1400" dirty="0" smtClean="0"/>
              <a:t>para cada lado:</a:t>
            </a:r>
          </a:p>
          <a:p>
            <a:pPr algn="just"/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- 3x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= 10x</a:t>
            </a:r>
            <a:r>
              <a:rPr lang="es-ES" sz="1400" baseline="30000" dirty="0" smtClean="0"/>
              <a:t>n </a:t>
            </a:r>
            <a:r>
              <a:rPr lang="es-ES" sz="1400" dirty="0" smtClean="0"/>
              <a:t>es el faltante para llegar al perímetro.</a:t>
            </a:r>
          </a:p>
          <a:p>
            <a:pPr algn="just"/>
            <a:r>
              <a:rPr lang="es-ES" sz="1400" dirty="0" smtClean="0"/>
              <a:t>10x</a:t>
            </a:r>
            <a:r>
              <a:rPr lang="es-ES" sz="1400" baseline="30000" dirty="0" smtClean="0"/>
              <a:t>n </a:t>
            </a:r>
            <a:r>
              <a:rPr lang="es-ES" sz="1400" dirty="0" smtClean="0"/>
              <a:t>/2 =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</a:t>
            </a:r>
            <a:r>
              <a:rPr lang="es-ES" sz="1400" baseline="30000" dirty="0" smtClean="0"/>
              <a:t> </a:t>
            </a:r>
            <a:r>
              <a:rPr lang="es-ES" sz="1400" dirty="0" smtClean="0"/>
              <a:t>le corresponden a cada lado.</a:t>
            </a:r>
          </a:p>
          <a:p>
            <a:pPr algn="just"/>
            <a:r>
              <a:rPr lang="es-ES" sz="1400" dirty="0" smtClean="0"/>
              <a:t>Luego los lados iguales miden </a:t>
            </a:r>
            <a:r>
              <a:rPr lang="es-ES" sz="1400" dirty="0">
                <a:solidFill>
                  <a:srgbClr val="FF0000"/>
                </a:solidFill>
              </a:rPr>
              <a:t>5x</a:t>
            </a:r>
            <a:r>
              <a:rPr lang="es-ES" sz="1400" baseline="30000" dirty="0">
                <a:solidFill>
                  <a:srgbClr val="FF0000"/>
                </a:solidFill>
              </a:rPr>
              <a:t>n </a:t>
            </a:r>
            <a:r>
              <a:rPr lang="es-ES" sz="1400" dirty="0" smtClean="0"/>
              <a:t>cada uno.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Resultado de imagen para perimetro de un tri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358350"/>
            <a:ext cx="4685450" cy="21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85" y="3688505"/>
            <a:ext cx="1469376" cy="25405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276564" y="4220096"/>
            <a:ext cx="3296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Verificamos:</a:t>
            </a:r>
          </a:p>
          <a:p>
            <a:r>
              <a:rPr lang="es-ES" sz="1400" dirty="0"/>
              <a:t>5</a:t>
            </a:r>
            <a:r>
              <a:rPr lang="es-ES" sz="1400" dirty="0" smtClean="0"/>
              <a:t>x</a:t>
            </a:r>
            <a:r>
              <a:rPr lang="es-ES" sz="1400" baseline="30000" dirty="0" smtClean="0"/>
              <a:t>n </a:t>
            </a:r>
            <a:r>
              <a:rPr lang="es-ES" sz="1400" dirty="0" smtClean="0"/>
              <a:t>+ 5x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+ 3x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= 13x</a:t>
            </a:r>
            <a:r>
              <a:rPr lang="es-ES" sz="1400" baseline="30000" dirty="0" smtClean="0"/>
              <a:t>n</a:t>
            </a:r>
            <a:endParaRPr lang="es-ES" sz="1400" dirty="0" smtClean="0"/>
          </a:p>
          <a:p>
            <a:r>
              <a:rPr lang="es-ES" sz="1400" dirty="0" smtClean="0"/>
              <a:t>Que es el perímetro dado por el problema.</a:t>
            </a:r>
          </a:p>
        </p:txBody>
      </p:sp>
    </p:spTree>
    <p:extLst>
      <p:ext uri="{BB962C8B-B14F-4D97-AF65-F5344CB8AC3E}">
        <p14:creationId xmlns:p14="http://schemas.microsoft.com/office/powerpoint/2010/main" val="426215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3893" y="555818"/>
            <a:ext cx="107323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34. ¿Cuánto tiene de ancho un rectángulo si su altura es de 3z, y su perímetro es de 16z</a:t>
            </a:r>
            <a:r>
              <a:rPr lang="es-ES" sz="1400" dirty="0" smtClean="0"/>
              <a:t>?</a:t>
            </a:r>
          </a:p>
          <a:p>
            <a:r>
              <a:rPr lang="es-ES" sz="1400" dirty="0"/>
              <a:t>Debemos partir del concepto de perímetro: es la suma de la longitud de todos los lados que conforman a una figura, por ejemplo, el perímetro de un </a:t>
            </a:r>
            <a:r>
              <a:rPr lang="es-ES" sz="1400" dirty="0" smtClean="0"/>
              <a:t>rectángulo de base 4 cm y de altura 2 </a:t>
            </a:r>
            <a:r>
              <a:rPr lang="es-ES" sz="1400" dirty="0"/>
              <a:t>cm, es </a:t>
            </a:r>
            <a:r>
              <a:rPr lang="es-ES" sz="1400" dirty="0" smtClean="0"/>
              <a:t>4 cm + 4 cm + 2 cm + 2 cm = 12 cm; </a:t>
            </a:r>
            <a:r>
              <a:rPr lang="es-ES" sz="1400" dirty="0"/>
              <a:t>o el perímetro de un </a:t>
            </a:r>
            <a:r>
              <a:rPr lang="es-ES" sz="1400" dirty="0" smtClean="0"/>
              <a:t>rectángulo </a:t>
            </a:r>
            <a:r>
              <a:rPr lang="es-ES" sz="1400" dirty="0"/>
              <a:t>de base 6</a:t>
            </a:r>
            <a:r>
              <a:rPr lang="es-ES" sz="1400" dirty="0" smtClean="0"/>
              <a:t> m </a:t>
            </a:r>
            <a:r>
              <a:rPr lang="es-ES" sz="1400" dirty="0"/>
              <a:t>y de altura </a:t>
            </a:r>
            <a:r>
              <a:rPr lang="es-ES" sz="1400" dirty="0" smtClean="0"/>
              <a:t>12 m</a:t>
            </a:r>
            <a:r>
              <a:rPr lang="es-ES" sz="1400" dirty="0"/>
              <a:t>, es </a:t>
            </a:r>
            <a:r>
              <a:rPr lang="es-ES" sz="1400" dirty="0" smtClean="0"/>
              <a:t>6 m </a:t>
            </a:r>
            <a:r>
              <a:rPr lang="es-ES" sz="1400" dirty="0"/>
              <a:t>+ </a:t>
            </a:r>
            <a:r>
              <a:rPr lang="es-ES" sz="1400" dirty="0" smtClean="0"/>
              <a:t>6 m </a:t>
            </a:r>
            <a:r>
              <a:rPr lang="es-ES" sz="1400" dirty="0"/>
              <a:t>+ </a:t>
            </a:r>
            <a:r>
              <a:rPr lang="es-ES" sz="1400" dirty="0" smtClean="0"/>
              <a:t>12 m </a:t>
            </a:r>
            <a:r>
              <a:rPr lang="es-ES" sz="1400" dirty="0"/>
              <a:t>+ </a:t>
            </a:r>
            <a:r>
              <a:rPr lang="es-ES" sz="1400" dirty="0" smtClean="0"/>
              <a:t>12 m </a:t>
            </a:r>
            <a:r>
              <a:rPr lang="es-ES" sz="1400" dirty="0"/>
              <a:t>= </a:t>
            </a:r>
            <a:r>
              <a:rPr lang="es-ES" sz="1400" dirty="0" smtClean="0"/>
              <a:t>36 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3" y="1702761"/>
            <a:ext cx="4333875" cy="24479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08372" y="1931831"/>
            <a:ext cx="508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el rectángulo tiene de altura 3z, es decir que estos 2 lados suman 6z, luego nos falta 10z para llegar al perímetro que es 16z; este faltante lo debemos distribuir entre los dos lados, es decir, 5z:</a:t>
            </a:r>
          </a:p>
          <a:p>
            <a:pPr algn="just"/>
            <a:r>
              <a:rPr lang="es-ES" sz="1400" dirty="0" smtClean="0"/>
              <a:t>3z + 3z = 6z</a:t>
            </a:r>
          </a:p>
          <a:p>
            <a:pPr algn="just"/>
            <a:r>
              <a:rPr lang="es-ES" sz="1400" dirty="0" smtClean="0"/>
              <a:t>16z – 6z = 10z</a:t>
            </a:r>
          </a:p>
          <a:p>
            <a:pPr algn="just"/>
            <a:r>
              <a:rPr lang="es-ES" sz="1400" dirty="0" smtClean="0"/>
              <a:t>10z/2 = </a:t>
            </a:r>
            <a:r>
              <a:rPr lang="es-ES" sz="1400" dirty="0" smtClean="0">
                <a:solidFill>
                  <a:srgbClr val="FF0000"/>
                </a:solidFill>
              </a:rPr>
              <a:t>5z</a:t>
            </a:r>
          </a:p>
          <a:p>
            <a:pPr algn="just"/>
            <a:r>
              <a:rPr lang="es-ES" sz="1400" dirty="0" smtClean="0"/>
              <a:t>El ancho de nuestro rectángulo es </a:t>
            </a:r>
            <a:r>
              <a:rPr lang="es-ES" sz="1400" dirty="0" smtClean="0">
                <a:solidFill>
                  <a:srgbClr val="FF0000"/>
                </a:solidFill>
              </a:rPr>
              <a:t>5z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56" y="3950460"/>
            <a:ext cx="2562225" cy="13525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564450" y="4150686"/>
            <a:ext cx="329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Verificamos:</a:t>
            </a:r>
          </a:p>
          <a:p>
            <a:r>
              <a:rPr lang="es-ES" sz="1400" dirty="0" smtClean="0"/>
              <a:t>5z + 5z + 3z + 3z = 16z</a:t>
            </a:r>
          </a:p>
          <a:p>
            <a:r>
              <a:rPr lang="es-ES" sz="1400" dirty="0" smtClean="0"/>
              <a:t>Que es el perímetro dado por el problema.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252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2529" y="504303"/>
            <a:ext cx="10835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35. ¿Cuánto tiene de alto un rectángulo si su altura es de 8m, y su perímetro es de 20m</a:t>
            </a:r>
            <a:r>
              <a:rPr lang="es-ES" sz="1400" dirty="0" smtClean="0"/>
              <a:t>?</a:t>
            </a:r>
          </a:p>
          <a:p>
            <a:r>
              <a:rPr lang="es-ES" sz="1400" dirty="0"/>
              <a:t>Debemos partir del concepto de perímetro: es la suma de la longitud de todos los lados que conforman a una figura, por ejemplo, el perímetro de un rectángulo de base 4 cm y de altura 2 cm, es 4 cm + 4 cm + 2 cm + 2 cm = 12 cm; o el perímetro de un rectángulo de base 6 m y de altura 12 m, es 6 m + 6 m + 12 m + 12 m = 36 </a:t>
            </a:r>
            <a:r>
              <a:rPr lang="es-ES" sz="1400" dirty="0" smtClean="0"/>
              <a:t>m </a:t>
            </a:r>
            <a:endParaRPr lang="es-ES" sz="1400" dirty="0"/>
          </a:p>
        </p:txBody>
      </p:sp>
      <p:pic>
        <p:nvPicPr>
          <p:cNvPr id="5122" name="Picture 2" descr="Resultado de imagen para perimetro de un rect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9" y="1676713"/>
            <a:ext cx="3999198" cy="283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941194" y="167671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400" dirty="0"/>
              <a:t>En nuestro caso, el rectángulo tiene de altura </a:t>
            </a:r>
            <a:r>
              <a:rPr lang="es-ES" sz="1400" dirty="0" smtClean="0"/>
              <a:t>8m, </a:t>
            </a:r>
            <a:r>
              <a:rPr lang="es-ES" sz="1400" dirty="0"/>
              <a:t>es decir que estos 2 lados suman </a:t>
            </a:r>
            <a:r>
              <a:rPr lang="es-ES" sz="1400" dirty="0" smtClean="0"/>
              <a:t>16m, </a:t>
            </a:r>
            <a:r>
              <a:rPr lang="es-ES" sz="1400" dirty="0"/>
              <a:t>luego nos falta </a:t>
            </a:r>
            <a:r>
              <a:rPr lang="es-ES" sz="1400" dirty="0" smtClean="0"/>
              <a:t>4m </a:t>
            </a:r>
            <a:r>
              <a:rPr lang="es-ES" sz="1400" dirty="0"/>
              <a:t>para llegar al perímetro que es </a:t>
            </a:r>
            <a:r>
              <a:rPr lang="es-ES" sz="1400" dirty="0" smtClean="0"/>
              <a:t>20m; </a:t>
            </a:r>
            <a:r>
              <a:rPr lang="es-ES" sz="1400" dirty="0"/>
              <a:t>este faltante lo debemos distribuir entre los dos lados, es decir, </a:t>
            </a:r>
            <a:r>
              <a:rPr lang="es-ES" sz="1400" dirty="0" smtClean="0"/>
              <a:t>2m:</a:t>
            </a:r>
            <a:endParaRPr lang="es-ES" sz="1400" dirty="0"/>
          </a:p>
          <a:p>
            <a:pPr algn="just"/>
            <a:r>
              <a:rPr lang="es-ES" sz="1400" dirty="0" smtClean="0"/>
              <a:t>8m </a:t>
            </a:r>
            <a:r>
              <a:rPr lang="es-ES" sz="1400" dirty="0"/>
              <a:t>+ </a:t>
            </a:r>
            <a:r>
              <a:rPr lang="es-ES" sz="1400" dirty="0" smtClean="0"/>
              <a:t>8m </a:t>
            </a:r>
            <a:r>
              <a:rPr lang="es-ES" sz="1400" dirty="0"/>
              <a:t>= </a:t>
            </a:r>
            <a:r>
              <a:rPr lang="es-ES" sz="1400" dirty="0" smtClean="0"/>
              <a:t>16m</a:t>
            </a:r>
            <a:endParaRPr lang="es-ES" sz="1400" dirty="0"/>
          </a:p>
          <a:p>
            <a:pPr algn="just"/>
            <a:r>
              <a:rPr lang="es-ES" sz="1400" dirty="0" smtClean="0"/>
              <a:t>20m </a:t>
            </a:r>
            <a:r>
              <a:rPr lang="es-ES" sz="1400" dirty="0"/>
              <a:t>– </a:t>
            </a:r>
            <a:r>
              <a:rPr lang="es-ES" sz="1400" dirty="0" smtClean="0"/>
              <a:t>16m </a:t>
            </a:r>
            <a:r>
              <a:rPr lang="es-ES" sz="1400" dirty="0"/>
              <a:t>= </a:t>
            </a:r>
            <a:r>
              <a:rPr lang="es-ES" sz="1400" dirty="0" smtClean="0"/>
              <a:t>4m</a:t>
            </a:r>
            <a:endParaRPr lang="es-ES" sz="1400" dirty="0"/>
          </a:p>
          <a:p>
            <a:pPr algn="just"/>
            <a:r>
              <a:rPr lang="es-ES" sz="1400" dirty="0" smtClean="0"/>
              <a:t>4m/2 </a:t>
            </a:r>
            <a:r>
              <a:rPr lang="es-ES" sz="1400" dirty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endParaRPr lang="es-ES" sz="1400" dirty="0">
              <a:solidFill>
                <a:srgbClr val="FF0000"/>
              </a:solidFill>
            </a:endParaRPr>
          </a:p>
          <a:p>
            <a:pPr algn="just"/>
            <a:r>
              <a:rPr lang="es-ES" sz="1400" dirty="0"/>
              <a:t>El ancho de nuestro rectángulo es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86" y="3865943"/>
            <a:ext cx="3963577" cy="164621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893020" y="3865943"/>
            <a:ext cx="329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Verificamos:</a:t>
            </a:r>
          </a:p>
          <a:p>
            <a:r>
              <a:rPr lang="es-ES" sz="1400" dirty="0" smtClean="0"/>
              <a:t>8m + 8m + 2m + 2m = 20m</a:t>
            </a:r>
          </a:p>
          <a:p>
            <a:r>
              <a:rPr lang="es-ES" sz="1400" dirty="0" smtClean="0"/>
              <a:t>Que es el perímetro dado por el problema.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99569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0862" y="455954"/>
            <a:ext cx="110801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36. La suma de las edades del padre, la madre y el hijo es de 50e. Si la madre tiene 20e y el hijo 5e, ¿Cuál es la edad del padre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 smtClean="0"/>
              <a:t>Primero debemos entender lo que dice el problema: al sumar las edades del padre, de la madre y del hijo obtenemos 50e, sin embargo, conocemos las edades de la madre (20e) y del hijo (5e):</a:t>
            </a:r>
            <a:endParaRPr lang="es-ES" sz="1400" dirty="0"/>
          </a:p>
        </p:txBody>
      </p:sp>
      <p:pic>
        <p:nvPicPr>
          <p:cNvPr id="1026" name="Picture 2" descr="person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22" y="1621239"/>
            <a:ext cx="14382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34" y="1430739"/>
            <a:ext cx="12763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 animados nino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24" y="1268836"/>
            <a:ext cx="1028386" cy="16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gno de interrogacion girando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34" y="27928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68" y="2792814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21" y="2792814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904863" y="2967994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20e</a:t>
            </a:r>
            <a:endParaRPr lang="es-ES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62602" y="296799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5e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40" y="2954715"/>
            <a:ext cx="1333500" cy="9525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286863" y="2954715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5</a:t>
            </a:r>
            <a:r>
              <a:rPr lang="es-ES" sz="3200" dirty="0" smtClean="0"/>
              <a:t>0e</a:t>
            </a:r>
            <a:endParaRPr lang="es-ES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69701" y="4005330"/>
            <a:ext cx="9052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Entre la madre y el hijo completan 25e, es decir que nos faltarían 25e para llegar a los 50e que es la suma de las 3 edades:</a:t>
            </a:r>
          </a:p>
          <a:p>
            <a:pPr algn="just"/>
            <a:r>
              <a:rPr lang="es-ES" sz="1400" dirty="0" smtClean="0"/>
              <a:t>20e + 5e = 25e</a:t>
            </a:r>
          </a:p>
          <a:p>
            <a:pPr algn="just"/>
            <a:r>
              <a:rPr lang="es-ES" sz="1400" dirty="0" smtClean="0"/>
              <a:t>50e – 25e = </a:t>
            </a:r>
            <a:r>
              <a:rPr lang="es-ES" sz="1400" dirty="0" smtClean="0">
                <a:solidFill>
                  <a:srgbClr val="FF0000"/>
                </a:solidFill>
              </a:rPr>
              <a:t>25e</a:t>
            </a:r>
          </a:p>
          <a:p>
            <a:pPr algn="just"/>
            <a:r>
              <a:rPr lang="es-ES" sz="1400" dirty="0" smtClean="0"/>
              <a:t>La edad del padre es de </a:t>
            </a:r>
            <a:r>
              <a:rPr lang="es-ES" sz="1400" dirty="0" smtClean="0">
                <a:solidFill>
                  <a:srgbClr val="FF0000"/>
                </a:solidFill>
              </a:rPr>
              <a:t>25e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3741" y="340045"/>
            <a:ext cx="11105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37. Se compran 3 artículos de ropa por 100000p: una chaqueta, una camisa y un pantalón; si la camisa costó 20000p y la chaqueta 50000p, ¿Cuánto costó el pantalón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Primero debemos entender lo que dice el problema: </a:t>
            </a:r>
            <a:r>
              <a:rPr lang="es-ES" sz="1400" dirty="0" smtClean="0"/>
              <a:t>la cuenta total fue de 100000p, conocemos el precio de la chaqueta (50000p) </a:t>
            </a:r>
            <a:r>
              <a:rPr lang="es-ES" sz="1400" dirty="0"/>
              <a:t>y </a:t>
            </a:r>
            <a:r>
              <a:rPr lang="es-ES" sz="1400" dirty="0" smtClean="0"/>
              <a:t>de la camisa (20000p):</a:t>
            </a:r>
            <a:endParaRPr lang="es-ES" sz="1400" dirty="0"/>
          </a:p>
        </p:txBody>
      </p:sp>
      <p:pic>
        <p:nvPicPr>
          <p:cNvPr id="2052" name="Picture 4" descr="rop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4" y="1435632"/>
            <a:ext cx="18288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pa-de-mujer-imagen-animada-013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56" y="1441912"/>
            <a:ext cx="17811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pa-de-mujer-imagen-animada-024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66" y="1294202"/>
            <a:ext cx="685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signo m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87" y="2895177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signo m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08" y="2869419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781" y="299599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44" y="2984992"/>
            <a:ext cx="1333500" cy="952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6215" y="3002777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50000p</a:t>
            </a:r>
            <a:endParaRPr lang="es-ES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31616" y="2957008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2</a:t>
            </a:r>
            <a:r>
              <a:rPr lang="es-ES" sz="3200" dirty="0" smtClean="0"/>
              <a:t>0000p</a:t>
            </a:r>
            <a:endParaRPr lang="es-ES" sz="3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156099" y="3002777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100000p</a:t>
            </a:r>
            <a:endParaRPr lang="es-ES" sz="3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78984" y="3898302"/>
            <a:ext cx="10232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Entre la chaqueta y la camisa se completan 70000p, es decir que nos faltarían 30000p para llegar a los 100000p que marcó la cuenta total:</a:t>
            </a:r>
          </a:p>
          <a:p>
            <a:r>
              <a:rPr lang="es-ES" sz="1400" dirty="0" smtClean="0"/>
              <a:t>50000p + 20000p = 70000p</a:t>
            </a:r>
          </a:p>
          <a:p>
            <a:r>
              <a:rPr lang="es-ES" sz="1400" dirty="0" smtClean="0"/>
              <a:t>100000p – 70000p = </a:t>
            </a:r>
            <a:r>
              <a:rPr lang="es-ES" sz="1400" dirty="0" smtClean="0">
                <a:solidFill>
                  <a:srgbClr val="FF0000"/>
                </a:solidFill>
              </a:rPr>
              <a:t>30000p</a:t>
            </a:r>
          </a:p>
          <a:p>
            <a:r>
              <a:rPr lang="es-ES" sz="1400" dirty="0" smtClean="0"/>
              <a:t>El precio del pantalón es de </a:t>
            </a:r>
            <a:r>
              <a:rPr lang="es-ES" sz="1400" dirty="0" smtClean="0">
                <a:solidFill>
                  <a:srgbClr val="FF0000"/>
                </a:solidFill>
              </a:rPr>
              <a:t>30000p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36475" y="872689"/>
            <a:ext cx="11441631" cy="39955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baseline="30000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477680" y="562128"/>
            <a:ext cx="10397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</a:rPr>
              <a:t>EJEMPLO 3:</a:t>
            </a:r>
            <a:r>
              <a:rPr lang="es-ES" dirty="0"/>
              <a:t> De - 2x</a:t>
            </a:r>
            <a:r>
              <a:rPr lang="es-ES" baseline="30000" dirty="0"/>
              <a:t>n</a:t>
            </a:r>
            <a:r>
              <a:rPr lang="es-ES" dirty="0"/>
              <a:t> restar 5x</a:t>
            </a:r>
            <a:r>
              <a:rPr lang="es-ES" baseline="30000" dirty="0"/>
              <a:t>n + 1</a:t>
            </a:r>
          </a:p>
          <a:p>
            <a:pPr algn="just"/>
            <a:r>
              <a:rPr lang="es-ES" b="1" i="1" dirty="0"/>
              <a:t>SOLUCIÓN:</a:t>
            </a:r>
            <a:r>
              <a:rPr lang="es-ES" dirty="0"/>
              <a:t> Identificamos el minuendo, término que va después de la preposición “De”, en nuestro caso - 2x</a:t>
            </a:r>
            <a:r>
              <a:rPr lang="es-ES" baseline="30000" dirty="0"/>
              <a:t>n</a:t>
            </a:r>
            <a:r>
              <a:rPr lang="es-ES" dirty="0"/>
              <a:t>; identificamos sustraendo, término que va después del verbo “Restar”, en nuestro caso 5x</a:t>
            </a:r>
            <a:r>
              <a:rPr lang="es-ES" baseline="30000" dirty="0"/>
              <a:t>n + 1</a:t>
            </a:r>
            <a:r>
              <a:rPr lang="es-ES" dirty="0"/>
              <a:t>; colocamos el minuendo (– 2x</a:t>
            </a:r>
            <a:r>
              <a:rPr lang="es-ES" baseline="30000" dirty="0"/>
              <a:t>n </a:t>
            </a:r>
            <a:r>
              <a:rPr lang="es-ES" dirty="0"/>
              <a:t>) seguido del sustraendo (+ 5x</a:t>
            </a:r>
            <a:r>
              <a:rPr lang="es-ES" baseline="30000" dirty="0"/>
              <a:t>n + 1</a:t>
            </a:r>
            <a:r>
              <a:rPr lang="es-ES" dirty="0"/>
              <a:t>) pero con signo contrario (- 5x</a:t>
            </a:r>
            <a:r>
              <a:rPr lang="es-ES" baseline="30000" dirty="0"/>
              <a:t>n + 1</a:t>
            </a:r>
            <a:r>
              <a:rPr lang="es-ES" dirty="0"/>
              <a:t> ), es decir:</a:t>
            </a:r>
          </a:p>
          <a:p>
            <a:pPr algn="ctr"/>
            <a:r>
              <a:rPr lang="es-ES" dirty="0"/>
              <a:t>– 2x</a:t>
            </a:r>
            <a:r>
              <a:rPr lang="es-ES" baseline="30000" dirty="0"/>
              <a:t>n </a:t>
            </a:r>
            <a:r>
              <a:rPr lang="es-ES" dirty="0"/>
              <a:t>- 5x</a:t>
            </a:r>
            <a:r>
              <a:rPr lang="es-ES" baseline="30000" dirty="0"/>
              <a:t>n + 1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Observamos que su parte literal no es la misma (</a:t>
            </a:r>
            <a:r>
              <a:rPr lang="es-ES" dirty="0" err="1"/>
              <a:t>x</a:t>
            </a:r>
            <a:r>
              <a:rPr lang="es-ES" baseline="30000" dirty="0" err="1"/>
              <a:t>n</a:t>
            </a:r>
            <a:r>
              <a:rPr lang="es-ES" dirty="0"/>
              <a:t>), es decir, no son términos semejantes, por lo cual no los podemos reducir. La respuesta se deja indicada:</a:t>
            </a:r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>
                <a:solidFill>
                  <a:srgbClr val="FF0000"/>
                </a:solidFill>
              </a:rPr>
              <a:t>– 2x</a:t>
            </a:r>
            <a:r>
              <a:rPr lang="es-ES" baseline="30000" dirty="0">
                <a:solidFill>
                  <a:srgbClr val="FF0000"/>
                </a:solidFill>
              </a:rPr>
              <a:t>n </a:t>
            </a:r>
            <a:r>
              <a:rPr lang="es-ES" dirty="0">
                <a:solidFill>
                  <a:srgbClr val="FF0000"/>
                </a:solidFill>
              </a:rPr>
              <a:t>- 5x</a:t>
            </a:r>
            <a:r>
              <a:rPr lang="es-ES" baseline="30000" dirty="0">
                <a:solidFill>
                  <a:srgbClr val="FF0000"/>
                </a:solidFill>
              </a:rPr>
              <a:t>n + 1</a:t>
            </a:r>
            <a:r>
              <a:rPr lang="es-ES" dirty="0">
                <a:solidFill>
                  <a:srgbClr val="FF0000"/>
                </a:solidFill>
              </a:rPr>
              <a:t> = </a:t>
            </a:r>
            <a:r>
              <a:rPr lang="es-ES" i="1" dirty="0" smtClean="0">
                <a:solidFill>
                  <a:srgbClr val="FF0000"/>
                </a:solidFill>
              </a:rPr>
              <a:t>RESPUESTA</a:t>
            </a:r>
          </a:p>
          <a:p>
            <a:pPr algn="just"/>
            <a:endParaRPr lang="es-ES" i="1" dirty="0">
              <a:solidFill>
                <a:srgbClr val="FF0000"/>
              </a:solidFill>
            </a:endParaRPr>
          </a:p>
          <a:p>
            <a:r>
              <a:rPr lang="es-ES" dirty="0"/>
              <a:t>Para restar polinomios, escoge la estrategia que deseas estudiar:</a:t>
            </a:r>
          </a:p>
          <a:p>
            <a:r>
              <a:rPr lang="es-ES" dirty="0"/>
              <a:t>     </a:t>
            </a:r>
            <a:r>
              <a:rPr lang="es-ES" i="1" dirty="0"/>
              <a:t>ESTRATEGIA 1: </a:t>
            </a:r>
            <a:r>
              <a:rPr lang="es-ES" dirty="0"/>
              <a:t>Deseo aprender a restar algebraicamente de manera vertical.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i="1" dirty="0"/>
              <a:t>ESTRATEGIA 2: </a:t>
            </a:r>
            <a:r>
              <a:rPr lang="es-ES" dirty="0"/>
              <a:t>Deseo aprender a restar algebraicamente de manera horizontal.</a:t>
            </a:r>
          </a:p>
          <a:p>
            <a:pPr algn="just"/>
            <a:endParaRPr lang="es-ES" i="1" dirty="0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67377" y="3828946"/>
            <a:ext cx="341194" cy="341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367377" y="3332472"/>
            <a:ext cx="341194" cy="341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2" name="Elipse 11">
            <a:hlinkClick r:id="" action="ppaction://noaction"/>
          </p:cNvPr>
          <p:cNvSpPr/>
          <p:nvPr/>
        </p:nvSpPr>
        <p:spPr>
          <a:xfrm>
            <a:off x="1532587" y="4532446"/>
            <a:ext cx="25113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ESTRATEGIA 1</a:t>
            </a:r>
            <a:endParaRPr lang="es-ES" b="1" dirty="0"/>
          </a:p>
        </p:txBody>
      </p:sp>
      <p:sp>
        <p:nvSpPr>
          <p:cNvPr id="13" name="Elipse 12">
            <a:hlinkClick r:id="" action="ppaction://noaction"/>
          </p:cNvPr>
          <p:cNvSpPr/>
          <p:nvPr/>
        </p:nvSpPr>
        <p:spPr>
          <a:xfrm>
            <a:off x="1532586" y="5380882"/>
            <a:ext cx="25113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ESTRATEGIA 2</a:t>
            </a:r>
            <a:endParaRPr lang="es-ES" b="1" dirty="0"/>
          </a:p>
        </p:txBody>
      </p:sp>
      <p:pic>
        <p:nvPicPr>
          <p:cNvPr id="15" name="Picture 2" descr="http://livinlavidarick.files.wordpress.com/2013/05/lisa_study_1172665637_1191264133_45255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31" y="3859563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58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2224" y="381850"/>
            <a:ext cx="11093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38. Se compran 3 artículos de ropa por 100000p - 5000: una chaqueta, una camisa y un pantalón; si la camisa costó 20000p + 10000 y el pantalón costó 30000p – 15000, ¿Cuánto costó la chaqueta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Primero debemos entender lo que dice el problema: la cuenta total fue de </a:t>
            </a:r>
            <a:r>
              <a:rPr lang="es-ES" sz="1400" dirty="0" smtClean="0"/>
              <a:t>100000p - 5000, </a:t>
            </a:r>
            <a:r>
              <a:rPr lang="es-ES" sz="1400" dirty="0"/>
              <a:t>conocemos el precio de la </a:t>
            </a:r>
            <a:r>
              <a:rPr lang="es-ES" sz="1400" dirty="0" smtClean="0"/>
              <a:t>camisa (20000p + 10000) </a:t>
            </a:r>
            <a:r>
              <a:rPr lang="es-ES" sz="1400" dirty="0"/>
              <a:t>y </a:t>
            </a:r>
            <a:r>
              <a:rPr lang="es-ES" sz="1400" dirty="0" smtClean="0"/>
              <a:t>del pantalón (30000p - 15000):</a:t>
            </a:r>
            <a:endParaRPr lang="es-ES" sz="1400" dirty="0"/>
          </a:p>
        </p:txBody>
      </p:sp>
      <p:pic>
        <p:nvPicPr>
          <p:cNvPr id="3074" name="Picture 2" descr="ropa-de-mujer-imagen-animada-025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4" y="1687896"/>
            <a:ext cx="14097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pa-de-mujer-imagen-animada-024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91" y="1386494"/>
            <a:ext cx="6096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opa-de-mujer-imagen-animada-013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21" y="1605141"/>
            <a:ext cx="13049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signo m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10" y="3134583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signo m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50" y="3097505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25" y="313458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63" y="3163861"/>
            <a:ext cx="1333500" cy="952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97404" y="3215873"/>
            <a:ext cx="301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20000p + 10000</a:t>
            </a:r>
            <a:endParaRPr lang="es-ES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095012" y="3184602"/>
            <a:ext cx="301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3</a:t>
            </a:r>
            <a:r>
              <a:rPr lang="es-ES" sz="2800" dirty="0" smtClean="0"/>
              <a:t>0000p </a:t>
            </a:r>
            <a:r>
              <a:rPr lang="es-ES" sz="2800" dirty="0"/>
              <a:t>-</a:t>
            </a:r>
            <a:r>
              <a:rPr lang="es-ES" sz="2800" dirty="0" smtClean="0"/>
              <a:t> 15000</a:t>
            </a:r>
            <a:endParaRPr lang="es-ES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631095" y="3215873"/>
            <a:ext cx="301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100000p - 5000</a:t>
            </a:r>
            <a:endParaRPr lang="es-ES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41655" y="4079138"/>
            <a:ext cx="10706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Entre la camisa y el pantalón se completan </a:t>
            </a:r>
            <a:r>
              <a:rPr lang="es-ES" sz="1400" dirty="0"/>
              <a:t>50000p - 5000</a:t>
            </a:r>
            <a:r>
              <a:rPr lang="es-ES" sz="1400" dirty="0" smtClean="0"/>
              <a:t>, es decir que nos faltarían 30000p para llegar a los 100000p que marcó la cuenta total:</a:t>
            </a:r>
          </a:p>
          <a:p>
            <a:pPr algn="just"/>
            <a:r>
              <a:rPr lang="es-ES" sz="1400" dirty="0"/>
              <a:t>20000p + 10000 + 30000p - 15000 </a:t>
            </a:r>
            <a:r>
              <a:rPr lang="es-ES" sz="1400" dirty="0" smtClean="0"/>
              <a:t>= 50000p - 5000</a:t>
            </a:r>
          </a:p>
          <a:p>
            <a:pPr algn="just"/>
            <a:r>
              <a:rPr lang="es-ES" sz="1400" dirty="0" smtClean="0"/>
              <a:t>100000p – 5000 - 50000p + 5000 = </a:t>
            </a:r>
            <a:r>
              <a:rPr lang="es-ES" sz="1400" dirty="0">
                <a:solidFill>
                  <a:srgbClr val="FF0000"/>
                </a:solidFill>
              </a:rPr>
              <a:t>5</a:t>
            </a:r>
            <a:r>
              <a:rPr lang="es-ES" sz="1400" dirty="0" smtClean="0">
                <a:solidFill>
                  <a:srgbClr val="FF0000"/>
                </a:solidFill>
              </a:rPr>
              <a:t>0000p</a:t>
            </a:r>
          </a:p>
          <a:p>
            <a:pPr algn="just"/>
            <a:r>
              <a:rPr lang="es-ES" sz="1400" dirty="0" smtClean="0"/>
              <a:t>El precio del pantalón es de </a:t>
            </a:r>
            <a:r>
              <a:rPr lang="es-ES" sz="1400" dirty="0">
                <a:solidFill>
                  <a:srgbClr val="FF0000"/>
                </a:solidFill>
              </a:rPr>
              <a:t>5</a:t>
            </a:r>
            <a:r>
              <a:rPr lang="es-ES" sz="1400" dirty="0" smtClean="0">
                <a:solidFill>
                  <a:srgbClr val="FF0000"/>
                </a:solidFill>
              </a:rPr>
              <a:t>0000p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3740" y="417318"/>
            <a:ext cx="112217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39. En una empresa la nómina total es de 10x</a:t>
            </a:r>
            <a:r>
              <a:rPr lang="es-ES" sz="1400" baseline="30000" dirty="0"/>
              <a:t>2</a:t>
            </a:r>
            <a:r>
              <a:rPr lang="es-ES" sz="1400" dirty="0"/>
              <a:t> – 7x + 15; si la secretaria gana 3x</a:t>
            </a:r>
            <a:r>
              <a:rPr lang="es-ES" sz="1400" baseline="30000" dirty="0"/>
              <a:t>2</a:t>
            </a:r>
            <a:r>
              <a:rPr lang="es-ES" sz="1400" dirty="0"/>
              <a:t> – 7x + 1, la recepcionista 2x</a:t>
            </a:r>
            <a:r>
              <a:rPr lang="es-ES" sz="1400" baseline="30000" dirty="0"/>
              <a:t>2</a:t>
            </a:r>
            <a:r>
              <a:rPr lang="es-ES" sz="1400" dirty="0"/>
              <a:t> – 3x + 1, el mensajero x</a:t>
            </a:r>
            <a:r>
              <a:rPr lang="es-ES" sz="1400" baseline="30000" dirty="0"/>
              <a:t>2</a:t>
            </a:r>
            <a:r>
              <a:rPr lang="es-ES" sz="1400" dirty="0"/>
              <a:t> – 2x, ¿Cuánto gana </a:t>
            </a:r>
            <a:r>
              <a:rPr lang="es-ES" sz="1400" dirty="0" smtClean="0"/>
              <a:t>el aseador?</a:t>
            </a:r>
          </a:p>
          <a:p>
            <a:pPr algn="just"/>
            <a:r>
              <a:rPr lang="es-ES" sz="1400" dirty="0"/>
              <a:t>Primero debemos entender lo que dice el problema: la </a:t>
            </a:r>
            <a:r>
              <a:rPr lang="es-ES" sz="1400" dirty="0" smtClean="0"/>
              <a:t>nómina </a:t>
            </a:r>
            <a:r>
              <a:rPr lang="es-ES" sz="1400" dirty="0"/>
              <a:t>total fue de 10x</a:t>
            </a:r>
            <a:r>
              <a:rPr lang="es-ES" sz="1400" baseline="30000" dirty="0"/>
              <a:t>2</a:t>
            </a:r>
            <a:r>
              <a:rPr lang="es-ES" sz="1400" dirty="0"/>
              <a:t> – 7x + 15</a:t>
            </a:r>
            <a:r>
              <a:rPr lang="es-ES" sz="1400" dirty="0" smtClean="0"/>
              <a:t>, </a:t>
            </a:r>
            <a:r>
              <a:rPr lang="es-ES" sz="1400" dirty="0"/>
              <a:t>conocemos el </a:t>
            </a:r>
            <a:r>
              <a:rPr lang="es-ES" sz="1400" dirty="0" smtClean="0"/>
              <a:t>sueldo </a:t>
            </a:r>
            <a:r>
              <a:rPr lang="es-ES" sz="1400" dirty="0"/>
              <a:t>de la </a:t>
            </a:r>
            <a:r>
              <a:rPr lang="es-ES" sz="1400" dirty="0" smtClean="0"/>
              <a:t>secretaria (</a:t>
            </a:r>
            <a:r>
              <a:rPr lang="es-ES" sz="1400" dirty="0"/>
              <a:t>3x</a:t>
            </a:r>
            <a:r>
              <a:rPr lang="es-ES" sz="1400" baseline="30000" dirty="0"/>
              <a:t>2</a:t>
            </a:r>
            <a:r>
              <a:rPr lang="es-ES" sz="1400" dirty="0"/>
              <a:t> – 7x + 1</a:t>
            </a:r>
            <a:r>
              <a:rPr lang="es-ES" sz="1400" dirty="0" smtClean="0"/>
              <a:t>), de la recepcionista (</a:t>
            </a:r>
            <a:r>
              <a:rPr lang="es-ES" sz="1400" dirty="0"/>
              <a:t>2x</a:t>
            </a:r>
            <a:r>
              <a:rPr lang="es-ES" sz="1400" baseline="30000" dirty="0"/>
              <a:t>2</a:t>
            </a:r>
            <a:r>
              <a:rPr lang="es-ES" sz="1400" dirty="0"/>
              <a:t> – 3x + 1</a:t>
            </a:r>
            <a:r>
              <a:rPr lang="es-ES" sz="1400" dirty="0" smtClean="0"/>
              <a:t>) y del mensajero (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 – </a:t>
            </a:r>
            <a:r>
              <a:rPr lang="es-ES" sz="1400" dirty="0" smtClean="0"/>
              <a:t>2x):</a:t>
            </a:r>
            <a:endParaRPr lang="es-ES" sz="1400" dirty="0"/>
          </a:p>
        </p:txBody>
      </p:sp>
      <p:pic>
        <p:nvPicPr>
          <p:cNvPr id="4098" name="Picture 2" descr="profesion-imagen-animada-008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5" y="1592532"/>
            <a:ext cx="1581776" cy="16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fesion-imagen-animada-010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2" y="1641767"/>
            <a:ext cx="23622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rofesione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1466271"/>
            <a:ext cx="1714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rofesione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65" y="1592532"/>
            <a:ext cx="190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24" y="3414309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72" y="3414310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42" y="3373854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18" y="3421839"/>
            <a:ext cx="1333500" cy="952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4139" y="360961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3x</a:t>
            </a:r>
            <a:r>
              <a:rPr lang="es-ES" baseline="30000" dirty="0"/>
              <a:t>2</a:t>
            </a:r>
            <a:r>
              <a:rPr lang="es-ES" dirty="0"/>
              <a:t> – 7x + 1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942295" y="356916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2x</a:t>
            </a:r>
            <a:r>
              <a:rPr lang="es-ES" baseline="30000" dirty="0"/>
              <a:t>2</a:t>
            </a:r>
            <a:r>
              <a:rPr lang="es-ES" dirty="0"/>
              <a:t> – 3x + 1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816990" y="360961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x</a:t>
            </a:r>
            <a:r>
              <a:rPr lang="es-ES" baseline="30000" dirty="0"/>
              <a:t>2</a:t>
            </a:r>
            <a:r>
              <a:rPr lang="es-ES" dirty="0"/>
              <a:t> – 2x</a:t>
            </a:r>
          </a:p>
        </p:txBody>
      </p:sp>
      <p:pic>
        <p:nvPicPr>
          <p:cNvPr id="17" name="Picture 8" descr="signo de interrogacion girando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19" y="341093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10055681" y="356916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10x</a:t>
            </a:r>
            <a:r>
              <a:rPr lang="es-ES" baseline="30000" dirty="0"/>
              <a:t>2</a:t>
            </a:r>
            <a:r>
              <a:rPr lang="es-ES" dirty="0"/>
              <a:t> – 7x + 15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23740" y="4320474"/>
            <a:ext cx="11221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Entre la secretaria, la recepcionista y el mensajero se completan </a:t>
            </a:r>
            <a:r>
              <a:rPr lang="es-ES" sz="1400" dirty="0"/>
              <a:t>6x</a:t>
            </a:r>
            <a:r>
              <a:rPr lang="es-ES" sz="1400" baseline="30000" dirty="0"/>
              <a:t>2</a:t>
            </a:r>
            <a:r>
              <a:rPr lang="es-ES" sz="1400" dirty="0"/>
              <a:t> – 12x + </a:t>
            </a:r>
            <a:r>
              <a:rPr lang="es-ES" sz="1400" dirty="0" smtClean="0"/>
              <a:t>2, es decir que nos faltarían </a:t>
            </a:r>
            <a:r>
              <a:rPr lang="es-ES" sz="1400" dirty="0"/>
              <a:t>4x</a:t>
            </a:r>
            <a:r>
              <a:rPr lang="es-ES" sz="1400" baseline="30000" dirty="0"/>
              <a:t>2</a:t>
            </a:r>
            <a:r>
              <a:rPr lang="es-ES" sz="1400" dirty="0"/>
              <a:t> + 5x + 13</a:t>
            </a:r>
            <a:r>
              <a:rPr lang="es-ES" sz="1400" dirty="0" smtClean="0"/>
              <a:t> para llegar a los </a:t>
            </a:r>
            <a:r>
              <a:rPr lang="es-ES" sz="1400" dirty="0"/>
              <a:t>10x</a:t>
            </a:r>
            <a:r>
              <a:rPr lang="es-ES" sz="1400" baseline="30000" dirty="0"/>
              <a:t>2</a:t>
            </a:r>
            <a:r>
              <a:rPr lang="es-ES" sz="1400" dirty="0"/>
              <a:t> – 7x + 15</a:t>
            </a:r>
            <a:r>
              <a:rPr lang="es-ES" sz="1400" dirty="0" smtClean="0"/>
              <a:t> que fue la nómina total:</a:t>
            </a:r>
          </a:p>
          <a:p>
            <a:r>
              <a:rPr lang="es-ES" sz="1400" dirty="0"/>
              <a:t>3x</a:t>
            </a:r>
            <a:r>
              <a:rPr lang="es-ES" sz="1400" baseline="30000" dirty="0"/>
              <a:t>2</a:t>
            </a:r>
            <a:r>
              <a:rPr lang="es-ES" sz="1400" dirty="0"/>
              <a:t> – 7x + 1 </a:t>
            </a:r>
            <a:r>
              <a:rPr lang="es-ES" sz="1400" dirty="0" smtClean="0"/>
              <a:t>+ </a:t>
            </a:r>
            <a:r>
              <a:rPr lang="es-ES" sz="1400" dirty="0"/>
              <a:t>2x</a:t>
            </a:r>
            <a:r>
              <a:rPr lang="es-ES" sz="1400" baseline="30000" dirty="0"/>
              <a:t>2</a:t>
            </a:r>
            <a:r>
              <a:rPr lang="es-ES" sz="1400" dirty="0"/>
              <a:t> – 3x + 1 </a:t>
            </a:r>
            <a:r>
              <a:rPr lang="es-ES" sz="1400" dirty="0" smtClean="0"/>
              <a:t>+ 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 – 2x </a:t>
            </a:r>
            <a:r>
              <a:rPr lang="es-ES" sz="1400" dirty="0" smtClean="0"/>
              <a:t>= 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12x + 2 </a:t>
            </a:r>
          </a:p>
          <a:p>
            <a:r>
              <a:rPr lang="es-ES" sz="1400" dirty="0"/>
              <a:t>10x</a:t>
            </a:r>
            <a:r>
              <a:rPr lang="es-ES" sz="1400" baseline="30000" dirty="0"/>
              <a:t>2</a:t>
            </a:r>
            <a:r>
              <a:rPr lang="es-ES" sz="1400" dirty="0"/>
              <a:t> – 7x + 15 </a:t>
            </a:r>
            <a:r>
              <a:rPr lang="es-ES" sz="1400" dirty="0" smtClean="0"/>
              <a:t>- </a:t>
            </a:r>
            <a:r>
              <a:rPr lang="es-ES" sz="1400" dirty="0"/>
              <a:t>6x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12x </a:t>
            </a:r>
            <a:r>
              <a:rPr lang="es-ES" sz="1400" dirty="0" smtClean="0"/>
              <a:t>- </a:t>
            </a:r>
            <a:r>
              <a:rPr lang="es-ES" sz="1400" dirty="0"/>
              <a:t>2 </a:t>
            </a:r>
            <a:r>
              <a:rPr lang="es-ES" sz="1400" dirty="0" smtClean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4x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+ 5x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13 </a:t>
            </a:r>
          </a:p>
          <a:p>
            <a:r>
              <a:rPr lang="es-ES" sz="1400" dirty="0" smtClean="0"/>
              <a:t>El sueldo del aseador es de </a:t>
            </a:r>
            <a:r>
              <a:rPr lang="es-ES" sz="1400" dirty="0">
                <a:solidFill>
                  <a:srgbClr val="FF0000"/>
                </a:solidFill>
              </a:rPr>
              <a:t>4x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+ 5x + 13 </a:t>
            </a:r>
          </a:p>
        </p:txBody>
      </p:sp>
    </p:spTree>
    <p:extLst>
      <p:ext uri="{BB962C8B-B14F-4D97-AF65-F5344CB8AC3E}">
        <p14:creationId xmlns:p14="http://schemas.microsoft.com/office/powerpoint/2010/main" val="33413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4951" y="394729"/>
            <a:ext cx="115051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40. La distancia entre la ciudad A y B es de 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6;</a:t>
            </a:r>
            <a:r>
              <a:rPr lang="es-ES" sz="1400" baseline="30000" dirty="0"/>
              <a:t> </a:t>
            </a:r>
            <a:r>
              <a:rPr lang="es-ES" sz="1400" dirty="0"/>
              <a:t>un viajero hace este recorrido de la siguiente forma: 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en auto-stop, 7a</a:t>
            </a:r>
            <a:r>
              <a:rPr lang="es-ES" sz="1400" baseline="30000" dirty="0"/>
              <a:t>2</a:t>
            </a:r>
            <a:r>
              <a:rPr lang="es-ES" sz="1400" dirty="0"/>
              <a:t>b – 3ab</a:t>
            </a:r>
            <a:r>
              <a:rPr lang="es-ES" sz="1400" baseline="30000" dirty="0"/>
              <a:t>2</a:t>
            </a:r>
            <a:r>
              <a:rPr lang="es-ES" sz="1400" dirty="0"/>
              <a:t> + 9 en un jeep, y el resto en camión. ¿Qué distancia recorrió en camión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 smtClean="0"/>
              <a:t>Representemos el problema gráficamente:</a:t>
            </a:r>
            <a:endParaRPr lang="es-ES" sz="1400" dirty="0"/>
          </a:p>
        </p:txBody>
      </p:sp>
      <p:pic>
        <p:nvPicPr>
          <p:cNvPr id="5122" name="Picture 2" descr="person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9" y="1170089"/>
            <a:ext cx="10580552" cy="6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857239" y="2256097"/>
            <a:ext cx="10698657" cy="53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346713" y="200455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</a:t>
            </a:r>
          </a:p>
        </p:txBody>
      </p:sp>
      <p:pic>
        <p:nvPicPr>
          <p:cNvPr id="5124" name="Picture 4" descr="vacaciones-y-feriado-imagen-animada-015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2309105"/>
            <a:ext cx="105727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/>
          <p:nvPr/>
        </p:nvCxnSpPr>
        <p:spPr>
          <a:xfrm>
            <a:off x="857239" y="3843130"/>
            <a:ext cx="2985891" cy="13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590261" y="3538330"/>
            <a:ext cx="1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</a:t>
            </a:r>
          </a:p>
        </p:txBody>
      </p:sp>
      <p:pic>
        <p:nvPicPr>
          <p:cNvPr id="5126" name="Picture 6" descr="vehiculo-historico-imagen-animada-000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94" y="2700129"/>
            <a:ext cx="17526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/>
          <p:cNvCxnSpPr/>
          <p:nvPr/>
        </p:nvCxnSpPr>
        <p:spPr>
          <a:xfrm>
            <a:off x="3880948" y="3856383"/>
            <a:ext cx="2985891" cy="13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64419" y="3493364"/>
            <a:ext cx="134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7a</a:t>
            </a:r>
            <a:r>
              <a:rPr lang="es-ES" sz="1400" baseline="30000" dirty="0"/>
              <a:t>2</a:t>
            </a:r>
            <a:r>
              <a:rPr lang="es-ES" sz="1400" dirty="0"/>
              <a:t>b – 3ab</a:t>
            </a:r>
            <a:r>
              <a:rPr lang="es-ES" sz="1400" baseline="30000" dirty="0"/>
              <a:t>2</a:t>
            </a:r>
            <a:r>
              <a:rPr lang="es-ES" sz="1400" dirty="0"/>
              <a:t> + 9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30" y="2720271"/>
            <a:ext cx="1395294" cy="993260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>
            <a:off x="6866839" y="3863009"/>
            <a:ext cx="4689057" cy="19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60" y="310247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/>
          <p:cNvSpPr txBox="1"/>
          <p:nvPr/>
        </p:nvSpPr>
        <p:spPr>
          <a:xfrm>
            <a:off x="536619" y="4207604"/>
            <a:ext cx="11221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Entre el auto-stop y el jeep se completan </a:t>
            </a:r>
            <a:r>
              <a:rPr lang="es-ES" sz="1400" dirty="0"/>
              <a:t>8a</a:t>
            </a:r>
            <a:r>
              <a:rPr lang="es-ES" sz="1400" baseline="30000" dirty="0"/>
              <a:t>2</a:t>
            </a:r>
            <a:r>
              <a:rPr lang="es-ES" sz="1400" dirty="0"/>
              <a:t>b – 4ab</a:t>
            </a:r>
            <a:r>
              <a:rPr lang="es-ES" sz="1400" baseline="30000" dirty="0"/>
              <a:t>2</a:t>
            </a:r>
            <a:r>
              <a:rPr lang="es-ES" sz="1400" dirty="0"/>
              <a:t> + </a:t>
            </a:r>
            <a:r>
              <a:rPr lang="es-ES" sz="1400" dirty="0" smtClean="0"/>
              <a:t>8, es decir que nos faltarían </a:t>
            </a:r>
            <a:r>
              <a:rPr lang="es-ES" sz="1400" dirty="0"/>
              <a:t>4x</a:t>
            </a:r>
            <a:r>
              <a:rPr lang="es-ES" sz="1400" baseline="30000" dirty="0"/>
              <a:t>2</a:t>
            </a:r>
            <a:r>
              <a:rPr lang="es-ES" sz="1400" dirty="0"/>
              <a:t> + 5x + 13</a:t>
            </a:r>
            <a:r>
              <a:rPr lang="es-ES" sz="1400" dirty="0" smtClean="0"/>
              <a:t> para llegar a los </a:t>
            </a:r>
            <a:r>
              <a:rPr lang="es-ES" sz="1400" dirty="0"/>
              <a:t>10x</a:t>
            </a:r>
            <a:r>
              <a:rPr lang="es-ES" sz="1400" baseline="30000" dirty="0"/>
              <a:t>2</a:t>
            </a:r>
            <a:r>
              <a:rPr lang="es-ES" sz="1400" dirty="0"/>
              <a:t> – 7x + 15</a:t>
            </a:r>
            <a:r>
              <a:rPr lang="es-ES" sz="1400" dirty="0" smtClean="0"/>
              <a:t> que fue la nómina total:</a:t>
            </a:r>
          </a:p>
          <a:p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</a:t>
            </a:r>
            <a:r>
              <a:rPr lang="es-ES" sz="1400" dirty="0" smtClean="0"/>
              <a:t>+ 7a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– 3ab</a:t>
            </a:r>
            <a:r>
              <a:rPr lang="es-ES" sz="1400" baseline="30000" dirty="0"/>
              <a:t>2</a:t>
            </a:r>
            <a:r>
              <a:rPr lang="es-ES" sz="1400" dirty="0"/>
              <a:t> + 9 </a:t>
            </a:r>
            <a:r>
              <a:rPr lang="es-ES" sz="1400" dirty="0" smtClean="0"/>
              <a:t>=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– </a:t>
            </a:r>
            <a:r>
              <a:rPr lang="es-ES" sz="1400" dirty="0" smtClean="0"/>
              <a:t>4ab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8 </a:t>
            </a:r>
          </a:p>
          <a:p>
            <a:r>
              <a:rPr lang="es-ES" sz="1400" dirty="0"/>
              <a:t>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 </a:t>
            </a:r>
            <a:r>
              <a:rPr lang="es-ES" sz="1400" dirty="0" smtClean="0"/>
              <a:t>- 8a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+ </a:t>
            </a:r>
            <a:r>
              <a:rPr lang="es-ES" sz="1400" dirty="0"/>
              <a:t>4ab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8 </a:t>
            </a:r>
            <a:r>
              <a:rPr lang="es-ES" sz="1400" dirty="0" smtClean="0"/>
              <a:t>=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ab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14</a:t>
            </a:r>
          </a:p>
          <a:p>
            <a:r>
              <a:rPr lang="es-ES" sz="1400" dirty="0" smtClean="0"/>
              <a:t>La distancia recorrida en camión fue de </a:t>
            </a:r>
            <a:r>
              <a:rPr lang="es-ES" sz="1400" dirty="0">
                <a:solidFill>
                  <a:srgbClr val="FF0000"/>
                </a:solidFill>
              </a:rPr>
              <a:t>2a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- ab</a:t>
            </a:r>
            <a:r>
              <a:rPr lang="es-ES" sz="1400" baseline="30000" dirty="0">
                <a:solidFill>
                  <a:srgbClr val="FF0000"/>
                </a:solidFill>
              </a:rPr>
              <a:t>2 </a:t>
            </a:r>
            <a:r>
              <a:rPr lang="es-ES" sz="1400" dirty="0">
                <a:solidFill>
                  <a:srgbClr val="FF0000"/>
                </a:solidFill>
              </a:rPr>
              <a:t>– 14</a:t>
            </a:r>
          </a:p>
        </p:txBody>
      </p:sp>
    </p:spTree>
    <p:extLst>
      <p:ext uri="{BB962C8B-B14F-4D97-AF65-F5344CB8AC3E}">
        <p14:creationId xmlns:p14="http://schemas.microsoft.com/office/powerpoint/2010/main" val="40590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376" y="378681"/>
            <a:ext cx="11093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41. ¿Cuánto mide el tercer lado de un triángulo, si su perímetro es de 12x, y el segundo lado mide 2 unidades menos que el primero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triángulo cuyos lados miden 4 cm, 4 cm y 2 cm, es 10 cm; o el perímetro de un triángulo cuyos lados miden 4 cm, 5 cm y 3,5 cm es 12,5 cm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24281" y="1468192"/>
            <a:ext cx="5035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</a:t>
            </a:r>
            <a:r>
              <a:rPr lang="es-ES" sz="1400" dirty="0"/>
              <a:t>el segundo lado mide 2 unidades menos que el primero; </a:t>
            </a:r>
            <a:r>
              <a:rPr lang="es-ES" sz="1400" dirty="0" smtClean="0"/>
              <a:t>esto quiere decir que si el primer lado mide 3, el segundo mide 2; si el primer lado mide 10, el segundo mide 8, y así sucesivamente; si el primer lado mide x, el segundo mide x – 2.</a:t>
            </a:r>
          </a:p>
          <a:p>
            <a:pPr algn="just"/>
            <a:r>
              <a:rPr lang="es-ES" sz="1400" dirty="0" smtClean="0"/>
              <a:t>La suma del primer y segundo lado nos daría 2x – 2:</a:t>
            </a:r>
          </a:p>
          <a:p>
            <a:pPr algn="just"/>
            <a:r>
              <a:rPr lang="es-ES" sz="1400" dirty="0" smtClean="0"/>
              <a:t>x + x – 2 = 2x - 2</a:t>
            </a:r>
          </a:p>
          <a:p>
            <a:pPr algn="just"/>
            <a:r>
              <a:rPr lang="es-ES" sz="1400" dirty="0" smtClean="0"/>
              <a:t>También conocemos el perímetro de este triángulo, 12x, esto quiere decir que a 2x - 2 le faltan 10x + 2 para llegar a 12x: </a:t>
            </a:r>
          </a:p>
          <a:p>
            <a:pPr algn="just"/>
            <a:r>
              <a:rPr lang="es-ES" sz="1400" dirty="0" smtClean="0"/>
              <a:t>12x - 2x + 2 = </a:t>
            </a:r>
            <a:r>
              <a:rPr lang="es-ES" sz="1400" dirty="0" smtClean="0">
                <a:solidFill>
                  <a:srgbClr val="FF0000"/>
                </a:solidFill>
              </a:rPr>
              <a:t>10x + 2</a:t>
            </a:r>
          </a:p>
          <a:p>
            <a:pPr algn="just"/>
            <a:r>
              <a:rPr lang="es-ES" sz="1400" dirty="0" smtClean="0"/>
              <a:t>Luego el tercer lado mide </a:t>
            </a:r>
            <a:r>
              <a:rPr lang="es-ES" sz="1400" dirty="0">
                <a:solidFill>
                  <a:srgbClr val="FF0000"/>
                </a:solidFill>
              </a:rPr>
              <a:t>10x + </a:t>
            </a:r>
            <a:r>
              <a:rPr lang="es-ES" sz="14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35" y="1548588"/>
            <a:ext cx="3571875" cy="2085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1" y="3923025"/>
            <a:ext cx="4152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90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5105" y="375514"/>
            <a:ext cx="110930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42. ¿Cuánto mide el lado desigual de un triángulo isósceles, si su perímetro es de </a:t>
            </a:r>
            <a:r>
              <a:rPr lang="es-ES" sz="1400" dirty="0" smtClean="0"/>
              <a:t>5x, </a:t>
            </a:r>
            <a:r>
              <a:rPr lang="es-ES" sz="1400" dirty="0"/>
              <a:t>y sus lados iguales son pares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triángulo cuyos lados miden 4 cm, 4 cm y 2 cm, es 10 cm; o el perímetro de un triángulo cuyos lados miden 4 cm, 5 cm y 3,5 cm es 12,5 </a:t>
            </a:r>
            <a:r>
              <a:rPr lang="es-ES" sz="1400" dirty="0" smtClean="0"/>
              <a:t>cm.</a:t>
            </a:r>
          </a:p>
          <a:p>
            <a:pPr algn="just"/>
            <a:r>
              <a:rPr lang="es-ES" sz="1400" dirty="0" smtClean="0"/>
              <a:t>Además recordemos que triángulo isósceles  es aquel que tiene dos lados y dos ángulos iguales:</a:t>
            </a:r>
            <a:endParaRPr lang="es-E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84134" y="1957587"/>
            <a:ext cx="5035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los lados iguales son números pares; esto quiere decir que pueden medir 2, 4, 6, 8, …… cualquier múltiplo de 2, es decir, 2x.</a:t>
            </a:r>
          </a:p>
          <a:p>
            <a:pPr algn="just"/>
            <a:r>
              <a:rPr lang="es-ES" sz="1400" dirty="0" smtClean="0"/>
              <a:t>La suma de los lados iguales nos daría 4x:</a:t>
            </a:r>
          </a:p>
          <a:p>
            <a:pPr algn="just"/>
            <a:r>
              <a:rPr lang="es-ES" sz="1400" dirty="0" smtClean="0"/>
              <a:t>2x + 2x = 4x</a:t>
            </a:r>
          </a:p>
          <a:p>
            <a:pPr algn="just"/>
            <a:r>
              <a:rPr lang="es-ES" sz="1400" dirty="0" smtClean="0"/>
              <a:t>También conocemos el perímetro de este triángulo, 5x, esto quiere decir que a 4x le faltan 1x para llegar a 5x: </a:t>
            </a:r>
          </a:p>
          <a:p>
            <a:pPr algn="just"/>
            <a:r>
              <a:rPr lang="es-ES" sz="1400" dirty="0" smtClean="0"/>
              <a:t>5x - 4x = </a:t>
            </a:r>
            <a:r>
              <a:rPr lang="es-ES" sz="1400" dirty="0" smtClean="0">
                <a:solidFill>
                  <a:srgbClr val="FF0000"/>
                </a:solidFill>
              </a:rPr>
              <a:t>1x</a:t>
            </a:r>
          </a:p>
          <a:p>
            <a:pPr algn="just"/>
            <a:r>
              <a:rPr lang="es-ES" sz="1400" dirty="0" smtClean="0"/>
              <a:t>Luego el lado desigual mide </a:t>
            </a:r>
            <a:r>
              <a:rPr lang="es-ES" sz="1400" dirty="0" smtClean="0">
                <a:solidFill>
                  <a:srgbClr val="FF0000"/>
                </a:solidFill>
              </a:rPr>
              <a:t>1x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5" y="1521937"/>
            <a:ext cx="6000750" cy="2466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539" y="4113710"/>
            <a:ext cx="1633470" cy="21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2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2225" y="465666"/>
            <a:ext cx="112217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43. ¿Cuánto miden los lados iguales de un triángulo isósceles, si su perímetro es de </a:t>
            </a:r>
            <a:r>
              <a:rPr lang="es-ES" sz="1400" dirty="0" smtClean="0"/>
              <a:t>16x, </a:t>
            </a:r>
            <a:r>
              <a:rPr lang="es-ES" sz="1400" dirty="0"/>
              <a:t>y el lado desigual es un número impar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triángulo cuyos lados miden 4 cm, 4 cm y 2 cm, es 10 cm; o el perímetro de un triángulo cuyos lados miden 4 cm, 5 cm y 3,5 cm es 12,5 cm.</a:t>
            </a:r>
          </a:p>
          <a:p>
            <a:pPr algn="just"/>
            <a:r>
              <a:rPr lang="es-ES" sz="1400" dirty="0"/>
              <a:t>Además recordemos que triángulo isósceles  es aquel que tiene dos lados y dos ángulos iguales</a:t>
            </a:r>
            <a:r>
              <a:rPr lang="es-ES" sz="1400" dirty="0" smtClean="0"/>
              <a:t>: 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02" y="1524805"/>
            <a:ext cx="2809875" cy="48387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988675" y="1815919"/>
            <a:ext cx="5035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el lado desigual es un número impar; esto quiere decir que pueden medir 1, 3, 5, 7, …… cualquier múltiplo de 2 aumentado en 1, es decir, 2x + 1.</a:t>
            </a:r>
          </a:p>
          <a:p>
            <a:pPr algn="just"/>
            <a:r>
              <a:rPr lang="es-ES" sz="1400" dirty="0" smtClean="0"/>
              <a:t>También conocemos el perímetro de este triángulo, 16x, esto quiere decir que a 2x + 1 le faltan 14x – 1 para llegar a 16x: </a:t>
            </a:r>
          </a:p>
          <a:p>
            <a:pPr algn="just"/>
            <a:r>
              <a:rPr lang="es-ES" sz="1400" dirty="0" smtClean="0"/>
              <a:t>16x - 2x – 1 = 14x – 1</a:t>
            </a:r>
          </a:p>
          <a:p>
            <a:pPr algn="just"/>
            <a:r>
              <a:rPr lang="es-ES" sz="1400" dirty="0" smtClean="0"/>
              <a:t>Este faltante lo repartimos entre los dos lados iguales, es decir, a cada lado le correspondería </a:t>
            </a:r>
            <a:r>
              <a:rPr lang="es-ES" sz="1400" dirty="0" smtClean="0">
                <a:solidFill>
                  <a:srgbClr val="FF0000"/>
                </a:solidFill>
              </a:rPr>
              <a:t>7x – ½ </a:t>
            </a:r>
          </a:p>
          <a:p>
            <a:pPr algn="just"/>
            <a:r>
              <a:rPr lang="es-ES" sz="1400" dirty="0" smtClean="0"/>
              <a:t>Luego los lados iguales miden </a:t>
            </a:r>
            <a:r>
              <a:rPr lang="es-ES" sz="1400" dirty="0">
                <a:solidFill>
                  <a:srgbClr val="FF0000"/>
                </a:solidFill>
              </a:rPr>
              <a:t>7x – ½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081" y="3944155"/>
            <a:ext cx="1809615" cy="2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86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3588" y="517181"/>
            <a:ext cx="11389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44. ¿Cuánto tiene de ancho un rectángulo si su perímetro es de 10m y su altura es de 3 ½ m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rectángulo de base 4 cm y de altura 2 cm, es 4 cm + 4 cm + 2 cm + 2 cm = 12 cm; o el perímetro de un rectángulo de base 6 m y de altura 12 m, es 6 m + 6 m + 12 m + 12 m = 36 </a:t>
            </a:r>
            <a:r>
              <a:rPr lang="es-ES" sz="1400" dirty="0" smtClean="0"/>
              <a:t>m </a:t>
            </a:r>
            <a:endParaRPr lang="es-ES" sz="1400" dirty="0"/>
          </a:p>
        </p:txBody>
      </p:sp>
      <p:pic>
        <p:nvPicPr>
          <p:cNvPr id="2050" name="Picture 2" descr="Resultado de imagen para perimetro de un rect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5" y="1704504"/>
            <a:ext cx="39243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808372" y="1931831"/>
            <a:ext cx="508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el rectángulo tiene de altura 3 ½ m, es decir que estos 2 lados suman 7m, luego nos falta 3m para llegar al perímetro que es 10m; este faltante lo debemos distribuir entre los dos lados, es decir, 1 ½ m:</a:t>
            </a:r>
          </a:p>
          <a:p>
            <a:pPr algn="just"/>
            <a:r>
              <a:rPr lang="es-ES" sz="1400" dirty="0" smtClean="0"/>
              <a:t>3 ½ m + 3 ½ m = 7/2 m + 7/2 m = 14/2 m = 7m</a:t>
            </a:r>
          </a:p>
          <a:p>
            <a:pPr algn="just"/>
            <a:r>
              <a:rPr lang="es-ES" sz="1400" dirty="0" smtClean="0"/>
              <a:t>10m – 7m = 3m</a:t>
            </a:r>
          </a:p>
          <a:p>
            <a:pPr algn="just"/>
            <a:r>
              <a:rPr lang="es-ES" sz="1400" dirty="0" smtClean="0"/>
              <a:t>3m/2 = </a:t>
            </a:r>
            <a:r>
              <a:rPr lang="es-ES" sz="1400" dirty="0" smtClean="0">
                <a:solidFill>
                  <a:srgbClr val="FF0000"/>
                </a:solidFill>
              </a:rPr>
              <a:t>3/2 m = 1 ½ m</a:t>
            </a:r>
          </a:p>
          <a:p>
            <a:pPr algn="just"/>
            <a:r>
              <a:rPr lang="es-ES" sz="1400" dirty="0" smtClean="0"/>
              <a:t>El ancho de nuestro rectángulo es </a:t>
            </a:r>
            <a:r>
              <a:rPr lang="es-ES" sz="1400" dirty="0">
                <a:solidFill>
                  <a:srgbClr val="FF0000"/>
                </a:solidFill>
              </a:rPr>
              <a:t>1 ½ </a:t>
            </a:r>
            <a:r>
              <a:rPr lang="es-ES" sz="1400" dirty="0" smtClean="0">
                <a:solidFill>
                  <a:srgbClr val="FF0000"/>
                </a:solidFill>
              </a:rPr>
              <a:t>m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61" y="3917055"/>
            <a:ext cx="2314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47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5409" y="452787"/>
            <a:ext cx="109642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45. ¿Cuánto tiene de alto un rectángulo si su altura es de 8m – 3n, y su perímetro es de 20m + 5n</a:t>
            </a:r>
            <a:r>
              <a:rPr lang="es-ES" sz="1400" dirty="0" smtClean="0"/>
              <a:t>?</a:t>
            </a:r>
          </a:p>
          <a:p>
            <a:pPr algn="just"/>
            <a:r>
              <a:rPr lang="es-ES" sz="1400" dirty="0"/>
              <a:t>Debemos partir del concepto de perímetro: es la suma de la longitud de todos los lados que conforman a una figura, por ejemplo, el perímetro de un rectángulo de base 4 cm y de altura 2 cm, es 4 cm + 4 cm + 2 cm + 2 cm = 12 cm; o el perímetro de un rectángulo de base 6 m y de altura 12 m, es 6 m + 6 m + 12 m + 12 m = 36 m </a:t>
            </a:r>
            <a:r>
              <a:rPr lang="es-ES" sz="1400" dirty="0" smtClean="0"/>
              <a:t> </a:t>
            </a:r>
            <a:endParaRPr lang="es-ES" sz="1400" dirty="0"/>
          </a:p>
        </p:txBody>
      </p:sp>
      <p:pic>
        <p:nvPicPr>
          <p:cNvPr id="3074" name="Picture 2" descr="Resultado de imagen para perimetro de un rect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09" y="1458409"/>
            <a:ext cx="4725697" cy="354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808372" y="1931831"/>
            <a:ext cx="508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En nuestro caso, el rectángulo tiene de altura </a:t>
            </a:r>
            <a:r>
              <a:rPr lang="es-ES" sz="1400" dirty="0"/>
              <a:t>8m – 3n, </a:t>
            </a:r>
            <a:r>
              <a:rPr lang="es-ES" sz="1400" dirty="0" smtClean="0"/>
              <a:t>es decir que estos 2 lados suman 16m – 6n, luego nos falta 4m + 11n para llegar al perímetro que es </a:t>
            </a:r>
            <a:r>
              <a:rPr lang="es-ES" sz="1400" dirty="0"/>
              <a:t>20m + 5n; </a:t>
            </a:r>
            <a:r>
              <a:rPr lang="es-ES" sz="1400" dirty="0" smtClean="0"/>
              <a:t>este faltante lo debemos distribuir entre los dos lados, es decir, 2m + 11/2 n:</a:t>
            </a:r>
          </a:p>
          <a:p>
            <a:pPr algn="just"/>
            <a:r>
              <a:rPr lang="es-ES" sz="1400" dirty="0"/>
              <a:t>8m – 3n </a:t>
            </a:r>
            <a:r>
              <a:rPr lang="es-ES" sz="1400" dirty="0" smtClean="0"/>
              <a:t>+ 8m – 3n = </a:t>
            </a:r>
            <a:r>
              <a:rPr lang="es-ES" sz="1400" dirty="0"/>
              <a:t>16m – 6n</a:t>
            </a:r>
            <a:endParaRPr lang="es-ES" sz="1400" dirty="0" smtClean="0"/>
          </a:p>
          <a:p>
            <a:pPr algn="just"/>
            <a:r>
              <a:rPr lang="es-ES" sz="1400" dirty="0"/>
              <a:t>20m + </a:t>
            </a:r>
            <a:r>
              <a:rPr lang="es-ES" sz="1400" dirty="0" smtClean="0"/>
              <a:t>5n - 16m + 6n </a:t>
            </a:r>
            <a:r>
              <a:rPr lang="es-ES" sz="1400" dirty="0"/>
              <a:t>= </a:t>
            </a:r>
            <a:r>
              <a:rPr lang="es-ES" sz="1400" dirty="0" smtClean="0"/>
              <a:t>4m + 11n</a:t>
            </a:r>
          </a:p>
          <a:p>
            <a:pPr algn="just"/>
            <a:r>
              <a:rPr lang="es-ES" sz="1400" dirty="0" smtClean="0"/>
              <a:t>(</a:t>
            </a:r>
            <a:r>
              <a:rPr lang="es-ES" sz="1400" dirty="0"/>
              <a:t>4m + </a:t>
            </a:r>
            <a:r>
              <a:rPr lang="es-ES" sz="1400" dirty="0" smtClean="0"/>
              <a:t>11n)/2 = </a:t>
            </a:r>
            <a:r>
              <a:rPr lang="es-ES" sz="1400" dirty="0" smtClean="0">
                <a:solidFill>
                  <a:srgbClr val="FF0000"/>
                </a:solidFill>
              </a:rPr>
              <a:t>2m + 11/2n = 2m + 5 ½ n</a:t>
            </a:r>
          </a:p>
          <a:p>
            <a:pPr algn="just"/>
            <a:r>
              <a:rPr lang="es-ES" sz="1400" dirty="0" smtClean="0"/>
              <a:t>El ancho de nuestro rectángulo es </a:t>
            </a:r>
            <a:r>
              <a:rPr lang="es-ES" sz="1400" dirty="0">
                <a:solidFill>
                  <a:srgbClr val="FF0000"/>
                </a:solidFill>
              </a:rPr>
              <a:t>2m + 5 ½ </a:t>
            </a:r>
            <a:r>
              <a:rPr lang="es-ES" sz="1400" dirty="0" smtClean="0">
                <a:solidFill>
                  <a:srgbClr val="FF0000"/>
                </a:solidFill>
              </a:rPr>
              <a:t>n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36" y="3747713"/>
            <a:ext cx="294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85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377" y="494591"/>
            <a:ext cx="10874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46. La suma de las edades del padre, la madre y el hijo es de 12e. Si la madre tiene 4 veces la edad del hijo, ¿Cuál es la edad del </a:t>
            </a:r>
            <a:r>
              <a:rPr lang="es-ES" sz="1400" dirty="0" smtClean="0"/>
              <a:t>padre?</a:t>
            </a:r>
          </a:p>
          <a:p>
            <a:pPr algn="just"/>
            <a:r>
              <a:rPr lang="es-ES" sz="1400" dirty="0"/>
              <a:t>Primero debemos entender lo que dice el problema: al sumar las edades del padre, de la madre y del hijo obtenemos </a:t>
            </a:r>
            <a:r>
              <a:rPr lang="es-ES" sz="1400" dirty="0" smtClean="0"/>
              <a:t>12e</a:t>
            </a:r>
            <a:r>
              <a:rPr lang="es-ES" sz="1400" dirty="0"/>
              <a:t>, </a:t>
            </a:r>
            <a:r>
              <a:rPr lang="es-ES" sz="1400" dirty="0" smtClean="0"/>
              <a:t>sabemos que la edad </a:t>
            </a:r>
            <a:r>
              <a:rPr lang="es-ES" sz="1400" dirty="0"/>
              <a:t>de la madre </a:t>
            </a:r>
            <a:r>
              <a:rPr lang="es-ES" sz="1400" dirty="0" smtClean="0"/>
              <a:t>es 4 veces la edad del hijo, es decir, si el hijo tiene 4 años, la madre tendrá 16 años, y si el hijo tiene 10 años, la madre tendrá 40, y así sucesivamente; si el hijo tiene e años, la madre tendrá 4e:</a:t>
            </a:r>
            <a:endParaRPr lang="es-E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702564"/>
            <a:ext cx="1527622" cy="2274459"/>
          </a:xfrm>
          <a:prstGeom prst="rect">
            <a:avLst/>
          </a:prstGeom>
        </p:spPr>
      </p:pic>
      <p:pic>
        <p:nvPicPr>
          <p:cNvPr id="4098" name="Picture 2" descr="mujer-imagen-animada-019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5" y="2011567"/>
            <a:ext cx="1516845" cy="17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ino-y-nina-imagen-animada-012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78" y="1865177"/>
            <a:ext cx="26098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signo de interrogacion girando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55" y="401352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92" y="3976446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signo m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99" y="3913857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78" y="3850290"/>
            <a:ext cx="1333500" cy="952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87649" y="408827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4e</a:t>
            </a:r>
            <a:endParaRPr lang="es-E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900027" y="3992407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e</a:t>
            </a:r>
            <a:endParaRPr lang="es-ES" sz="3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733340" y="401121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12e</a:t>
            </a:r>
            <a:endParaRPr lang="es-ES" sz="3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89861" y="4832295"/>
            <a:ext cx="8870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sz="1400" dirty="0" smtClean="0"/>
              <a:t>Entre la madre y el hijo completan 5e, es decir que nos faltarían 7e para llegar a los 12e que es la suma de las 3 edades:</a:t>
            </a:r>
          </a:p>
          <a:p>
            <a:pPr algn="just"/>
            <a:r>
              <a:rPr lang="es-ES" sz="1400" dirty="0"/>
              <a:t>4</a:t>
            </a:r>
            <a:r>
              <a:rPr lang="es-ES" sz="1400" dirty="0" smtClean="0"/>
              <a:t>e + e = 5e</a:t>
            </a:r>
          </a:p>
          <a:p>
            <a:pPr algn="just"/>
            <a:r>
              <a:rPr lang="es-ES" sz="1400" dirty="0" smtClean="0"/>
              <a:t>12e – 5e = </a:t>
            </a:r>
            <a:r>
              <a:rPr lang="es-ES" sz="1400" dirty="0" smtClean="0">
                <a:solidFill>
                  <a:srgbClr val="FF0000"/>
                </a:solidFill>
              </a:rPr>
              <a:t>7e</a:t>
            </a:r>
          </a:p>
          <a:p>
            <a:pPr algn="just"/>
            <a:r>
              <a:rPr lang="es-ES" sz="1400" dirty="0" smtClean="0"/>
              <a:t>La edad del padre es de </a:t>
            </a:r>
            <a:r>
              <a:rPr lang="es-ES" sz="1400" dirty="0" smtClean="0">
                <a:solidFill>
                  <a:srgbClr val="FF0000"/>
                </a:solidFill>
              </a:rPr>
              <a:t>7e</a:t>
            </a:r>
          </a:p>
          <a:p>
            <a:pPr algn="just"/>
            <a:r>
              <a:rPr lang="es-ES" sz="1400" dirty="0" smtClean="0"/>
              <a:t>Es decir que el padre tiene 7 veces la edad del hijo.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95276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8134" y="317456"/>
            <a:ext cx="11002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47. En un hogar se pagaron 4 servicios públicos por un total de 4x + 100000; si por acueducto se pagó $50000 más que la energía y por teléfono se pagó $20000 menos que el acueducto, ¿Cuánto pagó en total esta familia por gas? </a:t>
            </a:r>
            <a:endParaRPr lang="es-ES" sz="1400" dirty="0" smtClean="0"/>
          </a:p>
          <a:p>
            <a:pPr algn="just"/>
            <a:r>
              <a:rPr lang="es-ES" sz="1400" dirty="0"/>
              <a:t>Primero debemos entender lo que dice el problema</a:t>
            </a:r>
            <a:r>
              <a:rPr lang="es-ES" sz="1400" dirty="0" smtClean="0"/>
              <a:t>: El total de los servicios de acueducto, energía, teléfono y gas fue de 4x + 10000.</a:t>
            </a:r>
          </a:p>
          <a:p>
            <a:pPr algn="just"/>
            <a:r>
              <a:rPr lang="es-ES" sz="1400" dirty="0" smtClean="0"/>
              <a:t>Por acueducto se pagó $50000 más que la energía, es decir, si por energía pagamos $10000, por acueducto pagaríamos $60000; si por energía pagamos x, por acueducto pagamos x + 50000.</a:t>
            </a:r>
          </a:p>
          <a:p>
            <a:pPr algn="just"/>
            <a:r>
              <a:rPr lang="es-ES" sz="1400" dirty="0" smtClean="0"/>
              <a:t>Por teléfono se pagó $20000 menos que el acueducto, es decir, si por acueducto pagamos $80000, por teléfono pagaríamos $60000; si por acueducto pagamos x + 50000, por teléfono pagaríamos x + 50000 – 20000 = x + 30000.</a:t>
            </a:r>
          </a:p>
          <a:p>
            <a:pPr algn="just"/>
            <a:r>
              <a:rPr lang="es-ES" sz="1400" dirty="0" smtClean="0"/>
              <a:t>La suma de estos 3 servicios nos daría:  </a:t>
            </a:r>
            <a:endParaRPr lang="es-ES" sz="1400" dirty="0"/>
          </a:p>
        </p:txBody>
      </p:sp>
      <p:pic>
        <p:nvPicPr>
          <p:cNvPr id="1026" name="Picture 2" descr="bombilla-y-focos-imagen-animada-002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1" y="2182884"/>
            <a:ext cx="18764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u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65" y="2339400"/>
            <a:ext cx="1868465" cy="17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fono-movil-y-celular-imagen-animada-001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66" y="2754385"/>
            <a:ext cx="8001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sos experimentos en clase de quimica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10" y="2359386"/>
            <a:ext cx="1973869" cy="16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45" y="41448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61" y="4107816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68" y="4084599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37" y="4084599"/>
            <a:ext cx="1333500" cy="952500"/>
          </a:xfrm>
          <a:prstGeom prst="rect">
            <a:avLst/>
          </a:prstGeom>
        </p:spPr>
      </p:pic>
      <p:pic>
        <p:nvPicPr>
          <p:cNvPr id="14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485" y="4001646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101253" y="419437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X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051192" y="41943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X + 50000</a:t>
            </a:r>
            <a:endParaRPr lang="es-E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623315" y="419437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X + 30000</a:t>
            </a:r>
            <a:endParaRPr lang="es-ES" sz="2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0466848" y="4192266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4X + 100000</a:t>
            </a:r>
            <a:endParaRPr lang="es-E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01640" y="5060495"/>
            <a:ext cx="6346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X + x + 50000 + x + 30000 = 3x + 80000</a:t>
            </a:r>
          </a:p>
          <a:p>
            <a:r>
              <a:rPr lang="es-ES" sz="1400" dirty="0" smtClean="0"/>
              <a:t>Como se pagó en total 4x + 100000 nos faltarían x + 20000 para completar este total:</a:t>
            </a:r>
          </a:p>
          <a:p>
            <a:r>
              <a:rPr lang="es-ES" sz="1400" dirty="0" smtClean="0"/>
              <a:t>4x + 100000 – 3x – 80000 = </a:t>
            </a:r>
            <a:r>
              <a:rPr lang="es-ES" sz="1400" dirty="0">
                <a:solidFill>
                  <a:srgbClr val="FF0000"/>
                </a:solidFill>
              </a:rPr>
              <a:t>x + 20000</a:t>
            </a:r>
            <a:endParaRPr lang="es-ES" sz="1400" dirty="0" smtClean="0">
              <a:solidFill>
                <a:srgbClr val="FF0000"/>
              </a:solidFill>
            </a:endParaRPr>
          </a:p>
          <a:p>
            <a:r>
              <a:rPr lang="es-ES" sz="1400" dirty="0" smtClean="0"/>
              <a:t>Por el gas se pagó </a:t>
            </a:r>
            <a:r>
              <a:rPr lang="es-ES" sz="1400" dirty="0">
                <a:solidFill>
                  <a:srgbClr val="FF0000"/>
                </a:solidFill>
              </a:rPr>
              <a:t>x + 20000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7273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265261" y="242296"/>
            <a:ext cx="9661478" cy="80858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SUSTRACCIÓN ALGEBRAICA: FORMA VERTICAL</a:t>
            </a:r>
            <a:endParaRPr lang="es-ES" b="1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188423" y="883453"/>
            <a:ext cx="11376546" cy="49339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Para restar polinomios de forma vertical, primero debes identificar el polinomio minuendo (Va después de la preposición “De”, polinomio al que le vamos a restar) y el polinomio sustraendo (Va después del verbo “Restar”, lo que vamos a quitar); ubicamos el polinomio minuendo y debajo de éste el polinomio sustraendo CAMBIÉNDOLE EL SIGNO A TODOS SUS TÉRMINOS, y formando columnas de términos semejantes; cada columna se reduce teniendo en cuenta que </a:t>
            </a:r>
            <a:r>
              <a:rPr lang="es-ES" sz="1400" dirty="0"/>
              <a:t>signos iguales se suman y mantienen su signo, y signos diferentes se restan, el número de mayor valor absoluto le da el signo a la respuesta: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 smtClean="0">
                <a:solidFill>
                  <a:srgbClr val="FF0000"/>
                </a:solidFill>
              </a:rPr>
              <a:t>EJEMPLO 1:</a:t>
            </a:r>
            <a:r>
              <a:rPr lang="es-ES" sz="1400" dirty="0" smtClean="0"/>
              <a:t> De 2x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+ 6y - 3xy restar - 3x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+ 5xy – x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i="1" dirty="0" smtClean="0"/>
              <a:t>SOLUCIÓN:</a:t>
            </a:r>
            <a:r>
              <a:rPr lang="es-ES" sz="1400" dirty="0" smtClean="0"/>
              <a:t> Identificamos </a:t>
            </a:r>
            <a:r>
              <a:rPr lang="es-ES" sz="1400" dirty="0"/>
              <a:t>minuendo (Va después de la preposición “De”, </a:t>
            </a:r>
            <a:r>
              <a:rPr lang="es-ES" sz="1400" dirty="0" smtClean="0"/>
              <a:t>en nuestro caso</a:t>
            </a:r>
            <a:r>
              <a:rPr lang="es-ES" sz="1400" dirty="0"/>
              <a:t> 2x</a:t>
            </a:r>
            <a:r>
              <a:rPr lang="es-ES" sz="1400" baseline="30000" dirty="0"/>
              <a:t>2</a:t>
            </a:r>
            <a:r>
              <a:rPr lang="es-ES" sz="1400" dirty="0"/>
              <a:t> + 6y - </a:t>
            </a:r>
            <a:r>
              <a:rPr lang="es-ES" sz="1400" dirty="0" smtClean="0"/>
              <a:t>3xy) y el sustraendo </a:t>
            </a:r>
            <a:r>
              <a:rPr lang="es-ES" sz="1400" dirty="0"/>
              <a:t>(Va después del verbo “Restar”,</a:t>
            </a:r>
            <a:r>
              <a:rPr lang="es-ES" sz="1400" dirty="0" smtClean="0"/>
              <a:t> </a:t>
            </a:r>
            <a:r>
              <a:rPr lang="es-ES" sz="1400" dirty="0"/>
              <a:t>en nuestro caso - 3x</a:t>
            </a:r>
            <a:r>
              <a:rPr lang="es-ES" sz="1400" baseline="30000" dirty="0"/>
              <a:t>2</a:t>
            </a:r>
            <a:r>
              <a:rPr lang="es-ES" sz="1400" dirty="0"/>
              <a:t> + 5xy – </a:t>
            </a:r>
            <a:r>
              <a:rPr lang="es-ES" sz="1400" dirty="0" smtClean="0"/>
              <a:t>x). Colocamos el minuendo y debajo el sustraendo CON SIGNO CONTRARIO, y formando columnas de términos semejantes: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2x</a:t>
            </a:r>
            <a:r>
              <a:rPr lang="es-ES" sz="1400" baseline="30000" dirty="0"/>
              <a:t>2</a:t>
            </a:r>
            <a:r>
              <a:rPr lang="es-ES" sz="1400" dirty="0"/>
              <a:t> + 6y - </a:t>
            </a:r>
            <a:r>
              <a:rPr lang="es-ES" sz="1400" dirty="0" smtClean="0"/>
              <a:t>3xy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/>
              <a:t> </a:t>
            </a:r>
            <a:r>
              <a:rPr lang="es-ES" sz="1400" dirty="0" smtClean="0"/>
              <a:t> 3x</a:t>
            </a:r>
            <a:r>
              <a:rPr lang="es-ES" sz="1400" baseline="30000" dirty="0" smtClean="0"/>
              <a:t>2            </a:t>
            </a:r>
            <a:r>
              <a:rPr lang="es-ES" sz="1400" dirty="0" smtClean="0"/>
              <a:t> - </a:t>
            </a:r>
            <a:r>
              <a:rPr lang="es-ES" sz="1400" dirty="0"/>
              <a:t>5xy </a:t>
            </a:r>
            <a:r>
              <a:rPr lang="es-ES" sz="1400" dirty="0" smtClean="0"/>
              <a:t>+ x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+ 6y - 8xy + x      RESPUESTA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Observa que</a:t>
            </a:r>
            <a:r>
              <a:rPr lang="es-ES" sz="1400" dirty="0"/>
              <a:t> </a:t>
            </a:r>
            <a:r>
              <a:rPr lang="es-ES" sz="1400" dirty="0" smtClean="0"/>
              <a:t>se reduce cada columna como se explicó en los monomios, y sabiendo </a:t>
            </a:r>
            <a:r>
              <a:rPr lang="es-ES" sz="1400" dirty="0"/>
              <a:t>que signos iguales se suman y mantienen su signo, y signos diferentes se restan, el número de mayor valor absoluto le da el signo a la </a:t>
            </a:r>
            <a:r>
              <a:rPr lang="es-ES" sz="1400" dirty="0" smtClean="0"/>
              <a:t>respuesta.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 smtClean="0">
                <a:solidFill>
                  <a:srgbClr val="FF0000"/>
                </a:solidFill>
              </a:rPr>
              <a:t>EJEMPLO 2:</a:t>
            </a:r>
            <a:r>
              <a:rPr lang="es-ES" sz="1400" dirty="0" smtClean="0"/>
              <a:t> Restar 1/6 x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- 1/3 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¼ 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de – ¼ x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1/6 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+ 1/3 xy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i="1" dirty="0"/>
              <a:t>SOLUCIÓN:</a:t>
            </a:r>
            <a:r>
              <a:rPr lang="es-ES" sz="1400" dirty="0"/>
              <a:t> Identificamos minuendo (Va después de la preposición “De”, en nuestro caso – ¼ x</a:t>
            </a:r>
            <a:r>
              <a:rPr lang="es-ES" sz="1400" baseline="30000" dirty="0"/>
              <a:t>3</a:t>
            </a:r>
            <a:r>
              <a:rPr lang="es-ES" sz="1400" dirty="0"/>
              <a:t> – 1/6 x</a:t>
            </a:r>
            <a:r>
              <a:rPr lang="es-ES" sz="1400" baseline="30000" dirty="0"/>
              <a:t>2</a:t>
            </a:r>
            <a:r>
              <a:rPr lang="es-ES" sz="1400" dirty="0"/>
              <a:t>y + 1/3 xy</a:t>
            </a:r>
            <a:r>
              <a:rPr lang="es-ES" sz="1400" baseline="30000" dirty="0"/>
              <a:t>2</a:t>
            </a:r>
            <a:r>
              <a:rPr lang="es-ES" sz="1400" dirty="0" smtClean="0"/>
              <a:t>) </a:t>
            </a:r>
            <a:r>
              <a:rPr lang="es-ES" sz="1400" dirty="0"/>
              <a:t>y el sustraendo (Va después del verbo “Restar”, en nuestro caso 1/6 x</a:t>
            </a:r>
            <a:r>
              <a:rPr lang="es-ES" sz="1400" baseline="30000" dirty="0"/>
              <a:t>3</a:t>
            </a:r>
            <a:r>
              <a:rPr lang="es-ES" sz="1400" dirty="0"/>
              <a:t> - 1/3 x</a:t>
            </a:r>
            <a:r>
              <a:rPr lang="es-ES" sz="1400" baseline="30000" dirty="0"/>
              <a:t>2</a:t>
            </a:r>
            <a:r>
              <a:rPr lang="es-ES" sz="1400" dirty="0"/>
              <a:t>y + ¼ </a:t>
            </a:r>
            <a:r>
              <a:rPr lang="es-ES" sz="1400" dirty="0" smtClean="0"/>
              <a:t>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). </a:t>
            </a:r>
            <a:r>
              <a:rPr lang="es-ES" sz="1400" dirty="0"/>
              <a:t>Colocamos el minuendo y debajo el sustraendo CON SIGNO CONTRARIO, y formando columnas de términos semejantes: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–  </a:t>
            </a:r>
            <a:r>
              <a:rPr lang="es-ES" sz="1400" dirty="0"/>
              <a:t>¼ x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 – </a:t>
            </a:r>
            <a:r>
              <a:rPr lang="es-ES" sz="1400" dirty="0"/>
              <a:t>1/6 x</a:t>
            </a:r>
            <a:r>
              <a:rPr lang="es-ES" sz="1400" baseline="30000" dirty="0"/>
              <a:t>2</a:t>
            </a:r>
            <a:r>
              <a:rPr lang="es-ES" sz="1400" dirty="0"/>
              <a:t>y + 1/3 </a:t>
            </a:r>
            <a:r>
              <a:rPr lang="es-ES" sz="1400" dirty="0" smtClean="0"/>
              <a:t>xy</a:t>
            </a:r>
            <a:r>
              <a:rPr lang="es-ES" sz="1400" baseline="30000" dirty="0" smtClean="0"/>
              <a:t>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- 1/6 </a:t>
            </a:r>
            <a:r>
              <a:rPr lang="es-ES" sz="1400" dirty="0"/>
              <a:t>x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1/3 </a:t>
            </a:r>
            <a:r>
              <a:rPr lang="es-ES" sz="1400" dirty="0" smtClean="0"/>
              <a:t>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  -  </a:t>
            </a:r>
            <a:r>
              <a:rPr lang="es-ES" sz="1400" dirty="0"/>
              <a:t>¼ </a:t>
            </a:r>
            <a:r>
              <a:rPr lang="es-ES" sz="1400" dirty="0" smtClean="0"/>
              <a:t>xy</a:t>
            </a:r>
            <a:r>
              <a:rPr lang="es-ES" sz="1400" baseline="30000" dirty="0" smtClean="0"/>
              <a:t>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</a:t>
            </a:r>
            <a:r>
              <a:rPr lang="es-ES" sz="1400" dirty="0" smtClean="0">
                <a:solidFill>
                  <a:srgbClr val="FF0000"/>
                </a:solidFill>
              </a:rPr>
              <a:t>- 5/12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</a:t>
            </a:r>
            <a:r>
              <a:rPr lang="es-ES" sz="1400" dirty="0" smtClean="0">
                <a:solidFill>
                  <a:srgbClr val="FF0000"/>
                </a:solidFill>
              </a:rPr>
              <a:t>1/6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</a:t>
            </a:r>
            <a:r>
              <a:rPr lang="es-ES" sz="1400" dirty="0" smtClean="0">
                <a:solidFill>
                  <a:srgbClr val="FF0000"/>
                </a:solidFill>
              </a:rPr>
              <a:t>– 1/12 xy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           RESPUESTA</a:t>
            </a: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Observa que se reduce cada columna como se explicó en los monomios, y sabiendo que signos iguales se suman y mantienen su signo, y signos diferentes se restan, el número de mayor valor absoluto le da el signo a la respuesta. </a:t>
            </a:r>
            <a:r>
              <a:rPr lang="es-ES" sz="1400" dirty="0" smtClean="0"/>
              <a:t>Como son fracciones, se restó multiplicando en diagonal y luego los denominadores, como lo indican las flechas: SE DEBE SEGUIR ESTE ORDEN!!!</a:t>
            </a:r>
            <a:endParaRPr lang="es-ES" sz="1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64" y="5505450"/>
            <a:ext cx="2085975" cy="13525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7" y="5791200"/>
            <a:ext cx="3314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1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9650" y="359260"/>
            <a:ext cx="108611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48. En un hogar se pagaron 4 servicios públicos por un total de 4x + 110000 : por acueducto se pagó $30000 más que la energía, por teléfono se pagó $10000 más que la energía, por gas se pagó $10000 menos que la energía. ¿Cuánto pagó en total esta familia por gas? </a:t>
            </a:r>
            <a:endParaRPr lang="es-ES" sz="1400" dirty="0" smtClean="0"/>
          </a:p>
          <a:p>
            <a:pPr algn="just"/>
            <a:r>
              <a:rPr lang="es-ES" sz="1400" dirty="0"/>
              <a:t>Primero debemos entender lo que dice el problema: El total de los servicios de acueducto, energía, teléfono y gas fue de 4x + </a:t>
            </a:r>
            <a:r>
              <a:rPr lang="es-ES" sz="1400" dirty="0" smtClean="0"/>
              <a:t>110000</a:t>
            </a:r>
            <a:r>
              <a:rPr lang="es-ES" sz="1400" dirty="0"/>
              <a:t>.</a:t>
            </a:r>
          </a:p>
          <a:p>
            <a:pPr algn="just"/>
            <a:r>
              <a:rPr lang="es-ES" sz="1400" dirty="0"/>
              <a:t>Por acueducto se pagó </a:t>
            </a:r>
            <a:r>
              <a:rPr lang="es-ES" sz="1400" dirty="0" smtClean="0"/>
              <a:t>$30000 </a:t>
            </a:r>
            <a:r>
              <a:rPr lang="es-ES" sz="1400" dirty="0"/>
              <a:t>más que la energía, es decir, si por energía pagamos $10000, por acueducto pagaríamos </a:t>
            </a:r>
            <a:r>
              <a:rPr lang="es-ES" sz="1400" dirty="0" smtClean="0"/>
              <a:t>$40000</a:t>
            </a:r>
            <a:r>
              <a:rPr lang="es-ES" sz="1400" dirty="0"/>
              <a:t>; si por energía pagamos x, por acueducto pagamos x + </a:t>
            </a:r>
            <a:r>
              <a:rPr lang="es-ES" sz="1400" dirty="0" smtClean="0"/>
              <a:t>30000</a:t>
            </a:r>
            <a:r>
              <a:rPr lang="es-ES" sz="1400" dirty="0"/>
              <a:t>.</a:t>
            </a:r>
          </a:p>
          <a:p>
            <a:pPr algn="just"/>
            <a:r>
              <a:rPr lang="es-ES" sz="1400" dirty="0"/>
              <a:t>Por teléfono se pagó </a:t>
            </a:r>
            <a:r>
              <a:rPr lang="es-ES" sz="1400" dirty="0" smtClean="0"/>
              <a:t>$10000 más </a:t>
            </a:r>
            <a:r>
              <a:rPr lang="es-ES" sz="1400" dirty="0"/>
              <a:t>que </a:t>
            </a:r>
            <a:r>
              <a:rPr lang="es-ES" sz="1400" dirty="0" smtClean="0"/>
              <a:t>la energía, </a:t>
            </a:r>
            <a:r>
              <a:rPr lang="es-ES" sz="1400" dirty="0"/>
              <a:t>es decir, si por </a:t>
            </a:r>
            <a:r>
              <a:rPr lang="es-ES" sz="1400" dirty="0" smtClean="0"/>
              <a:t>energía </a:t>
            </a:r>
            <a:r>
              <a:rPr lang="es-ES" sz="1400" dirty="0"/>
              <a:t>pagamos $80000, por teléfono pagaríamos </a:t>
            </a:r>
            <a:r>
              <a:rPr lang="es-ES" sz="1400" dirty="0" smtClean="0"/>
              <a:t>$90000</a:t>
            </a:r>
            <a:r>
              <a:rPr lang="es-ES" sz="1400" dirty="0"/>
              <a:t>; si por </a:t>
            </a:r>
            <a:r>
              <a:rPr lang="es-ES" sz="1400" dirty="0" smtClean="0"/>
              <a:t>energía </a:t>
            </a:r>
            <a:r>
              <a:rPr lang="es-ES" sz="1400" dirty="0"/>
              <a:t>pagamos </a:t>
            </a:r>
            <a:r>
              <a:rPr lang="es-ES" sz="1400" dirty="0" smtClean="0"/>
              <a:t>x, </a:t>
            </a:r>
            <a:r>
              <a:rPr lang="es-ES" sz="1400" dirty="0"/>
              <a:t>por teléfono pagaríamos x + </a:t>
            </a:r>
            <a:r>
              <a:rPr lang="es-ES" sz="1400" dirty="0" smtClean="0"/>
              <a:t>10000.</a:t>
            </a:r>
            <a:endParaRPr lang="es-ES" sz="1400" dirty="0"/>
          </a:p>
          <a:p>
            <a:pPr algn="just"/>
            <a:r>
              <a:rPr lang="es-ES" sz="1400" dirty="0"/>
              <a:t>La suma de estos 3 servicios nos daría:  </a:t>
            </a:r>
          </a:p>
        </p:txBody>
      </p:sp>
      <p:pic>
        <p:nvPicPr>
          <p:cNvPr id="1026" name="Picture 2" descr="bombilla-y-focos-imagen-animada-003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4" y="2175142"/>
            <a:ext cx="1078830" cy="13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bbles bathtub lg 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06" y="2175142"/>
            <a:ext cx="1587466" cy="12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fono-movil-y-celular-imagen-animada-003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90" y="2026277"/>
            <a:ext cx="1246622" cy="154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sas-de-casa-imagen-animada-023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82" y="2143177"/>
            <a:ext cx="832375" cy="14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16" y="384215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50" y="3865376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56" y="3861638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152" y="3827675"/>
            <a:ext cx="1333500" cy="952500"/>
          </a:xfrm>
          <a:prstGeom prst="rect">
            <a:avLst/>
          </a:prstGeom>
        </p:spPr>
      </p:pic>
      <p:pic>
        <p:nvPicPr>
          <p:cNvPr id="13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41" y="3827675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019559" y="397682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x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074955" y="399130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X + 30000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631563" y="397682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X + 10000</a:t>
            </a:r>
            <a:endParaRPr lang="es-E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897652" y="3954226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4X + 110000</a:t>
            </a:r>
            <a:endParaRPr lang="es-ES" sz="2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18399" y="4911142"/>
            <a:ext cx="6448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x + x + 30000 + x + 10000 = 3x + 400000</a:t>
            </a:r>
          </a:p>
          <a:p>
            <a:r>
              <a:rPr lang="es-ES" sz="1400" dirty="0" smtClean="0"/>
              <a:t>Como se pagó en total 4x + 110000, nos faltarían x + 70000 para completar este total:</a:t>
            </a:r>
          </a:p>
          <a:p>
            <a:r>
              <a:rPr lang="es-ES" sz="1400" dirty="0" smtClean="0"/>
              <a:t>Nos faltarían: 4x + 110000 – 3x – 40000 =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70000</a:t>
            </a:r>
          </a:p>
          <a:p>
            <a:r>
              <a:rPr lang="es-ES" sz="1400" dirty="0" smtClean="0"/>
              <a:t>Por el gas se pagó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70000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29855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7830" y="317456"/>
            <a:ext cx="112089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49. En una empresa la nómina total es de </a:t>
            </a:r>
            <a:r>
              <a:rPr lang="es-ES" sz="1400" dirty="0" smtClean="0"/>
              <a:t>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- 19sm + 15; si la secretaria gana 4sm</a:t>
            </a:r>
            <a:r>
              <a:rPr lang="es-ES" sz="1400" baseline="30000" dirty="0"/>
              <a:t>2</a:t>
            </a:r>
            <a:r>
              <a:rPr lang="es-ES" sz="1400" dirty="0"/>
              <a:t> – 6sm + 2, la recepcionista la mitad de la secretaria y el gerente el doble de la secretaria, ¿Cuánto gana </a:t>
            </a:r>
            <a:r>
              <a:rPr lang="es-ES" sz="1400" dirty="0" smtClean="0"/>
              <a:t>el aseador?</a:t>
            </a:r>
          </a:p>
          <a:p>
            <a:pPr algn="just"/>
            <a:r>
              <a:rPr lang="es-ES" sz="1400" dirty="0" smtClean="0"/>
              <a:t>Primero debemos entender el problema: una empresa pagó en total 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- 19sm + </a:t>
            </a:r>
            <a:r>
              <a:rPr lang="es-ES" sz="1400" dirty="0" smtClean="0"/>
              <a:t>15 en nómina; conocemos el salario de la secretaria (</a:t>
            </a:r>
            <a:r>
              <a:rPr lang="es-ES" sz="1400" dirty="0"/>
              <a:t>4sm</a:t>
            </a:r>
            <a:r>
              <a:rPr lang="es-ES" sz="1400" baseline="30000" dirty="0"/>
              <a:t>2</a:t>
            </a:r>
            <a:r>
              <a:rPr lang="es-ES" sz="1400" dirty="0"/>
              <a:t> – 6sm + </a:t>
            </a:r>
            <a:r>
              <a:rPr lang="es-ES" sz="1400" dirty="0" smtClean="0"/>
              <a:t>2), la recepcionista gana la mitad de la secretaria, es decir, (4sm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6sm + </a:t>
            </a:r>
            <a:r>
              <a:rPr lang="es-ES" sz="1400" dirty="0" smtClean="0"/>
              <a:t>2)/2 = 2sm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3sm </a:t>
            </a:r>
            <a:r>
              <a:rPr lang="es-ES" sz="1400" dirty="0"/>
              <a:t>+ </a:t>
            </a:r>
            <a:r>
              <a:rPr lang="es-ES" sz="1400" dirty="0" smtClean="0"/>
              <a:t>1, y el gerente gana el doble de la secretaria, o sea 2(</a:t>
            </a:r>
            <a:r>
              <a:rPr lang="es-ES" sz="1400" dirty="0"/>
              <a:t>4sm</a:t>
            </a:r>
            <a:r>
              <a:rPr lang="es-ES" sz="1400" baseline="30000" dirty="0"/>
              <a:t>2</a:t>
            </a:r>
            <a:r>
              <a:rPr lang="es-ES" sz="1400" dirty="0"/>
              <a:t> – 6sm + </a:t>
            </a:r>
            <a:r>
              <a:rPr lang="es-ES" sz="1400" dirty="0" smtClean="0"/>
              <a:t>2) = 8sm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12sm </a:t>
            </a:r>
            <a:r>
              <a:rPr lang="es-ES" sz="1400" dirty="0"/>
              <a:t>+ </a:t>
            </a:r>
            <a:r>
              <a:rPr lang="es-ES" sz="1400" dirty="0" smtClean="0"/>
              <a:t>4.</a:t>
            </a:r>
          </a:p>
          <a:p>
            <a:pPr algn="just"/>
            <a:r>
              <a:rPr lang="es-ES" sz="1400" dirty="0" smtClean="0"/>
              <a:t>La suma de estos 3 salarios sería:</a:t>
            </a:r>
            <a:endParaRPr lang="es-ES" sz="1400" dirty="0"/>
          </a:p>
        </p:txBody>
      </p:sp>
      <p:pic>
        <p:nvPicPr>
          <p:cNvPr id="2050" name="Picture 2" descr="secretaria-imagen-animada-002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5" y="2052653"/>
            <a:ext cx="1764405" cy="158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cretaria-imagen-animada-000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04" y="2113902"/>
            <a:ext cx="1519930" cy="151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ficina-imagen-animada-005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33" y="2113902"/>
            <a:ext cx="1780061" cy="13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ficio-y-empleo-imagen-animada-0044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16" y="2079635"/>
            <a:ext cx="1164301" cy="14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52" y="383005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64" y="3827674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56" y="3861638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22" y="3780935"/>
            <a:ext cx="1333500" cy="952500"/>
          </a:xfrm>
          <a:prstGeom prst="rect">
            <a:avLst/>
          </a:prstGeom>
        </p:spPr>
      </p:pic>
      <p:pic>
        <p:nvPicPr>
          <p:cNvPr id="14" name="Picture 10" descr="Resultado de imagen para signo m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87" y="3777142"/>
            <a:ext cx="880466" cy="7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32794" y="4077398"/>
            <a:ext cx="17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4sm</a:t>
            </a:r>
            <a:r>
              <a:rPr lang="es-ES" baseline="30000" dirty="0"/>
              <a:t>2</a:t>
            </a:r>
            <a:r>
              <a:rPr lang="es-ES" dirty="0"/>
              <a:t> – 6sm + 2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02049" y="4022985"/>
            <a:ext cx="162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2sm</a:t>
            </a:r>
            <a:r>
              <a:rPr lang="es-ES" baseline="30000" dirty="0"/>
              <a:t>2</a:t>
            </a:r>
            <a:r>
              <a:rPr lang="es-ES" dirty="0"/>
              <a:t> – 3sm + 1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03621" y="4000393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8sm</a:t>
            </a:r>
            <a:r>
              <a:rPr lang="es-ES" baseline="30000" dirty="0"/>
              <a:t>2</a:t>
            </a:r>
            <a:r>
              <a:rPr lang="es-ES" dirty="0"/>
              <a:t> – 12sm + 4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980154" y="3972453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14sm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/>
              <a:t>- 19sm + 15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89489" y="4870474"/>
            <a:ext cx="7124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4sm</a:t>
            </a:r>
            <a:r>
              <a:rPr lang="es-ES" sz="1400" baseline="30000" dirty="0"/>
              <a:t>2</a:t>
            </a:r>
            <a:r>
              <a:rPr lang="es-ES" sz="1400" dirty="0"/>
              <a:t> – 6sm + 2 </a:t>
            </a:r>
            <a:r>
              <a:rPr lang="es-ES" sz="1400" dirty="0" smtClean="0"/>
              <a:t>+ </a:t>
            </a:r>
            <a:r>
              <a:rPr lang="es-ES" sz="1400" dirty="0"/>
              <a:t>2sm</a:t>
            </a:r>
            <a:r>
              <a:rPr lang="es-ES" sz="1400" baseline="30000" dirty="0"/>
              <a:t>2</a:t>
            </a:r>
            <a:r>
              <a:rPr lang="es-ES" sz="1400" dirty="0"/>
              <a:t> – 3sm + </a:t>
            </a:r>
            <a:r>
              <a:rPr lang="es-ES" sz="1400" dirty="0" smtClean="0"/>
              <a:t>1 + </a:t>
            </a:r>
            <a:r>
              <a:rPr lang="es-ES" sz="1400" dirty="0"/>
              <a:t>8sm</a:t>
            </a:r>
            <a:r>
              <a:rPr lang="es-ES" sz="1400" baseline="30000" dirty="0"/>
              <a:t>2</a:t>
            </a:r>
            <a:r>
              <a:rPr lang="es-ES" sz="1400" dirty="0"/>
              <a:t> – 12sm + </a:t>
            </a:r>
            <a:r>
              <a:rPr lang="es-ES" sz="1400" dirty="0" smtClean="0"/>
              <a:t>4 = 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21sm </a:t>
            </a:r>
            <a:r>
              <a:rPr lang="es-ES" sz="1400" dirty="0"/>
              <a:t>+ </a:t>
            </a:r>
            <a:r>
              <a:rPr lang="es-ES" sz="1400" dirty="0" smtClean="0"/>
              <a:t>7</a:t>
            </a:r>
          </a:p>
          <a:p>
            <a:r>
              <a:rPr lang="es-ES" sz="1400" dirty="0" smtClean="0"/>
              <a:t>Como se pagó en total </a:t>
            </a:r>
            <a:r>
              <a:rPr lang="es-ES" sz="1400" dirty="0"/>
              <a:t>- 14sm</a:t>
            </a:r>
            <a:r>
              <a:rPr lang="es-ES" sz="1400" baseline="30000" dirty="0"/>
              <a:t>2</a:t>
            </a:r>
            <a:r>
              <a:rPr lang="es-ES" sz="1400" dirty="0"/>
              <a:t> - 19sm + 15</a:t>
            </a:r>
            <a:r>
              <a:rPr lang="es-ES" sz="1400" dirty="0" smtClean="0"/>
              <a:t>, nos faltarían 2sm + 8 para completar este total:</a:t>
            </a:r>
          </a:p>
          <a:p>
            <a:r>
              <a:rPr lang="es-ES" sz="1400" dirty="0" smtClean="0"/>
              <a:t>Nos faltarían: 14sm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- 19sm + 15 - 14sm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+ 21sm - 7 = </a:t>
            </a:r>
            <a:r>
              <a:rPr lang="es-ES" sz="1400" dirty="0" smtClean="0">
                <a:solidFill>
                  <a:srgbClr val="FF0000"/>
                </a:solidFill>
              </a:rPr>
              <a:t>2sm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8</a:t>
            </a:r>
          </a:p>
          <a:p>
            <a:r>
              <a:rPr lang="es-ES" sz="1400" dirty="0" smtClean="0"/>
              <a:t>El aseador gana </a:t>
            </a:r>
            <a:r>
              <a:rPr lang="es-ES" sz="1400" dirty="0" smtClean="0">
                <a:solidFill>
                  <a:srgbClr val="FF0000"/>
                </a:solidFill>
              </a:rPr>
              <a:t>2sm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8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52046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4953" y="368972"/>
            <a:ext cx="11350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50. La distancia entre la ciudad A y B es de 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6;</a:t>
            </a:r>
            <a:r>
              <a:rPr lang="es-ES" sz="1400" baseline="30000" dirty="0"/>
              <a:t> </a:t>
            </a:r>
            <a:r>
              <a:rPr lang="es-ES" sz="1400" dirty="0"/>
              <a:t>un viajero hace este recorrido de la siguiente forma: 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en auto-stop, el doble en un jeep, y el resto en camión. ¿Qué distancia recorrió en camión</a:t>
            </a:r>
            <a:r>
              <a:rPr lang="es-ES" sz="1400" dirty="0" smtClean="0"/>
              <a:t>? </a:t>
            </a:r>
            <a:r>
              <a:rPr lang="es-ES" sz="1400" dirty="0"/>
              <a:t>Representemos el problema gráficamente</a:t>
            </a:r>
            <a:r>
              <a:rPr lang="es-ES" sz="1400" dirty="0" smtClean="0"/>
              <a:t>:</a:t>
            </a:r>
            <a:endParaRPr lang="es-ES" sz="1400" dirty="0"/>
          </a:p>
        </p:txBody>
      </p:sp>
      <p:pic>
        <p:nvPicPr>
          <p:cNvPr id="5" name="Picture 2" descr="person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9" y="1170089"/>
            <a:ext cx="10580552" cy="67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857239" y="2256097"/>
            <a:ext cx="10698657" cy="53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346713" y="200455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- 5ab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– 6</a:t>
            </a:r>
            <a:endParaRPr lang="es-ES" sz="1400" dirty="0"/>
          </a:p>
        </p:txBody>
      </p:sp>
      <p:pic>
        <p:nvPicPr>
          <p:cNvPr id="8" name="Picture 4" descr="vacaciones-y-feriado-imagen-animada-015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9" y="2309105"/>
            <a:ext cx="105727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/>
          <p:cNvCxnSpPr/>
          <p:nvPr/>
        </p:nvCxnSpPr>
        <p:spPr>
          <a:xfrm>
            <a:off x="857239" y="3843130"/>
            <a:ext cx="2452631" cy="13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90261" y="3538330"/>
            <a:ext cx="1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</a:t>
            </a:r>
          </a:p>
        </p:txBody>
      </p:sp>
      <p:pic>
        <p:nvPicPr>
          <p:cNvPr id="11" name="Picture 6" descr="vehiculo-historico-imagen-animada-000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54" y="2700129"/>
            <a:ext cx="17526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/>
          <p:nvPr/>
        </p:nvCxnSpPr>
        <p:spPr>
          <a:xfrm>
            <a:off x="3309870" y="3856383"/>
            <a:ext cx="3556969" cy="13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114238" y="3493525"/>
            <a:ext cx="134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2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– </a:t>
            </a:r>
            <a:r>
              <a:rPr lang="es-ES" sz="1400" dirty="0" smtClean="0"/>
              <a:t>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- 2</a:t>
            </a:r>
            <a:endParaRPr lang="es-ES" sz="1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30" y="2720271"/>
            <a:ext cx="1395294" cy="99326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866839" y="3863009"/>
            <a:ext cx="4689057" cy="19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signo de interrogacion girand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60" y="310247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394953" y="4385937"/>
            <a:ext cx="11350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La distancia total es 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- 5ab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– 6, se recorrió en auto-stop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1 y en jeep el doble, es decir 2(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1) =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2ab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2, el resto en camión.</a:t>
            </a:r>
          </a:p>
          <a:p>
            <a:r>
              <a:rPr lang="es-ES" sz="1400" dirty="0" smtClean="0"/>
              <a:t>La distancia recorrida en auto-stop y en jeep es de:</a:t>
            </a:r>
          </a:p>
          <a:p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1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2ab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2 = 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3ab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3</a:t>
            </a:r>
          </a:p>
          <a:p>
            <a:r>
              <a:rPr lang="es-ES" sz="1400" dirty="0" smtClean="0"/>
              <a:t>Luego nos faltarían: </a:t>
            </a:r>
            <a:endParaRPr lang="es-ES" sz="1400" dirty="0"/>
          </a:p>
          <a:p>
            <a:r>
              <a:rPr lang="es-ES" sz="1400" dirty="0"/>
              <a:t>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6 - </a:t>
            </a:r>
            <a:r>
              <a:rPr lang="es-ES" sz="1400" dirty="0"/>
              <a:t>3a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+ </a:t>
            </a:r>
            <a:r>
              <a:rPr lang="es-ES" sz="1400" dirty="0"/>
              <a:t>3ab</a:t>
            </a:r>
            <a:r>
              <a:rPr lang="es-ES" sz="1400" baseline="30000" dirty="0"/>
              <a:t>2 </a:t>
            </a:r>
            <a:r>
              <a:rPr lang="es-ES" sz="1400" dirty="0" smtClean="0"/>
              <a:t>+ 3 = </a:t>
            </a:r>
            <a:r>
              <a:rPr lang="es-ES" sz="1400" dirty="0" smtClean="0">
                <a:solidFill>
                  <a:srgbClr val="FF0000"/>
                </a:solidFill>
              </a:rPr>
              <a:t>7a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2ab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/>
              <a:t> para completar la distancia total.</a:t>
            </a:r>
          </a:p>
          <a:p>
            <a:r>
              <a:rPr lang="es-ES" sz="1400" dirty="0" smtClean="0"/>
              <a:t>La distancia recorrida en camión fue de </a:t>
            </a:r>
            <a:r>
              <a:rPr lang="es-ES" sz="1400" dirty="0">
                <a:solidFill>
                  <a:srgbClr val="FF0000"/>
                </a:solidFill>
              </a:rPr>
              <a:t>7a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- 2ab</a:t>
            </a:r>
            <a:r>
              <a:rPr lang="es-ES" sz="1400" baseline="30000" dirty="0">
                <a:solidFill>
                  <a:srgbClr val="FF0000"/>
                </a:solidFill>
              </a:rPr>
              <a:t>2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3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39283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215769"/>
            <a:ext cx="10515600" cy="65845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RESULTADO DE EJERCICIOS Y PROBLEMAS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3678" y="871054"/>
            <a:ext cx="11624644" cy="578646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De 4a restar – 8a 	      </a:t>
            </a:r>
            <a:r>
              <a:rPr lang="es-ES" sz="1400" dirty="0" smtClean="0">
                <a:solidFill>
                  <a:srgbClr val="FF0000"/>
                </a:solidFill>
              </a:rPr>
              <a:t>12a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 startAt="2"/>
            </a:pPr>
            <a:r>
              <a:rPr lang="es-ES" sz="1400" dirty="0" smtClean="0"/>
              <a:t>Restar - 9x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de – x</a:t>
            </a:r>
            <a:r>
              <a:rPr lang="es-ES" sz="1400" baseline="30000" dirty="0" smtClean="0"/>
              <a:t>2           </a:t>
            </a:r>
            <a:r>
              <a:rPr lang="es-ES" sz="1400" dirty="0" smtClean="0">
                <a:solidFill>
                  <a:srgbClr val="FF0000"/>
                </a:solidFill>
              </a:rPr>
              <a:t>8x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 </a:t>
            </a:r>
            <a:r>
              <a:rPr lang="es-ES" sz="1400" dirty="0"/>
              <a:t>		</a:t>
            </a:r>
            <a:endParaRPr lang="es-ES" sz="14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 startAt="3"/>
            </a:pPr>
            <a:r>
              <a:rPr lang="es-ES" sz="1400" dirty="0" smtClean="0"/>
              <a:t>De ½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restar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		 </a:t>
            </a:r>
            <a:r>
              <a:rPr lang="es-ES" sz="1400" dirty="0" smtClean="0">
                <a:solidFill>
                  <a:srgbClr val="FF0000"/>
                </a:solidFill>
              </a:rPr>
              <a:t>– ½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baseline="30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4.    Restar ¾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de 1/8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 	</a:t>
            </a:r>
            <a:r>
              <a:rPr lang="es-ES" sz="1400" dirty="0" smtClean="0">
                <a:solidFill>
                  <a:srgbClr val="FF0000"/>
                </a:solidFill>
              </a:rPr>
              <a:t> - 5/8 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5.   De - 3xyz restar 5/7 </a:t>
            </a:r>
            <a:r>
              <a:rPr lang="es-ES" sz="1400" dirty="0" err="1" smtClean="0"/>
              <a:t>abc</a:t>
            </a:r>
            <a:r>
              <a:rPr lang="es-ES" sz="1400" dirty="0" smtClean="0"/>
              <a:t>	 </a:t>
            </a:r>
            <a:r>
              <a:rPr lang="es-ES" sz="1400" dirty="0">
                <a:solidFill>
                  <a:srgbClr val="FF0000"/>
                </a:solidFill>
              </a:rPr>
              <a:t>- 3xyz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5/7 </a:t>
            </a:r>
            <a:r>
              <a:rPr lang="es-ES" sz="1400" dirty="0" err="1">
                <a:solidFill>
                  <a:srgbClr val="FF0000"/>
                </a:solidFill>
              </a:rPr>
              <a:t>abc</a:t>
            </a:r>
            <a:r>
              <a:rPr lang="es-ES" sz="1400" dirty="0">
                <a:solidFill>
                  <a:srgbClr val="FF0000"/>
                </a:solidFill>
              </a:rPr>
              <a:t> 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   Restar 4a – 5b + 2c – d de 3a - 7b + 2c + d	</a:t>
            </a:r>
            <a:r>
              <a:rPr lang="es-ES" sz="1400" dirty="0" smtClean="0">
                <a:solidFill>
                  <a:srgbClr val="FF0000"/>
                </a:solidFill>
              </a:rPr>
              <a:t>- a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2b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2d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7. De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5ab</a:t>
            </a:r>
            <a:r>
              <a:rPr lang="es-ES" sz="1400" baseline="30000" dirty="0"/>
              <a:t>2</a:t>
            </a:r>
            <a:r>
              <a:rPr lang="es-ES" sz="1400" dirty="0" smtClean="0"/>
              <a:t> restar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/>
              <a:t>2</a:t>
            </a:r>
            <a:r>
              <a:rPr lang="es-ES" sz="1400" dirty="0" smtClean="0"/>
              <a:t> + c	</a:t>
            </a:r>
            <a:r>
              <a:rPr lang="es-ES" sz="1400" dirty="0" smtClean="0">
                <a:solidFill>
                  <a:srgbClr val="FF0000"/>
                </a:solidFill>
              </a:rPr>
              <a:t>12a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4ab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c	</a:t>
            </a: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8.  Restar 3a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de a</a:t>
            </a:r>
            <a:r>
              <a:rPr lang="es-ES" sz="1400" baseline="30000" dirty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5a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		</a:t>
            </a:r>
            <a:r>
              <a:rPr lang="es-ES" sz="1400" dirty="0" smtClean="0">
                <a:solidFill>
                  <a:srgbClr val="FF0000"/>
                </a:solidFill>
              </a:rPr>
              <a:t>- 3a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-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5a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9. De 4a</a:t>
            </a:r>
            <a:r>
              <a:rPr lang="es-ES" sz="1400" baseline="30000" dirty="0"/>
              <a:t>2</a:t>
            </a:r>
            <a:r>
              <a:rPr lang="es-ES" sz="1400" dirty="0" smtClean="0"/>
              <a:t> + 9b</a:t>
            </a:r>
            <a:r>
              <a:rPr lang="es-ES" sz="1400" baseline="30000" dirty="0"/>
              <a:t>2</a:t>
            </a:r>
            <a:r>
              <a:rPr lang="es-ES" sz="1400" dirty="0" smtClean="0"/>
              <a:t> + 12ab restar 9a</a:t>
            </a:r>
            <a:r>
              <a:rPr lang="es-ES" sz="1400" baseline="30000" dirty="0"/>
              <a:t>2</a:t>
            </a:r>
            <a:r>
              <a:rPr lang="es-ES" sz="1400" dirty="0" smtClean="0"/>
              <a:t> - 12ab + 4b</a:t>
            </a:r>
            <a:r>
              <a:rPr lang="es-ES" sz="1400" baseline="30000" dirty="0" smtClean="0"/>
              <a:t>2	</a:t>
            </a:r>
            <a:r>
              <a:rPr lang="es-ES" sz="1400" dirty="0" smtClean="0">
                <a:solidFill>
                  <a:srgbClr val="FF0000"/>
                </a:solidFill>
              </a:rPr>
              <a:t>- 5a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+ 24ab + 5b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10. Restar 4a</a:t>
            </a:r>
            <a:r>
              <a:rPr lang="es-ES" sz="1400" baseline="30000" dirty="0"/>
              <a:t>2</a:t>
            </a:r>
            <a:r>
              <a:rPr lang="es-ES" sz="1400" dirty="0" smtClean="0"/>
              <a:t>b + 3ab</a:t>
            </a:r>
            <a:r>
              <a:rPr lang="es-ES" sz="1400" baseline="30000" dirty="0"/>
              <a:t>2</a:t>
            </a:r>
            <a:r>
              <a:rPr lang="es-ES" sz="1400" dirty="0" smtClean="0"/>
              <a:t> – 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de 2b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 smtClean="0"/>
              <a:t>2	</a:t>
            </a:r>
            <a:r>
              <a:rPr lang="es-ES" sz="1400" dirty="0" smtClean="0">
                <a:solidFill>
                  <a:srgbClr val="FF0000"/>
                </a:solidFill>
              </a:rPr>
              <a:t>3b</a:t>
            </a:r>
            <a:r>
              <a:rPr lang="es-ES" sz="1400" baseline="30000" dirty="0" smtClean="0">
                <a:solidFill>
                  <a:srgbClr val="FF0000"/>
                </a:solidFill>
              </a:rPr>
              <a:t>3 </a:t>
            </a:r>
            <a:r>
              <a:rPr lang="es-ES" sz="1400" dirty="0" smtClean="0">
                <a:solidFill>
                  <a:srgbClr val="FF0000"/>
                </a:solidFill>
              </a:rPr>
              <a:t>– 8a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– 7ab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11. De a</a:t>
            </a:r>
            <a:r>
              <a:rPr lang="es-ES" sz="1400" baseline="30000" dirty="0"/>
              <a:t>3</a:t>
            </a:r>
            <a:r>
              <a:rPr lang="es-ES" sz="1400" dirty="0"/>
              <a:t>b – ab</a:t>
            </a:r>
            <a:r>
              <a:rPr lang="es-ES" sz="1400" baseline="30000" dirty="0"/>
              <a:t>3</a:t>
            </a:r>
            <a:r>
              <a:rPr lang="es-ES" sz="1400" dirty="0"/>
              <a:t> restar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r>
              <a:rPr lang="es-ES" sz="1400" baseline="30000" dirty="0"/>
              <a:t>		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 – ab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- 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b</a:t>
            </a:r>
            <a:r>
              <a:rPr lang="es-ES" sz="1400" baseline="30000" dirty="0">
                <a:solidFill>
                  <a:srgbClr val="FF0000"/>
                </a:solidFill>
              </a:rPr>
              <a:t>4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	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12. Restar 3a</a:t>
            </a:r>
            <a:r>
              <a:rPr lang="es-ES" sz="1400" baseline="30000" dirty="0"/>
              <a:t>2</a:t>
            </a:r>
            <a:r>
              <a:rPr lang="es-ES" sz="1400" dirty="0"/>
              <a:t>b – 5ab</a:t>
            </a:r>
            <a:r>
              <a:rPr lang="es-ES" sz="1400" baseline="30000" dirty="0"/>
              <a:t>2</a:t>
            </a:r>
            <a:r>
              <a:rPr lang="es-ES" sz="1400" dirty="0"/>
              <a:t> de 3ab</a:t>
            </a:r>
            <a:r>
              <a:rPr lang="es-ES" sz="1400" baseline="30000" dirty="0"/>
              <a:t>2</a:t>
            </a:r>
            <a:r>
              <a:rPr lang="es-ES" sz="1400" dirty="0"/>
              <a:t> – 5a</a:t>
            </a:r>
            <a:r>
              <a:rPr lang="es-ES" sz="1400" baseline="30000" dirty="0"/>
              <a:t>2</a:t>
            </a:r>
            <a:r>
              <a:rPr lang="es-ES" sz="1400" dirty="0"/>
              <a:t>b 	</a:t>
            </a:r>
            <a:r>
              <a:rPr lang="es-ES" sz="1400" baseline="30000" dirty="0"/>
              <a:t>	 </a:t>
            </a:r>
            <a:r>
              <a:rPr lang="es-ES" sz="1400" dirty="0">
                <a:solidFill>
                  <a:srgbClr val="FF0000"/>
                </a:solidFill>
              </a:rPr>
              <a:t>- 8a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+ 8ab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13. De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restar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		</a:t>
            </a:r>
            <a:r>
              <a:rPr lang="es-ES" sz="1400" dirty="0">
                <a:solidFill>
                  <a:srgbClr val="FF0000"/>
                </a:solidFill>
              </a:rPr>
              <a:t>- 3a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+ 2a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	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14. Restar a</a:t>
            </a:r>
            <a:r>
              <a:rPr lang="es-ES" sz="1400" baseline="30000" dirty="0"/>
              <a:t>2</a:t>
            </a:r>
            <a:r>
              <a:rPr lang="es-ES" sz="1400" dirty="0"/>
              <a:t> – 4ab de 4bc + 9a</a:t>
            </a:r>
            <a:r>
              <a:rPr lang="es-ES" sz="1400" baseline="30000" dirty="0"/>
              <a:t>2</a:t>
            </a:r>
            <a:r>
              <a:rPr lang="es-ES" sz="1400" dirty="0"/>
              <a:t> - 6ab 		</a:t>
            </a:r>
            <a:r>
              <a:rPr lang="es-ES" sz="1400" dirty="0">
                <a:solidFill>
                  <a:srgbClr val="FF0000"/>
                </a:solidFill>
              </a:rPr>
              <a:t>8a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– 2ab + 4bc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15. De 3a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4a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restar – 5a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+ 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	</a:t>
            </a:r>
            <a:r>
              <a:rPr lang="es-ES" sz="1400" dirty="0">
                <a:solidFill>
                  <a:srgbClr val="FF0000"/>
                </a:solidFill>
              </a:rPr>
              <a:t>2a</a:t>
            </a:r>
            <a:r>
              <a:rPr lang="es-ES" sz="1400" baseline="30000" dirty="0">
                <a:solidFill>
                  <a:srgbClr val="FF0000"/>
                </a:solidFill>
              </a:rPr>
              <a:t>4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4 </a:t>
            </a:r>
            <a:r>
              <a:rPr lang="es-ES" sz="1400" dirty="0">
                <a:solidFill>
                  <a:srgbClr val="FF0000"/>
                </a:solidFill>
              </a:rPr>
              <a:t>– 2a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16. Restar 1/3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+ 2/5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de 20/3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+ 13/5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baseline="30000" dirty="0"/>
              <a:t>	 </a:t>
            </a:r>
            <a:r>
              <a:rPr lang="es-ES" sz="1400" dirty="0">
                <a:solidFill>
                  <a:srgbClr val="FF0000"/>
                </a:solidFill>
              </a:rPr>
              <a:t>19/3 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+ 11/5 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17. De ¾ a</a:t>
            </a:r>
            <a:r>
              <a:rPr lang="es-ES" sz="1400" baseline="30000" dirty="0"/>
              <a:t>3</a:t>
            </a:r>
            <a:r>
              <a:rPr lang="es-ES" sz="1400" dirty="0"/>
              <a:t> – 2/3a</a:t>
            </a:r>
            <a:r>
              <a:rPr lang="es-ES" sz="1400" baseline="30000" dirty="0"/>
              <a:t>2</a:t>
            </a:r>
            <a:r>
              <a:rPr lang="es-ES" sz="1400" dirty="0"/>
              <a:t>b restar 3/5 a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 	</a:t>
            </a:r>
            <a:r>
              <a:rPr lang="es-ES" sz="1400" dirty="0">
                <a:solidFill>
                  <a:srgbClr val="FF0000"/>
                </a:solidFill>
              </a:rPr>
              <a:t>3/20a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+ 1/3a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18. Restar 2a</a:t>
            </a:r>
            <a:r>
              <a:rPr lang="es-ES" sz="1400" baseline="30000" dirty="0"/>
              <a:t>x</a:t>
            </a:r>
            <a:r>
              <a:rPr lang="es-ES" sz="1400" dirty="0"/>
              <a:t> – a</a:t>
            </a:r>
            <a:r>
              <a:rPr lang="es-ES" sz="1400" baseline="30000" dirty="0"/>
              <a:t>x-1</a:t>
            </a:r>
            <a:r>
              <a:rPr lang="es-ES" sz="1400" dirty="0"/>
              <a:t> + 3a</a:t>
            </a:r>
            <a:r>
              <a:rPr lang="es-ES" sz="1400" baseline="30000" dirty="0"/>
              <a:t>x-2</a:t>
            </a:r>
            <a:r>
              <a:rPr lang="es-ES" sz="1400" dirty="0"/>
              <a:t> de – </a:t>
            </a:r>
            <a:r>
              <a:rPr lang="es-ES" sz="1400" dirty="0" err="1"/>
              <a:t>a</a:t>
            </a:r>
            <a:r>
              <a:rPr lang="es-ES" sz="1400" baseline="30000" dirty="0" err="1"/>
              <a:t>x</a:t>
            </a:r>
            <a:r>
              <a:rPr lang="es-ES" sz="1400" dirty="0"/>
              <a:t> + 6a</a:t>
            </a:r>
            <a:r>
              <a:rPr lang="es-ES" sz="1400" baseline="30000" dirty="0"/>
              <a:t>x-1</a:t>
            </a:r>
            <a:r>
              <a:rPr lang="es-ES" sz="1400" dirty="0"/>
              <a:t> – 4a</a:t>
            </a:r>
            <a:r>
              <a:rPr lang="es-ES" sz="1400" baseline="30000" dirty="0"/>
              <a:t>x-2	</a:t>
            </a:r>
            <a:r>
              <a:rPr lang="es-ES" sz="1400" dirty="0">
                <a:solidFill>
                  <a:srgbClr val="FF0000"/>
                </a:solidFill>
              </a:rPr>
              <a:t>- 3a</a:t>
            </a:r>
            <a:r>
              <a:rPr lang="es-ES" sz="1400" baseline="30000" dirty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 + 7a</a:t>
            </a:r>
            <a:r>
              <a:rPr lang="es-ES" sz="1400" baseline="30000" dirty="0">
                <a:solidFill>
                  <a:srgbClr val="FF0000"/>
                </a:solidFill>
              </a:rPr>
              <a:t>x-1</a:t>
            </a:r>
            <a:r>
              <a:rPr lang="es-ES" sz="1400" dirty="0">
                <a:solidFill>
                  <a:srgbClr val="FF0000"/>
                </a:solidFill>
              </a:rPr>
              <a:t> - 7a</a:t>
            </a:r>
            <a:r>
              <a:rPr lang="es-ES" sz="1400" baseline="30000" dirty="0">
                <a:solidFill>
                  <a:srgbClr val="FF0000"/>
                </a:solidFill>
              </a:rPr>
              <a:t>x-2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19. De – 4m</a:t>
            </a:r>
            <a:r>
              <a:rPr lang="es-ES" sz="1400" baseline="30000" dirty="0"/>
              <a:t>x</a:t>
            </a:r>
            <a:r>
              <a:rPr lang="es-ES" sz="1400" dirty="0"/>
              <a:t> + 5m</a:t>
            </a:r>
            <a:r>
              <a:rPr lang="es-ES" sz="1400" baseline="30000" dirty="0"/>
              <a:t>2x</a:t>
            </a:r>
            <a:r>
              <a:rPr lang="es-ES" sz="1400" dirty="0"/>
              <a:t> – 7m</a:t>
            </a:r>
            <a:r>
              <a:rPr lang="es-ES" sz="1400" baseline="30000" dirty="0"/>
              <a:t>3x</a:t>
            </a:r>
            <a:r>
              <a:rPr lang="es-ES" sz="1400" dirty="0"/>
              <a:t> restar 9m</a:t>
            </a:r>
            <a:r>
              <a:rPr lang="es-ES" sz="1400" baseline="30000" dirty="0"/>
              <a:t>x</a:t>
            </a:r>
            <a:r>
              <a:rPr lang="es-ES" sz="1400" dirty="0"/>
              <a:t> – 2m</a:t>
            </a:r>
            <a:r>
              <a:rPr lang="es-ES" sz="1400" baseline="30000" dirty="0"/>
              <a:t>3x</a:t>
            </a:r>
            <a:r>
              <a:rPr lang="es-ES" sz="1400" dirty="0"/>
              <a:t> </a:t>
            </a:r>
            <a:r>
              <a:rPr lang="es-ES" sz="1400" baseline="300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- 13m</a:t>
            </a:r>
            <a:r>
              <a:rPr lang="es-ES" sz="1400" baseline="30000" dirty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 + 5m</a:t>
            </a:r>
            <a:r>
              <a:rPr lang="es-ES" sz="1400" baseline="30000" dirty="0">
                <a:solidFill>
                  <a:srgbClr val="FF0000"/>
                </a:solidFill>
              </a:rPr>
              <a:t>2x</a:t>
            </a:r>
            <a:r>
              <a:rPr lang="es-ES" sz="1400" dirty="0">
                <a:solidFill>
                  <a:srgbClr val="FF0000"/>
                </a:solidFill>
              </a:rPr>
              <a:t> - 5m</a:t>
            </a:r>
            <a:r>
              <a:rPr lang="es-ES" sz="1400" baseline="30000" dirty="0">
                <a:solidFill>
                  <a:srgbClr val="FF0000"/>
                </a:solidFill>
              </a:rPr>
              <a:t>3x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20. Restar ½ a</a:t>
            </a:r>
            <a:r>
              <a:rPr lang="es-ES" sz="1400" baseline="30000" dirty="0"/>
              <a:t>n-1</a:t>
            </a:r>
            <a:r>
              <a:rPr lang="es-ES" sz="1400" dirty="0"/>
              <a:t> – ¼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dirty="0"/>
              <a:t> + ¾ a</a:t>
            </a:r>
            <a:r>
              <a:rPr lang="es-ES" sz="1400" baseline="30000" dirty="0"/>
              <a:t>n+1</a:t>
            </a:r>
            <a:r>
              <a:rPr lang="es-ES" sz="1400" dirty="0"/>
              <a:t> de – ¼ a</a:t>
            </a:r>
            <a:r>
              <a:rPr lang="es-ES" sz="1400" baseline="30000" dirty="0"/>
              <a:t>n-1</a:t>
            </a:r>
            <a:r>
              <a:rPr lang="es-ES" sz="1400" dirty="0"/>
              <a:t> + ¾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dirty="0"/>
              <a:t> – ½ a</a:t>
            </a:r>
            <a:r>
              <a:rPr lang="es-ES" sz="1400" baseline="30000" dirty="0"/>
              <a:t>n+1</a:t>
            </a:r>
            <a:r>
              <a:rPr lang="es-ES" sz="1400" dirty="0"/>
              <a:t>      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– ¾ a</a:t>
            </a:r>
            <a:r>
              <a:rPr lang="es-ES" sz="1400" baseline="30000" dirty="0">
                <a:solidFill>
                  <a:srgbClr val="FF0000"/>
                </a:solidFill>
              </a:rPr>
              <a:t>n-1</a:t>
            </a:r>
            <a:r>
              <a:rPr lang="es-ES" sz="1400" dirty="0">
                <a:solidFill>
                  <a:srgbClr val="FF0000"/>
                </a:solidFill>
              </a:rPr>
              <a:t> +</a:t>
            </a:r>
            <a:r>
              <a:rPr lang="es-ES" sz="1400" baseline="300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</a:t>
            </a:r>
            <a:r>
              <a:rPr lang="es-ES" sz="1400" baseline="30000" dirty="0" err="1">
                <a:solidFill>
                  <a:srgbClr val="FF0000"/>
                </a:solidFill>
              </a:rPr>
              <a:t>n</a:t>
            </a:r>
            <a:r>
              <a:rPr lang="es-ES" sz="1400" baseline="30000" dirty="0">
                <a:solidFill>
                  <a:srgbClr val="FF0000"/>
                </a:solidFill>
              </a:rPr>
              <a:t>  </a:t>
            </a:r>
            <a:r>
              <a:rPr lang="es-ES" sz="1400" dirty="0">
                <a:solidFill>
                  <a:srgbClr val="FF0000"/>
                </a:solidFill>
              </a:rPr>
              <a:t>-</a:t>
            </a:r>
            <a:r>
              <a:rPr lang="es-ES" sz="1400" baseline="30000" dirty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¾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>
                <a:solidFill>
                  <a:srgbClr val="FF0000"/>
                </a:solidFill>
              </a:rPr>
              <a:t>n+1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21. De 5m + 3n – 8 restar – 2m + n – 1		</a:t>
            </a:r>
            <a:r>
              <a:rPr lang="es-ES" sz="1400" dirty="0">
                <a:solidFill>
                  <a:srgbClr val="FF0000"/>
                </a:solidFill>
              </a:rPr>
              <a:t>7m + 2n – 7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22. Restar – 5m – 3n + 8 de 2m – n + 1	</a:t>
            </a:r>
            <a:r>
              <a:rPr lang="es-ES" sz="1400" dirty="0">
                <a:solidFill>
                  <a:srgbClr val="FF0000"/>
                </a:solidFill>
              </a:rPr>
              <a:t>7m + 2n - 7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23. De 6m</a:t>
            </a:r>
            <a:r>
              <a:rPr lang="es-ES" sz="1400" baseline="30000" dirty="0"/>
              <a:t>2</a:t>
            </a:r>
            <a:r>
              <a:rPr lang="es-ES" sz="1400" dirty="0"/>
              <a:t> – 4m + 7 restar m</a:t>
            </a:r>
            <a:r>
              <a:rPr lang="es-ES" sz="1400" baseline="30000" dirty="0"/>
              <a:t>2</a:t>
            </a:r>
            <a:r>
              <a:rPr lang="es-ES" sz="1400" dirty="0"/>
              <a:t> – m + 2		</a:t>
            </a:r>
            <a:r>
              <a:rPr lang="es-ES" sz="1400" dirty="0">
                <a:solidFill>
                  <a:srgbClr val="FF0000"/>
                </a:solidFill>
              </a:rPr>
              <a:t>5m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– 3m + 5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24. Restar 6m</a:t>
            </a:r>
            <a:r>
              <a:rPr lang="es-ES" sz="1400" baseline="30000" dirty="0"/>
              <a:t>2</a:t>
            </a:r>
            <a:r>
              <a:rPr lang="es-ES" sz="1400" dirty="0"/>
              <a:t> - 4m + 7 de m</a:t>
            </a:r>
            <a:r>
              <a:rPr lang="es-ES" sz="1400" baseline="30000" dirty="0"/>
              <a:t>2</a:t>
            </a:r>
            <a:r>
              <a:rPr lang="es-ES" sz="1400" dirty="0"/>
              <a:t> - m + 2		</a:t>
            </a:r>
            <a:r>
              <a:rPr lang="es-ES" sz="1400" dirty="0">
                <a:solidFill>
                  <a:srgbClr val="FF0000"/>
                </a:solidFill>
              </a:rPr>
              <a:t>- 5m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+ 3m - 5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25. De 9x</a:t>
            </a:r>
            <a:r>
              <a:rPr lang="es-ES" sz="1400" baseline="30000" dirty="0"/>
              <a:t>2</a:t>
            </a:r>
            <a:r>
              <a:rPr lang="es-ES" sz="1400" dirty="0"/>
              <a:t>y – 8xy</a:t>
            </a:r>
            <a:r>
              <a:rPr lang="es-ES" sz="1400" baseline="30000" dirty="0"/>
              <a:t>2</a:t>
            </a:r>
            <a:r>
              <a:rPr lang="es-ES" sz="1400" dirty="0"/>
              <a:t> restar – 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r>
              <a:rPr lang="es-ES" sz="1400" dirty="0"/>
              <a:t>		</a:t>
            </a:r>
            <a:r>
              <a:rPr lang="es-ES" sz="1400" dirty="0">
                <a:solidFill>
                  <a:srgbClr val="FF0000"/>
                </a:solidFill>
              </a:rPr>
              <a:t>13x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– 9xy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26. Restar 9x</a:t>
            </a:r>
            <a:r>
              <a:rPr lang="es-ES" sz="1400" baseline="30000" dirty="0"/>
              <a:t>2</a:t>
            </a:r>
            <a:r>
              <a:rPr lang="es-ES" sz="1400" dirty="0"/>
              <a:t>y - 8xy</a:t>
            </a:r>
            <a:r>
              <a:rPr lang="es-ES" sz="1400" baseline="30000" dirty="0"/>
              <a:t>2</a:t>
            </a:r>
            <a:r>
              <a:rPr lang="es-ES" sz="1400" dirty="0"/>
              <a:t> de - 4x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r>
              <a:rPr lang="es-ES" sz="1400" dirty="0"/>
              <a:t>		</a:t>
            </a:r>
            <a:r>
              <a:rPr lang="es-ES" sz="1400" dirty="0">
                <a:solidFill>
                  <a:srgbClr val="FF0000"/>
                </a:solidFill>
              </a:rPr>
              <a:t>- 13x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+ 9xy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27. De 10x</a:t>
            </a:r>
            <a:r>
              <a:rPr lang="es-ES" sz="1400" baseline="30000" dirty="0"/>
              <a:t>2</a:t>
            </a:r>
            <a:r>
              <a:rPr lang="es-ES" sz="1400" dirty="0"/>
              <a:t> – x + 3 restar – 4x</a:t>
            </a:r>
            <a:r>
              <a:rPr lang="es-ES" sz="1400" baseline="30000" dirty="0"/>
              <a:t>2</a:t>
            </a:r>
            <a:r>
              <a:rPr lang="es-ES" sz="1400" dirty="0"/>
              <a:t> – 1		</a:t>
            </a:r>
            <a:r>
              <a:rPr lang="es-ES" sz="1400" dirty="0">
                <a:solidFill>
                  <a:srgbClr val="FF0000"/>
                </a:solidFill>
              </a:rPr>
              <a:t>14x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– x + 4</a:t>
            </a:r>
            <a:r>
              <a:rPr lang="es-ES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endParaRPr lang="es-ES" sz="1400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83678" y="3208979"/>
            <a:ext cx="11614238" cy="312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03078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0558" y="103031"/>
            <a:ext cx="1123467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28. Restar 10x</a:t>
            </a:r>
            <a:r>
              <a:rPr lang="es-ES" sz="1400" baseline="30000" dirty="0"/>
              <a:t>2</a:t>
            </a:r>
            <a:r>
              <a:rPr lang="es-ES" sz="1400" dirty="0"/>
              <a:t> - x + 3 de - 4x</a:t>
            </a:r>
            <a:r>
              <a:rPr lang="es-ES" sz="1400" baseline="30000" dirty="0"/>
              <a:t>2</a:t>
            </a:r>
            <a:r>
              <a:rPr lang="es-ES" sz="1400" dirty="0"/>
              <a:t> - 1		</a:t>
            </a:r>
            <a:r>
              <a:rPr lang="es-ES" sz="1400" dirty="0">
                <a:solidFill>
                  <a:srgbClr val="FF0000"/>
                </a:solidFill>
              </a:rPr>
              <a:t>- 14x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x - 4</a:t>
            </a:r>
            <a:r>
              <a:rPr lang="es-ES" sz="1400" dirty="0"/>
              <a:t>	</a:t>
            </a:r>
          </a:p>
          <a:p>
            <a:pPr algn="just"/>
            <a:r>
              <a:rPr lang="es-ES" sz="1400" dirty="0"/>
              <a:t>29. De a</a:t>
            </a:r>
            <a:r>
              <a:rPr lang="es-ES" sz="1400" baseline="30000" dirty="0"/>
              <a:t>2</a:t>
            </a:r>
            <a:r>
              <a:rPr lang="es-ES" sz="1400" dirty="0"/>
              <a:t>b – ab</a:t>
            </a:r>
            <a:r>
              <a:rPr lang="es-ES" sz="1400" baseline="30000" dirty="0"/>
              <a:t>2</a:t>
            </a:r>
            <a:r>
              <a:rPr lang="es-ES" sz="1400" dirty="0"/>
              <a:t> + 7 restar 6a</a:t>
            </a:r>
            <a:r>
              <a:rPr lang="es-ES" sz="1400" baseline="30000" dirty="0"/>
              <a:t>2</a:t>
            </a:r>
            <a:r>
              <a:rPr lang="es-ES" sz="1400" dirty="0"/>
              <a:t>b – 4ab</a:t>
            </a:r>
            <a:r>
              <a:rPr lang="es-ES" sz="1400" baseline="30000" dirty="0"/>
              <a:t>2	</a:t>
            </a:r>
            <a:r>
              <a:rPr lang="es-ES" sz="14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- 5a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+ 3ab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+ 7</a:t>
            </a:r>
            <a:r>
              <a:rPr lang="es-ES" sz="1400" dirty="0"/>
              <a:t>	</a:t>
            </a:r>
            <a:endParaRPr lang="es-ES" sz="1400" baseline="30000" dirty="0"/>
          </a:p>
          <a:p>
            <a:pPr algn="just"/>
            <a:r>
              <a:rPr lang="es-ES" sz="1400" dirty="0"/>
              <a:t>30. Restar - </a:t>
            </a:r>
            <a:r>
              <a:rPr lang="es-ES" sz="1400" dirty="0" err="1"/>
              <a:t>a</a:t>
            </a:r>
            <a:r>
              <a:rPr lang="es-ES" sz="1400" baseline="30000" dirty="0" err="1"/>
              <a:t>x</a:t>
            </a:r>
            <a:r>
              <a:rPr lang="es-ES" sz="1400" dirty="0"/>
              <a:t> + a</a:t>
            </a:r>
            <a:r>
              <a:rPr lang="es-ES" sz="1400" baseline="30000" dirty="0"/>
              <a:t>2x</a:t>
            </a:r>
            <a:r>
              <a:rPr lang="es-ES" sz="1400" dirty="0"/>
              <a:t> – 7a</a:t>
            </a:r>
            <a:r>
              <a:rPr lang="es-ES" sz="1400" baseline="30000" dirty="0"/>
              <a:t>3x</a:t>
            </a:r>
            <a:r>
              <a:rPr lang="es-ES" sz="1400" dirty="0"/>
              <a:t> de - 6a</a:t>
            </a:r>
            <a:r>
              <a:rPr lang="es-ES" sz="1400" baseline="30000" dirty="0"/>
              <a:t>x</a:t>
            </a:r>
            <a:r>
              <a:rPr lang="es-ES" sz="1400" dirty="0"/>
              <a:t> + 4a</a:t>
            </a:r>
            <a:r>
              <a:rPr lang="es-ES" sz="1400" baseline="30000" dirty="0"/>
              <a:t>2x </a:t>
            </a:r>
            <a:r>
              <a:rPr lang="es-ES" sz="1400" dirty="0"/>
              <a:t>+ a</a:t>
            </a:r>
            <a:r>
              <a:rPr lang="es-ES" sz="1400" baseline="30000" dirty="0"/>
              <a:t>3x</a:t>
            </a:r>
            <a:r>
              <a:rPr lang="es-ES" sz="14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- 5a</a:t>
            </a:r>
            <a:r>
              <a:rPr lang="es-ES" sz="1400" baseline="30000" dirty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 + 3a</a:t>
            </a:r>
            <a:r>
              <a:rPr lang="es-ES" sz="1400" baseline="30000" dirty="0">
                <a:solidFill>
                  <a:srgbClr val="FF0000"/>
                </a:solidFill>
              </a:rPr>
              <a:t>2x</a:t>
            </a:r>
            <a:r>
              <a:rPr lang="es-ES" sz="1400" dirty="0">
                <a:solidFill>
                  <a:srgbClr val="FF0000"/>
                </a:solidFill>
              </a:rPr>
              <a:t> + </a:t>
            </a:r>
            <a:r>
              <a:rPr lang="es-ES" sz="1400" dirty="0" smtClean="0">
                <a:solidFill>
                  <a:srgbClr val="FF0000"/>
                </a:solidFill>
              </a:rPr>
              <a:t>8a</a:t>
            </a:r>
            <a:r>
              <a:rPr lang="es-ES" sz="1400" baseline="30000" dirty="0" smtClean="0">
                <a:solidFill>
                  <a:srgbClr val="FF0000"/>
                </a:solidFill>
              </a:rPr>
              <a:t>3x</a:t>
            </a:r>
          </a:p>
          <a:p>
            <a:r>
              <a:rPr lang="es-ES" sz="1400" dirty="0"/>
              <a:t>31. ¿Cuánto mide el tercer lado de un triángulo, si su perímetro es de 12xyz, y los otros lados miden 5xyz, y 3xyz? 	</a:t>
            </a:r>
            <a:r>
              <a:rPr lang="es-ES" sz="1400" dirty="0">
                <a:solidFill>
                  <a:srgbClr val="FF0000"/>
                </a:solidFill>
              </a:rPr>
              <a:t> 4xyz	</a:t>
            </a:r>
            <a:endParaRPr lang="es-ES" sz="1400" dirty="0"/>
          </a:p>
          <a:p>
            <a:r>
              <a:rPr lang="es-ES" sz="1400" dirty="0"/>
              <a:t>32. ¿Cuánto mide el lado desigual de un triángulo isósceles, si su perímetro es de 10a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c, y sus lados iguales miden 4a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 cada uno? </a:t>
            </a:r>
            <a:r>
              <a:rPr lang="es-ES" sz="1400" dirty="0">
                <a:solidFill>
                  <a:srgbClr val="FF0000"/>
                </a:solidFill>
              </a:rPr>
              <a:t>2a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c</a:t>
            </a:r>
            <a:endParaRPr lang="es-ES" sz="1400" baseline="30000" dirty="0"/>
          </a:p>
          <a:p>
            <a:r>
              <a:rPr lang="es-ES" sz="1400" dirty="0"/>
              <a:t>33. ¿Cuánto miden los lados iguales de un triángulo isósceles, si su perímetro es de 13x</a:t>
            </a:r>
            <a:r>
              <a:rPr lang="es-ES" sz="1400" baseline="30000" dirty="0"/>
              <a:t>n</a:t>
            </a:r>
            <a:r>
              <a:rPr lang="es-ES" sz="1400" dirty="0"/>
              <a:t>, y el lado desigual mide 3x</a:t>
            </a:r>
            <a:r>
              <a:rPr lang="es-ES" sz="1400" baseline="30000" dirty="0"/>
              <a:t>n</a:t>
            </a:r>
            <a:r>
              <a:rPr lang="es-ES" sz="1400" dirty="0"/>
              <a:t>?   </a:t>
            </a:r>
            <a:r>
              <a:rPr lang="es-ES" sz="1400" dirty="0">
                <a:solidFill>
                  <a:srgbClr val="FF0000"/>
                </a:solidFill>
              </a:rPr>
              <a:t>5x</a:t>
            </a:r>
            <a:r>
              <a:rPr lang="es-ES" sz="1400" baseline="30000" dirty="0">
                <a:solidFill>
                  <a:srgbClr val="FF0000"/>
                </a:solidFill>
              </a:rPr>
              <a:t>n</a:t>
            </a:r>
            <a:endParaRPr lang="es-ES" sz="1400" baseline="30000" dirty="0"/>
          </a:p>
          <a:p>
            <a:r>
              <a:rPr lang="es-ES" sz="1400" dirty="0"/>
              <a:t>34. ¿Cuánto tiene de ancho un rectángulo si su altura es de 3z, y su perímetro es de 16z?  </a:t>
            </a:r>
            <a:r>
              <a:rPr lang="es-ES" sz="1400" dirty="0">
                <a:solidFill>
                  <a:srgbClr val="FF0000"/>
                </a:solidFill>
              </a:rPr>
              <a:t>5z       </a:t>
            </a:r>
          </a:p>
          <a:p>
            <a:r>
              <a:rPr lang="es-ES" sz="1400" dirty="0"/>
              <a:t>35. ¿Cuánto tiene de alto un rectángulo si su altura es de 8m, y su perímetro es de 20m?  </a:t>
            </a:r>
            <a:r>
              <a:rPr lang="es-ES" sz="1400" dirty="0">
                <a:solidFill>
                  <a:srgbClr val="FF0000"/>
                </a:solidFill>
              </a:rPr>
              <a:t>2m	</a:t>
            </a:r>
          </a:p>
          <a:p>
            <a:r>
              <a:rPr lang="es-ES" sz="1400" dirty="0"/>
              <a:t>36. La suma de las edades del padre, la madre y el hijo es de 50e. Si la madre tiene 20e y el hijo 5e, ¿Cuál es la edad del padre?   </a:t>
            </a:r>
            <a:r>
              <a:rPr lang="es-ES" sz="1400" dirty="0">
                <a:solidFill>
                  <a:srgbClr val="FF0000"/>
                </a:solidFill>
              </a:rPr>
              <a:t>25e	</a:t>
            </a:r>
            <a:endParaRPr lang="es-ES" sz="1400" dirty="0"/>
          </a:p>
          <a:p>
            <a:r>
              <a:rPr lang="es-ES" sz="1400" dirty="0"/>
              <a:t>37. Se compran 3 artículos de ropa por 100000p: una chaqueta, una camisa y un pantalón; si la camisa costó 20000p y la chaqueta 50000p, ¿Cuánto costó el pantalón?	</a:t>
            </a:r>
            <a:r>
              <a:rPr lang="es-ES" sz="1400" dirty="0">
                <a:solidFill>
                  <a:srgbClr val="FF0000"/>
                </a:solidFill>
              </a:rPr>
              <a:t>30000p	</a:t>
            </a:r>
            <a:endParaRPr lang="es-ES" sz="1400" dirty="0"/>
          </a:p>
          <a:p>
            <a:r>
              <a:rPr lang="es-ES" sz="1400" dirty="0"/>
              <a:t>38. Se compran 3 artículos de ropa por 100000p - 5000: una chaqueta, una camisa y un pantalón; si la camisa costó 20000p + 10000 y el pantalón costó 30000p – 15000, ¿Cuánto costó la chaqueta?   </a:t>
            </a:r>
            <a:r>
              <a:rPr lang="es-ES" sz="1400" dirty="0">
                <a:solidFill>
                  <a:srgbClr val="FF0000"/>
                </a:solidFill>
              </a:rPr>
              <a:t>50000p 		</a:t>
            </a:r>
            <a:endParaRPr lang="es-ES" sz="1400" dirty="0"/>
          </a:p>
          <a:p>
            <a:r>
              <a:rPr lang="es-ES" sz="1400" dirty="0"/>
              <a:t>39. En una empresa la nómina total es de 10x</a:t>
            </a:r>
            <a:r>
              <a:rPr lang="es-ES" sz="1400" baseline="30000" dirty="0"/>
              <a:t>2</a:t>
            </a:r>
            <a:r>
              <a:rPr lang="es-ES" sz="1400" dirty="0"/>
              <a:t> – 7x + 15; si la secretaria gana 3x</a:t>
            </a:r>
            <a:r>
              <a:rPr lang="es-ES" sz="1400" baseline="30000" dirty="0"/>
              <a:t>2</a:t>
            </a:r>
            <a:r>
              <a:rPr lang="es-ES" sz="1400" dirty="0"/>
              <a:t> – 7x + 1, la recepcionista 2x</a:t>
            </a:r>
            <a:r>
              <a:rPr lang="es-ES" sz="1400" baseline="30000" dirty="0"/>
              <a:t>2</a:t>
            </a:r>
            <a:r>
              <a:rPr lang="es-ES" sz="1400" dirty="0"/>
              <a:t> – 3x + 1, el mensajero x</a:t>
            </a:r>
            <a:r>
              <a:rPr lang="es-ES" sz="1400" baseline="30000" dirty="0"/>
              <a:t>2</a:t>
            </a:r>
            <a:r>
              <a:rPr lang="es-ES" sz="1400" dirty="0"/>
              <a:t> – 2x, ¿Cuánto gana el aseador?   </a:t>
            </a:r>
            <a:r>
              <a:rPr lang="es-ES" sz="1400" dirty="0">
                <a:solidFill>
                  <a:srgbClr val="FF0000"/>
                </a:solidFill>
              </a:rPr>
              <a:t>4x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+ 5x + 13		</a:t>
            </a:r>
          </a:p>
          <a:p>
            <a:r>
              <a:rPr lang="es-ES" sz="1400" dirty="0"/>
              <a:t>40. La distancia entre la ciudad A y B es de 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6;</a:t>
            </a:r>
            <a:r>
              <a:rPr lang="es-ES" sz="1400" baseline="30000" dirty="0"/>
              <a:t> </a:t>
            </a:r>
            <a:r>
              <a:rPr lang="es-ES" sz="1400" dirty="0"/>
              <a:t>un viajero hace este recorrido de la siguiente forma: 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en auto-stop, 7a</a:t>
            </a:r>
            <a:r>
              <a:rPr lang="es-ES" sz="1400" baseline="30000" dirty="0"/>
              <a:t>2</a:t>
            </a:r>
            <a:r>
              <a:rPr lang="es-ES" sz="1400" dirty="0"/>
              <a:t>b – 3ab</a:t>
            </a:r>
            <a:r>
              <a:rPr lang="es-ES" sz="1400" baseline="30000" dirty="0"/>
              <a:t>2</a:t>
            </a:r>
            <a:r>
              <a:rPr lang="es-ES" sz="1400" dirty="0"/>
              <a:t> + 9 en un jeep, y el resto en camión. ¿Qué distancia recorrió en camión?  </a:t>
            </a:r>
            <a:r>
              <a:rPr lang="es-ES" sz="1400" dirty="0">
                <a:solidFill>
                  <a:srgbClr val="FF0000"/>
                </a:solidFill>
              </a:rPr>
              <a:t>2a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- ab</a:t>
            </a:r>
            <a:r>
              <a:rPr lang="es-ES" sz="1400" baseline="30000" dirty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– 14</a:t>
            </a:r>
          </a:p>
          <a:p>
            <a:r>
              <a:rPr lang="es-ES" sz="1400" dirty="0"/>
              <a:t>41. ¿Cuánto mide el tercer lado de un triángulo, si su perímetro es de 12x, y el segundo lado mide 2 unidades menos que el primero? </a:t>
            </a:r>
            <a:r>
              <a:rPr lang="es-ES" sz="1400" dirty="0">
                <a:solidFill>
                  <a:srgbClr val="FF0000"/>
                </a:solidFill>
              </a:rPr>
              <a:t>10x + 2</a:t>
            </a:r>
            <a:r>
              <a:rPr lang="es-ES" sz="1400" dirty="0"/>
              <a:t> 	</a:t>
            </a:r>
          </a:p>
          <a:p>
            <a:r>
              <a:rPr lang="es-ES" sz="1400" dirty="0"/>
              <a:t>42. ¿Cuánto mide el lado desigual de un triángulo isósceles, si su perímetro es de 5x, y sus lados iguales son pares? </a:t>
            </a:r>
            <a:r>
              <a:rPr lang="es-ES" sz="1400" dirty="0">
                <a:solidFill>
                  <a:srgbClr val="FF0000"/>
                </a:solidFill>
              </a:rPr>
              <a:t>  x      </a:t>
            </a:r>
            <a:endParaRPr lang="es-ES" sz="1400" dirty="0"/>
          </a:p>
          <a:p>
            <a:r>
              <a:rPr lang="es-ES" sz="1400" dirty="0"/>
              <a:t>43. ¿Cuánto miden los lados iguales de un triángulo isósceles, si su perímetro es de 16x, y el lado desigual es un número impar?  </a:t>
            </a:r>
            <a:r>
              <a:rPr lang="es-ES" sz="1400" dirty="0">
                <a:solidFill>
                  <a:srgbClr val="FF0000"/>
                </a:solidFill>
              </a:rPr>
              <a:t>7x – ½ </a:t>
            </a:r>
          </a:p>
          <a:p>
            <a:r>
              <a:rPr lang="es-ES" sz="1400" dirty="0"/>
              <a:t>44. ¿Cuánto tiene de ancho un rectángulo si su perímetro es de 10m y su altura es de 3 ½ m?   </a:t>
            </a:r>
            <a:r>
              <a:rPr lang="es-ES" sz="1400" dirty="0">
                <a:solidFill>
                  <a:srgbClr val="FF0000"/>
                </a:solidFill>
              </a:rPr>
              <a:t>1 ½ m	</a:t>
            </a:r>
            <a:endParaRPr lang="es-ES" sz="1400" dirty="0"/>
          </a:p>
          <a:p>
            <a:r>
              <a:rPr lang="es-ES" sz="1400" dirty="0"/>
              <a:t>45. ¿Cuánto tiene de alto un rectángulo si su altura es de 8m – 3n, y su perímetro es de 20m + 5n? </a:t>
            </a:r>
            <a:r>
              <a:rPr lang="es-ES" sz="1400" dirty="0">
                <a:solidFill>
                  <a:srgbClr val="FF0000"/>
                </a:solidFill>
              </a:rPr>
              <a:t>2m + 5 ½ n</a:t>
            </a:r>
            <a:endParaRPr lang="es-ES" sz="1400" dirty="0"/>
          </a:p>
          <a:p>
            <a:r>
              <a:rPr lang="es-ES" sz="1400" dirty="0"/>
              <a:t>46. La suma de las edades del padre, la madre y el hijo es de 12e. Si la madre tiene 4 veces la edad del hijo, ¿Cuál es la edad del padre?  </a:t>
            </a:r>
            <a:r>
              <a:rPr lang="es-ES" sz="1400" dirty="0">
                <a:solidFill>
                  <a:srgbClr val="FF0000"/>
                </a:solidFill>
              </a:rPr>
              <a:t>7e</a:t>
            </a:r>
            <a:endParaRPr lang="es-ES" sz="1400" dirty="0"/>
          </a:p>
          <a:p>
            <a:r>
              <a:rPr lang="es-ES" sz="1400" dirty="0"/>
              <a:t>47. En un hogar se pagaron 4 servicios públicos por un total de 4x + 100000; si por acueducto se pagó $50000 más que la energía y por teléfono se pagó $20000 menos que el acueducto, ¿Cuánto pagó en total esta familia por gas?   </a:t>
            </a:r>
            <a:r>
              <a:rPr lang="es-ES" sz="1400" dirty="0">
                <a:solidFill>
                  <a:srgbClr val="FF0000"/>
                </a:solidFill>
              </a:rPr>
              <a:t>x + 20000         </a:t>
            </a:r>
            <a:r>
              <a:rPr lang="es-ES" sz="1400" dirty="0"/>
              <a:t> </a:t>
            </a:r>
          </a:p>
          <a:p>
            <a:r>
              <a:rPr lang="es-ES" sz="1400" dirty="0"/>
              <a:t>48. En un hogar se pagaron 4 servicios públicos por un total de 4x + 110000 : por acueducto se pagó $30000 más que la energía, por teléfono se pagó $10000 más que la energía, por gas se pagó $10000 menos que la energía. ¿Cuánto pagó en total esta familia por gas?  </a:t>
            </a:r>
            <a:r>
              <a:rPr lang="es-ES" sz="1400" dirty="0">
                <a:solidFill>
                  <a:srgbClr val="FF0000"/>
                </a:solidFill>
              </a:rPr>
              <a:t>x + 70000</a:t>
            </a:r>
            <a:endParaRPr lang="es-ES" sz="1400" dirty="0"/>
          </a:p>
          <a:p>
            <a:r>
              <a:rPr lang="es-ES" sz="1400" dirty="0"/>
              <a:t>49. En una empresa la nómina total es de 14sm</a:t>
            </a:r>
            <a:r>
              <a:rPr lang="es-ES" sz="1400" baseline="30000" dirty="0"/>
              <a:t>2</a:t>
            </a:r>
            <a:r>
              <a:rPr lang="es-ES" sz="1400" dirty="0"/>
              <a:t> - 19sm + 15; si la secretaria gana 4sm</a:t>
            </a:r>
            <a:r>
              <a:rPr lang="es-ES" sz="1400" baseline="30000" dirty="0"/>
              <a:t>2</a:t>
            </a:r>
            <a:r>
              <a:rPr lang="es-ES" sz="1400" dirty="0"/>
              <a:t> – 6sm + 2, la recepcionista la mitad de la secretaria y el gerente el doble de la secretaria, ¿Cuánto gana el aseador? </a:t>
            </a:r>
            <a:r>
              <a:rPr lang="es-ES" sz="1400" dirty="0">
                <a:solidFill>
                  <a:srgbClr val="FF0000"/>
                </a:solidFill>
              </a:rPr>
              <a:t>2sm + 8      </a:t>
            </a:r>
          </a:p>
          <a:p>
            <a:r>
              <a:rPr lang="es-ES" sz="1400" dirty="0"/>
              <a:t>50. La distancia entre la ciudad A y B es de 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6;</a:t>
            </a:r>
            <a:r>
              <a:rPr lang="es-ES" sz="1400" baseline="30000" dirty="0"/>
              <a:t> </a:t>
            </a:r>
            <a:r>
              <a:rPr lang="es-ES" sz="1400" dirty="0"/>
              <a:t>un viajero hace este recorrido de la siguiente forma: 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en auto-stop, el doble en un jeep, y el resto en camión. ¿Qué distancia recorrió en camión? </a:t>
            </a:r>
            <a:r>
              <a:rPr lang="es-ES" sz="1400" dirty="0">
                <a:solidFill>
                  <a:srgbClr val="FF0000"/>
                </a:solidFill>
              </a:rPr>
              <a:t> 7a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– 2ab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- 3      </a:t>
            </a:r>
            <a:r>
              <a:rPr lang="es-ES" sz="1400" dirty="0"/>
              <a:t> 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71150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481816" y="399389"/>
            <a:ext cx="4488976" cy="699400"/>
          </a:xfrm>
        </p:spPr>
        <p:txBody>
          <a:bodyPr/>
          <a:lstStyle/>
          <a:p>
            <a:pPr algn="ctr"/>
            <a:r>
              <a:rPr lang="es-ES" b="1" dirty="0" smtClean="0"/>
              <a:t>AUTOEVALUACIÓN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4631" y="249262"/>
            <a:ext cx="7077505" cy="63562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Antes de iniciar tu evaluación es conveniente que reflexiones sobre tu proceso de aprendizaje. Te invitamos a que contestes a conciencia las siguientes preguntas:</a:t>
            </a:r>
          </a:p>
          <a:p>
            <a:pPr marL="180000" indent="-18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 smtClean="0"/>
              <a:t>¿Sabes restar monomios y polinomios, incluyendo cuando impliquen fracciones?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SI            NO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</a:t>
            </a:r>
            <a:r>
              <a:rPr lang="es-ES" sz="1400" dirty="0"/>
              <a:t>. ¿Comprendiste los problemas explicados y los propuestos?       SI        </a:t>
            </a:r>
            <a:r>
              <a:rPr lang="es-ES" sz="1400" dirty="0" smtClean="0"/>
              <a:t> NO    </a:t>
            </a:r>
          </a:p>
          <a:p>
            <a:pPr marL="0" indent="-18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3.   ¿Qué estrategia se te facilitó más para restar algebraicamente?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ESTRATEGIA VERTICAL		ESTRATEGIA HORIZONTAL</a:t>
            </a:r>
          </a:p>
          <a:p>
            <a:pPr marL="0" indent="-180000" algn="just">
              <a:lnSpc>
                <a:spcPct val="100000"/>
              </a:lnSpc>
              <a:spcBef>
                <a:spcPts val="0"/>
              </a:spcBef>
              <a:buAutoNum type="arabicPeriod" startAt="4"/>
            </a:pPr>
            <a:r>
              <a:rPr lang="es-ES" sz="1400" dirty="0" smtClean="0"/>
              <a:t>  ¿Qué estrategia se te facilitó más para solucionar problemas que involucren restas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algebraicas?         ANALOGÍA 		CODIFICACIÓN</a:t>
            </a:r>
          </a:p>
          <a:p>
            <a:pPr marL="0" indent="-18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5.   De los recursos físicos que planeaste en un inicio usar, ¿los empleaste todos? ¿Empleaste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uno que no tenías planeado?          TODOS           ALGUNOS         NO PLANEADOS</a:t>
            </a:r>
          </a:p>
          <a:p>
            <a:pPr marL="0" indent="-18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  De los recursos humanos que planeaste en un inicio usar, ¿los empleaste todos?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¿Empleaste uno que no tenías planeado?        TODOS         ALGUNOS         NO PLANEADOS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7.   El tiempo empleado para estudiar este tema, ¿fue el que acordaste desde un inicio? O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cambió?       SE MANTUVO	SE CAMBIO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8.   En el momento del entrenamiento, ¿fue necesario emplear las ayudas que se te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facilitaban?            SI         NO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 startAt="9"/>
            </a:pPr>
            <a:r>
              <a:rPr lang="es-ES" sz="1400" dirty="0" smtClean="0"/>
              <a:t>En caso afirmativo, ¿Qué ayudas solicitaste?   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VER PASOS        VER EJERICICIOS/PROBLEMAS MODELO   	    VER EJERCICIO RESUELTO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 startAt="10"/>
            </a:pPr>
            <a:r>
              <a:rPr lang="es-ES" sz="1400" dirty="0" smtClean="0"/>
              <a:t>¿Consideras que el tiempo que destinaste a la fase de entrenamiento fue suficiente?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SI           NO</a:t>
            </a:r>
            <a:endParaRPr lang="es-ES" sz="1400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 startAt="11"/>
            </a:pPr>
            <a:r>
              <a:rPr lang="es-ES" sz="1400" dirty="0" smtClean="0"/>
              <a:t>¿Consideras que se modificó tu nivel de conocimientos matemáticos después de estudiar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este tema?             SI          NO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12.   ¿Consideras que este tema es importante que lo aprendas?          SI          NO   ¿Por qué?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13.   ¿Disfrutaste aprendiendo el tema?          SI         NO   ¿Por qué?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14. </a:t>
            </a:r>
            <a:r>
              <a:rPr lang="es-ES" sz="1400" dirty="0"/>
              <a:t> </a:t>
            </a:r>
            <a:r>
              <a:rPr lang="es-ES" sz="1400" dirty="0" smtClean="0"/>
              <a:t> Una vez finalizada la evaluación, ¿Consideras pertinente continuar con el siguiente nivel?    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SI            NO    ¿Por qué?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 startAt="15"/>
            </a:pPr>
            <a:r>
              <a:rPr lang="es-ES" sz="1400" dirty="0" smtClean="0"/>
              <a:t>¿Te sientes capacitado para iniciar la evaluación definitiva, sin ayudas presentes?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SI          NO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s-ES" sz="1400" dirty="0" smtClean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s-ES" sz="1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0153936" y="5425369"/>
            <a:ext cx="1446946" cy="32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8061136" y="5425369"/>
            <a:ext cx="1446946" cy="32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REFORZAR EL TEMA</a:t>
            </a:r>
            <a:endParaRPr lang="es-ES" sz="1000" dirty="0"/>
          </a:p>
        </p:txBody>
      </p:sp>
      <p:pic>
        <p:nvPicPr>
          <p:cNvPr id="8" name="Picture 4" descr="http://www.saborizante.com/up/2011/12/kldk10en-660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63" y="2040341"/>
            <a:ext cx="4285729" cy="22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775432" y="99639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1382238" y="982927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4796453" y="1140096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2" name="Elipse 11"/>
          <p:cNvSpPr/>
          <p:nvPr/>
        </p:nvSpPr>
        <p:spPr>
          <a:xfrm>
            <a:off x="5272561" y="1098789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775431" y="157972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4" name="Elipse 13"/>
          <p:cNvSpPr/>
          <p:nvPr/>
        </p:nvSpPr>
        <p:spPr>
          <a:xfrm>
            <a:off x="3707377" y="157972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1621924" y="200680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6" name="Elipse 15"/>
          <p:cNvSpPr/>
          <p:nvPr/>
        </p:nvSpPr>
        <p:spPr>
          <a:xfrm>
            <a:off x="3707376" y="2040341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7" name="Elipse 16"/>
          <p:cNvSpPr/>
          <p:nvPr/>
        </p:nvSpPr>
        <p:spPr>
          <a:xfrm>
            <a:off x="2849842" y="243840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8" name="Elipse 17"/>
          <p:cNvSpPr/>
          <p:nvPr/>
        </p:nvSpPr>
        <p:spPr>
          <a:xfrm>
            <a:off x="3839002" y="243840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4916438" y="243840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0" name="Elipse 19"/>
          <p:cNvSpPr/>
          <p:nvPr/>
        </p:nvSpPr>
        <p:spPr>
          <a:xfrm>
            <a:off x="3707375" y="2874038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1" name="Elipse 20"/>
          <p:cNvSpPr/>
          <p:nvPr/>
        </p:nvSpPr>
        <p:spPr>
          <a:xfrm>
            <a:off x="4564442" y="2868398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2" name="Elipse 21"/>
          <p:cNvSpPr/>
          <p:nvPr/>
        </p:nvSpPr>
        <p:spPr>
          <a:xfrm>
            <a:off x="5653519" y="2868398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3" name="Elipse 22"/>
          <p:cNvSpPr/>
          <p:nvPr/>
        </p:nvSpPr>
        <p:spPr>
          <a:xfrm>
            <a:off x="1273990" y="3324992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4" name="Elipse 23"/>
          <p:cNvSpPr/>
          <p:nvPr/>
        </p:nvSpPr>
        <p:spPr>
          <a:xfrm>
            <a:off x="2827294" y="3324992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5" name="Elipse 24"/>
          <p:cNvSpPr/>
          <p:nvPr/>
        </p:nvSpPr>
        <p:spPr>
          <a:xfrm>
            <a:off x="1621924" y="3764348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2165568" y="3764348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7" name="Elipse 26"/>
          <p:cNvSpPr/>
          <p:nvPr/>
        </p:nvSpPr>
        <p:spPr>
          <a:xfrm>
            <a:off x="543420" y="410828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8" name="Elipse 27"/>
          <p:cNvSpPr/>
          <p:nvPr/>
        </p:nvSpPr>
        <p:spPr>
          <a:xfrm>
            <a:off x="1660707" y="410828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29" name="Elipse 28"/>
          <p:cNvSpPr/>
          <p:nvPr/>
        </p:nvSpPr>
        <p:spPr>
          <a:xfrm>
            <a:off x="4877603" y="410828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0" name="Elipse 29"/>
          <p:cNvSpPr/>
          <p:nvPr/>
        </p:nvSpPr>
        <p:spPr>
          <a:xfrm>
            <a:off x="874007" y="457458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1" name="Elipse 30"/>
          <p:cNvSpPr/>
          <p:nvPr/>
        </p:nvSpPr>
        <p:spPr>
          <a:xfrm>
            <a:off x="1441152" y="457458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2" name="Elipse 31"/>
          <p:cNvSpPr/>
          <p:nvPr/>
        </p:nvSpPr>
        <p:spPr>
          <a:xfrm>
            <a:off x="1776712" y="5003550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3" name="Elipse 32"/>
          <p:cNvSpPr/>
          <p:nvPr/>
        </p:nvSpPr>
        <p:spPr>
          <a:xfrm>
            <a:off x="2284075" y="5006216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5109614" y="520861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5" name="Elipse 34"/>
          <p:cNvSpPr/>
          <p:nvPr/>
        </p:nvSpPr>
        <p:spPr>
          <a:xfrm>
            <a:off x="5645222" y="5220577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6" name="Elipse 35"/>
          <p:cNvSpPr/>
          <p:nvPr/>
        </p:nvSpPr>
        <p:spPr>
          <a:xfrm>
            <a:off x="3327157" y="541340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7" name="Elipse 36"/>
          <p:cNvSpPr/>
          <p:nvPr/>
        </p:nvSpPr>
        <p:spPr>
          <a:xfrm>
            <a:off x="3862765" y="5413405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641996" y="5878092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39" name="Elipse 38"/>
          <p:cNvSpPr/>
          <p:nvPr/>
        </p:nvSpPr>
        <p:spPr>
          <a:xfrm>
            <a:off x="1236437" y="5824174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0" name="Elipse 39"/>
          <p:cNvSpPr/>
          <p:nvPr/>
        </p:nvSpPr>
        <p:spPr>
          <a:xfrm>
            <a:off x="625857" y="624180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  <p:sp>
        <p:nvSpPr>
          <p:cNvPr id="41" name="Elipse 40"/>
          <p:cNvSpPr/>
          <p:nvPr/>
        </p:nvSpPr>
        <p:spPr>
          <a:xfrm>
            <a:off x="1157984" y="6241803"/>
            <a:ext cx="232011" cy="204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ym typeface="Wingdings" panose="05000000000000000000" pitchFamily="2" charset="2"/>
              </a:rPr>
              <a:t>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8996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6950" y="228647"/>
            <a:ext cx="3438099" cy="767639"/>
          </a:xfrm>
        </p:spPr>
        <p:txBody>
          <a:bodyPr/>
          <a:lstStyle/>
          <a:p>
            <a:pPr algn="ctr"/>
            <a:r>
              <a:rPr lang="es-ES" b="1" dirty="0" smtClean="0"/>
              <a:t>EVALUACIÓN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07927" y="1238467"/>
            <a:ext cx="9042780" cy="471813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A continuación encontrarás 10 preguntas de Selección Múltiple con única respuesta sobre sustracción algebraica, tendrás 1 hora para resolverla con un único intento y no contarás con las ayudas brindadas en la fase de entrenamiento.</a:t>
            </a:r>
          </a:p>
          <a:p>
            <a:pPr marL="0" indent="0" algn="just">
              <a:buNone/>
            </a:pPr>
            <a:r>
              <a:rPr lang="es-ES" dirty="0" smtClean="0"/>
              <a:t>Ten presente los pasos para sustraer ya sea horizontal o verticalmente, y analiza bien cada problema: léelo detenidamente, si lo deseas asócialo con datos numéricos o problemas similares que hayas resuelto, si es necesario ilústralo gráficamente, asigna variables, plantea una estrategia y llévala a cabo. </a:t>
            </a:r>
          </a:p>
          <a:p>
            <a:pPr marL="0" indent="0" algn="just">
              <a:buNone/>
            </a:pPr>
            <a:r>
              <a:rPr lang="es-ES" dirty="0" smtClean="0"/>
              <a:t>Adelante, confía en tus capacidades, y recuerda:</a:t>
            </a:r>
          </a:p>
          <a:p>
            <a:pPr marL="0" indent="0" algn="just">
              <a:buNone/>
            </a:pPr>
            <a:r>
              <a:rPr lang="es-ES" dirty="0" smtClean="0"/>
              <a:t>“</a:t>
            </a:r>
            <a:r>
              <a:rPr lang="es-ES" dirty="0"/>
              <a:t>Cuando una persona cree en si misma, tiene el primer secreto del </a:t>
            </a:r>
            <a:r>
              <a:rPr lang="es-ES" dirty="0" smtClean="0"/>
              <a:t>éxito.” </a:t>
            </a:r>
            <a:r>
              <a:rPr lang="es-ES" dirty="0"/>
              <a:t>Norman </a:t>
            </a:r>
            <a:r>
              <a:rPr lang="es-ES" dirty="0" err="1"/>
              <a:t>Vincent</a:t>
            </a:r>
            <a:r>
              <a:rPr lang="es-ES" dirty="0"/>
              <a:t> Peale.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2306473" y="6198783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69308" y="6198783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VOLVER A ENTRENAMIENTO</a:t>
            </a:r>
            <a:endParaRPr lang="es-ES" sz="1000" dirty="0"/>
          </a:p>
        </p:txBody>
      </p:sp>
      <p:pic>
        <p:nvPicPr>
          <p:cNvPr id="8" name="Picture 2" descr="http://st-listas.20minutos.es/images/2012-08/340625/3673454_640px.jpg?13453671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707" y="1630157"/>
            <a:ext cx="2578336" cy="311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51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88314" y="240842"/>
            <a:ext cx="11624644" cy="6507687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De 4a restar – 8a 	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</a:t>
            </a:r>
            <a:r>
              <a:rPr lang="es-ES" sz="1400" dirty="0" smtClean="0">
                <a:solidFill>
                  <a:srgbClr val="FF0000"/>
                </a:solidFill>
              </a:rPr>
              <a:t>2a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- 4a</a:t>
            </a:r>
            <a:r>
              <a:rPr lang="es-ES" sz="1400" dirty="0"/>
              <a:t>	C. </a:t>
            </a:r>
            <a:r>
              <a:rPr lang="es-ES" sz="1400" dirty="0" smtClean="0"/>
              <a:t>4a</a:t>
            </a:r>
            <a:r>
              <a:rPr lang="es-ES" sz="1400" dirty="0"/>
              <a:t>	D. </a:t>
            </a:r>
            <a:r>
              <a:rPr lang="es-ES" sz="1400" dirty="0" smtClean="0"/>
              <a:t>- 12a  </a:t>
            </a:r>
            <a:endParaRPr lang="es-ES" sz="1400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 startAt="2"/>
            </a:pPr>
            <a:r>
              <a:rPr lang="es-ES" sz="1400" dirty="0" smtClean="0"/>
              <a:t>Restar - 9x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de – x</a:t>
            </a:r>
            <a:r>
              <a:rPr lang="es-ES" sz="1400" baseline="30000" dirty="0" smtClean="0"/>
              <a:t>2     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/>
              <a:t>. 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 </a:t>
            </a:r>
            <a:r>
              <a:rPr lang="es-ES" sz="1400" dirty="0"/>
              <a:t>		B. –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2</a:t>
            </a:r>
            <a:r>
              <a:rPr lang="es-ES" sz="1400" dirty="0"/>
              <a:t>	C. </a:t>
            </a:r>
            <a:r>
              <a:rPr lang="es-ES" sz="1400" dirty="0" smtClean="0"/>
              <a:t>- 8x</a:t>
            </a:r>
            <a:r>
              <a:rPr lang="es-ES" sz="1400" baseline="30000" dirty="0" smtClean="0"/>
              <a:t>2</a:t>
            </a:r>
            <a:r>
              <a:rPr lang="es-ES" sz="1400" dirty="0"/>
              <a:t>	D. 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 startAt="3"/>
            </a:pPr>
            <a:r>
              <a:rPr lang="es-ES" sz="1400" dirty="0" smtClean="0"/>
              <a:t>De ½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restar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½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3/2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  	C. </a:t>
            </a:r>
            <a:r>
              <a:rPr lang="es-ES" sz="1400" dirty="0" smtClean="0"/>
              <a:t>½ a</a:t>
            </a:r>
            <a:r>
              <a:rPr lang="es-ES" sz="1400" baseline="30000" dirty="0" smtClean="0"/>
              <a:t>6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 smtClean="0"/>
              <a:t>D</a:t>
            </a:r>
            <a:r>
              <a:rPr lang="es-ES" sz="1400" dirty="0"/>
              <a:t>. </a:t>
            </a:r>
            <a:r>
              <a:rPr lang="es-ES" sz="1400" dirty="0" smtClean="0"/>
              <a:t>– 3/2 a</a:t>
            </a:r>
            <a:r>
              <a:rPr lang="es-ES" sz="1400" baseline="30000" dirty="0" smtClean="0"/>
              <a:t>6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4.    Restar ¾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de 1/8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- 5/8 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7/8 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baseline="30000" dirty="0"/>
              <a:t>	</a:t>
            </a:r>
            <a:r>
              <a:rPr lang="es-ES" sz="1400" dirty="0"/>
              <a:t>C. </a:t>
            </a:r>
            <a:r>
              <a:rPr lang="es-ES" sz="1400" dirty="0" smtClean="0"/>
              <a:t>5/8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/>
              <a:t>	</a:t>
            </a:r>
            <a:r>
              <a:rPr lang="es-ES" sz="1400" dirty="0"/>
              <a:t>D. </a:t>
            </a:r>
            <a:r>
              <a:rPr lang="es-ES" sz="1400" dirty="0" smtClean="0"/>
              <a:t>- 7/8 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endParaRPr lang="es-ES" sz="1400" baseline="30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5.   De - 3xyz restar 5/7 </a:t>
            </a:r>
            <a:r>
              <a:rPr lang="es-ES" sz="1400" dirty="0" err="1" smtClean="0"/>
              <a:t>abc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- 3xyz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5/7 </a:t>
            </a:r>
            <a:r>
              <a:rPr lang="es-ES" sz="1400" dirty="0" err="1">
                <a:solidFill>
                  <a:srgbClr val="FF0000"/>
                </a:solidFill>
              </a:rPr>
              <a:t>abc</a:t>
            </a:r>
            <a:r>
              <a:rPr lang="es-ES" sz="1400" dirty="0">
                <a:solidFill>
                  <a:srgbClr val="FF0000"/>
                </a:solidFill>
              </a:rPr>
              <a:t> 	</a:t>
            </a:r>
            <a:r>
              <a:rPr lang="es-ES" sz="1400" dirty="0"/>
              <a:t>B. </a:t>
            </a:r>
            <a:r>
              <a:rPr lang="es-ES" sz="1400" dirty="0" smtClean="0"/>
              <a:t>5/7 </a:t>
            </a:r>
            <a:r>
              <a:rPr lang="es-ES" sz="1400" dirty="0" err="1" smtClean="0"/>
              <a:t>abc</a:t>
            </a:r>
            <a:r>
              <a:rPr lang="es-ES" sz="1400" dirty="0" smtClean="0"/>
              <a:t> – 3xyz</a:t>
            </a:r>
            <a:r>
              <a:rPr lang="es-ES" sz="1400" dirty="0"/>
              <a:t>	C.  -</a:t>
            </a:r>
            <a:r>
              <a:rPr lang="es-ES" sz="1400" dirty="0" smtClean="0"/>
              <a:t>16/7 </a:t>
            </a:r>
            <a:r>
              <a:rPr lang="es-ES" sz="1400" dirty="0" err="1"/>
              <a:t>abcxyz</a:t>
            </a:r>
            <a:r>
              <a:rPr lang="es-ES" sz="1400" dirty="0"/>
              <a:t>	D.  </a:t>
            </a:r>
            <a:r>
              <a:rPr lang="es-ES" sz="1400" dirty="0" smtClean="0"/>
              <a:t>16/7 </a:t>
            </a:r>
            <a:r>
              <a:rPr lang="es-ES" sz="1400" dirty="0" err="1"/>
              <a:t>xyzabc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   Restar 4a – 5b + 2c – d de 3a - 7b + 2c + d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a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2b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2d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7a - 12b + 4c</a:t>
            </a:r>
            <a:r>
              <a:rPr lang="es-ES" sz="1400" dirty="0"/>
              <a:t>	C. </a:t>
            </a:r>
            <a:r>
              <a:rPr lang="es-ES" sz="1400" dirty="0" smtClean="0"/>
              <a:t>a + 2b – 2d</a:t>
            </a:r>
            <a:r>
              <a:rPr lang="es-ES" sz="1400" dirty="0"/>
              <a:t>	D. </a:t>
            </a:r>
            <a:r>
              <a:rPr lang="es-ES" sz="1400" dirty="0" smtClean="0"/>
              <a:t>- 7a +12b </a:t>
            </a:r>
            <a:r>
              <a:rPr lang="es-ES" sz="1400" dirty="0"/>
              <a:t>– </a:t>
            </a:r>
            <a:r>
              <a:rPr lang="es-ES" sz="1400" dirty="0" smtClean="0"/>
              <a:t>4c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7. De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5ab</a:t>
            </a:r>
            <a:r>
              <a:rPr lang="es-ES" sz="1400" baseline="30000" dirty="0"/>
              <a:t>2</a:t>
            </a:r>
            <a:r>
              <a:rPr lang="es-ES" sz="1400" dirty="0" smtClean="0"/>
              <a:t> restar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ab</a:t>
            </a:r>
            <a:r>
              <a:rPr lang="es-ES" sz="1400" baseline="30000" dirty="0"/>
              <a:t>2</a:t>
            </a:r>
            <a:r>
              <a:rPr lang="es-ES" sz="1400" dirty="0" smtClean="0"/>
              <a:t> + c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</a:t>
            </a:r>
            <a:r>
              <a:rPr lang="es-ES" sz="1400" dirty="0">
                <a:solidFill>
                  <a:srgbClr val="FF0000"/>
                </a:solidFill>
              </a:rPr>
              <a:t>- </a:t>
            </a:r>
            <a:r>
              <a:rPr lang="es-ES" sz="1400" dirty="0" smtClean="0">
                <a:solidFill>
                  <a:srgbClr val="FF0000"/>
                </a:solidFill>
              </a:rPr>
              <a:t>4ab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c	</a:t>
            </a:r>
            <a:r>
              <a:rPr lang="es-ES" sz="1400" dirty="0"/>
              <a:t>B.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6ab</a:t>
            </a:r>
            <a:r>
              <a:rPr lang="es-ES" sz="1400" baseline="30000" dirty="0" smtClean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c	C</a:t>
            </a:r>
            <a:r>
              <a:rPr lang="es-ES" sz="1400" dirty="0"/>
              <a:t>. – </a:t>
            </a:r>
            <a:r>
              <a:rPr lang="es-ES" sz="1400" dirty="0" smtClean="0"/>
              <a:t>12a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- 6ab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c</a:t>
            </a:r>
            <a:r>
              <a:rPr lang="es-ES" sz="1400" dirty="0"/>
              <a:t>	D. </a:t>
            </a:r>
            <a:r>
              <a:rPr lang="es-ES" sz="1400" dirty="0" smtClean="0"/>
              <a:t>12a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c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8.  Restar 3a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/>
              <a:t>2</a:t>
            </a:r>
            <a:r>
              <a:rPr lang="es-ES" sz="1400" dirty="0" smtClean="0"/>
              <a:t> + 2a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de a</a:t>
            </a:r>
            <a:r>
              <a:rPr lang="es-ES" sz="1400" baseline="30000" dirty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5a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- 3a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- 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– 5a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    </a:t>
            </a:r>
            <a:r>
              <a:rPr lang="es-ES" sz="1400" dirty="0"/>
              <a:t>B. 3a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 </a:t>
            </a:r>
            <a:r>
              <a:rPr lang="es-ES" sz="1400" dirty="0"/>
              <a:t>- 5a</a:t>
            </a:r>
            <a:r>
              <a:rPr lang="es-ES" sz="1400" baseline="30000" dirty="0"/>
              <a:t>3</a:t>
            </a:r>
            <a:r>
              <a:rPr lang="es-ES" sz="1400" dirty="0"/>
              <a:t>b	</a:t>
            </a:r>
            <a:r>
              <a:rPr lang="es-ES" sz="1400" dirty="0" smtClean="0"/>
              <a:t>C</a:t>
            </a:r>
            <a:r>
              <a:rPr lang="es-ES" sz="1400" dirty="0"/>
              <a:t>. </a:t>
            </a:r>
            <a:r>
              <a:rPr lang="es-ES" sz="1400" dirty="0" smtClean="0"/>
              <a:t>4a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 </a:t>
            </a:r>
            <a:r>
              <a:rPr lang="es-ES" sz="1400" dirty="0" smtClean="0"/>
              <a:t>- 5</a:t>
            </a:r>
            <a:r>
              <a:rPr lang="es-ES" sz="1400" dirty="0"/>
              <a:t>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dirty="0" smtClean="0"/>
              <a:t>        </a:t>
            </a:r>
            <a:r>
              <a:rPr lang="es-ES" sz="1400" dirty="0"/>
              <a:t>D. </a:t>
            </a:r>
            <a:r>
              <a:rPr lang="es-ES" sz="1400" dirty="0" smtClean="0"/>
              <a:t>- 4a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 </a:t>
            </a:r>
            <a:r>
              <a:rPr lang="es-ES" sz="1400" dirty="0" smtClean="0"/>
              <a:t>+ </a:t>
            </a:r>
            <a:r>
              <a:rPr lang="es-ES" sz="1400" dirty="0"/>
              <a:t>5a</a:t>
            </a:r>
            <a:r>
              <a:rPr lang="es-ES" sz="1400" baseline="30000" dirty="0"/>
              <a:t>3</a:t>
            </a:r>
            <a:r>
              <a:rPr lang="es-ES" sz="1400" dirty="0"/>
              <a:t>b 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9. De 4a</a:t>
            </a:r>
            <a:r>
              <a:rPr lang="es-ES" sz="1400" baseline="30000" dirty="0"/>
              <a:t>2</a:t>
            </a:r>
            <a:r>
              <a:rPr lang="es-ES" sz="1400" dirty="0" smtClean="0"/>
              <a:t> + 9b</a:t>
            </a:r>
            <a:r>
              <a:rPr lang="es-ES" sz="1400" baseline="30000" dirty="0"/>
              <a:t>2</a:t>
            </a:r>
            <a:r>
              <a:rPr lang="es-ES" sz="1400" dirty="0" smtClean="0"/>
              <a:t> + 12ab restar 9a</a:t>
            </a:r>
            <a:r>
              <a:rPr lang="es-ES" sz="1400" baseline="30000" dirty="0"/>
              <a:t>2</a:t>
            </a:r>
            <a:r>
              <a:rPr lang="es-ES" sz="1400" dirty="0" smtClean="0"/>
              <a:t> - 12ab + 4b</a:t>
            </a:r>
            <a:r>
              <a:rPr lang="es-ES" sz="1400" baseline="30000" dirty="0" smtClean="0"/>
              <a:t>2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- 5a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+ 24ab + 5b</a:t>
            </a:r>
            <a:r>
              <a:rPr lang="es-ES" sz="1400" baseline="30000" dirty="0" smtClean="0">
                <a:solidFill>
                  <a:srgbClr val="FF0000"/>
                </a:solidFill>
              </a:rPr>
              <a:t>2      </a:t>
            </a:r>
            <a:r>
              <a:rPr lang="es-ES" sz="1400" dirty="0"/>
              <a:t>B. </a:t>
            </a:r>
            <a:r>
              <a:rPr lang="es-ES" sz="1400" dirty="0" smtClean="0"/>
              <a:t>5a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24ab - 5b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  	C</a:t>
            </a:r>
            <a:r>
              <a:rPr lang="es-ES" sz="1400" dirty="0"/>
              <a:t>. </a:t>
            </a:r>
            <a:r>
              <a:rPr lang="es-ES" sz="1400" dirty="0" smtClean="0"/>
              <a:t>13a</a:t>
            </a:r>
            <a:r>
              <a:rPr lang="es-ES" sz="1400" baseline="30000" dirty="0" smtClean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+ 13b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           </a:t>
            </a:r>
            <a:r>
              <a:rPr lang="es-ES" sz="1400" dirty="0"/>
              <a:t>D. </a:t>
            </a:r>
            <a:r>
              <a:rPr lang="es-ES" sz="1400" dirty="0" smtClean="0"/>
              <a:t>- 13a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- </a:t>
            </a:r>
            <a:r>
              <a:rPr lang="es-ES" sz="1400" dirty="0"/>
              <a:t>13b</a:t>
            </a:r>
            <a:r>
              <a:rPr lang="es-ES" sz="1400" baseline="30000" dirty="0"/>
              <a:t>2 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10. Restar 4a</a:t>
            </a:r>
            <a:r>
              <a:rPr lang="es-ES" sz="1400" baseline="30000" dirty="0"/>
              <a:t>2</a:t>
            </a:r>
            <a:r>
              <a:rPr lang="es-ES" sz="1400" dirty="0" smtClean="0"/>
              <a:t>b + 3ab</a:t>
            </a:r>
            <a:r>
              <a:rPr lang="es-ES" sz="1400" baseline="30000" dirty="0"/>
              <a:t>2</a:t>
            </a:r>
            <a:r>
              <a:rPr lang="es-ES" sz="1400" dirty="0" smtClean="0"/>
              <a:t> – 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de 2b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4a</a:t>
            </a:r>
            <a:r>
              <a:rPr lang="es-ES" sz="1400" baseline="30000" dirty="0"/>
              <a:t>2</a:t>
            </a:r>
            <a:r>
              <a:rPr lang="es-ES" sz="1400" dirty="0" smtClean="0"/>
              <a:t>b – 4ab</a:t>
            </a:r>
            <a:r>
              <a:rPr lang="es-ES" sz="1400" baseline="30000" dirty="0" smtClean="0"/>
              <a:t>2	    </a:t>
            </a:r>
            <a:r>
              <a:rPr lang="es-ES" sz="1400" dirty="0">
                <a:solidFill>
                  <a:srgbClr val="FF0000"/>
                </a:solidFill>
              </a:rPr>
              <a:t>A.  </a:t>
            </a:r>
            <a:r>
              <a:rPr lang="es-ES" sz="1400" dirty="0" smtClean="0">
                <a:solidFill>
                  <a:srgbClr val="FF0000"/>
                </a:solidFill>
              </a:rPr>
              <a:t>3b</a:t>
            </a:r>
            <a:r>
              <a:rPr lang="es-ES" sz="1400" baseline="30000" dirty="0" smtClean="0">
                <a:solidFill>
                  <a:srgbClr val="FF0000"/>
                </a:solidFill>
              </a:rPr>
              <a:t>3 </a:t>
            </a:r>
            <a:r>
              <a:rPr lang="es-ES" sz="1400" dirty="0" smtClean="0">
                <a:solidFill>
                  <a:srgbClr val="FF0000"/>
                </a:solidFill>
              </a:rPr>
              <a:t>– 8a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– 7ab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- 3b</a:t>
            </a:r>
            <a:r>
              <a:rPr lang="es-ES" sz="1400" baseline="30000" dirty="0" smtClean="0"/>
              <a:t>3 </a:t>
            </a:r>
            <a:r>
              <a:rPr lang="es-ES" sz="1400" dirty="0" smtClean="0"/>
              <a:t>+ </a:t>
            </a:r>
            <a:r>
              <a:rPr lang="es-ES" sz="1400" dirty="0"/>
              <a:t>8a</a:t>
            </a:r>
            <a:r>
              <a:rPr lang="es-ES" sz="1400" baseline="30000" dirty="0"/>
              <a:t>2</a:t>
            </a:r>
            <a:r>
              <a:rPr lang="es-ES" sz="1400" dirty="0"/>
              <a:t>b </a:t>
            </a:r>
            <a:r>
              <a:rPr lang="es-ES" sz="1400" dirty="0" smtClean="0"/>
              <a:t>+ </a:t>
            </a:r>
            <a:r>
              <a:rPr lang="es-ES" sz="1400" dirty="0"/>
              <a:t>7ab</a:t>
            </a:r>
            <a:r>
              <a:rPr lang="es-ES" sz="1400" baseline="30000" dirty="0"/>
              <a:t>2 	</a:t>
            </a:r>
            <a:r>
              <a:rPr lang="es-ES" sz="1400" dirty="0"/>
              <a:t>C. </a:t>
            </a:r>
            <a:r>
              <a:rPr lang="es-ES" sz="1400" dirty="0" smtClean="0"/>
              <a:t>- ab</a:t>
            </a:r>
            <a:r>
              <a:rPr lang="es-ES" sz="1400" baseline="30000" dirty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         D</a:t>
            </a:r>
            <a:r>
              <a:rPr lang="es-ES" sz="1400" dirty="0"/>
              <a:t>.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- 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11. De a</a:t>
            </a:r>
            <a:r>
              <a:rPr lang="es-ES" sz="1400" baseline="30000" dirty="0"/>
              <a:t>3</a:t>
            </a:r>
            <a:r>
              <a:rPr lang="es-ES" sz="1400" dirty="0"/>
              <a:t>b – ab</a:t>
            </a:r>
            <a:r>
              <a:rPr lang="es-ES" sz="1400" baseline="30000" dirty="0"/>
              <a:t>3</a:t>
            </a:r>
            <a:r>
              <a:rPr lang="es-ES" sz="1400" dirty="0"/>
              <a:t> restar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r>
              <a:rPr lang="es-ES" sz="1400" baseline="30000" dirty="0"/>
              <a:t>	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 – ab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- 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b</a:t>
            </a:r>
            <a:r>
              <a:rPr lang="es-ES" sz="1400" baseline="30000" dirty="0">
                <a:solidFill>
                  <a:srgbClr val="FF0000"/>
                </a:solidFill>
              </a:rPr>
              <a:t>4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	B. - a</a:t>
            </a:r>
            <a:r>
              <a:rPr lang="es-ES" sz="1400" baseline="30000" dirty="0"/>
              <a:t>3</a:t>
            </a:r>
            <a:r>
              <a:rPr lang="es-ES" sz="1400" dirty="0"/>
              <a:t>b + ab</a:t>
            </a:r>
            <a:r>
              <a:rPr lang="es-ES" sz="1400" baseline="30000" dirty="0"/>
              <a:t>3</a:t>
            </a:r>
            <a:r>
              <a:rPr lang="es-ES" sz="1400" dirty="0"/>
              <a:t> -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b</a:t>
            </a:r>
            <a:r>
              <a:rPr lang="es-ES" sz="1400" baseline="30000" dirty="0"/>
              <a:t>4</a:t>
            </a:r>
            <a:r>
              <a:rPr lang="es-ES" sz="1400" dirty="0"/>
              <a:t> 	C. - a</a:t>
            </a:r>
            <a:r>
              <a:rPr lang="es-ES" sz="1400" baseline="30000" dirty="0"/>
              <a:t>3</a:t>
            </a:r>
            <a:r>
              <a:rPr lang="es-ES" sz="1400" dirty="0"/>
              <a:t>b + ab</a:t>
            </a:r>
            <a:r>
              <a:rPr lang="es-ES" sz="1400" baseline="30000" dirty="0"/>
              <a:t>3</a:t>
            </a:r>
            <a:r>
              <a:rPr lang="es-ES" sz="1400" dirty="0"/>
              <a:t> +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- b</a:t>
            </a:r>
            <a:r>
              <a:rPr lang="es-ES" sz="1400" baseline="30000" dirty="0"/>
              <a:t>4</a:t>
            </a:r>
            <a:r>
              <a:rPr lang="es-ES" sz="1400" dirty="0"/>
              <a:t> 	D. a</a:t>
            </a:r>
            <a:r>
              <a:rPr lang="es-ES" sz="1400" baseline="30000" dirty="0"/>
              <a:t>3</a:t>
            </a:r>
            <a:r>
              <a:rPr lang="es-ES" sz="1400" dirty="0"/>
              <a:t>b – ab</a:t>
            </a:r>
            <a:r>
              <a:rPr lang="es-ES" sz="1400" baseline="30000" dirty="0"/>
              <a:t>3</a:t>
            </a:r>
            <a:r>
              <a:rPr lang="es-ES" sz="1400" dirty="0"/>
              <a:t> +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- b</a:t>
            </a:r>
            <a:r>
              <a:rPr lang="es-ES" sz="1400" baseline="30000" dirty="0"/>
              <a:t>4</a:t>
            </a:r>
            <a:r>
              <a:rPr lang="es-ES" sz="1400" dirty="0"/>
              <a:t> 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12</a:t>
            </a:r>
            <a:r>
              <a:rPr lang="es-ES" sz="1400" dirty="0"/>
              <a:t>. Restar 3a</a:t>
            </a:r>
            <a:r>
              <a:rPr lang="es-ES" sz="1400" baseline="30000" dirty="0"/>
              <a:t>2</a:t>
            </a:r>
            <a:r>
              <a:rPr lang="es-ES" sz="1400" dirty="0"/>
              <a:t>b – 5ab</a:t>
            </a:r>
            <a:r>
              <a:rPr lang="es-ES" sz="1400" baseline="30000" dirty="0"/>
              <a:t>2</a:t>
            </a:r>
            <a:r>
              <a:rPr lang="es-ES" sz="1400" dirty="0"/>
              <a:t> de 3ab</a:t>
            </a:r>
            <a:r>
              <a:rPr lang="es-ES" sz="1400" baseline="30000" dirty="0"/>
              <a:t>2</a:t>
            </a:r>
            <a:r>
              <a:rPr lang="es-ES" sz="1400" dirty="0"/>
              <a:t> – 5a</a:t>
            </a:r>
            <a:r>
              <a:rPr lang="es-ES" sz="1400" baseline="30000" dirty="0"/>
              <a:t>2</a:t>
            </a:r>
            <a:r>
              <a:rPr lang="es-ES" sz="1400" dirty="0"/>
              <a:t>b 	</a:t>
            </a:r>
            <a:r>
              <a:rPr lang="es-ES" sz="1400" baseline="300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- 8a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+ 8ab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      </a:t>
            </a:r>
            <a:r>
              <a:rPr lang="es-ES" sz="1400" dirty="0"/>
              <a:t>B. 8a</a:t>
            </a:r>
            <a:r>
              <a:rPr lang="es-ES" sz="1400" baseline="30000" dirty="0"/>
              <a:t>2</a:t>
            </a:r>
            <a:r>
              <a:rPr lang="es-ES" sz="1400" dirty="0"/>
              <a:t>b - 8ab</a:t>
            </a:r>
            <a:r>
              <a:rPr lang="es-ES" sz="1400" baseline="30000" dirty="0"/>
              <a:t>2</a:t>
            </a:r>
            <a:r>
              <a:rPr lang="es-ES" sz="1400" dirty="0"/>
              <a:t> 	C. - 2a</a:t>
            </a:r>
            <a:r>
              <a:rPr lang="es-ES" sz="1400" baseline="30000" dirty="0"/>
              <a:t>2</a:t>
            </a:r>
            <a:r>
              <a:rPr lang="es-ES" sz="1400" dirty="0"/>
              <a:t>b + 2ab</a:t>
            </a:r>
            <a:r>
              <a:rPr lang="es-ES" sz="1400" baseline="30000" dirty="0"/>
              <a:t>2</a:t>
            </a:r>
            <a:r>
              <a:rPr lang="es-ES" sz="1400" dirty="0"/>
              <a:t>   D. 2a</a:t>
            </a:r>
            <a:r>
              <a:rPr lang="es-ES" sz="1400" baseline="30000" dirty="0"/>
              <a:t>2</a:t>
            </a:r>
            <a:r>
              <a:rPr lang="es-ES" sz="1400" dirty="0"/>
              <a:t>b - 2ab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13</a:t>
            </a:r>
            <a:r>
              <a:rPr lang="es-ES" sz="1400" dirty="0"/>
              <a:t>. De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restar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	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- 3a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+ 2a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	</a:t>
            </a:r>
            <a:r>
              <a:rPr lang="es-ES" sz="1400" dirty="0"/>
              <a:t>B. 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- 2a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   C.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		D. -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14</a:t>
            </a:r>
            <a:r>
              <a:rPr lang="es-ES" sz="1400" dirty="0"/>
              <a:t>. Restar a</a:t>
            </a:r>
            <a:r>
              <a:rPr lang="es-ES" sz="1400" baseline="30000" dirty="0"/>
              <a:t>2</a:t>
            </a:r>
            <a:r>
              <a:rPr lang="es-ES" sz="1400" dirty="0"/>
              <a:t> – 4ab de 4bc + 9a</a:t>
            </a:r>
            <a:r>
              <a:rPr lang="es-ES" sz="1400" baseline="30000" dirty="0"/>
              <a:t>2</a:t>
            </a:r>
            <a:r>
              <a:rPr lang="es-ES" sz="1400" dirty="0"/>
              <a:t> - 6ab 	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8a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– 2ab + 4bc       </a:t>
            </a:r>
            <a:r>
              <a:rPr lang="es-ES" sz="1400" dirty="0"/>
              <a:t>B. - 8a</a:t>
            </a:r>
            <a:r>
              <a:rPr lang="es-ES" sz="1400" baseline="30000" dirty="0"/>
              <a:t>2</a:t>
            </a:r>
            <a:r>
              <a:rPr lang="es-ES" sz="1400" dirty="0"/>
              <a:t> + 2ab - 4bc     C. 10a</a:t>
            </a:r>
            <a:r>
              <a:rPr lang="es-ES" sz="1400" baseline="30000" dirty="0"/>
              <a:t>2</a:t>
            </a:r>
            <a:r>
              <a:rPr lang="es-ES" sz="1400" dirty="0"/>
              <a:t> – 10ab + 4bc    D. - 10a</a:t>
            </a:r>
            <a:r>
              <a:rPr lang="es-ES" sz="1400" baseline="30000" dirty="0"/>
              <a:t>2</a:t>
            </a:r>
            <a:r>
              <a:rPr lang="es-ES" sz="1400" dirty="0"/>
              <a:t> + 10ab – 4bc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15</a:t>
            </a:r>
            <a:r>
              <a:rPr lang="es-ES" sz="1400" dirty="0"/>
              <a:t>. De 3a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– 4a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restar – 5a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+ 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2a</a:t>
            </a:r>
            <a:r>
              <a:rPr lang="es-ES" sz="1400" baseline="30000" dirty="0">
                <a:solidFill>
                  <a:srgbClr val="FF0000"/>
                </a:solidFill>
              </a:rPr>
              <a:t>4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4 </a:t>
            </a:r>
            <a:r>
              <a:rPr lang="es-ES" sz="1400" dirty="0">
                <a:solidFill>
                  <a:srgbClr val="FF0000"/>
                </a:solidFill>
              </a:rPr>
              <a:t>– 2a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  </a:t>
            </a:r>
            <a:r>
              <a:rPr lang="es-ES" sz="1400" dirty="0"/>
              <a:t>B. - 2a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-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 </a:t>
            </a:r>
            <a:r>
              <a:rPr lang="es-ES" sz="1400" dirty="0"/>
              <a:t>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	C. 4a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 </a:t>
            </a:r>
            <a:r>
              <a:rPr lang="es-ES" sz="1400" dirty="0"/>
              <a:t>– 9a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+ 2a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 D. - 4a</a:t>
            </a:r>
            <a:r>
              <a:rPr lang="es-ES" sz="1400" baseline="30000" dirty="0"/>
              <a:t>4</a:t>
            </a:r>
            <a:r>
              <a:rPr lang="es-ES" sz="1400" dirty="0"/>
              <a:t>b</a:t>
            </a:r>
            <a:r>
              <a:rPr lang="es-ES" sz="1400" baseline="30000" dirty="0"/>
              <a:t>3 </a:t>
            </a:r>
            <a:r>
              <a:rPr lang="es-ES" sz="1400" dirty="0"/>
              <a:t>+ 9a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4</a:t>
            </a:r>
            <a:r>
              <a:rPr lang="es-ES" sz="1400" dirty="0"/>
              <a:t> - 2a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16</a:t>
            </a:r>
            <a:r>
              <a:rPr lang="es-ES" sz="1400" dirty="0"/>
              <a:t>. Restar 1/3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+ 2/5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de 20/3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+ 13/5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  <a:r>
              <a:rPr lang="es-ES" sz="1400" baseline="300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19/3 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+ 11/5 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  </a:t>
            </a:r>
            <a:r>
              <a:rPr lang="es-ES" sz="1400" dirty="0"/>
              <a:t>B. - 19/3 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</a:t>
            </a:r>
            <a:r>
              <a:rPr lang="es-ES" sz="1400" dirty="0"/>
              <a:t> - 11/5 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     C. 7a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 </a:t>
            </a:r>
            <a:r>
              <a:rPr lang="es-ES" sz="1400" dirty="0"/>
              <a:t>+ 3a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    D. - 7a</a:t>
            </a:r>
            <a:r>
              <a:rPr lang="es-ES" sz="1400" baseline="30000" dirty="0"/>
              <a:t>3</a:t>
            </a:r>
            <a:r>
              <a:rPr lang="es-ES" sz="1400" dirty="0"/>
              <a:t>b</a:t>
            </a:r>
            <a:r>
              <a:rPr lang="es-ES" sz="1400" baseline="30000" dirty="0"/>
              <a:t>2 </a:t>
            </a:r>
            <a:r>
              <a:rPr lang="es-ES" sz="1400" dirty="0"/>
              <a:t>- 3a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17</a:t>
            </a:r>
            <a:r>
              <a:rPr lang="es-ES" sz="1400" dirty="0"/>
              <a:t>. De ¾ a</a:t>
            </a:r>
            <a:r>
              <a:rPr lang="es-ES" sz="1400" baseline="30000" dirty="0"/>
              <a:t>3</a:t>
            </a:r>
            <a:r>
              <a:rPr lang="es-ES" sz="1400" dirty="0"/>
              <a:t> – 2/3a</a:t>
            </a:r>
            <a:r>
              <a:rPr lang="es-ES" sz="1400" baseline="30000" dirty="0"/>
              <a:t>2</a:t>
            </a:r>
            <a:r>
              <a:rPr lang="es-ES" sz="1400" dirty="0"/>
              <a:t>b restar 3/5 a</a:t>
            </a:r>
            <a:r>
              <a:rPr lang="es-ES" sz="1400" baseline="30000" dirty="0"/>
              <a:t>3</a:t>
            </a:r>
            <a:r>
              <a:rPr lang="es-ES" sz="1400" dirty="0"/>
              <a:t> – a</a:t>
            </a:r>
            <a:r>
              <a:rPr lang="es-ES" sz="1400" baseline="30000" dirty="0"/>
              <a:t>2</a:t>
            </a:r>
            <a:r>
              <a:rPr lang="es-ES" sz="1400" dirty="0"/>
              <a:t>b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3/20a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+ 1/3a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  </a:t>
            </a:r>
            <a:r>
              <a:rPr lang="es-ES" sz="1400" dirty="0"/>
              <a:t>B. - 3/20a</a:t>
            </a:r>
            <a:r>
              <a:rPr lang="es-ES" sz="1400" baseline="30000" dirty="0"/>
              <a:t>3</a:t>
            </a:r>
            <a:r>
              <a:rPr lang="es-ES" sz="1400" dirty="0"/>
              <a:t> - 1/3a</a:t>
            </a:r>
            <a:r>
              <a:rPr lang="es-ES" sz="1400" baseline="30000" dirty="0"/>
              <a:t>2</a:t>
            </a:r>
            <a:r>
              <a:rPr lang="es-ES" sz="1400" dirty="0"/>
              <a:t>b 	C. 27/20 a</a:t>
            </a:r>
            <a:r>
              <a:rPr lang="es-ES" sz="1400" baseline="30000" dirty="0"/>
              <a:t>3 </a:t>
            </a:r>
            <a:r>
              <a:rPr lang="es-ES" sz="1400" dirty="0"/>
              <a:t>– 5/3 a</a:t>
            </a:r>
            <a:r>
              <a:rPr lang="es-ES" sz="1400" baseline="30000" dirty="0"/>
              <a:t>2</a:t>
            </a:r>
            <a:r>
              <a:rPr lang="es-ES" sz="1400" dirty="0"/>
              <a:t>b   D. - 27/20a</a:t>
            </a:r>
            <a:r>
              <a:rPr lang="es-ES" sz="1400" baseline="30000" dirty="0"/>
              <a:t>3</a:t>
            </a:r>
            <a:r>
              <a:rPr lang="es-ES" sz="1400" dirty="0"/>
              <a:t> + 5/3a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18</a:t>
            </a:r>
            <a:r>
              <a:rPr lang="es-ES" sz="1400" dirty="0"/>
              <a:t>. Restar 2a</a:t>
            </a:r>
            <a:r>
              <a:rPr lang="es-ES" sz="1400" baseline="30000" dirty="0"/>
              <a:t>x</a:t>
            </a:r>
            <a:r>
              <a:rPr lang="es-ES" sz="1400" dirty="0"/>
              <a:t> – a</a:t>
            </a:r>
            <a:r>
              <a:rPr lang="es-ES" sz="1400" baseline="30000" dirty="0"/>
              <a:t>x-1</a:t>
            </a:r>
            <a:r>
              <a:rPr lang="es-ES" sz="1400" dirty="0"/>
              <a:t> + 3a</a:t>
            </a:r>
            <a:r>
              <a:rPr lang="es-ES" sz="1400" baseline="30000" dirty="0"/>
              <a:t>x-2</a:t>
            </a:r>
            <a:r>
              <a:rPr lang="es-ES" sz="1400" dirty="0"/>
              <a:t> de – </a:t>
            </a:r>
            <a:r>
              <a:rPr lang="es-ES" sz="1400" dirty="0" err="1"/>
              <a:t>a</a:t>
            </a:r>
            <a:r>
              <a:rPr lang="es-ES" sz="1400" baseline="30000" dirty="0" err="1"/>
              <a:t>x</a:t>
            </a:r>
            <a:r>
              <a:rPr lang="es-ES" sz="1400" dirty="0"/>
              <a:t> + 6a</a:t>
            </a:r>
            <a:r>
              <a:rPr lang="es-ES" sz="1400" baseline="30000" dirty="0"/>
              <a:t>x-1</a:t>
            </a:r>
            <a:r>
              <a:rPr lang="es-ES" sz="1400" dirty="0"/>
              <a:t> – 4a</a:t>
            </a:r>
            <a:r>
              <a:rPr lang="es-ES" sz="1400" baseline="30000" dirty="0"/>
              <a:t>x-2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- 3a</a:t>
            </a:r>
            <a:r>
              <a:rPr lang="es-ES" sz="1400" baseline="30000" dirty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 + 7a</a:t>
            </a:r>
            <a:r>
              <a:rPr lang="es-ES" sz="1400" baseline="30000" dirty="0">
                <a:solidFill>
                  <a:srgbClr val="FF0000"/>
                </a:solidFill>
              </a:rPr>
              <a:t>x-1</a:t>
            </a:r>
            <a:r>
              <a:rPr lang="es-ES" sz="1400" dirty="0">
                <a:solidFill>
                  <a:srgbClr val="FF0000"/>
                </a:solidFill>
              </a:rPr>
              <a:t> - 7a</a:t>
            </a:r>
            <a:r>
              <a:rPr lang="es-ES" sz="1400" baseline="30000" dirty="0">
                <a:solidFill>
                  <a:srgbClr val="FF0000"/>
                </a:solidFill>
              </a:rPr>
              <a:t>x-2</a:t>
            </a:r>
            <a:r>
              <a:rPr lang="es-ES" sz="1400" dirty="0">
                <a:solidFill>
                  <a:srgbClr val="FF0000"/>
                </a:solidFill>
              </a:rPr>
              <a:t>     </a:t>
            </a:r>
            <a:r>
              <a:rPr lang="es-ES" sz="1400" dirty="0"/>
              <a:t>B. 3a</a:t>
            </a:r>
            <a:r>
              <a:rPr lang="es-ES" sz="1400" baseline="30000" dirty="0"/>
              <a:t>x</a:t>
            </a:r>
            <a:r>
              <a:rPr lang="es-ES" sz="1400" dirty="0"/>
              <a:t> - 7a</a:t>
            </a:r>
            <a:r>
              <a:rPr lang="es-ES" sz="1400" baseline="30000" dirty="0"/>
              <a:t>x-1</a:t>
            </a:r>
            <a:r>
              <a:rPr lang="es-ES" sz="1400" dirty="0"/>
              <a:t> + 7a</a:t>
            </a:r>
            <a:r>
              <a:rPr lang="es-ES" sz="1400" baseline="30000" dirty="0"/>
              <a:t>x-2</a:t>
            </a:r>
            <a:r>
              <a:rPr lang="es-ES" sz="1400" dirty="0"/>
              <a:t>      C. - 3a</a:t>
            </a:r>
            <a:r>
              <a:rPr lang="es-ES" sz="1400" baseline="30000" dirty="0"/>
              <a:t>x</a:t>
            </a:r>
            <a:r>
              <a:rPr lang="es-ES" sz="1400" dirty="0"/>
              <a:t> + 5a</a:t>
            </a:r>
            <a:r>
              <a:rPr lang="es-ES" sz="1400" baseline="30000" dirty="0"/>
              <a:t>x-1</a:t>
            </a:r>
            <a:r>
              <a:rPr lang="es-ES" sz="1400" dirty="0"/>
              <a:t> - a</a:t>
            </a:r>
            <a:r>
              <a:rPr lang="es-ES" sz="1400" baseline="30000" dirty="0"/>
              <a:t>x-2</a:t>
            </a:r>
            <a:r>
              <a:rPr lang="es-ES" sz="1400" dirty="0"/>
              <a:t>     D. 3a</a:t>
            </a:r>
            <a:r>
              <a:rPr lang="es-ES" sz="1400" baseline="30000" dirty="0"/>
              <a:t>x</a:t>
            </a:r>
            <a:r>
              <a:rPr lang="es-ES" sz="1400" dirty="0"/>
              <a:t> - 5a</a:t>
            </a:r>
            <a:r>
              <a:rPr lang="es-ES" sz="1400" baseline="30000" dirty="0"/>
              <a:t>x-1</a:t>
            </a:r>
            <a:r>
              <a:rPr lang="es-ES" sz="1400" dirty="0"/>
              <a:t> + a</a:t>
            </a:r>
            <a:r>
              <a:rPr lang="es-ES" sz="1400" baseline="30000" dirty="0"/>
              <a:t>x-2</a:t>
            </a:r>
            <a:r>
              <a:rPr lang="es-E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19</a:t>
            </a:r>
            <a:r>
              <a:rPr lang="es-ES" sz="1400" dirty="0"/>
              <a:t>. De – 4m</a:t>
            </a:r>
            <a:r>
              <a:rPr lang="es-ES" sz="1400" baseline="30000" dirty="0"/>
              <a:t>x</a:t>
            </a:r>
            <a:r>
              <a:rPr lang="es-ES" sz="1400" dirty="0"/>
              <a:t> + 5m</a:t>
            </a:r>
            <a:r>
              <a:rPr lang="es-ES" sz="1400" baseline="30000" dirty="0"/>
              <a:t>2x</a:t>
            </a:r>
            <a:r>
              <a:rPr lang="es-ES" sz="1400" dirty="0"/>
              <a:t> – 7m</a:t>
            </a:r>
            <a:r>
              <a:rPr lang="es-ES" sz="1400" baseline="30000" dirty="0"/>
              <a:t>3x</a:t>
            </a:r>
            <a:r>
              <a:rPr lang="es-ES" sz="1400" dirty="0"/>
              <a:t> restar 9m</a:t>
            </a:r>
            <a:r>
              <a:rPr lang="es-ES" sz="1400" baseline="30000" dirty="0"/>
              <a:t>x</a:t>
            </a:r>
            <a:r>
              <a:rPr lang="es-ES" sz="1400" dirty="0"/>
              <a:t> – 2m</a:t>
            </a:r>
            <a:r>
              <a:rPr lang="es-ES" sz="1400" baseline="30000" dirty="0"/>
              <a:t>3x</a:t>
            </a:r>
            <a:r>
              <a:rPr lang="es-ES" sz="1400" dirty="0"/>
              <a:t> </a:t>
            </a:r>
            <a:r>
              <a:rPr lang="es-ES" sz="1400" baseline="300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- 13m</a:t>
            </a:r>
            <a:r>
              <a:rPr lang="es-ES" sz="1400" baseline="30000" dirty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 + 5m</a:t>
            </a:r>
            <a:r>
              <a:rPr lang="es-ES" sz="1400" baseline="30000" dirty="0">
                <a:solidFill>
                  <a:srgbClr val="FF0000"/>
                </a:solidFill>
              </a:rPr>
              <a:t>2x</a:t>
            </a:r>
            <a:r>
              <a:rPr lang="es-ES" sz="1400" dirty="0">
                <a:solidFill>
                  <a:srgbClr val="FF0000"/>
                </a:solidFill>
              </a:rPr>
              <a:t> - 5m</a:t>
            </a:r>
            <a:r>
              <a:rPr lang="es-ES" sz="1400" baseline="30000" dirty="0">
                <a:solidFill>
                  <a:srgbClr val="FF0000"/>
                </a:solidFill>
              </a:rPr>
              <a:t>3x</a:t>
            </a:r>
            <a:r>
              <a:rPr lang="es-ES" sz="1400" dirty="0">
                <a:solidFill>
                  <a:srgbClr val="FF0000"/>
                </a:solidFill>
              </a:rPr>
              <a:t>   </a:t>
            </a:r>
            <a:r>
              <a:rPr lang="es-ES" sz="1400" dirty="0"/>
              <a:t>B. 13m</a:t>
            </a:r>
            <a:r>
              <a:rPr lang="es-ES" sz="1400" baseline="30000" dirty="0"/>
              <a:t>x</a:t>
            </a:r>
            <a:r>
              <a:rPr lang="es-ES" sz="1400" dirty="0"/>
              <a:t> - 5m</a:t>
            </a:r>
            <a:r>
              <a:rPr lang="es-ES" sz="1400" baseline="30000" dirty="0"/>
              <a:t>2x</a:t>
            </a:r>
            <a:r>
              <a:rPr lang="es-ES" sz="1400" dirty="0"/>
              <a:t> + 5m</a:t>
            </a:r>
            <a:r>
              <a:rPr lang="es-ES" sz="1400" baseline="30000" dirty="0"/>
              <a:t>3x</a:t>
            </a:r>
            <a:r>
              <a:rPr lang="es-ES" sz="1400" dirty="0"/>
              <a:t>      C. 5m</a:t>
            </a:r>
            <a:r>
              <a:rPr lang="es-ES" sz="1400" baseline="30000" dirty="0"/>
              <a:t>x</a:t>
            </a:r>
            <a:r>
              <a:rPr lang="es-ES" sz="1400" dirty="0"/>
              <a:t> + 5m</a:t>
            </a:r>
            <a:r>
              <a:rPr lang="es-ES" sz="1400" baseline="30000" dirty="0"/>
              <a:t>2x</a:t>
            </a:r>
            <a:r>
              <a:rPr lang="es-ES" sz="1400" dirty="0"/>
              <a:t> - 9m</a:t>
            </a:r>
            <a:r>
              <a:rPr lang="es-ES" sz="1400" baseline="30000" dirty="0"/>
              <a:t>3x</a:t>
            </a:r>
            <a:r>
              <a:rPr lang="es-ES" sz="1400" dirty="0"/>
              <a:t>   D. - 5m</a:t>
            </a:r>
            <a:r>
              <a:rPr lang="es-ES" sz="1400" baseline="30000" dirty="0"/>
              <a:t>x</a:t>
            </a:r>
            <a:r>
              <a:rPr lang="es-ES" sz="1400" dirty="0"/>
              <a:t> - 5m</a:t>
            </a:r>
            <a:r>
              <a:rPr lang="es-ES" sz="1400" baseline="30000" dirty="0"/>
              <a:t>2x</a:t>
            </a:r>
            <a:r>
              <a:rPr lang="es-ES" sz="1400" dirty="0"/>
              <a:t> + 9m</a:t>
            </a:r>
            <a:r>
              <a:rPr lang="es-ES" sz="1400" baseline="30000" dirty="0"/>
              <a:t>3x</a:t>
            </a:r>
            <a:r>
              <a:rPr lang="es-E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20</a:t>
            </a:r>
            <a:r>
              <a:rPr lang="es-ES" sz="1400" dirty="0"/>
              <a:t>. Restar ½ a</a:t>
            </a:r>
            <a:r>
              <a:rPr lang="es-ES" sz="1400" baseline="30000" dirty="0"/>
              <a:t>n-1</a:t>
            </a:r>
            <a:r>
              <a:rPr lang="es-ES" sz="1400" dirty="0"/>
              <a:t> – ¼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dirty="0"/>
              <a:t> + ¾ a</a:t>
            </a:r>
            <a:r>
              <a:rPr lang="es-ES" sz="1400" baseline="30000" dirty="0"/>
              <a:t>n+1</a:t>
            </a:r>
            <a:r>
              <a:rPr lang="es-ES" sz="1400" dirty="0"/>
              <a:t> de – ¼ a</a:t>
            </a:r>
            <a:r>
              <a:rPr lang="es-ES" sz="1400" baseline="30000" dirty="0"/>
              <a:t>n-1</a:t>
            </a:r>
            <a:r>
              <a:rPr lang="es-ES" sz="1400" dirty="0"/>
              <a:t> + ¾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dirty="0"/>
              <a:t> – ½ a</a:t>
            </a:r>
            <a:r>
              <a:rPr lang="es-ES" sz="1400" baseline="30000" dirty="0"/>
              <a:t>n+1</a:t>
            </a:r>
            <a:r>
              <a:rPr lang="es-ES" sz="1400" dirty="0"/>
              <a:t>      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baseline="300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– ¾ a</a:t>
            </a:r>
            <a:r>
              <a:rPr lang="es-ES" sz="1400" baseline="30000" dirty="0">
                <a:solidFill>
                  <a:srgbClr val="FF0000"/>
                </a:solidFill>
              </a:rPr>
              <a:t>n-1</a:t>
            </a:r>
            <a:r>
              <a:rPr lang="es-ES" sz="1400" dirty="0">
                <a:solidFill>
                  <a:srgbClr val="FF0000"/>
                </a:solidFill>
              </a:rPr>
              <a:t> +</a:t>
            </a:r>
            <a:r>
              <a:rPr lang="es-ES" sz="1400" baseline="300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a</a:t>
            </a:r>
            <a:r>
              <a:rPr lang="es-ES" sz="1400" baseline="30000" dirty="0" err="1">
                <a:solidFill>
                  <a:srgbClr val="FF0000"/>
                </a:solidFill>
              </a:rPr>
              <a:t>n</a:t>
            </a:r>
            <a:r>
              <a:rPr lang="es-ES" sz="1400" baseline="30000" dirty="0">
                <a:solidFill>
                  <a:srgbClr val="FF0000"/>
                </a:solidFill>
              </a:rPr>
              <a:t>  </a:t>
            </a:r>
            <a:r>
              <a:rPr lang="es-ES" sz="1400" dirty="0">
                <a:solidFill>
                  <a:srgbClr val="FF0000"/>
                </a:solidFill>
              </a:rPr>
              <a:t>-</a:t>
            </a:r>
            <a:r>
              <a:rPr lang="es-ES" sz="1400" baseline="30000" dirty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¾ a</a:t>
            </a:r>
            <a:r>
              <a:rPr lang="es-ES" sz="1400" baseline="30000" dirty="0">
                <a:solidFill>
                  <a:srgbClr val="FF0000"/>
                </a:solidFill>
              </a:rPr>
              <a:t>n+1 </a:t>
            </a:r>
            <a:r>
              <a:rPr lang="es-ES" sz="1400" dirty="0">
                <a:solidFill>
                  <a:srgbClr val="FF0000"/>
                </a:solidFill>
              </a:rPr>
              <a:t>     </a:t>
            </a:r>
            <a:r>
              <a:rPr lang="es-ES" sz="1400" dirty="0"/>
              <a:t>B. ¾ a</a:t>
            </a:r>
            <a:r>
              <a:rPr lang="es-ES" sz="1400" baseline="30000" dirty="0"/>
              <a:t>n-1</a:t>
            </a:r>
            <a:r>
              <a:rPr lang="es-ES" sz="1400" dirty="0"/>
              <a:t> -</a:t>
            </a:r>
            <a:r>
              <a:rPr lang="es-ES" sz="1400" baseline="30000" dirty="0"/>
              <a:t>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baseline="30000" dirty="0"/>
              <a:t>  </a:t>
            </a:r>
            <a:r>
              <a:rPr lang="es-ES" sz="1400" dirty="0"/>
              <a:t>+</a:t>
            </a:r>
            <a:r>
              <a:rPr lang="es-ES" sz="1400" baseline="30000" dirty="0"/>
              <a:t> </a:t>
            </a:r>
            <a:r>
              <a:rPr lang="es-ES" sz="1400" dirty="0"/>
              <a:t>¾ a</a:t>
            </a:r>
            <a:r>
              <a:rPr lang="es-ES" sz="1400" baseline="30000" dirty="0"/>
              <a:t>n+1       </a:t>
            </a:r>
            <a:r>
              <a:rPr lang="es-ES" sz="1400" dirty="0"/>
              <a:t>C. ¼ a</a:t>
            </a:r>
            <a:r>
              <a:rPr lang="es-ES" sz="1400" baseline="30000" dirty="0"/>
              <a:t>n-1</a:t>
            </a:r>
            <a:r>
              <a:rPr lang="es-ES" sz="1400" dirty="0"/>
              <a:t> + ½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baseline="30000" dirty="0"/>
              <a:t>  </a:t>
            </a:r>
            <a:r>
              <a:rPr lang="es-ES" sz="1400" dirty="0"/>
              <a:t>+ ½ a</a:t>
            </a:r>
            <a:r>
              <a:rPr lang="es-ES" sz="1400" baseline="30000" dirty="0"/>
              <a:t>n+1       </a:t>
            </a:r>
            <a:r>
              <a:rPr lang="es-ES" sz="1400" dirty="0"/>
              <a:t>D.</a:t>
            </a:r>
            <a:r>
              <a:rPr lang="es-ES" sz="1400" baseline="30000" dirty="0"/>
              <a:t>  - </a:t>
            </a:r>
            <a:r>
              <a:rPr lang="es-ES" sz="1400" dirty="0"/>
              <a:t>¼ a</a:t>
            </a:r>
            <a:r>
              <a:rPr lang="es-ES" sz="1400" baseline="30000" dirty="0"/>
              <a:t>n-1</a:t>
            </a:r>
            <a:r>
              <a:rPr lang="es-ES" sz="1400" dirty="0"/>
              <a:t> -</a:t>
            </a:r>
            <a:r>
              <a:rPr lang="es-ES" sz="1400" baseline="30000" dirty="0"/>
              <a:t> </a:t>
            </a:r>
            <a:r>
              <a:rPr lang="es-ES" sz="1400" dirty="0"/>
              <a:t>½ </a:t>
            </a:r>
            <a:r>
              <a:rPr lang="es-ES" sz="1400" dirty="0" err="1"/>
              <a:t>a</a:t>
            </a:r>
            <a:r>
              <a:rPr lang="es-ES" sz="1400" baseline="30000" dirty="0" err="1"/>
              <a:t>n</a:t>
            </a:r>
            <a:r>
              <a:rPr lang="es-ES" sz="1400" baseline="30000" dirty="0"/>
              <a:t>  </a:t>
            </a:r>
            <a:r>
              <a:rPr lang="es-ES" sz="1400" dirty="0"/>
              <a:t>-</a:t>
            </a:r>
            <a:r>
              <a:rPr lang="es-ES" sz="1400" baseline="30000" dirty="0"/>
              <a:t> </a:t>
            </a:r>
            <a:r>
              <a:rPr lang="es-ES" sz="1400" dirty="0"/>
              <a:t> ½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n+1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21. De 5m + 3n – 8 restar – 2m + n – 1		</a:t>
            </a:r>
            <a:r>
              <a:rPr lang="es-ES" sz="1400" dirty="0">
                <a:solidFill>
                  <a:srgbClr val="FF0000"/>
                </a:solidFill>
              </a:rPr>
              <a:t>A. 7m + 2n – 7</a:t>
            </a:r>
            <a:r>
              <a:rPr lang="es-ES" sz="1400" dirty="0"/>
              <a:t>	B. – 7m - 2n + 7	C. 3m + 4n - 9	D. – 3m - 4n + 9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22</a:t>
            </a:r>
            <a:r>
              <a:rPr lang="es-ES" sz="1400" dirty="0"/>
              <a:t>. Restar – 5m – 3n + 8 de 2m – n + 1	</a:t>
            </a:r>
            <a:r>
              <a:rPr lang="es-ES" sz="1400" dirty="0">
                <a:solidFill>
                  <a:srgbClr val="FF0000"/>
                </a:solidFill>
              </a:rPr>
              <a:t>A. 7m + 2n - 7</a:t>
            </a:r>
            <a:r>
              <a:rPr lang="es-ES" sz="1400" dirty="0"/>
              <a:t>	B. – 7m - 2n + 7	C. 3m + 4n - 9	D. – 3m - 4n + 9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23</a:t>
            </a:r>
            <a:r>
              <a:rPr lang="es-ES" sz="1400" dirty="0"/>
              <a:t>. De 6m</a:t>
            </a:r>
            <a:r>
              <a:rPr lang="es-ES" sz="1400" baseline="30000" dirty="0"/>
              <a:t>2</a:t>
            </a:r>
            <a:r>
              <a:rPr lang="es-ES" sz="1400" dirty="0"/>
              <a:t> – 4m + 7 restar m</a:t>
            </a:r>
            <a:r>
              <a:rPr lang="es-ES" sz="1400" baseline="30000" dirty="0"/>
              <a:t>2</a:t>
            </a:r>
            <a:r>
              <a:rPr lang="es-ES" sz="1400" dirty="0"/>
              <a:t> – m + 2		</a:t>
            </a:r>
            <a:r>
              <a:rPr lang="es-ES" sz="1400" dirty="0">
                <a:solidFill>
                  <a:srgbClr val="FF0000"/>
                </a:solidFill>
              </a:rPr>
              <a:t>A. 5m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– 3m + 5</a:t>
            </a:r>
            <a:r>
              <a:rPr lang="es-ES" sz="1400" dirty="0"/>
              <a:t>	B. – 5m</a:t>
            </a:r>
            <a:r>
              <a:rPr lang="es-ES" sz="1400" baseline="30000" dirty="0"/>
              <a:t>2</a:t>
            </a:r>
            <a:r>
              <a:rPr lang="es-ES" sz="1400" dirty="0"/>
              <a:t> + 3m – 5	C. 7m</a:t>
            </a:r>
            <a:r>
              <a:rPr lang="es-ES" sz="1400" baseline="30000" dirty="0"/>
              <a:t>2</a:t>
            </a:r>
            <a:r>
              <a:rPr lang="es-ES" sz="1400" dirty="0"/>
              <a:t> - 5m + 9	D. - 7m</a:t>
            </a:r>
            <a:r>
              <a:rPr lang="es-ES" sz="1400" baseline="30000" dirty="0"/>
              <a:t>2</a:t>
            </a:r>
            <a:r>
              <a:rPr lang="es-ES" sz="1400" dirty="0"/>
              <a:t> + 5m - 9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24</a:t>
            </a:r>
            <a:r>
              <a:rPr lang="es-ES" sz="1400" dirty="0"/>
              <a:t>. Restar 6m</a:t>
            </a:r>
            <a:r>
              <a:rPr lang="es-ES" sz="1400" baseline="30000" dirty="0"/>
              <a:t>2</a:t>
            </a:r>
            <a:r>
              <a:rPr lang="es-ES" sz="1400" dirty="0"/>
              <a:t> - 4m + 7 de m</a:t>
            </a:r>
            <a:r>
              <a:rPr lang="es-ES" sz="1400" baseline="30000" dirty="0"/>
              <a:t>2</a:t>
            </a:r>
            <a:r>
              <a:rPr lang="es-ES" sz="1400" dirty="0"/>
              <a:t> - m + 2		</a:t>
            </a:r>
            <a:r>
              <a:rPr lang="es-ES" sz="1400" dirty="0">
                <a:solidFill>
                  <a:srgbClr val="FF0000"/>
                </a:solidFill>
              </a:rPr>
              <a:t>A. - 5m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+ 3m - 5</a:t>
            </a:r>
            <a:r>
              <a:rPr lang="es-ES" sz="1400" dirty="0"/>
              <a:t>	B. 5m</a:t>
            </a:r>
            <a:r>
              <a:rPr lang="es-ES" sz="1400" baseline="30000" dirty="0"/>
              <a:t>2</a:t>
            </a:r>
            <a:r>
              <a:rPr lang="es-ES" sz="1400" dirty="0"/>
              <a:t> - 3m - 5	C. 7m</a:t>
            </a:r>
            <a:r>
              <a:rPr lang="es-ES" sz="1400" baseline="30000" dirty="0"/>
              <a:t>2</a:t>
            </a:r>
            <a:r>
              <a:rPr lang="es-ES" sz="1400" dirty="0"/>
              <a:t> - 5m + 9	D. - 7m</a:t>
            </a:r>
            <a:r>
              <a:rPr lang="es-ES" sz="1400" baseline="30000" dirty="0"/>
              <a:t>2</a:t>
            </a:r>
            <a:r>
              <a:rPr lang="es-ES" sz="1400" dirty="0"/>
              <a:t> + 5m - 9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25</a:t>
            </a:r>
            <a:r>
              <a:rPr lang="es-ES" sz="1400" dirty="0"/>
              <a:t>. De 9x</a:t>
            </a:r>
            <a:r>
              <a:rPr lang="es-ES" sz="1400" baseline="30000" dirty="0"/>
              <a:t>2</a:t>
            </a:r>
            <a:r>
              <a:rPr lang="es-ES" sz="1400" dirty="0"/>
              <a:t>y – 8xy</a:t>
            </a:r>
            <a:r>
              <a:rPr lang="es-ES" sz="1400" baseline="30000" dirty="0"/>
              <a:t>2</a:t>
            </a:r>
            <a:r>
              <a:rPr lang="es-ES" sz="1400" dirty="0"/>
              <a:t> restar – 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r>
              <a:rPr lang="es-ES" sz="1400" dirty="0"/>
              <a:t>		</a:t>
            </a:r>
            <a:r>
              <a:rPr lang="es-ES" sz="1400" dirty="0">
                <a:solidFill>
                  <a:srgbClr val="FF0000"/>
                </a:solidFill>
              </a:rPr>
              <a:t>A. 13x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– 9xy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	B. - 13x</a:t>
            </a:r>
            <a:r>
              <a:rPr lang="es-ES" sz="1400" baseline="30000" dirty="0"/>
              <a:t>2</a:t>
            </a:r>
            <a:r>
              <a:rPr lang="es-ES" sz="1400" dirty="0"/>
              <a:t>y + 9xy</a:t>
            </a:r>
            <a:r>
              <a:rPr lang="es-ES" sz="1400" baseline="30000" dirty="0"/>
              <a:t>2</a:t>
            </a:r>
            <a:r>
              <a:rPr lang="es-ES" sz="1400" dirty="0"/>
              <a:t>	C. 5x</a:t>
            </a:r>
            <a:r>
              <a:rPr lang="es-ES" sz="1400" baseline="30000" dirty="0"/>
              <a:t>2</a:t>
            </a:r>
            <a:r>
              <a:rPr lang="es-ES" sz="1400" dirty="0"/>
              <a:t>y - 7xy</a:t>
            </a:r>
            <a:r>
              <a:rPr lang="es-ES" sz="1400" baseline="30000" dirty="0"/>
              <a:t>2</a:t>
            </a:r>
            <a:r>
              <a:rPr lang="es-ES" sz="1400" dirty="0"/>
              <a:t>	D. – 5x</a:t>
            </a:r>
            <a:r>
              <a:rPr lang="es-ES" sz="1400" baseline="30000" dirty="0"/>
              <a:t>2</a:t>
            </a:r>
            <a:r>
              <a:rPr lang="es-ES" sz="1400" dirty="0"/>
              <a:t>y + 7xy</a:t>
            </a:r>
            <a:r>
              <a:rPr lang="es-ES" sz="1400" baseline="30000" dirty="0"/>
              <a:t>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26</a:t>
            </a:r>
            <a:r>
              <a:rPr lang="es-ES" sz="1400" dirty="0"/>
              <a:t>. Restar 9x</a:t>
            </a:r>
            <a:r>
              <a:rPr lang="es-ES" sz="1400" baseline="30000" dirty="0"/>
              <a:t>2</a:t>
            </a:r>
            <a:r>
              <a:rPr lang="es-ES" sz="1400" dirty="0"/>
              <a:t>y - 8xy</a:t>
            </a:r>
            <a:r>
              <a:rPr lang="es-ES" sz="1400" baseline="30000" dirty="0"/>
              <a:t>2</a:t>
            </a:r>
            <a:r>
              <a:rPr lang="es-ES" sz="1400" dirty="0"/>
              <a:t> de - 4x</a:t>
            </a:r>
            <a:r>
              <a:rPr lang="es-ES" sz="1400" baseline="30000" dirty="0"/>
              <a:t>2</a:t>
            </a:r>
            <a:r>
              <a:rPr lang="es-ES" sz="1400" dirty="0"/>
              <a:t>y + xy</a:t>
            </a:r>
            <a:r>
              <a:rPr lang="es-ES" sz="1400" baseline="30000" dirty="0"/>
              <a:t>2</a:t>
            </a:r>
            <a:r>
              <a:rPr lang="es-ES" sz="1400" dirty="0"/>
              <a:t>		</a:t>
            </a:r>
            <a:r>
              <a:rPr lang="es-ES" sz="1400" dirty="0">
                <a:solidFill>
                  <a:srgbClr val="FF0000"/>
                </a:solidFill>
              </a:rPr>
              <a:t>A. - 13x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+ 9xy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	B. 13x</a:t>
            </a:r>
            <a:r>
              <a:rPr lang="es-ES" sz="1400" baseline="30000" dirty="0"/>
              <a:t>2</a:t>
            </a:r>
            <a:r>
              <a:rPr lang="es-ES" sz="1400" dirty="0"/>
              <a:t>y - 9xy</a:t>
            </a:r>
            <a:r>
              <a:rPr lang="es-ES" sz="1400" baseline="30000" dirty="0"/>
              <a:t>2</a:t>
            </a:r>
            <a:r>
              <a:rPr lang="es-ES" sz="1400" dirty="0"/>
              <a:t>	C. 5x</a:t>
            </a:r>
            <a:r>
              <a:rPr lang="es-ES" sz="1400" baseline="30000" dirty="0"/>
              <a:t>2</a:t>
            </a:r>
            <a:r>
              <a:rPr lang="es-ES" sz="1400" dirty="0"/>
              <a:t>y - 7xy</a:t>
            </a:r>
            <a:r>
              <a:rPr lang="es-ES" sz="1400" baseline="30000" dirty="0"/>
              <a:t>2</a:t>
            </a:r>
            <a:r>
              <a:rPr lang="es-ES" sz="1400" dirty="0"/>
              <a:t>	D. – 5x</a:t>
            </a:r>
            <a:r>
              <a:rPr lang="es-ES" sz="1400" baseline="30000" dirty="0"/>
              <a:t>2</a:t>
            </a:r>
            <a:r>
              <a:rPr lang="es-ES" sz="1400" dirty="0"/>
              <a:t>y + 7xy</a:t>
            </a:r>
            <a:r>
              <a:rPr lang="es-ES" sz="1400" baseline="30000" dirty="0"/>
              <a:t>2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27</a:t>
            </a:r>
            <a:r>
              <a:rPr lang="es-ES" sz="1400" dirty="0"/>
              <a:t>. De 10x</a:t>
            </a:r>
            <a:r>
              <a:rPr lang="es-ES" sz="1400" baseline="30000" dirty="0"/>
              <a:t>2</a:t>
            </a:r>
            <a:r>
              <a:rPr lang="es-ES" sz="1400" dirty="0"/>
              <a:t> – x + 3 restar – 4x</a:t>
            </a:r>
            <a:r>
              <a:rPr lang="es-ES" sz="1400" baseline="30000" dirty="0"/>
              <a:t>2</a:t>
            </a:r>
            <a:r>
              <a:rPr lang="es-ES" sz="1400" dirty="0"/>
              <a:t> – 1		</a:t>
            </a:r>
            <a:r>
              <a:rPr lang="es-ES" sz="1400" dirty="0">
                <a:solidFill>
                  <a:srgbClr val="FF0000"/>
                </a:solidFill>
              </a:rPr>
              <a:t>A. 14x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– x + 4</a:t>
            </a:r>
            <a:r>
              <a:rPr lang="es-ES" sz="1400" dirty="0"/>
              <a:t>	B. – 14x</a:t>
            </a:r>
            <a:r>
              <a:rPr lang="es-ES" sz="1400" baseline="30000" dirty="0"/>
              <a:t>2</a:t>
            </a:r>
            <a:r>
              <a:rPr lang="es-ES" sz="1400" dirty="0"/>
              <a:t> + x – 4	C. 6x</a:t>
            </a:r>
            <a:r>
              <a:rPr lang="es-ES" sz="1400" baseline="30000" dirty="0"/>
              <a:t>2</a:t>
            </a:r>
            <a:r>
              <a:rPr lang="es-ES" sz="1400" dirty="0"/>
              <a:t> - x + 2		D. – 6x</a:t>
            </a:r>
            <a:r>
              <a:rPr lang="es-ES" sz="1400" baseline="30000" dirty="0"/>
              <a:t>2</a:t>
            </a:r>
            <a:r>
              <a:rPr lang="es-ES" sz="1400" dirty="0"/>
              <a:t> + x - 2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28</a:t>
            </a:r>
            <a:r>
              <a:rPr lang="es-ES" sz="1400" dirty="0"/>
              <a:t>. Restar 10x</a:t>
            </a:r>
            <a:r>
              <a:rPr lang="es-ES" sz="1400" baseline="30000" dirty="0"/>
              <a:t>2</a:t>
            </a:r>
            <a:r>
              <a:rPr lang="es-ES" sz="1400" dirty="0"/>
              <a:t> - x + 3 de - 4x</a:t>
            </a:r>
            <a:r>
              <a:rPr lang="es-ES" sz="1400" baseline="30000" dirty="0"/>
              <a:t>2</a:t>
            </a:r>
            <a:r>
              <a:rPr lang="es-ES" sz="1400" dirty="0"/>
              <a:t> - 1		</a:t>
            </a:r>
            <a:r>
              <a:rPr lang="es-ES" sz="1400" dirty="0">
                <a:solidFill>
                  <a:srgbClr val="FF0000"/>
                </a:solidFill>
              </a:rPr>
              <a:t>A. - 14x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x - 4</a:t>
            </a:r>
            <a:r>
              <a:rPr lang="es-ES" sz="1400" dirty="0"/>
              <a:t>	B. 14x</a:t>
            </a:r>
            <a:r>
              <a:rPr lang="es-ES" sz="1400" baseline="30000" dirty="0"/>
              <a:t>2</a:t>
            </a:r>
            <a:r>
              <a:rPr lang="es-ES" sz="1400" dirty="0"/>
              <a:t> - x + 4	C. 6x</a:t>
            </a:r>
            <a:r>
              <a:rPr lang="es-ES" sz="1400" baseline="30000" dirty="0"/>
              <a:t>2</a:t>
            </a:r>
            <a:r>
              <a:rPr lang="es-ES" sz="1400" dirty="0"/>
              <a:t> - x + 2		D. – 6x</a:t>
            </a:r>
            <a:r>
              <a:rPr lang="es-ES" sz="1400" baseline="30000" dirty="0"/>
              <a:t>2</a:t>
            </a:r>
            <a:r>
              <a:rPr lang="es-ES" sz="1400" dirty="0"/>
              <a:t> + x - 2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29</a:t>
            </a:r>
            <a:r>
              <a:rPr lang="es-ES" sz="1400" dirty="0"/>
              <a:t>. De a</a:t>
            </a:r>
            <a:r>
              <a:rPr lang="es-ES" sz="1400" baseline="30000" dirty="0"/>
              <a:t>2</a:t>
            </a:r>
            <a:r>
              <a:rPr lang="es-ES" sz="1400" dirty="0"/>
              <a:t>b – ab</a:t>
            </a:r>
            <a:r>
              <a:rPr lang="es-ES" sz="1400" baseline="30000" dirty="0"/>
              <a:t>2</a:t>
            </a:r>
            <a:r>
              <a:rPr lang="es-ES" sz="1400" dirty="0"/>
              <a:t> + 7 restar 6a</a:t>
            </a:r>
            <a:r>
              <a:rPr lang="es-ES" sz="1400" baseline="30000" dirty="0"/>
              <a:t>2</a:t>
            </a:r>
            <a:r>
              <a:rPr lang="es-ES" sz="1400" dirty="0"/>
              <a:t>b – 4ab</a:t>
            </a:r>
            <a:r>
              <a:rPr lang="es-ES" sz="1400" baseline="30000" dirty="0"/>
              <a:t>2	</a:t>
            </a:r>
            <a:r>
              <a:rPr lang="es-ES" sz="14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A. - 5a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+ 3ab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+ 7</a:t>
            </a:r>
            <a:r>
              <a:rPr lang="es-ES" sz="1400" dirty="0"/>
              <a:t>	B. 5a</a:t>
            </a:r>
            <a:r>
              <a:rPr lang="es-ES" sz="1400" baseline="30000" dirty="0"/>
              <a:t>2</a:t>
            </a:r>
            <a:r>
              <a:rPr lang="es-ES" sz="1400" dirty="0"/>
              <a:t>b - 3ab</a:t>
            </a:r>
            <a:r>
              <a:rPr lang="es-ES" sz="1400" baseline="30000" dirty="0"/>
              <a:t>2</a:t>
            </a:r>
            <a:r>
              <a:rPr lang="es-ES" sz="1400" dirty="0"/>
              <a:t> - 7	C. 7a</a:t>
            </a:r>
            <a:r>
              <a:rPr lang="es-ES" sz="1400" baseline="30000" dirty="0"/>
              <a:t>2</a:t>
            </a:r>
            <a:r>
              <a:rPr lang="es-ES" sz="1400" dirty="0"/>
              <a:t>b – 5ab</a:t>
            </a:r>
            <a:r>
              <a:rPr lang="es-ES" sz="1400" baseline="30000" dirty="0"/>
              <a:t>2 </a:t>
            </a:r>
            <a:r>
              <a:rPr lang="es-ES" sz="1400" dirty="0"/>
              <a:t>+ 7	D. – 7a</a:t>
            </a:r>
            <a:r>
              <a:rPr lang="es-ES" sz="1400" baseline="30000" dirty="0"/>
              <a:t>2</a:t>
            </a:r>
            <a:r>
              <a:rPr lang="es-ES" sz="1400" dirty="0"/>
              <a:t>b + 5ab</a:t>
            </a:r>
            <a:r>
              <a:rPr lang="es-ES" sz="1400" baseline="30000" dirty="0"/>
              <a:t>2</a:t>
            </a:r>
            <a:r>
              <a:rPr lang="es-ES" sz="1400" dirty="0"/>
              <a:t> - 7</a:t>
            </a:r>
            <a:endParaRPr lang="es-ES" sz="1400" baseline="30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30</a:t>
            </a:r>
            <a:r>
              <a:rPr lang="es-ES" sz="1400" dirty="0"/>
              <a:t>. Restar - </a:t>
            </a:r>
            <a:r>
              <a:rPr lang="es-ES" sz="1400" dirty="0" err="1"/>
              <a:t>a</a:t>
            </a:r>
            <a:r>
              <a:rPr lang="es-ES" sz="1400" baseline="30000" dirty="0" err="1"/>
              <a:t>x</a:t>
            </a:r>
            <a:r>
              <a:rPr lang="es-ES" sz="1400" dirty="0"/>
              <a:t> + a</a:t>
            </a:r>
            <a:r>
              <a:rPr lang="es-ES" sz="1400" baseline="30000" dirty="0"/>
              <a:t>2x</a:t>
            </a:r>
            <a:r>
              <a:rPr lang="es-ES" sz="1400" dirty="0"/>
              <a:t> – 7a</a:t>
            </a:r>
            <a:r>
              <a:rPr lang="es-ES" sz="1400" baseline="30000" dirty="0"/>
              <a:t>3x</a:t>
            </a:r>
            <a:r>
              <a:rPr lang="es-ES" sz="1400" dirty="0"/>
              <a:t> de - 6a</a:t>
            </a:r>
            <a:r>
              <a:rPr lang="es-ES" sz="1400" baseline="30000" dirty="0"/>
              <a:t>x</a:t>
            </a:r>
            <a:r>
              <a:rPr lang="es-ES" sz="1400" dirty="0"/>
              <a:t> + 4a</a:t>
            </a:r>
            <a:r>
              <a:rPr lang="es-ES" sz="1400" baseline="30000" dirty="0"/>
              <a:t>2x </a:t>
            </a:r>
            <a:r>
              <a:rPr lang="es-ES" sz="1400" dirty="0"/>
              <a:t>+ a</a:t>
            </a:r>
            <a:r>
              <a:rPr lang="es-ES" sz="1400" baseline="30000" dirty="0"/>
              <a:t>3x</a:t>
            </a:r>
            <a:r>
              <a:rPr lang="es-ES" sz="1400" dirty="0"/>
              <a:t>	</a:t>
            </a:r>
            <a:r>
              <a:rPr lang="es-ES" sz="1400" dirty="0">
                <a:solidFill>
                  <a:srgbClr val="FF0000"/>
                </a:solidFill>
              </a:rPr>
              <a:t>A. - 5a</a:t>
            </a:r>
            <a:r>
              <a:rPr lang="es-ES" sz="1400" baseline="30000" dirty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 + 3a</a:t>
            </a:r>
            <a:r>
              <a:rPr lang="es-ES" sz="1400" baseline="30000" dirty="0">
                <a:solidFill>
                  <a:srgbClr val="FF0000"/>
                </a:solidFill>
              </a:rPr>
              <a:t>2x</a:t>
            </a:r>
            <a:r>
              <a:rPr lang="es-ES" sz="1400" dirty="0">
                <a:solidFill>
                  <a:srgbClr val="FF0000"/>
                </a:solidFill>
              </a:rPr>
              <a:t> + 8a</a:t>
            </a:r>
            <a:r>
              <a:rPr lang="es-ES" sz="1400" baseline="30000" dirty="0">
                <a:solidFill>
                  <a:srgbClr val="FF0000"/>
                </a:solidFill>
              </a:rPr>
              <a:t>3x </a:t>
            </a:r>
            <a:r>
              <a:rPr lang="es-ES" sz="1400" dirty="0"/>
              <a:t>	B. 5a</a:t>
            </a:r>
            <a:r>
              <a:rPr lang="es-ES" sz="1400" baseline="30000" dirty="0"/>
              <a:t>x</a:t>
            </a:r>
            <a:r>
              <a:rPr lang="es-ES" sz="1400" dirty="0"/>
              <a:t> - 3a</a:t>
            </a:r>
            <a:r>
              <a:rPr lang="es-ES" sz="1400" baseline="30000" dirty="0"/>
              <a:t>2x</a:t>
            </a:r>
            <a:r>
              <a:rPr lang="es-ES" sz="1400" dirty="0"/>
              <a:t> - 8a</a:t>
            </a:r>
            <a:r>
              <a:rPr lang="es-ES" sz="1400" baseline="30000" dirty="0"/>
              <a:t>3x </a:t>
            </a:r>
            <a:r>
              <a:rPr lang="es-ES" sz="1400" dirty="0"/>
              <a:t>	C. - 7a</a:t>
            </a:r>
            <a:r>
              <a:rPr lang="es-ES" sz="1400" baseline="30000" dirty="0"/>
              <a:t>x</a:t>
            </a:r>
            <a:r>
              <a:rPr lang="es-ES" sz="1400" dirty="0"/>
              <a:t> + 5a</a:t>
            </a:r>
            <a:r>
              <a:rPr lang="es-ES" sz="1400" baseline="30000" dirty="0"/>
              <a:t>2x</a:t>
            </a:r>
            <a:r>
              <a:rPr lang="es-ES" sz="1400" dirty="0"/>
              <a:t> - 6a</a:t>
            </a:r>
            <a:r>
              <a:rPr lang="es-ES" sz="1400" baseline="30000" dirty="0"/>
              <a:t>3x </a:t>
            </a:r>
            <a:r>
              <a:rPr lang="es-ES" sz="1400" dirty="0"/>
              <a:t>	D. 7a</a:t>
            </a:r>
            <a:r>
              <a:rPr lang="es-ES" sz="1400" baseline="30000" dirty="0"/>
              <a:t>x</a:t>
            </a:r>
            <a:r>
              <a:rPr lang="es-ES" sz="1400" dirty="0"/>
              <a:t> - 5a</a:t>
            </a:r>
            <a:r>
              <a:rPr lang="es-ES" sz="1400" baseline="30000" dirty="0"/>
              <a:t>2x</a:t>
            </a:r>
            <a:r>
              <a:rPr lang="es-ES" sz="1400" dirty="0"/>
              <a:t> + 6a</a:t>
            </a:r>
            <a:r>
              <a:rPr lang="es-ES" sz="1400" baseline="30000" dirty="0"/>
              <a:t>3x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aseline="30000" dirty="0" smtClean="0"/>
              <a:t> 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baseline="30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668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41195" y="245660"/>
            <a:ext cx="11614244" cy="64625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</a:t>
            </a:r>
            <a:r>
              <a:rPr lang="es-ES" sz="1400" dirty="0" smtClean="0"/>
              <a:t>1. ¿Cuánto mide el tercer </a:t>
            </a:r>
            <a:r>
              <a:rPr lang="es-ES" sz="1400" dirty="0"/>
              <a:t>lado de un </a:t>
            </a:r>
            <a:r>
              <a:rPr lang="es-ES" sz="1400" dirty="0" smtClean="0"/>
              <a:t>triángulo, si su perímetro es de 12xyz, y los otros lados miden 5xyz, y 3xyz? 	</a:t>
            </a:r>
            <a:r>
              <a:rPr lang="es-ES" sz="1400" dirty="0">
                <a:solidFill>
                  <a:srgbClr val="FF0000"/>
                </a:solidFill>
              </a:rPr>
              <a:t> A. 4</a:t>
            </a:r>
            <a:r>
              <a:rPr lang="es-ES" sz="1400" dirty="0" smtClean="0">
                <a:solidFill>
                  <a:srgbClr val="FF0000"/>
                </a:solidFill>
              </a:rPr>
              <a:t>xyz</a:t>
            </a:r>
            <a:r>
              <a:rPr lang="es-ES" sz="1400" dirty="0">
                <a:solidFill>
                  <a:srgbClr val="FF0000"/>
                </a:solidFill>
              </a:rPr>
              <a:t>	 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2xyz      </a:t>
            </a:r>
            <a:r>
              <a:rPr lang="es-ES" sz="1400" dirty="0"/>
              <a:t>C. </a:t>
            </a:r>
            <a:r>
              <a:rPr lang="es-ES" sz="1400" dirty="0" smtClean="0"/>
              <a:t>8xyz       </a:t>
            </a:r>
            <a:r>
              <a:rPr lang="es-ES" sz="1400" dirty="0"/>
              <a:t>D. </a:t>
            </a:r>
            <a:r>
              <a:rPr lang="es-ES" sz="1400" dirty="0" smtClean="0"/>
              <a:t>15xyz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32. ¿Cuánto mide el lado </a:t>
            </a:r>
            <a:r>
              <a:rPr lang="es-ES" sz="1400" dirty="0"/>
              <a:t>desigual de un triángulo </a:t>
            </a:r>
            <a:r>
              <a:rPr lang="es-ES" sz="1400" dirty="0" smtClean="0"/>
              <a:t>isósceles, si su perímetro es de 10</a:t>
            </a:r>
            <a:r>
              <a:rPr lang="es-ES" sz="1400" dirty="0"/>
              <a:t>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</a:t>
            </a:r>
            <a:r>
              <a:rPr lang="es-ES" sz="1400" dirty="0" smtClean="0"/>
              <a:t>, y sus lados iguales miden 4a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cada uno?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A. 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     </a:t>
            </a:r>
            <a:r>
              <a:rPr lang="es-ES" sz="1400" dirty="0"/>
              <a:t>B</a:t>
            </a:r>
            <a:r>
              <a:rPr lang="es-ES" sz="1400" dirty="0" smtClean="0"/>
              <a:t>. 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        </a:t>
            </a:r>
            <a:r>
              <a:rPr lang="es-ES" sz="1400" dirty="0"/>
              <a:t>C</a:t>
            </a:r>
            <a:r>
              <a:rPr lang="es-ES" sz="1400" dirty="0" smtClean="0"/>
              <a:t>. 16a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     </a:t>
            </a:r>
            <a:r>
              <a:rPr lang="es-ES" sz="1400" dirty="0"/>
              <a:t>D. </a:t>
            </a:r>
            <a:r>
              <a:rPr lang="es-ES" sz="1400" dirty="0" smtClean="0"/>
              <a:t>11a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33. ¿Cuánto miden los lados </a:t>
            </a:r>
            <a:r>
              <a:rPr lang="es-ES" sz="1400" dirty="0"/>
              <a:t>iguales de un </a:t>
            </a:r>
            <a:r>
              <a:rPr lang="es-ES" sz="1400" dirty="0" smtClean="0"/>
              <a:t>triángulo isósceles, si su perímetro es </a:t>
            </a:r>
            <a:r>
              <a:rPr lang="es-ES" sz="1400" dirty="0"/>
              <a:t>de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, y el lado desigual mide 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?  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        </a:t>
            </a:r>
            <a:r>
              <a:rPr lang="es-ES" sz="1400" dirty="0"/>
              <a:t>B. </a:t>
            </a:r>
            <a:r>
              <a:rPr lang="es-ES" sz="1400" dirty="0" smtClean="0"/>
              <a:t>10x</a:t>
            </a:r>
            <a:r>
              <a:rPr lang="es-ES" sz="1400" baseline="30000" dirty="0" smtClean="0"/>
              <a:t>n </a:t>
            </a:r>
            <a:r>
              <a:rPr lang="es-ES" sz="1400" dirty="0"/>
              <a:t>	C.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n             </a:t>
            </a:r>
            <a:r>
              <a:rPr lang="es-ES" sz="1400" dirty="0" smtClean="0"/>
              <a:t>D</a:t>
            </a:r>
            <a:r>
              <a:rPr lang="es-ES" sz="1400" dirty="0"/>
              <a:t>. </a:t>
            </a:r>
            <a:r>
              <a:rPr lang="es-ES" sz="1400" dirty="0" smtClean="0"/>
              <a:t>15x</a:t>
            </a:r>
            <a:r>
              <a:rPr lang="es-ES" sz="1400" baseline="30000" dirty="0" smtClean="0"/>
              <a:t>n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34. ¿Cuánto tiene de </a:t>
            </a:r>
            <a:r>
              <a:rPr lang="es-ES" sz="1400" dirty="0"/>
              <a:t>ancho un rectángulo </a:t>
            </a:r>
            <a:r>
              <a:rPr lang="es-ES" sz="1400" dirty="0" smtClean="0"/>
              <a:t>si su altura es de 3z, y su perímetro es de 16z? 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5z       </a:t>
            </a:r>
            <a:r>
              <a:rPr lang="es-ES" sz="1400" dirty="0"/>
              <a:t>B. </a:t>
            </a:r>
            <a:r>
              <a:rPr lang="es-ES" sz="1400" dirty="0" smtClean="0"/>
              <a:t>6z </a:t>
            </a:r>
            <a:r>
              <a:rPr lang="es-ES" sz="1400" dirty="0"/>
              <a:t>	C. </a:t>
            </a:r>
            <a:r>
              <a:rPr lang="es-ES" sz="1400" dirty="0" smtClean="0"/>
              <a:t>13z</a:t>
            </a:r>
            <a:r>
              <a:rPr lang="es-ES" sz="1400" dirty="0"/>
              <a:t>	D. </a:t>
            </a:r>
            <a:r>
              <a:rPr lang="es-ES" sz="1400" dirty="0" smtClean="0"/>
              <a:t>13/2 z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35. </a:t>
            </a:r>
            <a:r>
              <a:rPr lang="es-ES" sz="1400" dirty="0"/>
              <a:t>¿Cuánto tiene de </a:t>
            </a:r>
            <a:r>
              <a:rPr lang="es-ES" sz="1400" dirty="0" smtClean="0"/>
              <a:t>alto </a:t>
            </a:r>
            <a:r>
              <a:rPr lang="es-ES" sz="1400" dirty="0"/>
              <a:t>un rectángulo si su altura es de </a:t>
            </a:r>
            <a:r>
              <a:rPr lang="es-ES" sz="1400" dirty="0" smtClean="0"/>
              <a:t>8m, </a:t>
            </a:r>
            <a:r>
              <a:rPr lang="es-ES" sz="1400" dirty="0"/>
              <a:t>y su perímetro es de </a:t>
            </a:r>
            <a:r>
              <a:rPr lang="es-ES" sz="1400" dirty="0" smtClean="0"/>
              <a:t>20m? 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16m</a:t>
            </a:r>
            <a:r>
              <a:rPr lang="es-ES" sz="1400" dirty="0"/>
              <a:t>	C. </a:t>
            </a:r>
            <a:r>
              <a:rPr lang="es-ES" sz="1400" dirty="0" smtClean="0"/>
              <a:t>12m</a:t>
            </a:r>
            <a:r>
              <a:rPr lang="es-ES" sz="1400" dirty="0"/>
              <a:t>	D. </a:t>
            </a:r>
            <a:r>
              <a:rPr lang="es-ES" sz="1400" dirty="0" smtClean="0"/>
              <a:t>6m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36. La suma de las edades del padre, la madre y el hijo es de 50e. Si la madre tiene 20e y el hijo 5e, ¿Cuál es la edad del padre?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25e	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30e</a:t>
            </a:r>
            <a:r>
              <a:rPr lang="es-ES" sz="1400" dirty="0"/>
              <a:t>		C. </a:t>
            </a:r>
            <a:r>
              <a:rPr lang="es-ES" sz="1400" dirty="0" smtClean="0"/>
              <a:t>45e</a:t>
            </a:r>
            <a:r>
              <a:rPr lang="es-ES" sz="1400" dirty="0"/>
              <a:t>		D. </a:t>
            </a:r>
            <a:r>
              <a:rPr lang="es-ES" sz="1400" dirty="0" smtClean="0"/>
              <a:t>33e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37. Se compran 3 artículos de ropa por 100000p: una chaqueta, una camisa y un pantalón; si la camisa costó 20000p y la chaqueta 50000p, ¿Cuánto costó el pantalón?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30000p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70000p</a:t>
            </a:r>
            <a:r>
              <a:rPr lang="es-ES" sz="1400" dirty="0"/>
              <a:t>	C. </a:t>
            </a:r>
            <a:r>
              <a:rPr lang="es-ES" sz="1400" dirty="0" smtClean="0"/>
              <a:t>50000p</a:t>
            </a:r>
            <a:r>
              <a:rPr lang="es-ES" sz="1400" dirty="0"/>
              <a:t>	    D. </a:t>
            </a:r>
            <a:r>
              <a:rPr lang="es-ES" sz="1400" dirty="0" smtClean="0"/>
              <a:t>80000p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38. </a:t>
            </a:r>
            <a:r>
              <a:rPr lang="es-ES" sz="1400" dirty="0"/>
              <a:t>Se compran 3 artículos de </a:t>
            </a:r>
            <a:r>
              <a:rPr lang="es-ES" sz="1400" dirty="0" smtClean="0"/>
              <a:t>ropa por 100000p - 5000: </a:t>
            </a:r>
            <a:r>
              <a:rPr lang="es-ES" sz="1400" dirty="0"/>
              <a:t>una chaqueta, una camisa y un pantalón; </a:t>
            </a:r>
            <a:r>
              <a:rPr lang="es-ES" sz="1400" dirty="0" smtClean="0"/>
              <a:t>si la </a:t>
            </a:r>
            <a:r>
              <a:rPr lang="es-ES" sz="1400" dirty="0"/>
              <a:t>camisa costó </a:t>
            </a:r>
            <a:r>
              <a:rPr lang="es-ES" sz="1400" dirty="0" smtClean="0"/>
              <a:t>20000p + 10000 </a:t>
            </a:r>
            <a:r>
              <a:rPr lang="es-ES" sz="1400" dirty="0"/>
              <a:t>y el pantalón costó </a:t>
            </a:r>
            <a:r>
              <a:rPr lang="es-ES" sz="1400" dirty="0" smtClean="0"/>
              <a:t>30000p – 15000, </a:t>
            </a:r>
            <a:r>
              <a:rPr lang="es-ES" sz="1400" dirty="0"/>
              <a:t>¿Cuánto </a:t>
            </a:r>
            <a:r>
              <a:rPr lang="es-ES" sz="1400" dirty="0" smtClean="0"/>
              <a:t>costó la chaqueta?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50000p 	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50000p - 25000</a:t>
            </a:r>
            <a:r>
              <a:rPr lang="es-ES" sz="1400" dirty="0"/>
              <a:t>	C. </a:t>
            </a:r>
            <a:r>
              <a:rPr lang="es-ES" sz="1400" dirty="0" smtClean="0"/>
              <a:t>50000p + 30000</a:t>
            </a:r>
            <a:r>
              <a:rPr lang="es-ES" sz="1400" dirty="0"/>
              <a:t>	   D. </a:t>
            </a:r>
            <a:r>
              <a:rPr lang="es-ES" sz="1400" dirty="0" smtClean="0"/>
              <a:t>5000p - 30000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39. En una empresa la nómina total </a:t>
            </a:r>
            <a:r>
              <a:rPr lang="es-ES" sz="1400" dirty="0"/>
              <a:t>es de 10x</a:t>
            </a:r>
            <a:r>
              <a:rPr lang="es-ES" sz="1400" baseline="30000" dirty="0"/>
              <a:t>2</a:t>
            </a:r>
            <a:r>
              <a:rPr lang="es-ES" sz="1400" dirty="0"/>
              <a:t> – 7x + </a:t>
            </a:r>
            <a:r>
              <a:rPr lang="es-ES" sz="1400" dirty="0" smtClean="0"/>
              <a:t>15; si la secretaria gana 3x</a:t>
            </a:r>
            <a:r>
              <a:rPr lang="es-ES" sz="1400" baseline="30000" dirty="0"/>
              <a:t>2</a:t>
            </a:r>
            <a:r>
              <a:rPr lang="es-ES" sz="1400" dirty="0" smtClean="0"/>
              <a:t> – 7x + 1, la recepcionista 2x</a:t>
            </a:r>
            <a:r>
              <a:rPr lang="es-ES" sz="1400" baseline="30000" dirty="0"/>
              <a:t>2</a:t>
            </a:r>
            <a:r>
              <a:rPr lang="es-ES" sz="1400" dirty="0" smtClean="0"/>
              <a:t> – 3x + 1, el mensajero x</a:t>
            </a:r>
            <a:r>
              <a:rPr lang="es-ES" sz="1400" baseline="30000" dirty="0"/>
              <a:t>2</a:t>
            </a:r>
            <a:r>
              <a:rPr lang="es-ES" sz="1400" dirty="0" smtClean="0"/>
              <a:t> – 2x, ¿Cuánto gana el aseador?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4x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+ 5x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13</a:t>
            </a:r>
            <a:r>
              <a:rPr lang="es-ES" sz="1400" dirty="0">
                <a:solidFill>
                  <a:srgbClr val="FF0000"/>
                </a:solidFill>
              </a:rPr>
              <a:t>		</a:t>
            </a:r>
            <a:r>
              <a:rPr lang="es-ES" sz="1400" dirty="0"/>
              <a:t>B. 6x</a:t>
            </a:r>
            <a:r>
              <a:rPr lang="es-ES" sz="1400" baseline="30000" dirty="0"/>
              <a:t>4</a:t>
            </a:r>
            <a:r>
              <a:rPr lang="es-ES" sz="1400" dirty="0"/>
              <a:t> – 2x</a:t>
            </a:r>
            <a:r>
              <a:rPr lang="es-ES" sz="1400" baseline="30000" dirty="0"/>
              <a:t>2</a:t>
            </a:r>
            <a:r>
              <a:rPr lang="es-ES" sz="1400" dirty="0"/>
              <a:t> + 5	C. 6x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- 12x + 2</a:t>
            </a:r>
            <a:r>
              <a:rPr lang="es-ES" sz="1400" dirty="0"/>
              <a:t>	D.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+ 12x </a:t>
            </a:r>
            <a:r>
              <a:rPr lang="es-ES" sz="1400" dirty="0"/>
              <a:t>+ 15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40. La distancia entre la ciudad A y B es </a:t>
            </a:r>
            <a:r>
              <a:rPr lang="es-ES" sz="1400" dirty="0"/>
              <a:t>de </a:t>
            </a:r>
            <a:r>
              <a:rPr lang="es-ES" sz="1400" dirty="0" smtClean="0"/>
              <a:t>10a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- 5ab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6;</a:t>
            </a:r>
            <a:r>
              <a:rPr lang="es-ES" sz="1400" baseline="30000" dirty="0" smtClean="0"/>
              <a:t> </a:t>
            </a:r>
            <a:r>
              <a:rPr lang="es-ES" sz="1400" dirty="0" smtClean="0"/>
              <a:t>un viajero hace este recorrido de la siguiente forma</a:t>
            </a:r>
            <a:r>
              <a:rPr lang="es-ES" sz="1400" dirty="0"/>
              <a:t>: 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 </a:t>
            </a:r>
            <a:r>
              <a:rPr lang="es-ES" sz="1400" dirty="0"/>
              <a:t>– </a:t>
            </a:r>
            <a:r>
              <a:rPr lang="es-ES" sz="1400" dirty="0" smtClean="0"/>
              <a:t>1 </a:t>
            </a:r>
            <a:r>
              <a:rPr lang="es-ES" sz="1400" dirty="0"/>
              <a:t>en </a:t>
            </a:r>
            <a:r>
              <a:rPr lang="es-ES" sz="1400" dirty="0" smtClean="0"/>
              <a:t>auto-stop, 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– 3ab</a:t>
            </a:r>
            <a:r>
              <a:rPr lang="es-ES" sz="1400" baseline="30000" dirty="0"/>
              <a:t>2</a:t>
            </a:r>
            <a:r>
              <a:rPr lang="es-ES" sz="1400" dirty="0" smtClean="0"/>
              <a:t> + 9 en un jeep, y el resto en camión. ¿Qué distancia recorrió en camión?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2a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- </a:t>
            </a:r>
            <a:r>
              <a:rPr lang="es-ES" sz="1400" dirty="0">
                <a:solidFill>
                  <a:srgbClr val="FF0000"/>
                </a:solidFill>
              </a:rPr>
              <a:t>ab</a:t>
            </a:r>
            <a:r>
              <a:rPr lang="es-ES" sz="1400" baseline="30000" dirty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FF0000"/>
                </a:solidFill>
              </a:rPr>
              <a:t>- 14 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- </a:t>
            </a:r>
            <a:r>
              <a:rPr lang="es-ES" sz="1400" dirty="0" smtClean="0"/>
              <a:t>4ab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+ 8     C</a:t>
            </a:r>
            <a:r>
              <a:rPr lang="es-ES" sz="1400" dirty="0"/>
              <a:t>. </a:t>
            </a:r>
            <a:r>
              <a:rPr lang="es-ES" sz="1400" dirty="0" smtClean="0"/>
              <a:t>17a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- 9ab</a:t>
            </a:r>
            <a:r>
              <a:rPr lang="es-ES" sz="1400" baseline="30000" dirty="0" smtClean="0"/>
              <a:t>2 </a:t>
            </a:r>
            <a:r>
              <a:rPr lang="es-ES" sz="1400" dirty="0" smtClean="0"/>
              <a:t>+ 2    D</a:t>
            </a:r>
            <a:r>
              <a:rPr lang="es-ES" sz="1400" dirty="0"/>
              <a:t>. - 8a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 smtClean="0"/>
              <a:t>–8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41. ¿Cuánto mide el tercer lado de un triángulo, si su perímetro es de 12x, y el segundo lado mide 2 unidades menos que el primero?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10x + 2</a:t>
            </a:r>
            <a:r>
              <a:rPr lang="es-ES" sz="1400" dirty="0"/>
              <a:t>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B. 2x - 2	C. 12x - 2	D. 14x - 2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42</a:t>
            </a:r>
            <a:r>
              <a:rPr lang="es-ES" sz="1400" dirty="0"/>
              <a:t>. ¿Cuánto mide el lado desigual de un triángulo isósceles, si su perímetro es de 5x, y sus lados iguales son pares? </a:t>
            </a:r>
            <a:r>
              <a:rPr lang="es-ES" sz="1400" dirty="0">
                <a:solidFill>
                  <a:srgbClr val="FF0000"/>
                </a:solidFill>
              </a:rPr>
              <a:t>A. x      </a:t>
            </a:r>
            <a:r>
              <a:rPr lang="es-ES" sz="1400" dirty="0"/>
              <a:t>B. 2x       C. 4x 	D. 9x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43</a:t>
            </a:r>
            <a:r>
              <a:rPr lang="es-ES" sz="1400" dirty="0"/>
              <a:t>. ¿Cuánto miden los lados iguales de un triángulo isósceles, si su perímetro es de 16x, y el lado desigual es un número impar? 	</a:t>
            </a:r>
            <a:r>
              <a:rPr lang="es-ES" sz="1400" dirty="0">
                <a:solidFill>
                  <a:srgbClr val="FF0000"/>
                </a:solidFill>
              </a:rPr>
              <a:t>A. 7x – ½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B. 14x - 1	C. 2x + 1	D. 3x + 3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44</a:t>
            </a:r>
            <a:r>
              <a:rPr lang="es-ES" sz="1400" dirty="0"/>
              <a:t>. ¿Cuánto tiene de ancho un rectángulo si su perímetro es de 10m y su altura es de 3 ½ m?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 ½ m	</a:t>
            </a:r>
            <a:r>
              <a:rPr lang="es-ES" sz="1400" dirty="0"/>
              <a:t>B. 7m	C. 3m	D. 6 ½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45</a:t>
            </a:r>
            <a:r>
              <a:rPr lang="es-ES" sz="1400" dirty="0"/>
              <a:t>. ¿Cuánto tiene de alto un rectángulo si su altura es de 8m – 3n, y su perímetro es de 20m + 5n? 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2m + 5 ½ n     </a:t>
            </a:r>
            <a:r>
              <a:rPr lang="es-ES" sz="1400" dirty="0"/>
              <a:t>B. 16m – 6n    C. 4m + 8n    D. 4n – 8n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46</a:t>
            </a:r>
            <a:r>
              <a:rPr lang="es-ES" sz="1400" dirty="0"/>
              <a:t>. La suma de las edades del padre, la madre y el hijo es de 12e. Si la madre tiene 4 veces la edad del hijo, ¿Cuál es la edad del padre?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 7e       </a:t>
            </a:r>
            <a:r>
              <a:rPr lang="es-ES" sz="1400" dirty="0"/>
              <a:t>B. 5e             C. 4e     D. 3e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47</a:t>
            </a:r>
            <a:r>
              <a:rPr lang="es-ES" sz="1400" dirty="0"/>
              <a:t>. En un hogar se pagaron 4 servicios públicos por un total de 4x + 100000; si por acueducto se pagó $50000 más que la energía y por teléfono se pagó $20000 menos que el acueducto, ¿Cuánto pagó en total esta familia por gas?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x + 20000         </a:t>
            </a:r>
            <a:r>
              <a:rPr lang="es-ES" sz="1400" dirty="0"/>
              <a:t>B. 3x + 800000         C. 3x + 70000       D. 4x - 20000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48</a:t>
            </a:r>
            <a:r>
              <a:rPr lang="es-ES" sz="1400" dirty="0"/>
              <a:t>. En un hogar se pagaron 4 servicios públicos por un total de 4x + 110000 : por acueducto se pagó $30000 más que la energía, por teléfono se pagó $10000 más que la energía, por gas se pagó $10000 menos que la energía. ¿Cuánto pagó en total esta familia por gas?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x + 70000         </a:t>
            </a:r>
            <a:r>
              <a:rPr lang="es-ES" sz="1400" dirty="0"/>
              <a:t>B. 3x + 40000          C. 7x + 150000      D. x - 70000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3402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8032" y="429785"/>
            <a:ext cx="107538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49. En una empresa la nómina total es de 14sm</a:t>
            </a:r>
            <a:r>
              <a:rPr lang="es-ES" sz="1400" baseline="30000" dirty="0"/>
              <a:t>2</a:t>
            </a:r>
            <a:r>
              <a:rPr lang="es-ES" sz="1400" dirty="0"/>
              <a:t> - 19sm + 15; si la secretaria gana 4sm</a:t>
            </a:r>
            <a:r>
              <a:rPr lang="es-ES" sz="1400" baseline="30000" dirty="0"/>
              <a:t>2</a:t>
            </a:r>
            <a:r>
              <a:rPr lang="es-ES" sz="1400" dirty="0"/>
              <a:t> – 6sm + 2, la recepcionista la mitad de la secretaria y el gerente el doble de la secretaria, ¿Cuánto gana el aseador? </a:t>
            </a:r>
            <a:r>
              <a:rPr lang="es-ES" sz="1400" dirty="0">
                <a:solidFill>
                  <a:srgbClr val="FF0000"/>
                </a:solidFill>
              </a:rPr>
              <a:t>A. 2sm + 8      </a:t>
            </a:r>
            <a:r>
              <a:rPr lang="es-ES" sz="1400" dirty="0"/>
              <a:t>B. 14sm</a:t>
            </a:r>
            <a:r>
              <a:rPr lang="es-ES" sz="1400" baseline="30000" dirty="0"/>
              <a:t>2</a:t>
            </a:r>
            <a:r>
              <a:rPr lang="es-ES" sz="1400" dirty="0"/>
              <a:t> – 21sm + 7       C. - 14sm</a:t>
            </a:r>
            <a:r>
              <a:rPr lang="es-ES" sz="1400" baseline="30000" dirty="0"/>
              <a:t>2</a:t>
            </a:r>
            <a:r>
              <a:rPr lang="es-ES" sz="1400" dirty="0"/>
              <a:t> + 21sm - 7 	D. - 2sm - 8 </a:t>
            </a:r>
          </a:p>
          <a:p>
            <a:r>
              <a:rPr lang="es-ES" sz="1400" dirty="0"/>
              <a:t>50. La distancia entre la ciudad A y B es de 10a</a:t>
            </a:r>
            <a:r>
              <a:rPr lang="es-ES" sz="1400" baseline="30000" dirty="0"/>
              <a:t>2</a:t>
            </a:r>
            <a:r>
              <a:rPr lang="es-ES" sz="1400" dirty="0"/>
              <a:t>b - 5ab</a:t>
            </a:r>
            <a:r>
              <a:rPr lang="es-ES" sz="1400" baseline="30000" dirty="0"/>
              <a:t>2 </a:t>
            </a:r>
            <a:r>
              <a:rPr lang="es-ES" sz="1400" dirty="0"/>
              <a:t>– 6;</a:t>
            </a:r>
            <a:r>
              <a:rPr lang="es-ES" sz="1400" baseline="30000" dirty="0"/>
              <a:t> </a:t>
            </a:r>
            <a:r>
              <a:rPr lang="es-ES" sz="1400" dirty="0"/>
              <a:t>un viajero hace este recorrido de la siguiente forma: a</a:t>
            </a:r>
            <a:r>
              <a:rPr lang="es-ES" sz="1400" baseline="30000" dirty="0"/>
              <a:t>2</a:t>
            </a:r>
            <a:r>
              <a:rPr lang="es-ES" sz="1400" dirty="0"/>
              <a:t>b - ab</a:t>
            </a:r>
            <a:r>
              <a:rPr lang="es-ES" sz="1400" baseline="30000" dirty="0"/>
              <a:t>2 </a:t>
            </a:r>
            <a:r>
              <a:rPr lang="es-ES" sz="1400" dirty="0"/>
              <a:t>– 1 en auto-stop, el doble en un jeep, y el resto en camión. ¿Qué distancia recorrió en camión? </a:t>
            </a:r>
            <a:r>
              <a:rPr lang="es-ES" sz="1400" dirty="0">
                <a:solidFill>
                  <a:srgbClr val="FF0000"/>
                </a:solidFill>
              </a:rPr>
              <a:t>A. 7a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b – 2ab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 - 3      </a:t>
            </a:r>
            <a:r>
              <a:rPr lang="es-ES" sz="1400" dirty="0"/>
              <a:t>B. 3a</a:t>
            </a:r>
            <a:r>
              <a:rPr lang="es-ES" sz="1400" baseline="30000" dirty="0"/>
              <a:t>2</a:t>
            </a:r>
            <a:r>
              <a:rPr lang="es-ES" sz="1400" dirty="0"/>
              <a:t>b – 3ab</a:t>
            </a:r>
            <a:r>
              <a:rPr lang="es-ES" sz="1400" baseline="30000" dirty="0"/>
              <a:t>2</a:t>
            </a:r>
            <a:r>
              <a:rPr lang="es-ES" sz="1400" dirty="0"/>
              <a:t> - 3 	     C. - 3a</a:t>
            </a:r>
            <a:r>
              <a:rPr lang="es-ES" sz="1400" baseline="30000" dirty="0"/>
              <a:t>2</a:t>
            </a:r>
            <a:r>
              <a:rPr lang="es-ES" sz="1400" dirty="0"/>
              <a:t>b + 3ab</a:t>
            </a:r>
            <a:r>
              <a:rPr lang="es-ES" sz="1400" baseline="30000" dirty="0"/>
              <a:t>2</a:t>
            </a:r>
            <a:r>
              <a:rPr lang="es-ES" sz="1400" dirty="0"/>
              <a:t> + 3      	D. - 7a</a:t>
            </a:r>
            <a:r>
              <a:rPr lang="es-ES" sz="1400" baseline="30000" dirty="0"/>
              <a:t>2</a:t>
            </a:r>
            <a:r>
              <a:rPr lang="es-ES" sz="1400" dirty="0"/>
              <a:t>b + 2ab</a:t>
            </a:r>
            <a:r>
              <a:rPr lang="es-ES" sz="1400" baseline="30000" dirty="0"/>
              <a:t>2</a:t>
            </a:r>
            <a:r>
              <a:rPr lang="es-ES" sz="1400" dirty="0"/>
              <a:t> + 3 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2306473" y="6007714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CONTINUAR CON EL NIVEL MEDIO</a:t>
            </a:r>
            <a:endParaRPr lang="es-ES" sz="1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069308" y="6007714"/>
            <a:ext cx="1816337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CONTINUAR CON MULTIPLICACIÓN ALGEBRAICA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332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42666" y="38684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Si </a:t>
            </a:r>
            <a:r>
              <a:rPr lang="es-ES" dirty="0" smtClean="0"/>
              <a:t>quieres ver más explicaciones, </a:t>
            </a:r>
            <a:r>
              <a:rPr lang="es-ES" dirty="0"/>
              <a:t>complementa viendo el video: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Resta </a:t>
            </a:r>
            <a:r>
              <a:rPr lang="es-ES" dirty="0"/>
              <a:t>de expresiones algebraicas (monomios y polinomios):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www.youtube.com/watch?v=tUDEr2b_wtw</a:t>
            </a:r>
            <a:r>
              <a:rPr lang="es-E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Resta </a:t>
            </a:r>
            <a:r>
              <a:rPr lang="es-ES" dirty="0"/>
              <a:t>algebraica: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www.youtube.com/watch?v=YM7nOq3J2IM</a:t>
            </a:r>
            <a:r>
              <a:rPr lang="es-E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Resta algebraica: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www.youtube.com/watch?v=PKT11tqZHwo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/>
              <a:t>o visitando: </a:t>
            </a:r>
          </a:p>
          <a:p>
            <a:pPr marL="0" indent="0">
              <a:buNone/>
            </a:pPr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matematicaylisto.webcindario.com/polinomios/operacio/resta.htm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O también puedes revisar la otra estrategia 2 (Forma Horizontal)</a:t>
            </a:r>
            <a:endParaRPr lang="es-ES" dirty="0"/>
          </a:p>
          <a:p>
            <a:endParaRPr lang="es-ES" dirty="0"/>
          </a:p>
        </p:txBody>
      </p:sp>
      <p:sp>
        <p:nvSpPr>
          <p:cNvPr id="5" name="Elipse 4">
            <a:hlinkClick r:id="" action="ppaction://noaction"/>
          </p:cNvPr>
          <p:cNvSpPr/>
          <p:nvPr/>
        </p:nvSpPr>
        <p:spPr>
          <a:xfrm>
            <a:off x="2285594" y="5737360"/>
            <a:ext cx="2650250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REVISAR LA ESTRATEGIA 2</a:t>
            </a:r>
            <a:endParaRPr lang="es-ES" b="1" dirty="0"/>
          </a:p>
        </p:txBody>
      </p:sp>
      <p:sp>
        <p:nvSpPr>
          <p:cNvPr id="6" name="Elipse 5">
            <a:hlinkClick r:id="" action="ppaction://noaction"/>
          </p:cNvPr>
          <p:cNvSpPr/>
          <p:nvPr/>
        </p:nvSpPr>
        <p:spPr>
          <a:xfrm>
            <a:off x="5058674" y="5742660"/>
            <a:ext cx="3266460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PROBLEMAS CON ADICIÓN ALGEBRAICA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97" y="4615996"/>
            <a:ext cx="1304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11171" y="201352"/>
            <a:ext cx="8672232" cy="82223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SUSTRACCIÓN ALGEBRAICA: NIVEL MEDIO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5" y="1211476"/>
            <a:ext cx="2474722" cy="4279813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430066" y="1211476"/>
            <a:ext cx="7705370" cy="49436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 smtClean="0"/>
              <a:t>Muy bien!!!</a:t>
            </a:r>
          </a:p>
          <a:p>
            <a:pPr marL="0" indent="0" algn="just">
              <a:buNone/>
            </a:pPr>
            <a:r>
              <a:rPr lang="es-ES" dirty="0" smtClean="0"/>
              <a:t>Si haz llegado a esta parte del curso es porque haz superado el nivel básico de sustracción algebraica!!!</a:t>
            </a:r>
          </a:p>
          <a:p>
            <a:pPr marL="0" indent="0" algn="just">
              <a:buNone/>
            </a:pPr>
            <a:r>
              <a:rPr lang="es-ES" dirty="0" smtClean="0"/>
              <a:t>Eres de las personas que no se conforman con lo básico, sino que se exigen a si mismas porque confían en ellas y saben que con esfuerzo, trabajo, responsabilidad y disciplina pueden alcanzar cualquier meta que se propongan!!!</a:t>
            </a:r>
          </a:p>
          <a:p>
            <a:pPr marL="0" indent="0" algn="just">
              <a:buNone/>
            </a:pPr>
            <a:r>
              <a:rPr lang="es-ES" dirty="0" smtClean="0"/>
              <a:t>Ten presente que: </a:t>
            </a:r>
            <a:r>
              <a:rPr lang="es-ES" i="1" dirty="0" smtClean="0"/>
              <a:t>“Solo una cosa convierte en imposible un sueño: el miedo a fracasar”. (Paulo Coelho)</a:t>
            </a:r>
          </a:p>
          <a:p>
            <a:pPr marL="0" indent="0" algn="just">
              <a:buNone/>
            </a:pPr>
            <a:r>
              <a:rPr lang="es-ES" dirty="0" smtClean="0"/>
              <a:t>En </a:t>
            </a:r>
            <a:r>
              <a:rPr lang="es-ES" dirty="0"/>
              <a:t>este nivel vamos a profundizar más sobre el tema realizando ejercicios de tipo inferencial, para poner a prueba nuestro grado de </a:t>
            </a:r>
            <a:r>
              <a:rPr lang="es-ES" dirty="0" smtClean="0"/>
              <a:t>entendimiento.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Ahora si iniciemos el tema …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6850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7577" y="395784"/>
            <a:ext cx="11552350" cy="58821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600" dirty="0" smtClean="0"/>
              <a:t>Resolvamos los siguientes ejercicios:</a:t>
            </a:r>
          </a:p>
          <a:p>
            <a:pPr marL="0" indent="0" algn="just"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1.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smtClean="0"/>
              <a:t>¿Cuánto hay que sustraerle a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para obtener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y?</a:t>
            </a:r>
          </a:p>
          <a:p>
            <a:pPr marL="0" indent="0" algn="just">
              <a:buNone/>
            </a:pPr>
            <a:r>
              <a:rPr lang="es-ES" sz="1600" dirty="0" smtClean="0"/>
              <a:t>Al leer el ejercicio observamos que conocemos el minuendo (expresión a la que le vamos a restar) y conocemos la diferencia (Resultado), es decir: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</a:t>
            </a:r>
            <a:r>
              <a:rPr lang="es-ES" sz="1600" dirty="0"/>
              <a:t>¿? = 8x</a:t>
            </a:r>
            <a:r>
              <a:rPr lang="es-ES" sz="1600" baseline="30000" dirty="0"/>
              <a:t>2</a:t>
            </a:r>
            <a:r>
              <a:rPr lang="es-ES" sz="1600" dirty="0"/>
              <a:t>y</a:t>
            </a:r>
            <a:endParaRPr lang="es-ES" sz="1600" dirty="0" smtClean="0"/>
          </a:p>
          <a:p>
            <a:pPr marL="0" indent="0" algn="just">
              <a:buNone/>
            </a:pPr>
            <a:r>
              <a:rPr lang="es-ES" sz="1600" dirty="0" smtClean="0"/>
              <a:t>Este tipo de ejercicios es mejor resolverlos como una ecuación, una igualdad donde existe una incógnita: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                                                  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                                                                     </a:t>
            </a:r>
          </a:p>
          <a:p>
            <a:pPr marL="0" indent="0" algn="just"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sz="1600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El objetivo de una ecuación es “despejar” la incógnita, es decir, dejarla SOLA EN UNO DE LOS LADOS DE LA ECUACIÓN CON SIGNO POSITIVO. Para ello aplicamos la siguiente norma: “término que cambie de lado, cambia de signo” así: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Nuestra incógnita que está negativa en el lado izquierdo, pasa al lado derecho positiva: </a:t>
            </a:r>
            <a:r>
              <a:rPr lang="es-ES" sz="1600" dirty="0"/>
              <a:t>5x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=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+ ¿?</a:t>
            </a:r>
          </a:p>
          <a:p>
            <a:pPr marL="0" indent="0" algn="just">
              <a:buNone/>
            </a:pPr>
            <a:r>
              <a:rPr lang="es-ES" sz="1600" dirty="0" smtClean="0"/>
              <a:t>El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que está positivo en el lado derecho, pasa a negativo al lado izquierdo: </a:t>
            </a:r>
            <a:r>
              <a:rPr lang="es-ES" sz="1600" dirty="0"/>
              <a:t>5x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- </a:t>
            </a:r>
            <a:r>
              <a:rPr lang="es-ES" sz="1600" dirty="0"/>
              <a:t>8x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= ¿?</a:t>
            </a:r>
          </a:p>
          <a:p>
            <a:pPr marL="0" indent="0" algn="just">
              <a:buNone/>
            </a:pPr>
            <a:r>
              <a:rPr lang="es-ES" sz="1600" dirty="0" smtClean="0"/>
              <a:t>Resolvemos: </a:t>
            </a:r>
            <a:r>
              <a:rPr lang="es-ES" sz="1600" dirty="0"/>
              <a:t>5x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- </a:t>
            </a:r>
            <a:r>
              <a:rPr lang="es-ES" sz="1600" dirty="0"/>
              <a:t>8x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= </a:t>
            </a:r>
            <a:r>
              <a:rPr lang="es-ES" sz="1600" dirty="0" smtClean="0">
                <a:solidFill>
                  <a:srgbClr val="FF0000"/>
                </a:solidFill>
              </a:rPr>
              <a:t>- 3x</a:t>
            </a:r>
            <a:r>
              <a:rPr lang="es-ES" sz="1600" baseline="30000" dirty="0" smtClean="0">
                <a:solidFill>
                  <a:srgbClr val="FF0000"/>
                </a:solidFill>
              </a:rPr>
              <a:t>2</a:t>
            </a:r>
            <a:r>
              <a:rPr lang="es-ES" sz="1600" dirty="0" smtClean="0">
                <a:solidFill>
                  <a:srgbClr val="FF0000"/>
                </a:solidFill>
              </a:rPr>
              <a:t>y</a:t>
            </a:r>
          </a:p>
          <a:p>
            <a:pPr marL="0" indent="0" algn="just">
              <a:buNone/>
            </a:pPr>
            <a:r>
              <a:rPr lang="es-ES" sz="1600" dirty="0" smtClean="0"/>
              <a:t>Luego a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hay que restarle - 3x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para obtener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Verificamos</a:t>
            </a:r>
            <a:r>
              <a:rPr lang="es-ES" sz="1600" dirty="0">
                <a:sym typeface="Wingdings" panose="05000000000000000000" pitchFamily="2" charset="2"/>
              </a:rPr>
              <a:t>: </a:t>
            </a:r>
            <a:r>
              <a:rPr lang="es-ES" sz="1600" dirty="0" smtClean="0">
                <a:sym typeface="Wingdings" panose="05000000000000000000" pitchFamily="2" charset="2"/>
              </a:rPr>
              <a:t>Minuendo: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Sustraendo - 3x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colocamos el minuendo seguido del sustraendo con signo contrario</a:t>
            </a:r>
            <a:r>
              <a:rPr lang="es-ES" sz="1600" dirty="0"/>
              <a:t>: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+ 3x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</a:t>
            </a:r>
            <a:r>
              <a:rPr lang="es-ES" sz="1600" dirty="0"/>
              <a:t>… se obtiene lo indicado en el ejercicio</a:t>
            </a:r>
            <a:r>
              <a:rPr lang="es-ES" sz="1600" dirty="0" smtClean="0"/>
              <a:t>.</a:t>
            </a:r>
          </a:p>
          <a:p>
            <a:pPr marL="0" indent="0" algn="just">
              <a:buNone/>
            </a:pP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2" y="2082151"/>
            <a:ext cx="2857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80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86366" y="421541"/>
            <a:ext cx="11552350" cy="58821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2.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smtClean="0"/>
              <a:t>¿Cuánto hay que sustraerle a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para obtener 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y?</a:t>
            </a:r>
          </a:p>
          <a:p>
            <a:pPr marL="0" indent="0" algn="just">
              <a:buNone/>
            </a:pPr>
            <a:r>
              <a:rPr lang="es-ES" sz="1600" dirty="0" smtClean="0"/>
              <a:t>Al leer el ejercicio observamos que conocemos el minuendo (expresión a la que le vamos a restar) y conocemos la diferencia (Resultado), es decir: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</a:t>
            </a:r>
            <a:r>
              <a:rPr lang="es-ES" sz="1600" dirty="0"/>
              <a:t>¿? = </a:t>
            </a:r>
            <a:r>
              <a:rPr lang="es-ES" sz="1600" dirty="0" smtClean="0"/>
              <a:t>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</a:p>
          <a:p>
            <a:pPr marL="0" indent="0" algn="just">
              <a:buNone/>
            </a:pPr>
            <a:r>
              <a:rPr lang="es-ES" sz="1600" dirty="0" smtClean="0"/>
              <a:t>Este tipo de ejercicios es mejor resolverlos como una ecuación, una igualdad donde existe una incógnita: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                                                  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                                                                     </a:t>
            </a:r>
          </a:p>
          <a:p>
            <a:pPr marL="0" indent="0" algn="just"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sz="1600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El objetivo de una ecuación es “despejar” la incógnita, es decir, dejarla SOLA EN UNO DE LOS LADOS DE LA ECUACIÓN CON SIGNO POSITIVO. Para ello aplicamos la siguiente norma: “término que cambie de lado, cambia de signo” así: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Nuestra incógnita que está negativa en el lado izquierdo, pasa al lado derecho positiva: </a:t>
            </a:r>
            <a:r>
              <a:rPr lang="es-ES" sz="1600" dirty="0"/>
              <a:t>5x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= 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+ ¿?</a:t>
            </a:r>
          </a:p>
          <a:p>
            <a:pPr marL="0" indent="0" algn="just">
              <a:buNone/>
            </a:pPr>
            <a:r>
              <a:rPr lang="es-ES" sz="1600" dirty="0" smtClean="0"/>
              <a:t>El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que está negativo en el lado derecho, pasa a positivo al lado izquierdo: </a:t>
            </a:r>
            <a:r>
              <a:rPr lang="es-ES" sz="1600" dirty="0"/>
              <a:t>5x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+ </a:t>
            </a:r>
            <a:r>
              <a:rPr lang="es-ES" sz="1600" dirty="0"/>
              <a:t>8x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= ¿?</a:t>
            </a:r>
          </a:p>
          <a:p>
            <a:pPr marL="0" indent="0" algn="just">
              <a:buNone/>
            </a:pPr>
            <a:r>
              <a:rPr lang="es-ES" sz="1600" dirty="0" smtClean="0"/>
              <a:t>Resolvemos: </a:t>
            </a:r>
            <a:r>
              <a:rPr lang="es-ES" sz="1600" dirty="0"/>
              <a:t>5x</a:t>
            </a:r>
            <a:r>
              <a:rPr lang="es-ES" sz="1600" baseline="30000" dirty="0"/>
              <a:t>2</a:t>
            </a:r>
            <a:r>
              <a:rPr lang="es-ES" sz="1600" dirty="0"/>
              <a:t>y +</a:t>
            </a:r>
            <a:r>
              <a:rPr lang="es-ES" sz="1600" dirty="0" smtClean="0"/>
              <a:t> </a:t>
            </a:r>
            <a:r>
              <a:rPr lang="es-ES" sz="1600" dirty="0"/>
              <a:t>8x</a:t>
            </a:r>
            <a:r>
              <a:rPr lang="es-ES" sz="1600" baseline="30000" dirty="0"/>
              <a:t>2</a:t>
            </a:r>
            <a:r>
              <a:rPr lang="es-ES" sz="1600" dirty="0"/>
              <a:t>y </a:t>
            </a:r>
            <a:r>
              <a:rPr lang="es-ES" sz="1600" dirty="0" smtClean="0"/>
              <a:t>= </a:t>
            </a:r>
            <a:r>
              <a:rPr lang="es-ES" sz="1600" dirty="0" smtClean="0">
                <a:solidFill>
                  <a:srgbClr val="FF0000"/>
                </a:solidFill>
              </a:rPr>
              <a:t>13x</a:t>
            </a:r>
            <a:r>
              <a:rPr lang="es-ES" sz="1600" baseline="30000" dirty="0" smtClean="0">
                <a:solidFill>
                  <a:srgbClr val="FF0000"/>
                </a:solidFill>
              </a:rPr>
              <a:t>2</a:t>
            </a:r>
            <a:r>
              <a:rPr lang="es-ES" sz="1600" dirty="0" smtClean="0">
                <a:solidFill>
                  <a:srgbClr val="FF0000"/>
                </a:solidFill>
              </a:rPr>
              <a:t>y</a:t>
            </a:r>
          </a:p>
          <a:p>
            <a:pPr marL="0" indent="0" algn="just">
              <a:buNone/>
            </a:pPr>
            <a:r>
              <a:rPr lang="es-ES" sz="1600" dirty="0" smtClean="0"/>
              <a:t>Luego a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hay que restarle 13x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para obtener 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</a:p>
          <a:p>
            <a:pPr marL="0" indent="0" algn="just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Verificamos</a:t>
            </a:r>
            <a:r>
              <a:rPr lang="es-ES" sz="1600" dirty="0">
                <a:sym typeface="Wingdings" panose="05000000000000000000" pitchFamily="2" charset="2"/>
              </a:rPr>
              <a:t>: </a:t>
            </a:r>
            <a:r>
              <a:rPr lang="es-ES" sz="1600" dirty="0" smtClean="0">
                <a:sym typeface="Wingdings" panose="05000000000000000000" pitchFamily="2" charset="2"/>
              </a:rPr>
              <a:t>Minuendo: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Sustraendo 13x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colocamos el minuendo seguido del sustraendo con signo contrario</a:t>
            </a:r>
            <a:r>
              <a:rPr lang="es-ES" sz="1600" dirty="0"/>
              <a:t>: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- 13x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</a:t>
            </a:r>
            <a:r>
              <a:rPr lang="es-ES" sz="1600" dirty="0"/>
              <a:t>… se obtiene lo indicado en el ejercicio</a:t>
            </a:r>
            <a:r>
              <a:rPr lang="es-ES" sz="1600" dirty="0" smtClean="0"/>
              <a:t>.</a:t>
            </a:r>
          </a:p>
          <a:p>
            <a:pPr marL="0" indent="0" algn="just">
              <a:buNone/>
            </a:pPr>
            <a:endParaRPr lang="es-E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73" y="1829108"/>
            <a:ext cx="2819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0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334849" y="666240"/>
            <a:ext cx="11552350" cy="5882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EJEMPLO 3.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smtClean="0"/>
              <a:t>¿Cuánto hay que sustraerle a 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para obtener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Al leer el ejercicio observamos que conocemos el minuendo (expresión a la que le vamos a restar) y conocemos la diferencia (Resultado), es decir: 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¿? =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Este tipo de ejercicios es mejor resolverlos como una ecuación, una igualdad donde existe una incógnita: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                                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                                                   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600" dirty="0" smtClean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600" dirty="0" smtClean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600" dirty="0" smtClean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El objetivo de una ecuación es “despejar” la incógnita, es decir, dejarla SOLA EN UNO DE LOS LADOS DE LA ECUACIÓN CON SIGNO POSITIVO. Para ello aplicamos la siguiente norma: “término que cambie de lado, cambia de signo” así: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Nuestra incógnita que está negativa en el lado izquierdo, pasa al lado derecho positiva: -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+ ¿?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El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que está positivo en el lado derecho, pasa a negativo al lado izquierdo: 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¿?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Resolvemos: 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- 8x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</a:t>
            </a:r>
            <a:r>
              <a:rPr lang="es-ES" sz="1600" dirty="0" smtClean="0">
                <a:solidFill>
                  <a:srgbClr val="FF0000"/>
                </a:solidFill>
              </a:rPr>
              <a:t>-</a:t>
            </a:r>
            <a:r>
              <a:rPr lang="es-ES" sz="1600" dirty="0" smtClean="0"/>
              <a:t> </a:t>
            </a:r>
            <a:r>
              <a:rPr lang="es-ES" sz="1600" dirty="0" smtClean="0">
                <a:solidFill>
                  <a:srgbClr val="FF0000"/>
                </a:solidFill>
              </a:rPr>
              <a:t>13x</a:t>
            </a:r>
            <a:r>
              <a:rPr lang="es-ES" sz="1600" baseline="30000" dirty="0" smtClean="0">
                <a:solidFill>
                  <a:srgbClr val="FF0000"/>
                </a:solidFill>
              </a:rPr>
              <a:t>2</a:t>
            </a:r>
            <a:r>
              <a:rPr lang="es-ES" sz="1600" dirty="0" smtClean="0">
                <a:solidFill>
                  <a:srgbClr val="FF0000"/>
                </a:solidFill>
              </a:rPr>
              <a:t>y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Luego a 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hay que restarle - 13x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para obtener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Verificamos: Minuendo: - </a:t>
            </a:r>
            <a:r>
              <a:rPr lang="es-ES" sz="1600" dirty="0" smtClean="0"/>
              <a:t>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Sustraendo - 13x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y; colocamos el minuendo seguido del sustraendo con signo contrario: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dirty="0" smtClean="0"/>
              <a:t>- 5x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+ 13x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=  8x</a:t>
            </a:r>
            <a:r>
              <a:rPr lang="es-ES" sz="1600" baseline="30000" dirty="0" smtClean="0"/>
              <a:t>2</a:t>
            </a:r>
            <a:r>
              <a:rPr lang="es-ES" sz="1600" dirty="0" smtClean="0"/>
              <a:t>y … se obtiene lo indicado en el ejercicio.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653" y="1951954"/>
            <a:ext cx="3009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7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1971" y="283335"/>
            <a:ext cx="109856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En los ejemplos anteriores </a:t>
            </a:r>
            <a:r>
              <a:rPr lang="es-ES" dirty="0"/>
              <a:t>conocemos el minuendo y la diferencia </a:t>
            </a:r>
            <a:r>
              <a:rPr lang="es-ES" dirty="0" smtClean="0"/>
              <a:t>y nos indagan por el sustraendo, ¿qué sucedería si ahora nos indagan por el minuendo?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EJEMPLO </a:t>
            </a:r>
            <a:r>
              <a:rPr lang="es-ES" b="1" dirty="0">
                <a:solidFill>
                  <a:srgbClr val="FF0000"/>
                </a:solidFill>
              </a:rPr>
              <a:t>4.</a:t>
            </a:r>
            <a:r>
              <a:rPr lang="es-ES" dirty="0"/>
              <a:t> </a:t>
            </a:r>
            <a:r>
              <a:rPr lang="es-ES" dirty="0" smtClean="0"/>
              <a:t>¿A qué expresión se le resta </a:t>
            </a:r>
            <a:r>
              <a:rPr lang="es-ES" dirty="0"/>
              <a:t>5x</a:t>
            </a:r>
            <a:r>
              <a:rPr lang="es-ES" baseline="30000" dirty="0"/>
              <a:t>2</a:t>
            </a:r>
            <a:r>
              <a:rPr lang="es-ES" dirty="0"/>
              <a:t>y para obtener </a:t>
            </a:r>
            <a:r>
              <a:rPr lang="es-ES" dirty="0" smtClean="0"/>
              <a:t>8x</a:t>
            </a:r>
            <a:r>
              <a:rPr lang="es-ES" baseline="30000" dirty="0" smtClean="0"/>
              <a:t>2</a:t>
            </a:r>
            <a:r>
              <a:rPr lang="es-ES" dirty="0" smtClean="0"/>
              <a:t>y?</a:t>
            </a:r>
          </a:p>
          <a:p>
            <a:pPr algn="just"/>
            <a:r>
              <a:rPr lang="es-ES" dirty="0"/>
              <a:t>Al leer el ejercicio observamos que </a:t>
            </a:r>
            <a:r>
              <a:rPr lang="es-ES" dirty="0" smtClean="0"/>
              <a:t>desconocemos </a:t>
            </a:r>
            <a:r>
              <a:rPr lang="es-ES" dirty="0"/>
              <a:t>el minuendo (expresión a la que le vamos a restar) y conocemos </a:t>
            </a:r>
            <a:r>
              <a:rPr lang="es-ES" dirty="0" smtClean="0"/>
              <a:t>el sustraendo (lo que vamos a restar) y la </a:t>
            </a:r>
            <a:r>
              <a:rPr lang="es-ES" dirty="0"/>
              <a:t>diferencia (Resultado), es decir: ¿? </a:t>
            </a:r>
            <a:r>
              <a:rPr lang="es-ES" dirty="0" smtClean="0"/>
              <a:t>- 5x</a:t>
            </a:r>
            <a:r>
              <a:rPr lang="es-ES" baseline="30000" dirty="0" smtClean="0"/>
              <a:t>2</a:t>
            </a:r>
            <a:r>
              <a:rPr lang="es-ES" dirty="0" smtClean="0"/>
              <a:t>y = 8x</a:t>
            </a:r>
            <a:r>
              <a:rPr lang="es-ES" baseline="30000" dirty="0" smtClean="0"/>
              <a:t>2</a:t>
            </a:r>
            <a:r>
              <a:rPr lang="es-ES" dirty="0" smtClean="0"/>
              <a:t>y … recuerda que al sustraendo se le cambia el signo!!!</a:t>
            </a:r>
            <a:endParaRPr lang="es-ES" dirty="0"/>
          </a:p>
          <a:p>
            <a:pPr algn="just"/>
            <a:r>
              <a:rPr lang="es-ES" dirty="0" smtClean="0"/>
              <a:t>Continuamos planteando nuestras ecuaciones, </a:t>
            </a:r>
            <a:r>
              <a:rPr lang="es-ES" dirty="0"/>
              <a:t>una igualdad donde existe una incógnita</a:t>
            </a:r>
            <a:r>
              <a:rPr lang="es-ES" dirty="0" smtClean="0"/>
              <a:t>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>
                <a:sym typeface="Wingdings" panose="05000000000000000000" pitchFamily="2" charset="2"/>
              </a:rPr>
              <a:t>El objetivo de una ecuación es “despejar” la incógnita, es decir, dejarla SOLA EN UNO DE LOS LADOS DE LA ECUACIÓN CON SIGNO POSITIVO. Para ello aplicamos la siguiente norma: “término que cambie de lado, cambia de signo” así: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Nuestra incógnita </a:t>
            </a:r>
            <a:r>
              <a:rPr lang="es-ES" dirty="0" smtClean="0">
                <a:sym typeface="Wingdings" panose="05000000000000000000" pitchFamily="2" charset="2"/>
              </a:rPr>
              <a:t>ya </a:t>
            </a:r>
            <a:r>
              <a:rPr lang="es-ES" dirty="0">
                <a:sym typeface="Wingdings" panose="05000000000000000000" pitchFamily="2" charset="2"/>
              </a:rPr>
              <a:t>está </a:t>
            </a:r>
            <a:r>
              <a:rPr lang="es-ES" dirty="0" smtClean="0">
                <a:sym typeface="Wingdings" panose="05000000000000000000" pitchFamily="2" charset="2"/>
              </a:rPr>
              <a:t>positiva </a:t>
            </a:r>
            <a:r>
              <a:rPr lang="es-ES" dirty="0">
                <a:sym typeface="Wingdings" panose="05000000000000000000" pitchFamily="2" charset="2"/>
              </a:rPr>
              <a:t>en el lado izquierdo, </a:t>
            </a:r>
            <a:r>
              <a:rPr lang="es-ES" dirty="0" smtClean="0">
                <a:sym typeface="Wingdings" panose="05000000000000000000" pitchFamily="2" charset="2"/>
              </a:rPr>
              <a:t>luego no es necesario pasarla al lado derecho.</a:t>
            </a:r>
            <a:endParaRPr lang="es-ES" dirty="0"/>
          </a:p>
          <a:p>
            <a:pPr algn="just"/>
            <a:r>
              <a:rPr lang="es-ES" dirty="0"/>
              <a:t>El </a:t>
            </a:r>
            <a:r>
              <a:rPr lang="es-ES" dirty="0" smtClean="0"/>
              <a:t>– 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que está </a:t>
            </a:r>
            <a:r>
              <a:rPr lang="es-ES" dirty="0" smtClean="0"/>
              <a:t>negativo </a:t>
            </a:r>
            <a:r>
              <a:rPr lang="es-ES" dirty="0"/>
              <a:t>en el lado </a:t>
            </a:r>
            <a:r>
              <a:rPr lang="es-ES" dirty="0" smtClean="0"/>
              <a:t>izquierdo</a:t>
            </a:r>
            <a:r>
              <a:rPr lang="es-ES" dirty="0"/>
              <a:t>, pasa a </a:t>
            </a:r>
            <a:r>
              <a:rPr lang="es-ES" dirty="0" smtClean="0"/>
              <a:t>positivo </a:t>
            </a:r>
            <a:r>
              <a:rPr lang="es-ES" dirty="0"/>
              <a:t>al lado </a:t>
            </a:r>
            <a:r>
              <a:rPr lang="es-ES" dirty="0" smtClean="0"/>
              <a:t>derecho</a:t>
            </a:r>
            <a:r>
              <a:rPr lang="es-ES" dirty="0"/>
              <a:t>: </a:t>
            </a:r>
            <a:r>
              <a:rPr lang="es-ES" dirty="0" smtClean="0"/>
              <a:t>¿? = 8x</a:t>
            </a:r>
            <a:r>
              <a:rPr lang="es-ES" baseline="30000" dirty="0" smtClean="0"/>
              <a:t>2</a:t>
            </a:r>
            <a:r>
              <a:rPr lang="es-ES" dirty="0" smtClean="0"/>
              <a:t>y + 5x</a:t>
            </a:r>
            <a:r>
              <a:rPr lang="es-ES" baseline="30000" dirty="0" smtClean="0"/>
              <a:t>2</a:t>
            </a:r>
            <a:r>
              <a:rPr lang="es-ES" dirty="0" smtClean="0"/>
              <a:t>y</a:t>
            </a:r>
            <a:endParaRPr lang="es-ES" dirty="0"/>
          </a:p>
          <a:p>
            <a:pPr algn="just"/>
            <a:r>
              <a:rPr lang="es-ES" dirty="0"/>
              <a:t>Resolvemos: </a:t>
            </a:r>
            <a:r>
              <a:rPr lang="es-ES" dirty="0" smtClean="0"/>
              <a:t>¿? </a:t>
            </a:r>
            <a:r>
              <a:rPr lang="es-ES" dirty="0"/>
              <a:t>= </a:t>
            </a:r>
            <a:r>
              <a:rPr lang="es-ES" dirty="0" smtClean="0">
                <a:solidFill>
                  <a:srgbClr val="FF0000"/>
                </a:solidFill>
              </a:rPr>
              <a:t>13x</a:t>
            </a:r>
            <a:r>
              <a:rPr lang="es-ES" baseline="30000" dirty="0" smtClean="0">
                <a:solidFill>
                  <a:srgbClr val="FF0000"/>
                </a:solidFill>
              </a:rPr>
              <a:t>2</a:t>
            </a:r>
            <a:r>
              <a:rPr lang="es-ES" dirty="0" smtClean="0">
                <a:solidFill>
                  <a:srgbClr val="FF0000"/>
                </a:solidFill>
              </a:rPr>
              <a:t>y</a:t>
            </a:r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/>
              <a:t>Luego a </a:t>
            </a:r>
            <a:r>
              <a:rPr lang="es-ES" dirty="0" smtClean="0"/>
              <a:t>13x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hay que restarle </a:t>
            </a:r>
            <a:r>
              <a:rPr lang="es-ES" dirty="0" smtClean="0"/>
              <a:t>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para obtener 8x</a:t>
            </a:r>
            <a:r>
              <a:rPr lang="es-ES" baseline="30000" dirty="0"/>
              <a:t>2</a:t>
            </a:r>
            <a:r>
              <a:rPr lang="es-ES" dirty="0"/>
              <a:t>y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Verificamos: Minuendo: </a:t>
            </a:r>
            <a:r>
              <a:rPr lang="es-ES" dirty="0" smtClean="0">
                <a:sym typeface="Wingdings" panose="05000000000000000000" pitchFamily="2" charset="2"/>
              </a:rPr>
              <a:t>13</a:t>
            </a:r>
            <a:r>
              <a:rPr lang="es-ES" dirty="0" smtClean="0"/>
              <a:t>x</a:t>
            </a:r>
            <a:r>
              <a:rPr lang="es-ES" baseline="30000" dirty="0" smtClean="0"/>
              <a:t>2</a:t>
            </a:r>
            <a:r>
              <a:rPr lang="es-ES" dirty="0" smtClean="0"/>
              <a:t>y</a:t>
            </a:r>
            <a:r>
              <a:rPr lang="es-ES" dirty="0"/>
              <a:t>; Sustraendo </a:t>
            </a:r>
            <a:r>
              <a:rPr lang="es-ES" dirty="0" smtClean="0"/>
              <a:t>5x</a:t>
            </a:r>
            <a:r>
              <a:rPr lang="es-ES" baseline="30000" dirty="0" smtClean="0"/>
              <a:t>2</a:t>
            </a:r>
            <a:r>
              <a:rPr lang="es-ES" dirty="0" smtClean="0"/>
              <a:t>y</a:t>
            </a:r>
            <a:r>
              <a:rPr lang="es-ES" dirty="0"/>
              <a:t>; colocamos el minuendo seguido del sustraendo con signo contrario: </a:t>
            </a:r>
            <a:r>
              <a:rPr lang="es-ES" dirty="0" smtClean="0"/>
              <a:t>13x</a:t>
            </a:r>
            <a:r>
              <a:rPr lang="es-ES" baseline="30000" dirty="0" smtClean="0"/>
              <a:t>2</a:t>
            </a:r>
            <a:r>
              <a:rPr lang="es-ES" dirty="0" smtClean="0"/>
              <a:t>y - 5x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= 8x</a:t>
            </a:r>
            <a:r>
              <a:rPr lang="es-ES" baseline="30000" dirty="0"/>
              <a:t>2</a:t>
            </a:r>
            <a:r>
              <a:rPr lang="es-ES" dirty="0"/>
              <a:t>y … se obtiene lo indicado en el ejercicio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47" y="2306088"/>
            <a:ext cx="2981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1971" y="283335"/>
            <a:ext cx="1098567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EJEMPLO 5.</a:t>
            </a:r>
            <a:r>
              <a:rPr lang="es-ES" dirty="0" smtClean="0"/>
              <a:t> ¿A qué expresión se le resta - 5x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para obtener </a:t>
            </a:r>
            <a:r>
              <a:rPr lang="es-ES" dirty="0" smtClean="0"/>
              <a:t>8x</a:t>
            </a:r>
            <a:r>
              <a:rPr lang="es-ES" baseline="30000" dirty="0" smtClean="0"/>
              <a:t>2</a:t>
            </a:r>
            <a:r>
              <a:rPr lang="es-ES" dirty="0" smtClean="0"/>
              <a:t>y?</a:t>
            </a:r>
          </a:p>
          <a:p>
            <a:pPr algn="just"/>
            <a:r>
              <a:rPr lang="es-ES" dirty="0"/>
              <a:t>Al leer el ejercicio observamos que </a:t>
            </a:r>
            <a:r>
              <a:rPr lang="es-ES" dirty="0" smtClean="0"/>
              <a:t>desconocemos </a:t>
            </a:r>
            <a:r>
              <a:rPr lang="es-ES" dirty="0"/>
              <a:t>el minuendo (expresión a la que le vamos a restar) y conocemos </a:t>
            </a:r>
            <a:r>
              <a:rPr lang="es-ES" dirty="0" smtClean="0"/>
              <a:t>el sustraendo (lo que vamos a restar) y la </a:t>
            </a:r>
            <a:r>
              <a:rPr lang="es-ES" dirty="0"/>
              <a:t>diferencia (Resultado), es decir: ¿? </a:t>
            </a:r>
            <a:r>
              <a:rPr lang="es-ES" dirty="0" smtClean="0"/>
              <a:t>+ 5x</a:t>
            </a:r>
            <a:r>
              <a:rPr lang="es-ES" baseline="30000" dirty="0" smtClean="0"/>
              <a:t>2</a:t>
            </a:r>
            <a:r>
              <a:rPr lang="es-ES" dirty="0" smtClean="0"/>
              <a:t>y = 8x</a:t>
            </a:r>
            <a:r>
              <a:rPr lang="es-ES" baseline="30000" dirty="0" smtClean="0"/>
              <a:t>2</a:t>
            </a:r>
            <a:r>
              <a:rPr lang="es-ES" dirty="0" smtClean="0"/>
              <a:t>y … recuerda que al sustraendo se le cambia el signo!!!</a:t>
            </a:r>
            <a:endParaRPr lang="es-ES" dirty="0"/>
          </a:p>
          <a:p>
            <a:pPr algn="just"/>
            <a:r>
              <a:rPr lang="es-ES" dirty="0" smtClean="0"/>
              <a:t>Continuamos planteando nuestras ecuaciones, </a:t>
            </a:r>
            <a:r>
              <a:rPr lang="es-ES" dirty="0"/>
              <a:t>una igualdad donde existe una incógnita</a:t>
            </a:r>
            <a:r>
              <a:rPr lang="es-ES" dirty="0" smtClean="0"/>
              <a:t>: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>
                <a:sym typeface="Wingdings" panose="05000000000000000000" pitchFamily="2" charset="2"/>
              </a:rPr>
              <a:t>El objetivo de una ecuación es “despejar” la incógnita, es decir, dejarla SOLA EN UNO DE LOS LADOS DE LA ECUACIÓN CON SIGNO POSITIVO. Para ello aplicamos la siguiente norma: “término que cambie de lado, cambia de signo” así: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Nuestra incógnita </a:t>
            </a:r>
            <a:r>
              <a:rPr lang="es-ES" dirty="0" smtClean="0">
                <a:sym typeface="Wingdings" panose="05000000000000000000" pitchFamily="2" charset="2"/>
              </a:rPr>
              <a:t>ya </a:t>
            </a:r>
            <a:r>
              <a:rPr lang="es-ES" dirty="0">
                <a:sym typeface="Wingdings" panose="05000000000000000000" pitchFamily="2" charset="2"/>
              </a:rPr>
              <a:t>está </a:t>
            </a:r>
            <a:r>
              <a:rPr lang="es-ES" dirty="0" smtClean="0">
                <a:sym typeface="Wingdings" panose="05000000000000000000" pitchFamily="2" charset="2"/>
              </a:rPr>
              <a:t>positiva </a:t>
            </a:r>
            <a:r>
              <a:rPr lang="es-ES" dirty="0">
                <a:sym typeface="Wingdings" panose="05000000000000000000" pitchFamily="2" charset="2"/>
              </a:rPr>
              <a:t>en el lado izquierdo, </a:t>
            </a:r>
            <a:r>
              <a:rPr lang="es-ES" dirty="0" smtClean="0">
                <a:sym typeface="Wingdings" panose="05000000000000000000" pitchFamily="2" charset="2"/>
              </a:rPr>
              <a:t>luego no es necesario pasarla al lado derecho.</a:t>
            </a:r>
            <a:endParaRPr lang="es-ES" dirty="0"/>
          </a:p>
          <a:p>
            <a:pPr algn="just"/>
            <a:r>
              <a:rPr lang="es-ES" dirty="0"/>
              <a:t>El </a:t>
            </a:r>
            <a:r>
              <a:rPr lang="es-ES" dirty="0" smtClean="0"/>
              <a:t>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que está </a:t>
            </a:r>
            <a:r>
              <a:rPr lang="es-ES" dirty="0" smtClean="0"/>
              <a:t>positivo </a:t>
            </a:r>
            <a:r>
              <a:rPr lang="es-ES" dirty="0"/>
              <a:t>en el lado </a:t>
            </a:r>
            <a:r>
              <a:rPr lang="es-ES" dirty="0" smtClean="0"/>
              <a:t>izquierdo</a:t>
            </a:r>
            <a:r>
              <a:rPr lang="es-ES" dirty="0"/>
              <a:t>, pasa a </a:t>
            </a:r>
            <a:r>
              <a:rPr lang="es-ES" dirty="0" smtClean="0"/>
              <a:t>negativo </a:t>
            </a:r>
            <a:r>
              <a:rPr lang="es-ES" dirty="0"/>
              <a:t>al lado </a:t>
            </a:r>
            <a:r>
              <a:rPr lang="es-ES" dirty="0" smtClean="0"/>
              <a:t>derecho</a:t>
            </a:r>
            <a:r>
              <a:rPr lang="es-ES" dirty="0"/>
              <a:t>: </a:t>
            </a:r>
            <a:r>
              <a:rPr lang="es-ES" dirty="0" smtClean="0"/>
              <a:t>¿? = 8x</a:t>
            </a:r>
            <a:r>
              <a:rPr lang="es-ES" baseline="30000" dirty="0" smtClean="0"/>
              <a:t>2</a:t>
            </a:r>
            <a:r>
              <a:rPr lang="es-ES" dirty="0" smtClean="0"/>
              <a:t>y - 5x</a:t>
            </a:r>
            <a:r>
              <a:rPr lang="es-ES" baseline="30000" dirty="0" smtClean="0"/>
              <a:t>2</a:t>
            </a:r>
            <a:r>
              <a:rPr lang="es-ES" dirty="0" smtClean="0"/>
              <a:t>y</a:t>
            </a:r>
            <a:endParaRPr lang="es-ES" dirty="0"/>
          </a:p>
          <a:p>
            <a:pPr algn="just"/>
            <a:r>
              <a:rPr lang="es-ES" dirty="0"/>
              <a:t>Resolvemos: </a:t>
            </a:r>
            <a:r>
              <a:rPr lang="es-ES" dirty="0" smtClean="0"/>
              <a:t>¿? </a:t>
            </a:r>
            <a:r>
              <a:rPr lang="es-ES" dirty="0"/>
              <a:t>= </a:t>
            </a:r>
            <a:r>
              <a:rPr lang="es-ES" dirty="0" smtClean="0">
                <a:solidFill>
                  <a:srgbClr val="FF0000"/>
                </a:solidFill>
              </a:rPr>
              <a:t>3x</a:t>
            </a:r>
            <a:r>
              <a:rPr lang="es-ES" baseline="30000" dirty="0" smtClean="0">
                <a:solidFill>
                  <a:srgbClr val="FF0000"/>
                </a:solidFill>
              </a:rPr>
              <a:t>2</a:t>
            </a:r>
            <a:r>
              <a:rPr lang="es-ES" dirty="0" smtClean="0">
                <a:solidFill>
                  <a:srgbClr val="FF0000"/>
                </a:solidFill>
              </a:rPr>
              <a:t>y</a:t>
            </a:r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/>
              <a:t>Luego a </a:t>
            </a:r>
            <a:r>
              <a:rPr lang="es-ES" dirty="0" smtClean="0"/>
              <a:t>3x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hay que restarle </a:t>
            </a:r>
            <a:r>
              <a:rPr lang="es-ES" dirty="0" smtClean="0"/>
              <a:t>- 5x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para obtener 8x</a:t>
            </a:r>
            <a:r>
              <a:rPr lang="es-ES" baseline="30000" dirty="0"/>
              <a:t>2</a:t>
            </a:r>
            <a:r>
              <a:rPr lang="es-ES" dirty="0"/>
              <a:t>y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Verificamos: Minuendo: </a:t>
            </a:r>
            <a:r>
              <a:rPr lang="es-ES" dirty="0" smtClean="0">
                <a:sym typeface="Wingdings" panose="05000000000000000000" pitchFamily="2" charset="2"/>
              </a:rPr>
              <a:t>3</a:t>
            </a:r>
            <a:r>
              <a:rPr lang="es-ES" dirty="0" smtClean="0"/>
              <a:t>x</a:t>
            </a:r>
            <a:r>
              <a:rPr lang="es-ES" baseline="30000" dirty="0" smtClean="0"/>
              <a:t>2</a:t>
            </a:r>
            <a:r>
              <a:rPr lang="es-ES" dirty="0" smtClean="0"/>
              <a:t>y</a:t>
            </a:r>
            <a:r>
              <a:rPr lang="es-ES" dirty="0"/>
              <a:t>; Sustraendo </a:t>
            </a:r>
            <a:r>
              <a:rPr lang="es-ES" dirty="0" smtClean="0"/>
              <a:t>- 5x</a:t>
            </a:r>
            <a:r>
              <a:rPr lang="es-ES" baseline="30000" dirty="0" smtClean="0"/>
              <a:t>2</a:t>
            </a:r>
            <a:r>
              <a:rPr lang="es-ES" dirty="0" smtClean="0"/>
              <a:t>y</a:t>
            </a:r>
            <a:r>
              <a:rPr lang="es-ES" dirty="0"/>
              <a:t>; colocamos el minuendo seguido del sustraendo con signo contrario: </a:t>
            </a:r>
            <a:r>
              <a:rPr lang="es-ES" dirty="0" smtClean="0"/>
              <a:t>3x</a:t>
            </a:r>
            <a:r>
              <a:rPr lang="es-ES" baseline="30000" dirty="0" smtClean="0"/>
              <a:t>2</a:t>
            </a:r>
            <a:r>
              <a:rPr lang="es-ES" dirty="0" smtClean="0"/>
              <a:t>y + 5x</a:t>
            </a:r>
            <a:r>
              <a:rPr lang="es-ES" baseline="30000" dirty="0" smtClean="0"/>
              <a:t>2</a:t>
            </a:r>
            <a:r>
              <a:rPr lang="es-ES" dirty="0" smtClean="0"/>
              <a:t>y </a:t>
            </a:r>
            <a:r>
              <a:rPr lang="es-ES" dirty="0"/>
              <a:t>= 8x</a:t>
            </a:r>
            <a:r>
              <a:rPr lang="es-ES" baseline="30000" dirty="0"/>
              <a:t>2</a:t>
            </a:r>
            <a:r>
              <a:rPr lang="es-ES" dirty="0"/>
              <a:t>y … se obtiene lo indicado en el ejercicio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Ahora veamos con polinomios …..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29" y="1802170"/>
            <a:ext cx="2971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50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51846" y="1484433"/>
            <a:ext cx="6845491" cy="32649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>
                <a:solidFill>
                  <a:srgbClr val="FF0000"/>
                </a:solidFill>
              </a:rPr>
              <a:t>EJEMPLO 6.</a:t>
            </a:r>
            <a:r>
              <a:rPr lang="es-ES" dirty="0" smtClean="0"/>
              <a:t> </a:t>
            </a:r>
            <a:r>
              <a:rPr lang="es-ES" dirty="0"/>
              <a:t>¿Cuánto hay que </a:t>
            </a:r>
            <a:r>
              <a:rPr lang="es-ES" dirty="0" smtClean="0"/>
              <a:t>sustraerle </a:t>
            </a:r>
            <a:r>
              <a:rPr lang="es-ES" dirty="0"/>
              <a:t>a 5x</a:t>
            </a:r>
            <a:r>
              <a:rPr lang="es-ES" baseline="30000" dirty="0"/>
              <a:t>2</a:t>
            </a:r>
            <a:r>
              <a:rPr lang="es-ES" dirty="0"/>
              <a:t>y – 7xy + ½ para obtener  - 8x</a:t>
            </a:r>
            <a:r>
              <a:rPr lang="es-ES" baseline="30000" dirty="0"/>
              <a:t>2</a:t>
            </a:r>
            <a:r>
              <a:rPr lang="es-ES" dirty="0"/>
              <a:t>y – 6xy – ¼ ?</a:t>
            </a:r>
          </a:p>
          <a:p>
            <a:pPr marL="0" indent="0" algn="just">
              <a:buNone/>
            </a:pPr>
            <a:r>
              <a:rPr lang="es-ES" dirty="0"/>
              <a:t>Para resolver este tipo de ejercicios podemos aplicar dos estrategias:</a:t>
            </a:r>
          </a:p>
          <a:p>
            <a:pPr marL="0" indent="0" algn="just">
              <a:buNone/>
            </a:pPr>
            <a:r>
              <a:rPr lang="es-ES" dirty="0"/>
              <a:t>Estrategia 1: </a:t>
            </a:r>
            <a:r>
              <a:rPr lang="es-ES" dirty="0" smtClean="0"/>
              <a:t>Forma Vertical.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Estrategia 2: </a:t>
            </a:r>
            <a:r>
              <a:rPr lang="es-ES" dirty="0" smtClean="0"/>
              <a:t>Forma Horizontal.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2306473" y="5287557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ESTRATEGIA 1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4669810" y="5287557"/>
            <a:ext cx="167639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ESTRATEGIA 2</a:t>
            </a:r>
            <a:endParaRPr lang="es-ES" sz="1000" dirty="0"/>
          </a:p>
        </p:txBody>
      </p:sp>
      <p:pic>
        <p:nvPicPr>
          <p:cNvPr id="7" name="Picture 2" descr="https://encrypted-tbn3.gstatic.com/images?q=tbn:ANd9GcSpmz_50KARU4frMJXuM2GbWGrj4g09DJCGIY2yce6ZJ0NBg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8" y="1335747"/>
            <a:ext cx="2649561" cy="44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55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43033" y="283239"/>
            <a:ext cx="7541525" cy="958708"/>
          </a:xfrm>
        </p:spPr>
        <p:txBody>
          <a:bodyPr/>
          <a:lstStyle/>
          <a:p>
            <a:r>
              <a:rPr lang="es-ES" b="1" dirty="0" smtClean="0"/>
              <a:t>NIVEL MEDIO: FORMA VERTICAL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08392" y="1035885"/>
            <a:ext cx="11144534" cy="52680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Para saber cuánto hay </a:t>
            </a:r>
            <a:r>
              <a:rPr lang="es-ES" sz="1400" dirty="0"/>
              <a:t>que </a:t>
            </a:r>
            <a:r>
              <a:rPr lang="es-ES" sz="1400" dirty="0" smtClean="0"/>
              <a:t>sustraerle </a:t>
            </a:r>
            <a:r>
              <a:rPr lang="es-ES" sz="1400" dirty="0"/>
              <a:t>a 5x</a:t>
            </a:r>
            <a:r>
              <a:rPr lang="es-ES" sz="1400" baseline="30000" dirty="0"/>
              <a:t>2</a:t>
            </a:r>
            <a:r>
              <a:rPr lang="es-ES" sz="1400" dirty="0"/>
              <a:t>y – 7xy + ½ para obtener  - 8x</a:t>
            </a:r>
            <a:r>
              <a:rPr lang="es-ES" sz="1400" baseline="30000" dirty="0"/>
              <a:t>2</a:t>
            </a:r>
            <a:r>
              <a:rPr lang="es-ES" sz="1400" dirty="0"/>
              <a:t>y – 6xy – </a:t>
            </a:r>
            <a:r>
              <a:rPr lang="es-ES" sz="1400" dirty="0" smtClean="0"/>
              <a:t>¼, identificamos minuendo, sustraendo y diferencia: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Minuendo, expresión a la que le vamos a restar</a:t>
            </a:r>
            <a:r>
              <a:rPr lang="es-ES" sz="1400" dirty="0"/>
              <a:t>: 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Sustraendo, expresión que vamos a restar: desconocida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Diferencia, respuesta de la operación: </a:t>
            </a:r>
            <a:r>
              <a:rPr lang="es-ES" sz="1400" dirty="0"/>
              <a:t>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E</a:t>
            </a:r>
            <a:r>
              <a:rPr lang="es-ES" sz="1400" dirty="0" smtClean="0"/>
              <a:t>scribimos el minuendo (5x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7xy + </a:t>
            </a:r>
            <a:r>
              <a:rPr lang="es-ES" sz="1400" dirty="0" smtClean="0"/>
              <a:t>½), debajo los interrogantes y por último la respuesta, formando columnas de términos semejantes: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7xy + </a:t>
            </a:r>
            <a:r>
              <a:rPr lang="es-ES" sz="1400" dirty="0" smtClean="0"/>
              <a:t>½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                         ¿?      ¿?   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                      - </a:t>
            </a:r>
            <a:r>
              <a:rPr lang="es-ES" sz="1400" dirty="0"/>
              <a:t>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  <a:r>
              <a:rPr lang="es-ES" sz="1400" dirty="0" smtClean="0"/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Escribimos nuestras ecuaciones para cada término semejante o columna, teniendo en cuenta lo visto en los ejemplos anteriores: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Luego nuestro sustraendo es </a:t>
            </a:r>
            <a:r>
              <a:rPr lang="es-ES" sz="1400" dirty="0" smtClean="0">
                <a:solidFill>
                  <a:srgbClr val="FF0000"/>
                </a:solidFill>
              </a:rPr>
              <a:t>13x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- </a:t>
            </a:r>
            <a:r>
              <a:rPr lang="es-ES" sz="1400" dirty="0" err="1" smtClean="0">
                <a:solidFill>
                  <a:srgbClr val="FF0000"/>
                </a:solidFill>
              </a:rPr>
              <a:t>xy</a:t>
            </a:r>
            <a:r>
              <a:rPr lang="es-ES" sz="1400" dirty="0" smtClean="0">
                <a:solidFill>
                  <a:srgbClr val="FF0000"/>
                </a:solidFill>
              </a:rPr>
              <a:t> + </a:t>
            </a:r>
            <a:r>
              <a:rPr lang="es-ES" sz="1400" dirty="0">
                <a:solidFill>
                  <a:srgbClr val="FF0000"/>
                </a:solidFill>
              </a:rPr>
              <a:t>¾</a:t>
            </a:r>
            <a:r>
              <a:rPr lang="es-ES" sz="1400" dirty="0" smtClean="0"/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Verificamos: Recuerda que al sustraendo se le cambia el signo!!!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7xy + ½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</a:t>
            </a:r>
            <a:r>
              <a:rPr lang="es-ES" sz="1400" dirty="0" smtClean="0">
                <a:solidFill>
                  <a:srgbClr val="FF0000"/>
                </a:solidFill>
              </a:rPr>
              <a:t>- 13x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err="1">
                <a:solidFill>
                  <a:srgbClr val="FF0000"/>
                </a:solidFill>
              </a:rPr>
              <a:t>xy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 - </a:t>
            </a:r>
            <a:r>
              <a:rPr lang="es-ES" sz="1400" dirty="0">
                <a:solidFill>
                  <a:srgbClr val="FF0000"/>
                </a:solidFill>
              </a:rPr>
              <a:t>¾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                                      - 8x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780067" y="5802573"/>
            <a:ext cx="193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780067" y="2569976"/>
            <a:ext cx="193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03685"/>
              </p:ext>
            </p:extLst>
          </p:nvPr>
        </p:nvGraphicFramePr>
        <p:xfrm>
          <a:off x="553792" y="3044013"/>
          <a:ext cx="9375819" cy="185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22"/>
                <a:gridCol w="2032000"/>
                <a:gridCol w="2032000"/>
                <a:gridCol w="2419797"/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x</a:t>
                      </a:r>
                      <a:r>
                        <a:rPr lang="es-ES" sz="1600" i="1" baseline="30000" dirty="0" smtClean="0"/>
                        <a:t>2</a:t>
                      </a:r>
                      <a:r>
                        <a:rPr lang="es-ES" sz="1600" i="1" dirty="0" smtClean="0"/>
                        <a:t>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Términos independientes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ECUACIÓN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- ¿? =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- 7xy - ¿? = - 6xy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½ - ¿? =</a:t>
                      </a:r>
                      <a:r>
                        <a:rPr lang="es-ES" sz="1600" baseline="0" dirty="0" smtClean="0"/>
                        <a:t> - ¼ </a:t>
                      </a:r>
                      <a:endParaRPr lang="es-ES" sz="1600" dirty="0"/>
                    </a:p>
                  </a:txBody>
                  <a:tcPr/>
                </a:tc>
              </a:tr>
              <a:tr h="374183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Cambiamos de lado la incógnita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=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+ ¿?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- 7xy = - 6xy + 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½ =</a:t>
                      </a:r>
                      <a:r>
                        <a:rPr lang="es-ES" sz="1600" baseline="0" dirty="0" smtClean="0"/>
                        <a:t> - ¼ + </a:t>
                      </a:r>
                      <a:r>
                        <a:rPr lang="es-ES" sz="1600" dirty="0" smtClean="0"/>
                        <a:t>¿?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Despejamos la incógnita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+ 8x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= ¿?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- 7xy + 6xy = 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½ + </a:t>
                      </a:r>
                      <a:r>
                        <a:rPr lang="es-ES" sz="1600" baseline="0" dirty="0" smtClean="0"/>
                        <a:t>¼</a:t>
                      </a:r>
                      <a:r>
                        <a:rPr lang="es-ES" sz="1600" dirty="0" smtClean="0"/>
                        <a:t>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¿?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Resolvemos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13x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</a:t>
                      </a:r>
                      <a:r>
                        <a:rPr lang="es-ES" sz="1600" baseline="0" dirty="0" smtClean="0"/>
                        <a:t> = ¿?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 </a:t>
                      </a:r>
                      <a:r>
                        <a:rPr lang="es-ES" sz="1600" dirty="0" err="1" smtClean="0"/>
                        <a:t>xy</a:t>
                      </a:r>
                      <a:r>
                        <a:rPr lang="es-ES" sz="1600" dirty="0" smtClean="0"/>
                        <a:t> = ¿?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¾ = ¿?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7435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6883021" y="5802573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DESEO REVISAR LA ESTRATEGIA </a:t>
            </a:r>
            <a:r>
              <a:rPr lang="es-ES" sz="1000" dirty="0"/>
              <a:t>2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9246358" y="5802573"/>
            <a:ext cx="167639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DESEO INICIAR EL ENTRENAMIENTO</a:t>
            </a:r>
            <a:endParaRPr lang="es-ES" sz="10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08392" y="296214"/>
            <a:ext cx="11144534" cy="6007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EJEMPLO 7.</a:t>
            </a:r>
            <a:r>
              <a:rPr lang="es-ES" sz="1400" dirty="0" smtClean="0"/>
              <a:t> ¿A qué expresión se le </a:t>
            </a:r>
            <a:r>
              <a:rPr lang="es-ES" sz="1400" dirty="0"/>
              <a:t>resta 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r>
              <a:rPr lang="es-ES" sz="1400" dirty="0" smtClean="0"/>
              <a:t>para obtener </a:t>
            </a:r>
            <a:r>
              <a:rPr lang="es-ES" sz="1400" dirty="0"/>
              <a:t>- 8x</a:t>
            </a:r>
            <a:r>
              <a:rPr lang="es-ES" sz="1400" baseline="30000" dirty="0"/>
              <a:t>2</a:t>
            </a:r>
            <a:r>
              <a:rPr lang="es-ES" sz="1400" dirty="0"/>
              <a:t>y – 6xy – </a:t>
            </a:r>
            <a:r>
              <a:rPr lang="es-ES" sz="1400" dirty="0" smtClean="0"/>
              <a:t>¼?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I</a:t>
            </a:r>
            <a:r>
              <a:rPr lang="es-ES" sz="1400" dirty="0" smtClean="0"/>
              <a:t>dentificamos minuendo, sustraendo y diferencia: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Minuendo, expresión a la que le vamos a restar: </a:t>
            </a:r>
            <a:r>
              <a:rPr lang="es-ES" sz="1400" dirty="0"/>
              <a:t>desconocida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Sustraendo, expresión que vamos a restar: </a:t>
            </a:r>
            <a:r>
              <a:rPr lang="es-ES" sz="1400" dirty="0"/>
              <a:t>5x</a:t>
            </a:r>
            <a:r>
              <a:rPr lang="es-ES" sz="1400" baseline="30000" dirty="0"/>
              <a:t>2</a:t>
            </a:r>
            <a:r>
              <a:rPr lang="es-ES" sz="1400" dirty="0"/>
              <a:t>y – 7xy + </a:t>
            </a:r>
            <a:r>
              <a:rPr lang="es-ES" sz="1400" dirty="0" smtClean="0"/>
              <a:t>½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Diferencia, respuesta de la operación: </a:t>
            </a:r>
            <a:r>
              <a:rPr lang="es-ES" sz="1400" dirty="0"/>
              <a:t>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E</a:t>
            </a:r>
            <a:r>
              <a:rPr lang="es-ES" sz="1400" dirty="0" smtClean="0"/>
              <a:t>scribimos en el </a:t>
            </a:r>
            <a:r>
              <a:rPr lang="es-ES" sz="1400" dirty="0"/>
              <a:t>minuendo los interrogantes </a:t>
            </a:r>
            <a:r>
              <a:rPr lang="es-ES" sz="1400" dirty="0" smtClean="0"/>
              <a:t>y debajo el sustraendo (5x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7xy + </a:t>
            </a:r>
            <a:r>
              <a:rPr lang="es-ES" sz="1400" dirty="0" smtClean="0"/>
              <a:t>½) CON SIGNO CONTRARIO, y por último la respuesta, formando columnas de términos semejantes: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    </a:t>
            </a:r>
            <a:r>
              <a:rPr lang="es-ES" sz="1400" dirty="0"/>
              <a:t>¿?      ¿?   </a:t>
            </a:r>
            <a:r>
              <a:rPr lang="es-ES" sz="1400" dirty="0" smtClean="0"/>
              <a:t> </a:t>
            </a:r>
            <a:r>
              <a:rPr lang="es-ES" sz="1400" dirty="0"/>
              <a:t>¿?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                               - 5x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</a:t>
            </a:r>
            <a:r>
              <a:rPr lang="es-ES" sz="1400" dirty="0"/>
              <a:t>7xy </a:t>
            </a:r>
            <a:r>
              <a:rPr lang="es-ES" sz="1400" dirty="0" smtClean="0"/>
              <a:t>- ½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- </a:t>
            </a:r>
            <a:r>
              <a:rPr lang="es-ES" sz="1400" dirty="0"/>
              <a:t>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  <a:r>
              <a:rPr lang="es-ES" sz="1400" dirty="0" smtClean="0"/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Escribimos nuestras ecuaciones para cada término semejante o columna, teniendo en cuenta lo visto en los ejemplos anteriores: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Luego nuestro minuendo es </a:t>
            </a:r>
            <a:r>
              <a:rPr lang="es-ES" sz="1400" dirty="0" smtClean="0">
                <a:solidFill>
                  <a:srgbClr val="FF0000"/>
                </a:solidFill>
              </a:rPr>
              <a:t>- 3x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- 13xy + ¼ </a:t>
            </a:r>
            <a:r>
              <a:rPr lang="es-ES" sz="1400" dirty="0" smtClean="0"/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Verificamos: Recuerda que al sustraendo se le cambia el signo!!!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                                     - </a:t>
            </a:r>
            <a:r>
              <a:rPr lang="es-ES" sz="1400" dirty="0">
                <a:solidFill>
                  <a:srgbClr val="FF0000"/>
                </a:solidFill>
              </a:rPr>
              <a:t>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- 13xy + ¼</a:t>
            </a:r>
            <a:r>
              <a:rPr lang="es-ES" sz="1400" dirty="0" smtClean="0"/>
              <a:t>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- 5x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</a:t>
            </a:r>
            <a:r>
              <a:rPr lang="es-ES" sz="1400" dirty="0"/>
              <a:t>7xy </a:t>
            </a:r>
            <a:r>
              <a:rPr lang="es-ES" sz="1400" dirty="0" smtClean="0"/>
              <a:t>- </a:t>
            </a:r>
            <a:r>
              <a:rPr lang="es-ES" sz="1400" dirty="0"/>
              <a:t>½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- </a:t>
            </a:r>
            <a:r>
              <a:rPr lang="es-ES" sz="1400" dirty="0"/>
              <a:t>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1664157" y="5274539"/>
            <a:ext cx="193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80067" y="2286640"/>
            <a:ext cx="193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240"/>
              </p:ext>
            </p:extLst>
          </p:nvPr>
        </p:nvGraphicFramePr>
        <p:xfrm>
          <a:off x="515156" y="2734920"/>
          <a:ext cx="93758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22"/>
                <a:gridCol w="2032000"/>
                <a:gridCol w="2032000"/>
                <a:gridCol w="2419797"/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x</a:t>
                      </a:r>
                      <a:r>
                        <a:rPr lang="es-ES" sz="1600" i="1" baseline="30000" dirty="0" smtClean="0"/>
                        <a:t>2</a:t>
                      </a:r>
                      <a:r>
                        <a:rPr lang="es-ES" sz="1600" i="1" dirty="0" smtClean="0"/>
                        <a:t>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Términos independientes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ECUACIÓN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- 5x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- =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+ 7xy = - 6xy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- ½ =</a:t>
                      </a:r>
                      <a:r>
                        <a:rPr lang="es-ES" sz="1600" baseline="0" dirty="0" smtClean="0"/>
                        <a:t> - ¼ 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Despejamos la incógnita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¿?</a:t>
                      </a:r>
                      <a:r>
                        <a:rPr lang="es-ES" sz="1600" baseline="0" dirty="0" smtClean="0"/>
                        <a:t> = </a:t>
                      </a:r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¿? = - 7xy - 6xy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¿? = ½ - </a:t>
                      </a:r>
                      <a:r>
                        <a:rPr lang="es-ES" sz="1600" baseline="0" dirty="0" smtClean="0"/>
                        <a:t>¼</a:t>
                      </a:r>
                      <a:r>
                        <a:rPr lang="es-ES" sz="160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Resolvemos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 smtClean="0"/>
                        <a:t>¿? = - </a:t>
                      </a:r>
                      <a:r>
                        <a:rPr lang="es-ES" sz="1600" dirty="0" smtClean="0"/>
                        <a:t>3x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</a:t>
                      </a:r>
                      <a:r>
                        <a:rPr lang="es-ES" sz="1600" baseline="0" dirty="0" smtClean="0"/>
                        <a:t> 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= - 13xy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= ¼ 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977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995985" y="187704"/>
            <a:ext cx="8064690" cy="767639"/>
          </a:xfrm>
        </p:spPr>
        <p:txBody>
          <a:bodyPr>
            <a:normAutofit/>
          </a:bodyPr>
          <a:lstStyle/>
          <a:p>
            <a:r>
              <a:rPr lang="es-ES" b="1" dirty="0" smtClean="0"/>
              <a:t>NIVEL </a:t>
            </a:r>
            <a:r>
              <a:rPr lang="es-ES" b="1" dirty="0"/>
              <a:t>MEDIO: FORMA </a:t>
            </a:r>
            <a:r>
              <a:rPr lang="es-ES" b="1" dirty="0" smtClean="0"/>
              <a:t>HORIZONTAL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01472" y="955344"/>
            <a:ext cx="11253716" cy="56000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Para saber 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5x</a:t>
            </a:r>
            <a:r>
              <a:rPr lang="es-ES" sz="1400" baseline="30000" dirty="0"/>
              <a:t>2</a:t>
            </a:r>
            <a:r>
              <a:rPr lang="es-ES" sz="1400" dirty="0"/>
              <a:t>y – 7xy + ½ para obtener  - 8x</a:t>
            </a:r>
            <a:r>
              <a:rPr lang="es-ES" sz="1400" baseline="30000" dirty="0"/>
              <a:t>2</a:t>
            </a:r>
            <a:r>
              <a:rPr lang="es-ES" sz="1400" dirty="0"/>
              <a:t>y – 6xy – </a:t>
            </a:r>
            <a:r>
              <a:rPr lang="es-ES" sz="1400" dirty="0" smtClean="0"/>
              <a:t>¼, </a:t>
            </a:r>
            <a:r>
              <a:rPr lang="es-ES" sz="1400" dirty="0"/>
              <a:t>identificamos minuendo, sustraendo y diferencia: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Minuendo, expresión a la que le vamos a restar: 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Sustraendo, expresión que vamos a restar: desconocida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Diferencia, respuesta de la operación: - 8x</a:t>
            </a:r>
            <a:r>
              <a:rPr lang="es-ES" sz="1400" baseline="30000" dirty="0"/>
              <a:t>2</a:t>
            </a:r>
            <a:r>
              <a:rPr lang="es-ES" sz="1400" dirty="0"/>
              <a:t>y – 6xy – </a:t>
            </a:r>
            <a:r>
              <a:rPr lang="es-ES" sz="1400" dirty="0" smtClean="0"/>
              <a:t>¼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Escribimos el minuendo </a:t>
            </a:r>
            <a:r>
              <a:rPr lang="es-ES" sz="1400" dirty="0"/>
              <a:t>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r>
              <a:rPr lang="es-ES" sz="1400" dirty="0" smtClean="0"/>
              <a:t>seguido del sustraendo desconocido (con tantos interrogantes como términos tenga el minuendo) igualando a la diferencia </a:t>
            </a:r>
            <a:r>
              <a:rPr lang="es-ES" sz="1400" dirty="0"/>
              <a:t>- 8x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        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7xy + </a:t>
            </a:r>
            <a:r>
              <a:rPr lang="es-ES" sz="1400" dirty="0" smtClean="0"/>
              <a:t>½ - ¿? - ¿? - ¿? = </a:t>
            </a:r>
            <a:r>
              <a:rPr lang="es-ES" sz="1400" dirty="0"/>
              <a:t>- 8x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Planteamos una ecuación para cada término semejante: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Luego </a:t>
            </a:r>
            <a:r>
              <a:rPr lang="es-ES" sz="1400" dirty="0"/>
              <a:t>nuestro sustraendo es </a:t>
            </a:r>
            <a:r>
              <a:rPr lang="es-ES" sz="1400" dirty="0">
                <a:solidFill>
                  <a:srgbClr val="FF0000"/>
                </a:solidFill>
              </a:rPr>
              <a:t>13x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- </a:t>
            </a:r>
            <a:r>
              <a:rPr lang="es-ES" sz="1400" dirty="0" err="1">
                <a:solidFill>
                  <a:srgbClr val="FF0000"/>
                </a:solidFill>
              </a:rPr>
              <a:t>xy</a:t>
            </a:r>
            <a:r>
              <a:rPr lang="es-ES" sz="1400" dirty="0">
                <a:solidFill>
                  <a:srgbClr val="FF0000"/>
                </a:solidFill>
              </a:rPr>
              <a:t> + ¾</a:t>
            </a:r>
            <a:r>
              <a:rPr lang="es-ES" sz="1400" dirty="0"/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Verificamos: Recuerda que al sustraendo se le cambia el signo!!!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7xy + ½ </a:t>
            </a:r>
            <a:r>
              <a:rPr lang="es-ES" sz="1400" dirty="0">
                <a:solidFill>
                  <a:srgbClr val="FF0000"/>
                </a:solidFill>
              </a:rPr>
              <a:t>-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13x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</a:t>
            </a:r>
            <a:r>
              <a:rPr lang="es-ES" sz="1400" dirty="0" smtClean="0">
                <a:solidFill>
                  <a:srgbClr val="FF0000"/>
                </a:solidFill>
              </a:rPr>
              <a:t>+ </a:t>
            </a:r>
            <a:r>
              <a:rPr lang="es-ES" sz="1400" dirty="0" err="1">
                <a:solidFill>
                  <a:srgbClr val="FF0000"/>
                </a:solidFill>
              </a:rPr>
              <a:t>xy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¾</a:t>
            </a:r>
            <a:r>
              <a:rPr lang="es-ES" sz="1400" dirty="0"/>
              <a:t> </a:t>
            </a:r>
            <a:r>
              <a:rPr lang="es-ES" sz="1400" dirty="0" smtClean="0"/>
              <a:t>= </a:t>
            </a:r>
            <a:r>
              <a:rPr lang="es-ES" sz="1400" dirty="0"/>
              <a:t>- 8x</a:t>
            </a:r>
            <a:r>
              <a:rPr lang="es-ES" sz="1400" baseline="30000" dirty="0"/>
              <a:t>2</a:t>
            </a:r>
            <a:r>
              <a:rPr lang="es-ES" sz="1400" dirty="0"/>
              <a:t>y – 6xy – </a:t>
            </a:r>
            <a:r>
              <a:rPr lang="es-ES" sz="1400" dirty="0" smtClean="0"/>
              <a:t>¼ …. Coincide con la respuesta del ejercicio!!!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37389"/>
              </p:ext>
            </p:extLst>
          </p:nvPr>
        </p:nvGraphicFramePr>
        <p:xfrm>
          <a:off x="1070020" y="2714267"/>
          <a:ext cx="9375819" cy="185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22"/>
                <a:gridCol w="2032000"/>
                <a:gridCol w="2032000"/>
                <a:gridCol w="2419797"/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x</a:t>
                      </a:r>
                      <a:r>
                        <a:rPr lang="es-ES" sz="1600" i="1" baseline="30000" dirty="0" smtClean="0"/>
                        <a:t>2</a:t>
                      </a:r>
                      <a:r>
                        <a:rPr lang="es-ES" sz="1600" i="1" dirty="0" smtClean="0"/>
                        <a:t>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Términos independientes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ECUACIÓN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- ¿? =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- 7xy - ¿? = - 6xy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½ - ¿? =</a:t>
                      </a:r>
                      <a:r>
                        <a:rPr lang="es-ES" sz="1600" baseline="0" dirty="0" smtClean="0"/>
                        <a:t> - ¼ </a:t>
                      </a:r>
                      <a:endParaRPr lang="es-ES" sz="1600" dirty="0"/>
                    </a:p>
                  </a:txBody>
                  <a:tcPr/>
                </a:tc>
              </a:tr>
              <a:tr h="374183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Cambiamos de lado la incógnita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=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+ ¿?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- 7xy = - 6xy + 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½ =</a:t>
                      </a:r>
                      <a:r>
                        <a:rPr lang="es-ES" sz="1600" baseline="0" dirty="0" smtClean="0"/>
                        <a:t> - ¼ + </a:t>
                      </a:r>
                      <a:r>
                        <a:rPr lang="es-ES" sz="1600" dirty="0" smtClean="0"/>
                        <a:t>¿?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Despejamos la incógnita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+ 8x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= ¿?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- 7xy + 6xy = 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½ + </a:t>
                      </a:r>
                      <a:r>
                        <a:rPr lang="es-ES" sz="1600" baseline="0" dirty="0" smtClean="0"/>
                        <a:t>¼</a:t>
                      </a:r>
                      <a:r>
                        <a:rPr lang="es-ES" sz="1600" dirty="0" smtClean="0"/>
                        <a:t>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¿?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Resolvemos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13x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</a:t>
                      </a:r>
                      <a:r>
                        <a:rPr lang="es-ES" sz="1600" baseline="0" dirty="0" smtClean="0"/>
                        <a:t> = ¿?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- </a:t>
                      </a:r>
                      <a:r>
                        <a:rPr lang="es-ES" sz="1600" dirty="0" err="1" smtClean="0"/>
                        <a:t>xy</a:t>
                      </a:r>
                      <a:r>
                        <a:rPr lang="es-ES" sz="1600" dirty="0" smtClean="0"/>
                        <a:t> = ¿?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¾ = ¿?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48177" y="0"/>
            <a:ext cx="10257038" cy="808582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SUSTRACCIÓN ALGEBRAICA: FORMA HORIZONTAL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88423" y="719247"/>
            <a:ext cx="11376546" cy="597454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Para restar polinomios de forma horizontal, primero debes identificar el polinomio minuendo (Va después de la preposición “De”, polinomio al que le vamos a restar) y el polinomio sustraendo (Va después del verbo “Restar”, lo que vamos a quitar); ubicamos el polinomio minuendo y enseguida de éste el polinomio sustraendo CAMBIÉNDOLE EL SIGNO A TODOS SUS TÉRMINOS; se reduce teniendo en cuenta que </a:t>
            </a:r>
            <a:r>
              <a:rPr lang="es-ES" sz="1400" dirty="0"/>
              <a:t>signos iguales se suman y mantienen su signo, y signos diferentes se restan, el número de mayor valor absoluto le da el signo a la respuesta: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 smtClean="0">
                <a:solidFill>
                  <a:srgbClr val="FF0000"/>
                </a:solidFill>
              </a:rPr>
              <a:t>EJEMPLO 1:</a:t>
            </a:r>
            <a:r>
              <a:rPr lang="es-ES" sz="1400" dirty="0" smtClean="0"/>
              <a:t> De 2x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+ 6y - 3xy restar - 3x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+ 5xy – x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i="1" dirty="0" smtClean="0"/>
              <a:t>SOLUCIÓN:</a:t>
            </a:r>
            <a:r>
              <a:rPr lang="es-ES" sz="1400" dirty="0" smtClean="0"/>
              <a:t> Identificamos </a:t>
            </a:r>
            <a:r>
              <a:rPr lang="es-ES" sz="1400" dirty="0"/>
              <a:t>minuendo (Va después de la preposición “De”, </a:t>
            </a:r>
            <a:r>
              <a:rPr lang="es-ES" sz="1400" dirty="0" smtClean="0"/>
              <a:t>en nuestro caso</a:t>
            </a:r>
            <a:r>
              <a:rPr lang="es-ES" sz="1400" dirty="0"/>
              <a:t> 2x</a:t>
            </a:r>
            <a:r>
              <a:rPr lang="es-ES" sz="1400" baseline="30000" dirty="0"/>
              <a:t>2</a:t>
            </a:r>
            <a:r>
              <a:rPr lang="es-ES" sz="1400" dirty="0"/>
              <a:t> + 6y - </a:t>
            </a:r>
            <a:r>
              <a:rPr lang="es-ES" sz="1400" dirty="0" smtClean="0"/>
              <a:t>3xy) y el sustraendo </a:t>
            </a:r>
            <a:r>
              <a:rPr lang="es-ES" sz="1400" dirty="0"/>
              <a:t>(Va después del verbo “Restar”,</a:t>
            </a:r>
            <a:r>
              <a:rPr lang="es-ES" sz="1400" dirty="0" smtClean="0"/>
              <a:t> </a:t>
            </a:r>
            <a:r>
              <a:rPr lang="es-ES" sz="1400" dirty="0"/>
              <a:t>en nuestro caso - 3x</a:t>
            </a:r>
            <a:r>
              <a:rPr lang="es-ES" sz="1400" baseline="30000" dirty="0"/>
              <a:t>2</a:t>
            </a:r>
            <a:r>
              <a:rPr lang="es-ES" sz="1400" dirty="0"/>
              <a:t> + 5xy – </a:t>
            </a:r>
            <a:r>
              <a:rPr lang="es-ES" sz="1400" dirty="0" smtClean="0"/>
              <a:t>x). Colocamos el minuendo y enseguida el sustraendo CON SIGNO CONTRARIO; se reducen los términos semejantes: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2x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/>
              <a:t> 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</a:rPr>
              <a:t>+ 6y </a:t>
            </a:r>
            <a:r>
              <a:rPr lang="es-ES" sz="1400" dirty="0">
                <a:solidFill>
                  <a:srgbClr val="00B050"/>
                </a:solidFill>
              </a:rPr>
              <a:t>- </a:t>
            </a:r>
            <a:r>
              <a:rPr lang="es-ES" sz="1400" dirty="0" smtClean="0">
                <a:solidFill>
                  <a:srgbClr val="00B050"/>
                </a:solidFill>
              </a:rPr>
              <a:t>3xy </a:t>
            </a:r>
            <a:r>
              <a:rPr lang="es-ES" sz="1400" dirty="0" smtClean="0">
                <a:solidFill>
                  <a:srgbClr val="FF0000"/>
                </a:solidFill>
              </a:rPr>
              <a:t>+ 3x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rgbClr val="00B050"/>
                </a:solidFill>
              </a:rPr>
              <a:t>- 5xy </a:t>
            </a:r>
            <a:r>
              <a:rPr lang="es-ES" sz="1400" dirty="0" smtClean="0"/>
              <a:t>+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: </a:t>
            </a:r>
            <a:r>
              <a:rPr lang="es-ES" sz="1400" dirty="0" smtClean="0">
                <a:solidFill>
                  <a:srgbClr val="FF0000"/>
                </a:solidFill>
              </a:rPr>
              <a:t>2x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</a:t>
            </a:r>
            <a:r>
              <a:rPr lang="es-ES" sz="1400" dirty="0">
                <a:solidFill>
                  <a:srgbClr val="FF0000"/>
                </a:solidFill>
              </a:rPr>
              <a:t>3x</a:t>
            </a:r>
            <a:r>
              <a:rPr lang="es-ES" sz="1400" baseline="30000" dirty="0">
                <a:solidFill>
                  <a:srgbClr val="FF0000"/>
                </a:solidFill>
              </a:rPr>
              <a:t>2 </a:t>
            </a:r>
            <a:r>
              <a:rPr lang="es-ES" sz="1400" dirty="0" smtClean="0"/>
              <a:t>= </a:t>
            </a:r>
            <a:r>
              <a:rPr lang="es-ES" sz="1400" dirty="0">
                <a:solidFill>
                  <a:srgbClr val="FF0000"/>
                </a:solidFill>
              </a:rPr>
              <a:t>5x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</a:t>
            </a:r>
            <a:r>
              <a:rPr lang="es-ES" sz="1400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s-ES" sz="1400" dirty="0" smtClean="0"/>
              <a:t>: </a:t>
            </a:r>
            <a:r>
              <a:rPr lang="es-ES" sz="1400" dirty="0" smtClean="0">
                <a:solidFill>
                  <a:schemeClr val="accent2">
                    <a:lumMod val="50000"/>
                  </a:schemeClr>
                </a:solidFill>
              </a:rPr>
              <a:t>6y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</a:t>
            </a:r>
            <a:r>
              <a:rPr lang="es-ES" sz="1400" dirty="0" err="1">
                <a:solidFill>
                  <a:srgbClr val="00B050"/>
                </a:solidFill>
              </a:rPr>
              <a:t>xy</a:t>
            </a:r>
            <a:r>
              <a:rPr lang="es-ES" sz="1400" dirty="0" smtClean="0"/>
              <a:t>: </a:t>
            </a:r>
            <a:r>
              <a:rPr lang="es-ES" sz="1400" dirty="0">
                <a:solidFill>
                  <a:srgbClr val="00B050"/>
                </a:solidFill>
              </a:rPr>
              <a:t>- 3xy </a:t>
            </a:r>
            <a:r>
              <a:rPr lang="es-ES" sz="1400" dirty="0" smtClean="0">
                <a:solidFill>
                  <a:srgbClr val="00B050"/>
                </a:solidFill>
              </a:rPr>
              <a:t>- </a:t>
            </a:r>
            <a:r>
              <a:rPr lang="es-ES" sz="1400" dirty="0">
                <a:solidFill>
                  <a:srgbClr val="00B050"/>
                </a:solidFill>
              </a:rPr>
              <a:t>5xy </a:t>
            </a:r>
            <a:r>
              <a:rPr lang="es-ES" sz="1400" dirty="0" smtClean="0"/>
              <a:t>=</a:t>
            </a:r>
            <a:r>
              <a:rPr lang="es-ES" sz="1400" dirty="0" smtClean="0">
                <a:solidFill>
                  <a:srgbClr val="00B050"/>
                </a:solidFill>
              </a:rPr>
              <a:t> - 8xy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x: x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2 </a:t>
            </a:r>
            <a:r>
              <a:rPr lang="es-ES" sz="1400" dirty="0" smtClean="0">
                <a:solidFill>
                  <a:schemeClr val="accent2">
                    <a:lumMod val="50000"/>
                  </a:schemeClr>
                </a:solidFill>
              </a:rPr>
              <a:t>+ 6y </a:t>
            </a:r>
            <a:r>
              <a:rPr lang="es-ES" sz="1400" dirty="0" smtClean="0">
                <a:solidFill>
                  <a:srgbClr val="00B050"/>
                </a:solidFill>
              </a:rPr>
              <a:t>- 8xy </a:t>
            </a:r>
            <a:r>
              <a:rPr lang="es-ES" sz="1400" dirty="0" smtClean="0"/>
              <a:t>+ x</a:t>
            </a:r>
            <a:r>
              <a:rPr lang="es-ES" sz="1400" dirty="0" smtClean="0">
                <a:solidFill>
                  <a:srgbClr val="FF0000"/>
                </a:solidFill>
              </a:rPr>
              <a:t>      RESPUESTA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Observa que</a:t>
            </a:r>
            <a:r>
              <a:rPr lang="es-ES" sz="1400" dirty="0"/>
              <a:t> </a:t>
            </a:r>
            <a:r>
              <a:rPr lang="es-ES" sz="1400" dirty="0" smtClean="0"/>
              <a:t>se reduce cada término semejante como se explicó en los monomios, y sabiendo </a:t>
            </a:r>
            <a:r>
              <a:rPr lang="es-ES" sz="1400" dirty="0"/>
              <a:t>que signos iguales se suman y mantienen su signo, y signos diferentes se restan, el número de mayor valor absoluto le da el signo a la </a:t>
            </a:r>
            <a:r>
              <a:rPr lang="es-ES" sz="1400" dirty="0" smtClean="0"/>
              <a:t>respuesta.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 smtClean="0">
                <a:solidFill>
                  <a:srgbClr val="FF0000"/>
                </a:solidFill>
              </a:rPr>
              <a:t>EJEMPLO 2:</a:t>
            </a:r>
            <a:r>
              <a:rPr lang="es-ES" sz="1400" dirty="0" smtClean="0"/>
              <a:t> Restar 1/6 x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- 1/3 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¼ 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de – ¼ x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 – 1/6 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+ 1/3 xy</a:t>
            </a:r>
            <a:r>
              <a:rPr lang="es-ES" sz="1400" baseline="30000" dirty="0" smtClean="0"/>
              <a:t>2</a:t>
            </a: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i="1" dirty="0"/>
              <a:t>SOLUCIÓN:</a:t>
            </a:r>
            <a:r>
              <a:rPr lang="es-ES" sz="1400" dirty="0"/>
              <a:t> Identificamos minuendo (Va después de la preposición “De”, en nuestro caso – ¼ x</a:t>
            </a:r>
            <a:r>
              <a:rPr lang="es-ES" sz="1400" baseline="30000" dirty="0"/>
              <a:t>3</a:t>
            </a:r>
            <a:r>
              <a:rPr lang="es-ES" sz="1400" dirty="0"/>
              <a:t> – 1/6 x</a:t>
            </a:r>
            <a:r>
              <a:rPr lang="es-ES" sz="1400" baseline="30000" dirty="0"/>
              <a:t>2</a:t>
            </a:r>
            <a:r>
              <a:rPr lang="es-ES" sz="1400" dirty="0"/>
              <a:t>y + 1/3 xy</a:t>
            </a:r>
            <a:r>
              <a:rPr lang="es-ES" sz="1400" baseline="30000" dirty="0"/>
              <a:t>2</a:t>
            </a:r>
            <a:r>
              <a:rPr lang="es-ES" sz="1400" dirty="0" smtClean="0"/>
              <a:t>) </a:t>
            </a:r>
            <a:r>
              <a:rPr lang="es-ES" sz="1400" dirty="0"/>
              <a:t>y el sustraendo (Va después del verbo “Restar”, en nuestro caso 1/6 x</a:t>
            </a:r>
            <a:r>
              <a:rPr lang="es-ES" sz="1400" baseline="30000" dirty="0"/>
              <a:t>3</a:t>
            </a:r>
            <a:r>
              <a:rPr lang="es-ES" sz="1400" dirty="0"/>
              <a:t> - 1/3 x</a:t>
            </a:r>
            <a:r>
              <a:rPr lang="es-ES" sz="1400" baseline="30000" dirty="0"/>
              <a:t>2</a:t>
            </a:r>
            <a:r>
              <a:rPr lang="es-ES" sz="1400" dirty="0"/>
              <a:t>y + ¼ </a:t>
            </a:r>
            <a:r>
              <a:rPr lang="es-ES" sz="1400" dirty="0" smtClean="0"/>
              <a:t>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). </a:t>
            </a:r>
            <a:r>
              <a:rPr lang="es-ES" sz="1400" dirty="0"/>
              <a:t>Colocamos el minuendo y </a:t>
            </a:r>
            <a:r>
              <a:rPr lang="es-ES" sz="1400" dirty="0" smtClean="0"/>
              <a:t>enseguida </a:t>
            </a:r>
            <a:r>
              <a:rPr lang="es-ES" sz="1400" dirty="0"/>
              <a:t>el sustraendo CON SIGNO CONTRARIO, </a:t>
            </a:r>
            <a:r>
              <a:rPr lang="es-ES" sz="1400" dirty="0" smtClean="0"/>
              <a:t>se reducen términos </a:t>
            </a:r>
            <a:r>
              <a:rPr lang="es-ES" sz="1400" dirty="0"/>
              <a:t>semejantes</a:t>
            </a:r>
            <a:r>
              <a:rPr lang="es-ES" sz="1400" dirty="0" smtClean="0"/>
              <a:t>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–  </a:t>
            </a:r>
            <a:r>
              <a:rPr lang="es-ES" sz="1400" dirty="0">
                <a:solidFill>
                  <a:srgbClr val="FF0000"/>
                </a:solidFill>
              </a:rPr>
              <a:t>¼ 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00B050"/>
                </a:solidFill>
              </a:rPr>
              <a:t>– </a:t>
            </a:r>
            <a:r>
              <a:rPr lang="es-ES" sz="1400" dirty="0">
                <a:solidFill>
                  <a:srgbClr val="00B050"/>
                </a:solidFill>
              </a:rPr>
              <a:t>1/6 x</a:t>
            </a:r>
            <a:r>
              <a:rPr lang="es-ES" sz="1400" baseline="30000" dirty="0">
                <a:solidFill>
                  <a:srgbClr val="00B050"/>
                </a:solidFill>
              </a:rPr>
              <a:t>2</a:t>
            </a:r>
            <a:r>
              <a:rPr lang="es-ES" sz="1400" dirty="0">
                <a:solidFill>
                  <a:srgbClr val="00B050"/>
                </a:solidFill>
              </a:rPr>
              <a:t>y </a:t>
            </a:r>
            <a:r>
              <a:rPr lang="es-ES" sz="1400" dirty="0"/>
              <a:t>+ 1/3 </a:t>
            </a:r>
            <a:r>
              <a:rPr lang="es-ES" sz="1400" dirty="0" smtClean="0"/>
              <a:t>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- 1/6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00B050"/>
                </a:solidFill>
              </a:rPr>
              <a:t>+ </a:t>
            </a:r>
            <a:r>
              <a:rPr lang="es-ES" sz="1400" dirty="0">
                <a:solidFill>
                  <a:srgbClr val="00B050"/>
                </a:solidFill>
              </a:rPr>
              <a:t>1/3 </a:t>
            </a:r>
            <a:r>
              <a:rPr lang="es-ES" sz="1400" dirty="0" smtClean="0">
                <a:solidFill>
                  <a:srgbClr val="00B050"/>
                </a:solidFill>
              </a:rPr>
              <a:t>x</a:t>
            </a:r>
            <a:r>
              <a:rPr lang="es-ES" sz="1400" baseline="30000" dirty="0" smtClean="0">
                <a:solidFill>
                  <a:srgbClr val="00B050"/>
                </a:solidFill>
              </a:rPr>
              <a:t>2</a:t>
            </a:r>
            <a:r>
              <a:rPr lang="es-ES" sz="1400" dirty="0" smtClean="0">
                <a:solidFill>
                  <a:srgbClr val="00B050"/>
                </a:solidFill>
              </a:rPr>
              <a:t>y </a:t>
            </a:r>
            <a:r>
              <a:rPr lang="es-ES" sz="1400" dirty="0" smtClean="0"/>
              <a:t>-  </a:t>
            </a:r>
            <a:r>
              <a:rPr lang="es-ES" sz="1400" dirty="0"/>
              <a:t>¼ </a:t>
            </a:r>
            <a:r>
              <a:rPr lang="es-ES" sz="1400" dirty="0" smtClean="0"/>
              <a:t>xy</a:t>
            </a:r>
            <a:r>
              <a:rPr lang="es-ES" sz="1400" baseline="30000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3 </a:t>
            </a:r>
            <a:r>
              <a:rPr lang="es-ES" sz="1400" dirty="0" smtClean="0"/>
              <a:t>: </a:t>
            </a:r>
            <a:r>
              <a:rPr lang="es-ES" sz="1400" dirty="0" smtClean="0">
                <a:solidFill>
                  <a:srgbClr val="FF0000"/>
                </a:solidFill>
              </a:rPr>
              <a:t>–  </a:t>
            </a:r>
            <a:r>
              <a:rPr lang="es-ES" sz="1400" dirty="0">
                <a:solidFill>
                  <a:srgbClr val="FF0000"/>
                </a:solidFill>
              </a:rPr>
              <a:t>¼ 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</a:t>
            </a:r>
            <a:r>
              <a:rPr lang="es-ES" sz="1400" dirty="0">
                <a:solidFill>
                  <a:srgbClr val="FF0000"/>
                </a:solidFill>
              </a:rPr>
              <a:t>1/6 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= </a:t>
            </a:r>
            <a:r>
              <a:rPr lang="es-ES" sz="1400" dirty="0">
                <a:solidFill>
                  <a:srgbClr val="FF0000"/>
                </a:solidFill>
              </a:rPr>
              <a:t>- 5/12 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</a:t>
            </a:r>
            <a:r>
              <a:rPr lang="es-ES" sz="1400" dirty="0">
                <a:solidFill>
                  <a:srgbClr val="00B050"/>
                </a:solidFill>
              </a:rPr>
              <a:t>x</a:t>
            </a:r>
            <a:r>
              <a:rPr lang="es-ES" sz="1400" baseline="30000" dirty="0">
                <a:solidFill>
                  <a:srgbClr val="00B050"/>
                </a:solidFill>
              </a:rPr>
              <a:t>2</a:t>
            </a:r>
            <a:r>
              <a:rPr lang="es-ES" sz="1400" dirty="0">
                <a:solidFill>
                  <a:srgbClr val="00B050"/>
                </a:solidFill>
              </a:rPr>
              <a:t>y </a:t>
            </a:r>
            <a:r>
              <a:rPr lang="es-ES" sz="1400" dirty="0" smtClean="0"/>
              <a:t>: </a:t>
            </a:r>
            <a:r>
              <a:rPr lang="es-ES" sz="1400" dirty="0">
                <a:solidFill>
                  <a:srgbClr val="00B050"/>
                </a:solidFill>
              </a:rPr>
              <a:t>– 1/6 x</a:t>
            </a:r>
            <a:r>
              <a:rPr lang="es-ES" sz="1400" baseline="30000" dirty="0">
                <a:solidFill>
                  <a:srgbClr val="00B050"/>
                </a:solidFill>
              </a:rPr>
              <a:t>2</a:t>
            </a:r>
            <a:r>
              <a:rPr lang="es-ES" sz="1400" dirty="0">
                <a:solidFill>
                  <a:srgbClr val="00B050"/>
                </a:solidFill>
              </a:rPr>
              <a:t>y </a:t>
            </a:r>
            <a:r>
              <a:rPr lang="es-ES" sz="1400" dirty="0" smtClean="0">
                <a:solidFill>
                  <a:srgbClr val="00B050"/>
                </a:solidFill>
              </a:rPr>
              <a:t>+ </a:t>
            </a:r>
            <a:r>
              <a:rPr lang="es-ES" sz="1400" dirty="0">
                <a:solidFill>
                  <a:srgbClr val="00B050"/>
                </a:solidFill>
              </a:rPr>
              <a:t>1/3 x</a:t>
            </a:r>
            <a:r>
              <a:rPr lang="es-ES" sz="1400" baseline="30000" dirty="0">
                <a:solidFill>
                  <a:srgbClr val="00B050"/>
                </a:solidFill>
              </a:rPr>
              <a:t>2</a:t>
            </a:r>
            <a:r>
              <a:rPr lang="es-ES" sz="1400" dirty="0">
                <a:solidFill>
                  <a:srgbClr val="00B050"/>
                </a:solidFill>
              </a:rPr>
              <a:t>y </a:t>
            </a:r>
            <a:r>
              <a:rPr lang="es-ES" sz="1400" dirty="0" smtClean="0"/>
              <a:t>= </a:t>
            </a:r>
            <a:r>
              <a:rPr lang="es-ES" sz="1400" dirty="0">
                <a:solidFill>
                  <a:srgbClr val="00B050"/>
                </a:solidFill>
              </a:rPr>
              <a:t>1/6 x</a:t>
            </a:r>
            <a:r>
              <a:rPr lang="es-ES" sz="1400" baseline="30000" dirty="0">
                <a:solidFill>
                  <a:srgbClr val="00B050"/>
                </a:solidFill>
              </a:rPr>
              <a:t>2</a:t>
            </a:r>
            <a:r>
              <a:rPr lang="es-ES" sz="1400" dirty="0">
                <a:solidFill>
                  <a:srgbClr val="00B050"/>
                </a:solidFill>
              </a:rPr>
              <a:t>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Reducción de </a:t>
            </a:r>
            <a:r>
              <a:rPr lang="es-ES" sz="1400" dirty="0"/>
              <a:t>xy</a:t>
            </a:r>
            <a:r>
              <a:rPr lang="es-ES" sz="1400" baseline="30000" dirty="0"/>
              <a:t>2 </a:t>
            </a:r>
            <a:r>
              <a:rPr lang="es-ES" sz="1400" dirty="0" smtClean="0"/>
              <a:t>: </a:t>
            </a:r>
            <a:r>
              <a:rPr lang="es-ES" sz="1400" dirty="0"/>
              <a:t>1/3 xy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-  </a:t>
            </a:r>
            <a:r>
              <a:rPr lang="es-ES" sz="1400" dirty="0"/>
              <a:t>¼ xy</a:t>
            </a:r>
            <a:r>
              <a:rPr lang="es-ES" sz="1400" baseline="30000" dirty="0"/>
              <a:t>2 </a:t>
            </a:r>
            <a:r>
              <a:rPr lang="es-ES" sz="1400" dirty="0" smtClean="0"/>
              <a:t>= </a:t>
            </a:r>
            <a:r>
              <a:rPr lang="es-ES" sz="1400" dirty="0"/>
              <a:t>1/12 xy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- 5/12 </a:t>
            </a:r>
            <a:r>
              <a:rPr lang="es-ES" sz="1400" dirty="0">
                <a:solidFill>
                  <a:srgbClr val="FF0000"/>
                </a:solidFill>
              </a:rPr>
              <a:t>x</a:t>
            </a:r>
            <a:r>
              <a:rPr lang="es-ES" sz="1400" baseline="30000" dirty="0">
                <a:solidFill>
                  <a:srgbClr val="FF0000"/>
                </a:solidFill>
              </a:rPr>
              <a:t>3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00B050"/>
                </a:solidFill>
              </a:rPr>
              <a:t>+ 1/6 x</a:t>
            </a:r>
            <a:r>
              <a:rPr lang="es-ES" sz="1400" baseline="30000" dirty="0" smtClean="0">
                <a:solidFill>
                  <a:srgbClr val="00B050"/>
                </a:solidFill>
              </a:rPr>
              <a:t>2</a:t>
            </a:r>
            <a:r>
              <a:rPr lang="es-ES" sz="1400" dirty="0" smtClean="0">
                <a:solidFill>
                  <a:srgbClr val="00B050"/>
                </a:solidFill>
              </a:rPr>
              <a:t>y </a:t>
            </a:r>
            <a:r>
              <a:rPr lang="es-ES" sz="1400" dirty="0" smtClean="0"/>
              <a:t>+ 1/12 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           </a:t>
            </a:r>
            <a:r>
              <a:rPr lang="es-ES" sz="1400" dirty="0" smtClean="0">
                <a:solidFill>
                  <a:srgbClr val="FF0000"/>
                </a:solidFill>
              </a:rPr>
              <a:t>RESPUESTA</a:t>
            </a: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Observa que se reduce cada </a:t>
            </a:r>
            <a:r>
              <a:rPr lang="es-ES" sz="1400" dirty="0" smtClean="0"/>
              <a:t>término semejante </a:t>
            </a:r>
            <a:r>
              <a:rPr lang="es-ES" sz="1400" dirty="0"/>
              <a:t>como se explicó en los monomios, y sabiendo que signos iguales se suman y mantienen su signo, y signos diferentes se restan, el número de mayor valor absoluto le da el signo a la respuesta. </a:t>
            </a:r>
            <a:r>
              <a:rPr lang="es-ES" sz="1400" dirty="0" smtClean="0"/>
              <a:t>Como son fracciones, se restó multiplicando en diagonal y luego los denominadores, como lo indican las flechas: SE DEBE SEGUIR ESTE ORDEN!!!</a:t>
            </a:r>
            <a:endParaRPr lang="es-E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93" y="4666757"/>
            <a:ext cx="3314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332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6883021" y="5802573"/>
            <a:ext cx="152001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DESEO REVISAR LA ESTRATEGIA 1</a:t>
            </a:r>
            <a:endParaRPr lang="es-ES" sz="1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9246358" y="5802573"/>
            <a:ext cx="1676399" cy="34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DESEO INICIAR EL ENTRENAMIENTO</a:t>
            </a:r>
            <a:endParaRPr lang="es-ES" sz="10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08392" y="296214"/>
            <a:ext cx="11144534" cy="6007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EJEMPLO 7.</a:t>
            </a:r>
            <a:r>
              <a:rPr lang="es-ES" sz="1400" dirty="0" smtClean="0"/>
              <a:t> ¿A qué expresión se le </a:t>
            </a:r>
            <a:r>
              <a:rPr lang="es-ES" sz="1400" dirty="0"/>
              <a:t>resta 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r>
              <a:rPr lang="es-ES" sz="1400" dirty="0" smtClean="0"/>
              <a:t>para obtener </a:t>
            </a:r>
            <a:r>
              <a:rPr lang="es-ES" sz="1400" dirty="0"/>
              <a:t>- 8x</a:t>
            </a:r>
            <a:r>
              <a:rPr lang="es-ES" sz="1400" baseline="30000" dirty="0"/>
              <a:t>2</a:t>
            </a:r>
            <a:r>
              <a:rPr lang="es-ES" sz="1400" dirty="0"/>
              <a:t>y – 6xy – </a:t>
            </a:r>
            <a:r>
              <a:rPr lang="es-ES" sz="1400" dirty="0" smtClean="0"/>
              <a:t>¼?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I</a:t>
            </a:r>
            <a:r>
              <a:rPr lang="es-ES" sz="1400" dirty="0" smtClean="0"/>
              <a:t>dentificamos minuendo, sustraendo y diferencia: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Minuendo, expresión a la que le vamos a restar: </a:t>
            </a:r>
            <a:r>
              <a:rPr lang="es-ES" sz="1400" dirty="0"/>
              <a:t>desconocida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Sustraendo, expresión que vamos a restar: </a:t>
            </a:r>
            <a:r>
              <a:rPr lang="es-ES" sz="1400" dirty="0"/>
              <a:t>5x</a:t>
            </a:r>
            <a:r>
              <a:rPr lang="es-ES" sz="1400" baseline="30000" dirty="0"/>
              <a:t>2</a:t>
            </a:r>
            <a:r>
              <a:rPr lang="es-ES" sz="1400" dirty="0"/>
              <a:t>y – 7xy + </a:t>
            </a:r>
            <a:r>
              <a:rPr lang="es-ES" sz="1400" dirty="0" smtClean="0"/>
              <a:t>½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Diferencia, respuesta de la operación: </a:t>
            </a:r>
            <a:r>
              <a:rPr lang="es-ES" sz="1400" dirty="0"/>
              <a:t>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Escribimos el minuendo desconocido (con tantos interrogantes como términos tenga el </a:t>
            </a:r>
            <a:r>
              <a:rPr lang="es-ES" sz="1400" dirty="0" smtClean="0"/>
              <a:t>sustraendo</a:t>
            </a:r>
            <a:r>
              <a:rPr lang="es-ES" sz="1400" dirty="0"/>
              <a:t>) </a:t>
            </a:r>
            <a:r>
              <a:rPr lang="es-ES" sz="1400" dirty="0" smtClean="0"/>
              <a:t>seguido </a:t>
            </a:r>
            <a:r>
              <a:rPr lang="es-ES" sz="1400" dirty="0"/>
              <a:t>del sustraendo 5x</a:t>
            </a:r>
            <a:r>
              <a:rPr lang="es-ES" sz="1400" baseline="30000" dirty="0"/>
              <a:t>2</a:t>
            </a:r>
            <a:r>
              <a:rPr lang="es-ES" sz="1400" dirty="0"/>
              <a:t>y – 7xy + ½ </a:t>
            </a:r>
            <a:r>
              <a:rPr lang="es-ES" sz="1400" dirty="0" smtClean="0"/>
              <a:t>CON SIGNOS DIFERENTES igualando </a:t>
            </a:r>
            <a:r>
              <a:rPr lang="es-ES" sz="1400" dirty="0"/>
              <a:t>a la diferencia - 8x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                                      </a:t>
            </a:r>
            <a:r>
              <a:rPr lang="es-ES" sz="1400" dirty="0"/>
              <a:t>¿? </a:t>
            </a:r>
            <a:r>
              <a:rPr lang="es-ES" sz="1400" dirty="0" smtClean="0"/>
              <a:t>+ </a:t>
            </a:r>
            <a:r>
              <a:rPr lang="es-ES" sz="1400" dirty="0"/>
              <a:t>¿? </a:t>
            </a:r>
            <a:r>
              <a:rPr lang="es-ES" sz="1400" dirty="0" smtClean="0"/>
              <a:t>+ </a:t>
            </a:r>
            <a:r>
              <a:rPr lang="es-ES" sz="1400" dirty="0"/>
              <a:t>¿? </a:t>
            </a:r>
            <a:r>
              <a:rPr lang="es-ES" sz="1400" dirty="0" smtClean="0"/>
              <a:t>- 5x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</a:t>
            </a:r>
            <a:r>
              <a:rPr lang="es-ES" sz="1400" dirty="0"/>
              <a:t>7xy </a:t>
            </a:r>
            <a:r>
              <a:rPr lang="es-ES" sz="1400" dirty="0" smtClean="0"/>
              <a:t>- </a:t>
            </a:r>
            <a:r>
              <a:rPr lang="es-ES" sz="1400" dirty="0"/>
              <a:t>½ - </a:t>
            </a:r>
            <a:r>
              <a:rPr lang="es-ES" sz="1400" dirty="0" smtClean="0"/>
              <a:t>= </a:t>
            </a:r>
            <a:r>
              <a:rPr lang="es-ES" sz="1400" dirty="0"/>
              <a:t>- 8x</a:t>
            </a:r>
            <a:r>
              <a:rPr lang="es-ES" sz="1400" baseline="30000" dirty="0"/>
              <a:t>2</a:t>
            </a:r>
            <a:r>
              <a:rPr lang="es-ES" sz="1400" dirty="0"/>
              <a:t>y – 6xy – 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Planteamos una ecuación para cada término semejante: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Luego nuestro minuendo es </a:t>
            </a:r>
            <a:r>
              <a:rPr lang="es-ES" sz="1400" dirty="0" smtClean="0">
                <a:solidFill>
                  <a:srgbClr val="FF0000"/>
                </a:solidFill>
              </a:rPr>
              <a:t>- 3x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- 13xy + ¼ </a:t>
            </a:r>
            <a:r>
              <a:rPr lang="es-ES" sz="1400" dirty="0" smtClean="0"/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Verificamos: Recuerda que al sustraendo se le cambia el signo!!!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                                     - </a:t>
            </a:r>
            <a:r>
              <a:rPr lang="es-ES" sz="1400" dirty="0">
                <a:solidFill>
                  <a:srgbClr val="FF0000"/>
                </a:solidFill>
              </a:rPr>
              <a:t>3x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>
                <a:solidFill>
                  <a:srgbClr val="FF0000"/>
                </a:solidFill>
              </a:rPr>
              <a:t>y - 13xy + </a:t>
            </a:r>
            <a:r>
              <a:rPr lang="es-ES" sz="1400" dirty="0" smtClean="0">
                <a:solidFill>
                  <a:srgbClr val="FF0000"/>
                </a:solidFill>
              </a:rPr>
              <a:t>¼</a:t>
            </a:r>
            <a:r>
              <a:rPr lang="es-ES" sz="1400" dirty="0" smtClean="0"/>
              <a:t> - 5x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+ </a:t>
            </a:r>
            <a:r>
              <a:rPr lang="es-ES" sz="1400" dirty="0"/>
              <a:t>7xy </a:t>
            </a:r>
            <a:r>
              <a:rPr lang="es-ES" sz="1400" dirty="0" smtClean="0"/>
              <a:t>- ½ = - </a:t>
            </a:r>
            <a:r>
              <a:rPr lang="es-ES" sz="1400" dirty="0"/>
              <a:t>8x</a:t>
            </a:r>
            <a:r>
              <a:rPr lang="es-ES" sz="1400" baseline="30000" dirty="0"/>
              <a:t>2</a:t>
            </a:r>
            <a:r>
              <a:rPr lang="es-ES" sz="1400" dirty="0"/>
              <a:t>y – 6xy – ¼ …. Coincide con la respuesta del ejercicio!!!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9197"/>
              </p:ext>
            </p:extLst>
          </p:nvPr>
        </p:nvGraphicFramePr>
        <p:xfrm>
          <a:off x="863957" y="2276385"/>
          <a:ext cx="93758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022"/>
                <a:gridCol w="2032000"/>
                <a:gridCol w="2032000"/>
                <a:gridCol w="2419797"/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x</a:t>
                      </a:r>
                      <a:r>
                        <a:rPr lang="es-ES" sz="1600" i="1" baseline="30000" dirty="0" smtClean="0"/>
                        <a:t>2</a:t>
                      </a:r>
                      <a:r>
                        <a:rPr lang="es-ES" sz="1600" i="1" dirty="0" smtClean="0"/>
                        <a:t>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Términos independientes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ECUACIÓN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- 5x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- =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+ 7xy = - 6xy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- ½ =</a:t>
                      </a:r>
                      <a:r>
                        <a:rPr lang="es-ES" sz="1600" baseline="0" dirty="0" smtClean="0"/>
                        <a:t> - ¼ </a:t>
                      </a:r>
                      <a:endParaRPr lang="es-E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Despejamos la incógnita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¿?</a:t>
                      </a:r>
                      <a:r>
                        <a:rPr lang="es-ES" sz="1600" baseline="0" dirty="0" smtClean="0"/>
                        <a:t> = </a:t>
                      </a:r>
                      <a:r>
                        <a:rPr lang="es-ES" sz="1600" dirty="0" smtClean="0"/>
                        <a:t>5x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 - 8x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¿? = - 7xy - 6xy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¿? = ½ - </a:t>
                      </a:r>
                      <a:r>
                        <a:rPr lang="es-ES" sz="1600" baseline="0" dirty="0" smtClean="0"/>
                        <a:t>¼</a:t>
                      </a:r>
                      <a:r>
                        <a:rPr lang="es-ES" sz="160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Resolvemos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 smtClean="0"/>
                        <a:t>¿? = - </a:t>
                      </a:r>
                      <a:r>
                        <a:rPr lang="es-ES" sz="1600" dirty="0" smtClean="0"/>
                        <a:t>3x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y</a:t>
                      </a:r>
                      <a:r>
                        <a:rPr lang="es-ES" sz="1600" baseline="0" dirty="0" smtClean="0"/>
                        <a:t> 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= - 13xy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¿? = ¼ 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37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09433" y="414244"/>
            <a:ext cx="10766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/>
              <a:t>¿DESARROLLASTE TU COMPETENCIA INFERENCIAL APLICADA A LA SUSTRACCIÓN ALGEBRAICA?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60779" y="1739807"/>
            <a:ext cx="10515600" cy="28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 smtClean="0"/>
              <a:t>A continuación encontrarás una serie de ejercicios y problemas de tipo inferencial en cuanto a la sustracción algebraica, con el fin de que verifiques el grado de comprensión que tuviste del tema. Podrás resolver los ejercicios y problemas que consideres necesarios, y con cada uno de ellos podrás acceder a una ayuda parcial (pasos a seguir en el proceso), ayuda media (Ver ejercicio modelo) o ver ejercicio resuelto. Además tendrás la oportunidad de comprobar tu respuesta. </a:t>
            </a:r>
            <a:endParaRPr lang="es-ES" dirty="0"/>
          </a:p>
        </p:txBody>
      </p:sp>
      <p:sp>
        <p:nvSpPr>
          <p:cNvPr id="6" name="Elipse 5">
            <a:hlinkClick r:id="rId2" action="ppaction://hlinksldjump"/>
          </p:cNvPr>
          <p:cNvSpPr/>
          <p:nvPr/>
        </p:nvSpPr>
        <p:spPr>
          <a:xfrm>
            <a:off x="6192105" y="4851590"/>
            <a:ext cx="27471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INICIAR ENTRENAMIENTO</a:t>
            </a:r>
            <a:endParaRPr lang="es-ES" b="1" dirty="0"/>
          </a:p>
        </p:txBody>
      </p:sp>
      <p:sp>
        <p:nvSpPr>
          <p:cNvPr id="7" name="Elipse 6">
            <a:hlinkClick r:id="rId2" action="ppaction://hlinksldjump"/>
          </p:cNvPr>
          <p:cNvSpPr/>
          <p:nvPr/>
        </p:nvSpPr>
        <p:spPr>
          <a:xfrm>
            <a:off x="6192105" y="5756307"/>
            <a:ext cx="2747179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VOLVER A REPASAR EL TEMA</a:t>
            </a:r>
            <a:endParaRPr lang="es-ES" b="1" dirty="0"/>
          </a:p>
        </p:txBody>
      </p:sp>
      <p:pic>
        <p:nvPicPr>
          <p:cNvPr id="8" name="Picture 2" descr="http://www.elpatinete.com/gifsanimados/simpson/s1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79" y="4451781"/>
            <a:ext cx="1670477" cy="1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94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13899" y="423081"/>
            <a:ext cx="11327642" cy="618243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¿Cuánto hay que sustraerle a 2x para obtener 7x?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- 5x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s-ES" sz="1400" dirty="0" smtClean="0">
                <a:sym typeface="Wingdings" panose="05000000000000000000" pitchFamily="2" charset="2"/>
              </a:rPr>
              <a:t>B</a:t>
            </a:r>
            <a:r>
              <a:rPr lang="es-ES" sz="1400" dirty="0">
                <a:sym typeface="Wingdings" panose="05000000000000000000" pitchFamily="2" charset="2"/>
              </a:rPr>
              <a:t>. 9x 	C. – 9x	D. – 5x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2. ¿A qué expresión se le resta 2x para obtener 7x?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9x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s-ES" sz="1400" dirty="0">
                <a:sym typeface="Wingdings" panose="05000000000000000000" pitchFamily="2" charset="2"/>
              </a:rPr>
              <a:t>B. </a:t>
            </a:r>
            <a:r>
              <a:rPr lang="es-ES" sz="1400" dirty="0" smtClean="0">
                <a:sym typeface="Wingdings" panose="05000000000000000000" pitchFamily="2" charset="2"/>
              </a:rPr>
              <a:t>2x</a:t>
            </a:r>
            <a:r>
              <a:rPr lang="es-ES" sz="1400" dirty="0">
                <a:sym typeface="Wingdings" panose="05000000000000000000" pitchFamily="2" charset="2"/>
              </a:rPr>
              <a:t>	C. </a:t>
            </a:r>
            <a:r>
              <a:rPr lang="es-ES" sz="1400" dirty="0" smtClean="0">
                <a:sym typeface="Wingdings" panose="05000000000000000000" pitchFamily="2" charset="2"/>
              </a:rPr>
              <a:t>5x</a:t>
            </a:r>
            <a:r>
              <a:rPr lang="es-ES" sz="1400" dirty="0">
                <a:sym typeface="Wingdings" panose="05000000000000000000" pitchFamily="2" charset="2"/>
              </a:rPr>
              <a:t>	D. – </a:t>
            </a:r>
            <a:r>
              <a:rPr lang="es-ES" sz="1400" dirty="0" smtClean="0">
                <a:sym typeface="Wingdings" panose="05000000000000000000" pitchFamily="2" charset="2"/>
              </a:rPr>
              <a:t>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– 2x </a:t>
            </a:r>
            <a:r>
              <a:rPr lang="es-ES" sz="1400" dirty="0"/>
              <a:t>para obtener </a:t>
            </a:r>
            <a:r>
              <a:rPr lang="es-ES" sz="1400" dirty="0" smtClean="0"/>
              <a:t>7x?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9x</a:t>
            </a: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5x</a:t>
            </a:r>
            <a:r>
              <a:rPr lang="es-ES" sz="1400" dirty="0"/>
              <a:t>	C. </a:t>
            </a:r>
            <a:r>
              <a:rPr lang="es-ES" sz="1400" dirty="0" smtClean="0"/>
              <a:t>11x</a:t>
            </a:r>
            <a:r>
              <a:rPr lang="es-ES" sz="1400" dirty="0"/>
              <a:t>	D. </a:t>
            </a:r>
            <a:r>
              <a:rPr lang="es-ES" sz="1400" dirty="0" smtClean="0"/>
              <a:t>9x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4. </a:t>
            </a:r>
            <a:r>
              <a:rPr lang="es-ES" sz="1400" dirty="0"/>
              <a:t>¿ A qué expresión se le resta </a:t>
            </a:r>
            <a:r>
              <a:rPr lang="es-ES" sz="1400" dirty="0" smtClean="0"/>
              <a:t>- 2x </a:t>
            </a:r>
            <a:r>
              <a:rPr lang="es-ES" sz="1400" dirty="0"/>
              <a:t>para obtener 7x? 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5x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s-ES" sz="1400" dirty="0">
                <a:sym typeface="Wingdings" panose="05000000000000000000" pitchFamily="2" charset="2"/>
              </a:rPr>
              <a:t>B. – 9x	C. </a:t>
            </a:r>
            <a:r>
              <a:rPr lang="es-ES" sz="1400" dirty="0" smtClean="0">
                <a:sym typeface="Wingdings" panose="05000000000000000000" pitchFamily="2" charset="2"/>
              </a:rPr>
              <a:t>- 5x</a:t>
            </a:r>
            <a:r>
              <a:rPr lang="es-ES" sz="1400" dirty="0">
                <a:sym typeface="Wingdings" panose="05000000000000000000" pitchFamily="2" charset="2"/>
              </a:rPr>
              <a:t>	D. 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5. </a:t>
            </a:r>
            <a:r>
              <a:rPr lang="es-ES" sz="1400" dirty="0"/>
              <a:t>¿Cuánto hay que sustraerle a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9x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7x</a:t>
            </a:r>
            <a:r>
              <a:rPr lang="es-ES" sz="1400" dirty="0"/>
              <a:t>	C. </a:t>
            </a:r>
            <a:r>
              <a:rPr lang="es-ES" sz="1400" dirty="0" smtClean="0"/>
              <a:t>3x</a:t>
            </a:r>
            <a:r>
              <a:rPr lang="es-ES" sz="1400" dirty="0"/>
              <a:t>	D. </a:t>
            </a:r>
            <a:r>
              <a:rPr lang="es-ES" sz="1400" dirty="0" smtClean="0"/>
              <a:t>- 9x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</a:t>
            </a:r>
            <a:r>
              <a:rPr lang="es-ES" sz="1400" dirty="0"/>
              <a:t>¿A qué expresión se le resta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- 5x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</a:t>
            </a:r>
            <a:r>
              <a:rPr lang="es-ES" sz="1400" dirty="0" smtClean="0"/>
              <a:t>4x</a:t>
            </a:r>
            <a:r>
              <a:rPr lang="es-ES" sz="1400" dirty="0"/>
              <a:t>	C. </a:t>
            </a:r>
            <a:r>
              <a:rPr lang="es-ES" sz="1400" dirty="0" smtClean="0"/>
              <a:t>– 2x</a:t>
            </a:r>
            <a:r>
              <a:rPr lang="es-ES" sz="1400" dirty="0"/>
              <a:t>	D. -</a:t>
            </a:r>
            <a:r>
              <a:rPr lang="es-ES" sz="1400" dirty="0" smtClean="0"/>
              <a:t>4x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7. </a:t>
            </a:r>
            <a:r>
              <a:rPr lang="es-ES" sz="1400" dirty="0"/>
              <a:t>¿Cuánto hay que sustraerle a – 2x para obtener </a:t>
            </a:r>
            <a:r>
              <a:rPr lang="es-ES" sz="1400" dirty="0" smtClean="0"/>
              <a:t>- 7x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5x   	 </a:t>
            </a:r>
            <a:r>
              <a:rPr lang="es-ES" sz="1400" dirty="0"/>
              <a:t>B. </a:t>
            </a:r>
            <a:r>
              <a:rPr lang="es-ES" sz="1400" dirty="0" smtClean="0"/>
              <a:t>10x	C</a:t>
            </a:r>
            <a:r>
              <a:rPr lang="es-ES" sz="1400" dirty="0"/>
              <a:t>. </a:t>
            </a:r>
            <a:r>
              <a:rPr lang="es-ES" sz="1400" dirty="0" smtClean="0"/>
              <a:t>– </a:t>
            </a:r>
            <a:r>
              <a:rPr lang="es-ES" sz="1400" dirty="0"/>
              <a:t>x   </a:t>
            </a:r>
            <a:r>
              <a:rPr lang="es-ES" sz="1400" dirty="0" smtClean="0"/>
              <a:t>	D</a:t>
            </a:r>
            <a:r>
              <a:rPr lang="es-ES" sz="1400" dirty="0"/>
              <a:t>. </a:t>
            </a:r>
            <a:r>
              <a:rPr lang="es-ES" sz="1400" dirty="0" smtClean="0"/>
              <a:t>- 9x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8. </a:t>
            </a:r>
            <a:r>
              <a:rPr lang="es-ES" sz="1400" dirty="0"/>
              <a:t>¿A qué expresión se le resta </a:t>
            </a:r>
            <a:r>
              <a:rPr lang="es-ES" sz="1400" dirty="0" smtClean="0"/>
              <a:t>- 2x </a:t>
            </a:r>
            <a:r>
              <a:rPr lang="es-ES" sz="1400" dirty="0"/>
              <a:t>para obtener - 7x? </a:t>
            </a:r>
            <a:r>
              <a:rPr lang="es-ES" sz="1400" dirty="0" smtClean="0"/>
              <a:t>	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- 9x	</a:t>
            </a:r>
            <a:r>
              <a:rPr lang="es-ES" sz="1400" baseline="30000" dirty="0" smtClean="0">
                <a:solidFill>
                  <a:srgbClr val="FF0000"/>
                </a:solidFill>
              </a:rPr>
              <a:t>  </a:t>
            </a:r>
            <a:r>
              <a:rPr lang="es-ES" sz="1400" dirty="0"/>
              <a:t>B. </a:t>
            </a:r>
            <a:r>
              <a:rPr lang="es-ES" sz="1400" dirty="0" smtClean="0"/>
              <a:t>7x	C</a:t>
            </a:r>
            <a:r>
              <a:rPr lang="es-ES" sz="1400" dirty="0"/>
              <a:t>. - </a:t>
            </a:r>
            <a:r>
              <a:rPr lang="es-ES" sz="1400" dirty="0" smtClean="0"/>
              <a:t>5x	D</a:t>
            </a:r>
            <a:r>
              <a:rPr lang="es-ES" sz="1400" dirty="0"/>
              <a:t>.</a:t>
            </a:r>
            <a:r>
              <a:rPr lang="es-ES" sz="1400" baseline="30000" dirty="0"/>
              <a:t> </a:t>
            </a:r>
            <a:r>
              <a:rPr lang="es-ES" sz="1400" dirty="0" smtClean="0"/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9. </a:t>
            </a:r>
            <a:r>
              <a:rPr lang="es-ES" sz="1400" dirty="0"/>
              <a:t>¿Cuánto hay que sustraerle a </a:t>
            </a:r>
            <a:r>
              <a:rPr lang="es-ES" sz="1400" dirty="0" smtClean="0"/>
              <a:t>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2m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	 </a:t>
            </a:r>
            <a:r>
              <a:rPr lang="es-ES" sz="1400" dirty="0"/>
              <a:t>B. </a:t>
            </a:r>
            <a:r>
              <a:rPr lang="es-ES" sz="1400" dirty="0" smtClean="0"/>
              <a:t>2m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C</a:t>
            </a:r>
            <a:r>
              <a:rPr lang="es-ES" sz="1400" dirty="0"/>
              <a:t>. </a:t>
            </a:r>
            <a:r>
              <a:rPr lang="es-ES" sz="1400" dirty="0" smtClean="0"/>
              <a:t>–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D</a:t>
            </a:r>
            <a:r>
              <a:rPr lang="es-ES" sz="1400" dirty="0"/>
              <a:t>. – </a:t>
            </a:r>
            <a:r>
              <a:rPr lang="es-ES" sz="1400" dirty="0" smtClean="0"/>
              <a:t>9m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10. ¿A qué expresión se le resta </a:t>
            </a:r>
            <a:r>
              <a:rPr lang="es-ES" sz="1400" dirty="0"/>
              <a:t>3m</a:t>
            </a:r>
            <a:r>
              <a:rPr lang="es-ES" sz="1400" baseline="30000" dirty="0"/>
              <a:t>x</a:t>
            </a:r>
            <a:r>
              <a:rPr lang="es-ES" sz="1400" dirty="0"/>
              <a:t> para obtener 5m</a:t>
            </a:r>
            <a:r>
              <a:rPr lang="es-ES" sz="1400" baseline="30000" dirty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>
                <a:solidFill>
                  <a:srgbClr val="FF0000"/>
                </a:solidFill>
              </a:rPr>
              <a:t>	 </a:t>
            </a:r>
            <a:r>
              <a:rPr lang="es-ES" sz="1400" dirty="0"/>
              <a:t>B. </a:t>
            </a:r>
            <a:r>
              <a:rPr lang="es-ES" sz="1400" dirty="0" smtClean="0"/>
              <a:t>7m</a:t>
            </a:r>
            <a:r>
              <a:rPr lang="es-ES" sz="1400" baseline="30000" dirty="0" smtClean="0"/>
              <a:t>x</a:t>
            </a:r>
            <a:r>
              <a:rPr lang="es-ES" sz="1400" dirty="0"/>
              <a:t>	C. </a:t>
            </a:r>
            <a:r>
              <a:rPr lang="es-ES" sz="1400" dirty="0" smtClean="0"/>
              <a:t>– 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D</a:t>
            </a:r>
            <a:r>
              <a:rPr lang="es-ES" sz="1400" dirty="0"/>
              <a:t>. </a:t>
            </a:r>
            <a:r>
              <a:rPr lang="es-ES" sz="1400" dirty="0" smtClean="0"/>
              <a:t>– 7m</a:t>
            </a:r>
            <a:r>
              <a:rPr lang="es-ES" sz="1400" baseline="30000" dirty="0" smtClean="0"/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11. ¿Cuánto hay que sustraerle a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	C</a:t>
            </a:r>
            <a:r>
              <a:rPr lang="es-ES" sz="1400" dirty="0"/>
              <a:t>. </a:t>
            </a:r>
            <a:r>
              <a:rPr lang="es-ES" sz="1400" dirty="0" smtClean="0"/>
              <a:t>– 10m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     </a:t>
            </a:r>
            <a:r>
              <a:rPr lang="es-ES" sz="1400" dirty="0"/>
              <a:t>D. </a:t>
            </a:r>
            <a:r>
              <a:rPr lang="es-ES" sz="1400" dirty="0" smtClean="0"/>
              <a:t>– 5m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12. ¿A qué expresión se le resta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 8mx	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	C</a:t>
            </a:r>
            <a:r>
              <a:rPr lang="es-ES" sz="1400" dirty="0"/>
              <a:t>. </a:t>
            </a:r>
            <a:r>
              <a:rPr lang="es-ES" sz="1400" dirty="0" smtClean="0"/>
              <a:t>7m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	D</a:t>
            </a:r>
            <a:r>
              <a:rPr lang="es-ES" sz="1400" dirty="0"/>
              <a:t>. -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13. ¿Cuánto hay que sustraerle a </a:t>
            </a:r>
            <a:r>
              <a:rPr lang="es-ES" sz="1400" dirty="0" smtClean="0"/>
              <a:t>½ x </a:t>
            </a:r>
            <a:r>
              <a:rPr lang="es-ES" sz="1400" dirty="0"/>
              <a:t>para obtener </a:t>
            </a:r>
            <a:r>
              <a:rPr lang="es-ES" sz="1400" dirty="0" smtClean="0"/>
              <a:t>– ¼ x?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¾ x	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– ¾ x	C</a:t>
            </a:r>
            <a:r>
              <a:rPr lang="es-ES" sz="1400" dirty="0"/>
              <a:t>. </a:t>
            </a:r>
            <a:r>
              <a:rPr lang="es-ES" sz="1400" dirty="0" smtClean="0"/>
              <a:t>½ x	D</a:t>
            </a:r>
            <a:r>
              <a:rPr lang="es-ES" sz="1400" dirty="0"/>
              <a:t>. </a:t>
            </a:r>
            <a:r>
              <a:rPr lang="es-ES" sz="1400" dirty="0" smtClean="0"/>
              <a:t>– ½ 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14. ¿A qué expresión se le resta </a:t>
            </a:r>
            <a:r>
              <a:rPr lang="es-ES" sz="1400" dirty="0" smtClean="0"/>
              <a:t>– ½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para obtener </a:t>
            </a:r>
            <a:r>
              <a:rPr lang="es-ES" sz="1400" dirty="0" smtClean="0"/>
              <a:t>– ¾ m</a:t>
            </a:r>
            <a:r>
              <a:rPr lang="es-ES" sz="1400" baseline="30000" dirty="0" smtClean="0"/>
              <a:t>x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–</a:t>
            </a: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5/4 m</a:t>
            </a:r>
            <a:r>
              <a:rPr lang="es-ES" sz="1400" baseline="30000" dirty="0" smtClean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	   </a:t>
            </a:r>
            <a:r>
              <a:rPr lang="es-ES" sz="1400" dirty="0"/>
              <a:t>B.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4/6 m</a:t>
            </a:r>
            <a:r>
              <a:rPr lang="es-ES" sz="1400" baseline="30000" dirty="0" smtClean="0"/>
              <a:t>x</a:t>
            </a:r>
            <a:r>
              <a:rPr lang="es-ES" sz="1400" dirty="0"/>
              <a:t>	C. </a:t>
            </a:r>
            <a:r>
              <a:rPr lang="es-ES" sz="1400" dirty="0" smtClean="0"/>
              <a:t>- 2/3 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   </a:t>
            </a:r>
            <a:r>
              <a:rPr lang="es-ES" sz="1400" dirty="0"/>
              <a:t>D. – </a:t>
            </a:r>
            <a:r>
              <a:rPr lang="es-ES" sz="1400" dirty="0" smtClean="0"/>
              <a:t>½ 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1418803" y="73484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2335760" y="73484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42013" y="72119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5666379" y="72119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6721" y="72119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0478346" y="70754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418803" y="113008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335760" y="113008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042013" y="1116434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666379" y="111643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826721" y="111643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0478346" y="1102786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418803" y="154938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2335760" y="154938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042013" y="1535733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5666379" y="153573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6826721" y="153573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10478346" y="152208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418803" y="199268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2335760" y="199268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042013" y="197903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666379" y="197903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826721" y="197903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10478346" y="196539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418803" y="240869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35760" y="240869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4042013" y="239505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5666379" y="23950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826721" y="239504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10478346" y="238140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418803" y="284994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335760" y="284994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4042013" y="2836295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5666379" y="283629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6826721" y="283629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0478346" y="282264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418803" y="328972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335760" y="328972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4042013" y="327607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666379" y="327607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6826721" y="327607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10478346" y="326242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418803" y="370221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335760" y="370221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4042013" y="3688564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5666379" y="368856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6826721" y="368856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10478346" y="3674916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404591" y="414002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2321548" y="414002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027801" y="412637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5652167" y="412637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6812509" y="412637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10464134" y="411272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404591" y="457980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321548" y="457980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4027801" y="456615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5652167" y="456615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6812509" y="456615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10464134" y="455250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404591" y="497667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2321548" y="497667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4027801" y="496302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5652167" y="496302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6812509" y="496302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10464134" y="494938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420514" y="537538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2337471" y="537538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4043724" y="5361733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5668090" y="536173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6828432" y="536173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10480057" y="534808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418803" y="582849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335760" y="582849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4042013" y="5814848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5666379" y="581484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6826721" y="581484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10478346" y="5801200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1404591" y="631031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2321548" y="631031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4027801" y="6296665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5652167" y="629666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6812509" y="629666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10464134" y="6283017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7985641" y="702964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8001564" y="107996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037246" y="1549380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037246" y="193595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8037246" y="2358584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8037246" y="281123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001564" y="323773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8001564" y="3688562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023034" y="411496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023034" y="449959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8023034" y="4937972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</a:t>
            </a:r>
            <a:r>
              <a:rPr lang="es-ES" sz="1000" dirty="0" err="1" smtClean="0"/>
              <a:t>PROBLEMASc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037246" y="5375380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8037246" y="5801200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8001564" y="6251781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96171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24300" y="447201"/>
            <a:ext cx="11144535" cy="61310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15</a:t>
            </a:r>
            <a:r>
              <a:rPr lang="es-ES" sz="1400" dirty="0"/>
              <a:t>. 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8x</a:t>
            </a:r>
            <a:r>
              <a:rPr lang="es-ES" sz="1400" baseline="30000" dirty="0"/>
              <a:t>2</a:t>
            </a:r>
            <a:r>
              <a:rPr lang="es-ES" sz="1400" dirty="0"/>
              <a:t> – 15x para obtener 8x</a:t>
            </a:r>
            <a:r>
              <a:rPr lang="es-ES" sz="1400" baseline="30000" dirty="0"/>
              <a:t>2</a:t>
            </a:r>
            <a:r>
              <a:rPr lang="es-ES" sz="1400" dirty="0"/>
              <a:t> – 35x + 7</a:t>
            </a:r>
            <a:r>
              <a:rPr lang="es-ES" sz="1400" dirty="0" smtClean="0"/>
              <a:t>? 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20x </a:t>
            </a:r>
            <a:r>
              <a:rPr lang="es-ES" sz="1400" dirty="0">
                <a:solidFill>
                  <a:srgbClr val="FF0000"/>
                </a:solidFill>
              </a:rPr>
              <a:t>-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7    </a:t>
            </a:r>
            <a:r>
              <a:rPr lang="es-ES" sz="1400" dirty="0" smtClean="0">
                <a:solidFill>
                  <a:srgbClr val="FF0000"/>
                </a:solidFill>
              </a:rPr>
              <a:t>	   </a:t>
            </a:r>
            <a:r>
              <a:rPr lang="es-ES" sz="1400" dirty="0" smtClean="0"/>
              <a:t>B</a:t>
            </a:r>
            <a:r>
              <a:rPr lang="es-ES" sz="1400" dirty="0"/>
              <a:t>. </a:t>
            </a:r>
            <a:r>
              <a:rPr lang="es-ES" sz="1400" dirty="0" smtClean="0"/>
              <a:t>- 20x + </a:t>
            </a:r>
            <a:r>
              <a:rPr lang="es-ES" sz="1400" dirty="0"/>
              <a:t>7     C. - </a:t>
            </a:r>
            <a:r>
              <a:rPr lang="es-ES" sz="1400" dirty="0" smtClean="0"/>
              <a:t>16x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+ 50x + 7       D. 20x - 7</a:t>
            </a: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16. </a:t>
            </a:r>
            <a:r>
              <a:rPr lang="es-ES" sz="1400" dirty="0" smtClean="0"/>
              <a:t>¿A qué expresión se le resta </a:t>
            </a:r>
            <a:r>
              <a:rPr lang="es-ES" sz="1400" dirty="0"/>
              <a:t>3c – ½ para obtener 8c + 1</a:t>
            </a:r>
            <a:r>
              <a:rPr lang="es-ES" sz="1400" dirty="0" smtClean="0"/>
              <a:t>? 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11c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½ </a:t>
            </a:r>
            <a:r>
              <a:rPr lang="es-ES" sz="1400" dirty="0">
                <a:solidFill>
                  <a:srgbClr val="FF0000"/>
                </a:solidFill>
              </a:rPr>
              <a:t>	    </a:t>
            </a:r>
            <a:r>
              <a:rPr lang="es-ES" sz="1400" dirty="0"/>
              <a:t>B. 11c + ½         C. 24c – ½ 	D. -11c – 3/2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17. 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4x</a:t>
            </a:r>
            <a:r>
              <a:rPr lang="es-ES" sz="1400" baseline="30000" dirty="0"/>
              <a:t>2</a:t>
            </a:r>
            <a:r>
              <a:rPr lang="es-ES" sz="1400" dirty="0"/>
              <a:t> + ¼ para obtener 5x</a:t>
            </a:r>
            <a:r>
              <a:rPr lang="es-ES" sz="1400" baseline="30000" dirty="0"/>
              <a:t>2</a:t>
            </a:r>
            <a:r>
              <a:rPr lang="es-ES" sz="1400" dirty="0"/>
              <a:t> – ¾ </a:t>
            </a:r>
            <a:r>
              <a:rPr lang="es-ES" sz="1400" dirty="0" smtClean="0"/>
              <a:t>? 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</a:t>
            </a:r>
            <a:r>
              <a:rPr lang="es-ES" sz="1400" dirty="0">
                <a:solidFill>
                  <a:srgbClr val="FF0000"/>
                </a:solidFill>
              </a:rPr>
              <a:t>1	    </a:t>
            </a:r>
            <a:r>
              <a:rPr lang="es-ES" sz="1400" dirty="0"/>
              <a:t>B. 9x</a:t>
            </a:r>
            <a:r>
              <a:rPr lang="es-ES" sz="1400" baseline="30000" dirty="0"/>
              <a:t>2</a:t>
            </a:r>
            <a:r>
              <a:rPr lang="es-ES" sz="1400" dirty="0"/>
              <a:t> – ½         C. - 9x</a:t>
            </a:r>
            <a:r>
              <a:rPr lang="es-ES" sz="1400" baseline="30000" dirty="0"/>
              <a:t>2</a:t>
            </a:r>
            <a:r>
              <a:rPr lang="es-ES" sz="1400" dirty="0"/>
              <a:t> – 4/8	D. - x</a:t>
            </a:r>
            <a:r>
              <a:rPr lang="es-ES" sz="1400" baseline="30000" dirty="0"/>
              <a:t>2</a:t>
            </a:r>
            <a:r>
              <a:rPr lang="es-ES" sz="1400" dirty="0"/>
              <a:t> + 1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18. </a:t>
            </a:r>
            <a:r>
              <a:rPr lang="es-ES" sz="1400" dirty="0" smtClean="0"/>
              <a:t>¿A qué expresión se le resta </a:t>
            </a:r>
            <a:r>
              <a:rPr lang="es-ES" sz="1400" dirty="0"/>
              <a:t>½ x + ½ y para obtener x + y</a:t>
            </a:r>
            <a:r>
              <a:rPr lang="es-ES" sz="1400" dirty="0" smtClean="0"/>
              <a:t>? 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3/2 </a:t>
            </a:r>
            <a:r>
              <a:rPr lang="es-ES" sz="1400" dirty="0">
                <a:solidFill>
                  <a:srgbClr val="FF0000"/>
                </a:solidFill>
              </a:rPr>
              <a:t>x + </a:t>
            </a:r>
            <a:r>
              <a:rPr lang="es-ES" sz="1400" dirty="0" smtClean="0">
                <a:solidFill>
                  <a:srgbClr val="FF0000"/>
                </a:solidFill>
              </a:rPr>
              <a:t>3/2 </a:t>
            </a:r>
            <a:r>
              <a:rPr lang="es-ES" sz="1400" dirty="0">
                <a:solidFill>
                  <a:srgbClr val="FF0000"/>
                </a:solidFill>
              </a:rPr>
              <a:t>y    </a:t>
            </a:r>
            <a:r>
              <a:rPr lang="es-ES" sz="1400" dirty="0"/>
              <a:t>B. x + y	</a:t>
            </a:r>
            <a:r>
              <a:rPr lang="es-ES" sz="1400" dirty="0" smtClean="0"/>
              <a:t>C</a:t>
            </a:r>
            <a:r>
              <a:rPr lang="es-ES" sz="1400" dirty="0"/>
              <a:t>. – ½ x – ½ y	D. ¼ x – ¼ 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19</a:t>
            </a:r>
            <a:r>
              <a:rPr lang="es-ES" sz="1400" dirty="0"/>
              <a:t>. 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– ½ x</a:t>
            </a:r>
            <a:r>
              <a:rPr lang="es-ES" sz="1400" baseline="30000" dirty="0"/>
              <a:t>2</a:t>
            </a:r>
            <a:r>
              <a:rPr lang="es-ES" sz="1400" dirty="0"/>
              <a:t> + ¾ para obtener ½ x</a:t>
            </a:r>
            <a:r>
              <a:rPr lang="es-ES" sz="1400" baseline="30000" dirty="0"/>
              <a:t>2</a:t>
            </a:r>
            <a:r>
              <a:rPr lang="es-ES" sz="1400" dirty="0" smtClean="0"/>
              <a:t>? 	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- 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+ </a:t>
            </a:r>
            <a:r>
              <a:rPr lang="es-ES" sz="1400" dirty="0">
                <a:solidFill>
                  <a:srgbClr val="FF0000"/>
                </a:solidFill>
              </a:rPr>
              <a:t>¾ 	      </a:t>
            </a:r>
            <a:r>
              <a:rPr lang="es-ES" sz="1400" dirty="0"/>
              <a:t>B. x</a:t>
            </a:r>
            <a:r>
              <a:rPr lang="es-ES" sz="1400" baseline="30000" dirty="0"/>
              <a:t>2	</a:t>
            </a:r>
            <a:r>
              <a:rPr lang="es-ES" sz="1400" dirty="0" smtClean="0"/>
              <a:t>C</a:t>
            </a:r>
            <a:r>
              <a:rPr lang="es-ES" sz="1400" dirty="0"/>
              <a:t>. ¾ 	D. – 2/4 ½ x</a:t>
            </a:r>
            <a:r>
              <a:rPr lang="es-ES" sz="1400" baseline="30000" dirty="0"/>
              <a:t>2</a:t>
            </a:r>
            <a:r>
              <a:rPr lang="es-ES" sz="1400" dirty="0"/>
              <a:t> + ¾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20. </a:t>
            </a:r>
            <a:r>
              <a:rPr lang="es-ES" sz="1400" dirty="0" smtClean="0"/>
              <a:t>¿A qué expresión se le resta </a:t>
            </a:r>
            <a:r>
              <a:rPr lang="es-ES" sz="1400" dirty="0"/>
              <a:t>¾ m – ¼ n para obtener – ¼ m + ¾ </a:t>
            </a:r>
            <a:r>
              <a:rPr lang="es-ES" sz="1400" dirty="0" smtClean="0"/>
              <a:t>n?    	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/>
              <a:t>. </a:t>
            </a:r>
            <a:r>
              <a:rPr lang="es-ES" sz="1400" dirty="0" smtClean="0">
                <a:solidFill>
                  <a:srgbClr val="FF0000"/>
                </a:solidFill>
              </a:rPr>
              <a:t>½ m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½ n         </a:t>
            </a:r>
            <a:r>
              <a:rPr lang="es-ES" sz="1400" dirty="0"/>
              <a:t>B. m – n	C. ½ m + ½ n           D. – ½ m – ½ </a:t>
            </a:r>
            <a:r>
              <a:rPr lang="es-ES" sz="1400" dirty="0" smtClean="0"/>
              <a:t>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21.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3m </a:t>
            </a:r>
            <a:r>
              <a:rPr lang="es-ES" sz="1400" dirty="0"/>
              <a:t>– </a:t>
            </a:r>
            <a:r>
              <a:rPr lang="es-ES" sz="1400" dirty="0" smtClean="0"/>
              <a:t>4n </a:t>
            </a:r>
            <a:r>
              <a:rPr lang="es-ES" sz="1400" dirty="0"/>
              <a:t>para obtener – </a:t>
            </a:r>
            <a:r>
              <a:rPr lang="es-ES" sz="1400" dirty="0" smtClean="0"/>
              <a:t>3m </a:t>
            </a:r>
            <a:r>
              <a:rPr lang="es-ES" sz="1400" dirty="0"/>
              <a:t>+ </a:t>
            </a:r>
            <a:r>
              <a:rPr lang="es-ES" sz="1400" dirty="0" smtClean="0"/>
              <a:t>4n</a:t>
            </a:r>
            <a:r>
              <a:rPr lang="es-ES" sz="1400" dirty="0"/>
              <a:t>? </a:t>
            </a:r>
            <a:r>
              <a:rPr lang="es-ES" sz="1400" dirty="0" smtClean="0"/>
              <a:t>  	</a:t>
            </a:r>
            <a:r>
              <a:rPr lang="es-ES" sz="1400" dirty="0" smtClean="0">
                <a:solidFill>
                  <a:srgbClr val="FF0000"/>
                </a:solidFill>
              </a:rPr>
              <a:t>A.  6m - 8n</a:t>
            </a:r>
            <a:r>
              <a:rPr lang="es-ES" sz="1400" dirty="0" smtClean="0"/>
              <a:t>	B. 6m – 8n	C. – m + n	D. 2m – 2n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22. ¿A qué expresión se le resta 4m </a:t>
            </a:r>
            <a:r>
              <a:rPr lang="es-ES" sz="1400" dirty="0"/>
              <a:t>– </a:t>
            </a:r>
            <a:r>
              <a:rPr lang="es-ES" sz="1400" dirty="0" smtClean="0"/>
              <a:t>3n </a:t>
            </a:r>
            <a:r>
              <a:rPr lang="es-ES" sz="1400" dirty="0"/>
              <a:t>para obtener – </a:t>
            </a:r>
            <a:r>
              <a:rPr lang="es-ES" sz="1400" dirty="0" smtClean="0"/>
              <a:t>4m </a:t>
            </a:r>
            <a:r>
              <a:rPr lang="es-ES" sz="1400" dirty="0"/>
              <a:t>+ </a:t>
            </a:r>
            <a:r>
              <a:rPr lang="es-ES" sz="1400" dirty="0" smtClean="0"/>
              <a:t>3n</a:t>
            </a:r>
            <a:r>
              <a:rPr lang="es-ES" sz="1400" dirty="0"/>
              <a:t>? </a:t>
            </a:r>
            <a:r>
              <a:rPr lang="es-ES" sz="1400" dirty="0" smtClean="0"/>
              <a:t>  	</a:t>
            </a:r>
            <a:r>
              <a:rPr lang="es-ES" sz="1400" dirty="0" smtClean="0">
                <a:solidFill>
                  <a:srgbClr val="FF0000"/>
                </a:solidFill>
              </a:rPr>
              <a:t>A. 0</a:t>
            </a:r>
            <a:r>
              <a:rPr lang="es-ES" sz="1400" dirty="0" smtClean="0"/>
              <a:t>	B. 8m – 6n	C. – 2m + 2n	       D. m - 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23.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- 3m </a:t>
            </a:r>
            <a:r>
              <a:rPr lang="es-ES" sz="1400" dirty="0"/>
              <a:t>– </a:t>
            </a:r>
            <a:r>
              <a:rPr lang="es-ES" sz="1400" dirty="0" smtClean="0"/>
              <a:t>4n </a:t>
            </a:r>
            <a:r>
              <a:rPr lang="es-ES" sz="1400" dirty="0"/>
              <a:t>para obtener </a:t>
            </a:r>
            <a:r>
              <a:rPr lang="es-ES" sz="1400" dirty="0" smtClean="0"/>
              <a:t>3m </a:t>
            </a:r>
            <a:r>
              <a:rPr lang="es-ES" sz="1400" dirty="0"/>
              <a:t>+ </a:t>
            </a:r>
            <a:r>
              <a:rPr lang="es-ES" sz="1400" dirty="0" smtClean="0"/>
              <a:t>4n</a:t>
            </a:r>
            <a:r>
              <a:rPr lang="es-ES" sz="1400" dirty="0"/>
              <a:t>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A. - 6m - 8n</a:t>
            </a:r>
            <a:r>
              <a:rPr lang="es-ES" sz="1400" dirty="0" smtClean="0"/>
              <a:t>	B. – 6m – 8n	   C. m – n	D. 2m – 2n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24. ¿A qué expresión se le resta 5x </a:t>
            </a:r>
            <a:r>
              <a:rPr lang="es-ES" sz="1400" dirty="0"/>
              <a:t>– </a:t>
            </a:r>
            <a:r>
              <a:rPr lang="es-ES" sz="1400" dirty="0" smtClean="0"/>
              <a:t>4y </a:t>
            </a:r>
            <a:r>
              <a:rPr lang="es-ES" sz="1400" dirty="0"/>
              <a:t>para obtener – </a:t>
            </a:r>
            <a:r>
              <a:rPr lang="es-ES" sz="1400" dirty="0" smtClean="0"/>
              <a:t>7x </a:t>
            </a:r>
            <a:r>
              <a:rPr lang="es-ES" sz="1400" dirty="0"/>
              <a:t>+ </a:t>
            </a:r>
            <a:r>
              <a:rPr lang="es-ES" sz="1400" dirty="0" smtClean="0"/>
              <a:t>6y?  	</a:t>
            </a:r>
            <a:r>
              <a:rPr lang="es-ES" sz="1400" dirty="0" smtClean="0">
                <a:solidFill>
                  <a:srgbClr val="FF0000"/>
                </a:solidFill>
              </a:rPr>
              <a:t>A. – 2x + </a:t>
            </a:r>
            <a:r>
              <a:rPr lang="es-ES" sz="1400" dirty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</a:t>
            </a:r>
            <a:r>
              <a:rPr lang="es-ES" sz="1400" dirty="0" smtClean="0"/>
              <a:t>	B. 12x – 10y	   C.  2x – 2y      D. – 2x + 2y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25.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– </a:t>
            </a:r>
            <a:r>
              <a:rPr lang="es-ES" sz="1400" dirty="0" smtClean="0"/>
              <a:t>4xy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para obtener – </a:t>
            </a:r>
            <a:r>
              <a:rPr lang="es-ES" sz="1400" dirty="0" smtClean="0"/>
              <a:t>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y </a:t>
            </a:r>
            <a:r>
              <a:rPr lang="es-ES" sz="1400" dirty="0"/>
              <a:t>+ </a:t>
            </a:r>
            <a:r>
              <a:rPr lang="es-ES" sz="1400" dirty="0" smtClean="0"/>
              <a:t>6xy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?   	</a:t>
            </a:r>
            <a:r>
              <a:rPr lang="es-ES" sz="1400" dirty="0" smtClean="0">
                <a:solidFill>
                  <a:srgbClr val="FF0000"/>
                </a:solidFill>
              </a:rPr>
              <a:t>A. 10x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y - 10</a:t>
            </a:r>
            <a:r>
              <a:rPr lang="es-ES" sz="1400" dirty="0">
                <a:solidFill>
                  <a:srgbClr val="FF0000"/>
                </a:solidFill>
              </a:rPr>
              <a:t>xy</a:t>
            </a:r>
            <a:r>
              <a:rPr lang="es-ES" sz="1400" baseline="30000" dirty="0">
                <a:solidFill>
                  <a:srgbClr val="FF0000"/>
                </a:solidFill>
              </a:rPr>
              <a:t>2</a:t>
            </a:r>
            <a:r>
              <a:rPr lang="es-ES" sz="1400" dirty="0" smtClean="0"/>
              <a:t>     B. 10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y</a:t>
            </a:r>
            <a:r>
              <a:rPr lang="es-ES" sz="1400" dirty="0" smtClean="0"/>
              <a:t> – 10</a:t>
            </a:r>
            <a:r>
              <a:rPr lang="es-ES" sz="1400" dirty="0"/>
              <a:t>xy</a:t>
            </a:r>
            <a:r>
              <a:rPr lang="es-ES" sz="1400" baseline="30000" dirty="0"/>
              <a:t>2</a:t>
            </a:r>
            <a:r>
              <a:rPr lang="es-ES" sz="1400" dirty="0" smtClean="0"/>
              <a:t>      C. 2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y</a:t>
            </a:r>
            <a:r>
              <a:rPr lang="es-ES" sz="1400" dirty="0" smtClean="0"/>
              <a:t> – 2xy</a:t>
            </a:r>
            <a:r>
              <a:rPr lang="es-ES" sz="1400" baseline="30000" dirty="0" smtClean="0"/>
              <a:t>2        </a:t>
            </a:r>
            <a:r>
              <a:rPr lang="es-ES" sz="1400" dirty="0" smtClean="0"/>
              <a:t>D. – 2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y</a:t>
            </a:r>
            <a:r>
              <a:rPr lang="es-ES" sz="1400" dirty="0" smtClean="0"/>
              <a:t> + 2</a:t>
            </a:r>
            <a:r>
              <a:rPr lang="es-ES" sz="1400" dirty="0"/>
              <a:t>xy</a:t>
            </a:r>
            <a:r>
              <a:rPr lang="es-ES" sz="1400" baseline="30000" dirty="0"/>
              <a:t>2</a:t>
            </a: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26. ¿A qué expresión se le resta – 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7x - 1 </a:t>
            </a:r>
            <a:r>
              <a:rPr lang="es-ES" sz="1400" dirty="0"/>
              <a:t>para obtener </a:t>
            </a:r>
            <a:r>
              <a:rPr lang="es-ES" sz="1400" dirty="0" smtClean="0"/>
              <a:t>– 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x - 1?   </a:t>
            </a:r>
            <a:r>
              <a:rPr lang="es-ES" sz="1400" dirty="0"/>
              <a:t> </a:t>
            </a:r>
            <a:r>
              <a:rPr lang="es-ES" sz="1400" dirty="0" smtClean="0"/>
              <a:t>  </a:t>
            </a:r>
            <a:r>
              <a:rPr lang="es-ES" sz="1400" dirty="0" smtClean="0">
                <a:solidFill>
                  <a:srgbClr val="FF0000"/>
                </a:solidFill>
              </a:rPr>
              <a:t>A. - 6x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- 8x - 2 </a:t>
            </a:r>
            <a:r>
              <a:rPr lang="es-ES" sz="1400" dirty="0" smtClean="0"/>
              <a:t>	B. 4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 + 6x –x – 1	C. – 6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 – 8x – 1        D.  6</a:t>
            </a:r>
            <a:r>
              <a:rPr lang="es-ES" sz="1400" dirty="0"/>
              <a:t>x</a:t>
            </a:r>
            <a:r>
              <a:rPr lang="es-ES" sz="1400" baseline="30000" dirty="0"/>
              <a:t>2</a:t>
            </a:r>
            <a:r>
              <a:rPr lang="es-ES" sz="1400" dirty="0"/>
              <a:t> </a:t>
            </a:r>
            <a:r>
              <a:rPr lang="es-ES" sz="1400" dirty="0" smtClean="0"/>
              <a:t>+ 8x + 1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27.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8b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 b + 1 para </a:t>
            </a:r>
            <a:r>
              <a:rPr lang="es-ES" sz="1400" dirty="0"/>
              <a:t>obtener – 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b - 4?   	</a:t>
            </a:r>
            <a:r>
              <a:rPr lang="es-ES" sz="1400" dirty="0" smtClean="0">
                <a:solidFill>
                  <a:srgbClr val="FF0000"/>
                </a:solidFill>
              </a:rPr>
              <a:t>A. 9b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- 2b + 5     </a:t>
            </a:r>
            <a:r>
              <a:rPr lang="es-ES" sz="1400" dirty="0" smtClean="0"/>
              <a:t>B. 9</a:t>
            </a:r>
            <a:r>
              <a:rPr lang="es-ES" sz="1400" dirty="0"/>
              <a:t> b</a:t>
            </a:r>
            <a:r>
              <a:rPr lang="es-ES" sz="1400" baseline="30000" dirty="0"/>
              <a:t>2</a:t>
            </a:r>
            <a:r>
              <a:rPr lang="es-ES" sz="1400" dirty="0" smtClean="0"/>
              <a:t> – 2b + 5	C. 7</a:t>
            </a:r>
            <a:r>
              <a:rPr lang="es-ES" sz="1400" dirty="0"/>
              <a:t> b</a:t>
            </a:r>
            <a:r>
              <a:rPr lang="es-ES" sz="1400" baseline="30000" dirty="0"/>
              <a:t>2</a:t>
            </a:r>
            <a:r>
              <a:rPr lang="es-ES" sz="1400" dirty="0" smtClean="0"/>
              <a:t> – 3	D. – 7</a:t>
            </a:r>
            <a:r>
              <a:rPr lang="es-ES" sz="1400" dirty="0"/>
              <a:t> b</a:t>
            </a:r>
            <a:r>
              <a:rPr lang="es-ES" sz="1400" baseline="30000" dirty="0"/>
              <a:t>2</a:t>
            </a:r>
            <a:r>
              <a:rPr lang="es-ES" sz="1400" dirty="0" smtClean="0"/>
              <a:t> + 2b + 3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28. ¿A qué expresión se le resta 10c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– 6c + 2 </a:t>
            </a:r>
            <a:r>
              <a:rPr lang="es-ES" sz="1400" dirty="0"/>
              <a:t>para obtener – </a:t>
            </a:r>
            <a:r>
              <a:rPr lang="es-ES" sz="1400" dirty="0" smtClean="0"/>
              <a:t>c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c + 3?  	</a:t>
            </a:r>
            <a:r>
              <a:rPr lang="es-ES" sz="1400" dirty="0" smtClean="0">
                <a:solidFill>
                  <a:srgbClr val="FF0000"/>
                </a:solidFill>
              </a:rPr>
              <a:t>A. 9c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- 5c + 5       </a:t>
            </a:r>
            <a:r>
              <a:rPr lang="es-ES" sz="1400" dirty="0" smtClean="0"/>
              <a:t>B. 11</a:t>
            </a:r>
            <a:r>
              <a:rPr lang="es-ES" sz="1400" dirty="0"/>
              <a:t> c</a:t>
            </a:r>
            <a:r>
              <a:rPr lang="es-ES" sz="1400" baseline="30000" dirty="0"/>
              <a:t>2</a:t>
            </a:r>
            <a:r>
              <a:rPr lang="es-ES" sz="1400" dirty="0" smtClean="0"/>
              <a:t> – 7c – 1	C. 9</a:t>
            </a:r>
            <a:r>
              <a:rPr lang="es-ES" sz="1400" dirty="0"/>
              <a:t> c</a:t>
            </a:r>
            <a:r>
              <a:rPr lang="es-ES" sz="1400" baseline="30000" dirty="0"/>
              <a:t>2</a:t>
            </a:r>
            <a:r>
              <a:rPr lang="es-ES" sz="1400" dirty="0" smtClean="0"/>
              <a:t> – 5c + 5    D.  - 9</a:t>
            </a:r>
            <a:r>
              <a:rPr lang="es-ES" sz="1400" dirty="0"/>
              <a:t> c</a:t>
            </a:r>
            <a:r>
              <a:rPr lang="es-ES" sz="1400" baseline="30000" dirty="0"/>
              <a:t>2</a:t>
            </a:r>
            <a:r>
              <a:rPr lang="es-ES" sz="1400" dirty="0" smtClean="0"/>
              <a:t> + 5c + 2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431887" y="74202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2348844" y="74202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4055097" y="728378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5679463" y="72837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839805" y="72837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334766" y="714730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431887" y="112032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348844" y="112032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4055097" y="110667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679463" y="110667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839805" y="110667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0334766" y="109302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1431887" y="162756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2348844" y="162756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4055097" y="1613918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679463" y="161391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839805" y="161391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10334766" y="1600270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431887" y="202403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348844" y="202403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4055097" y="201039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679463" y="201038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839805" y="201038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0334766" y="199674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1431887" y="2420508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48844" y="2420508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4055097" y="2406861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5679463" y="240685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839805" y="240686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10334766" y="2393213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1431887" y="286306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2348844" y="286306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055097" y="284941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5679463" y="284941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839805" y="284941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0334766" y="283576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1431887" y="332501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348844" y="332501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4055097" y="331136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5679463" y="331136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6839805" y="331136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334766" y="329772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485633" y="3689845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2402590" y="3689845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4108843" y="3676198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5733209" y="367619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893551" y="367619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10388512" y="3662550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1502683" y="412903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2419640" y="412903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4125893" y="4115383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5750259" y="411538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6910601" y="411538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10405562" y="410173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1502683" y="455279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419640" y="455279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4125893" y="453914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5750259" y="453914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6910601" y="45391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405562" y="452550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1485633" y="497746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402590" y="497746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108843" y="4963819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5733209" y="496381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6893551" y="496381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0388512" y="495017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1485633" y="543188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2402590" y="543188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4108843" y="541824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5733209" y="541823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6893551" y="541823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388512" y="540459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1485633" y="585812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402590" y="585812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4108843" y="5844473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5733209" y="58444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6893551" y="584447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10388512" y="583082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1502683" y="630642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419640" y="630642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4125893" y="629278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5750259" y="629277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6910601" y="629277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10405562" y="627913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7971998" y="691912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7985646" y="1102090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</a:t>
            </a:r>
            <a:r>
              <a:rPr lang="es-ES" sz="1000" dirty="0" err="1" smtClean="0"/>
              <a:t>PROBLEMASc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7985646" y="1553893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7971998" y="1992157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7971998" y="2374427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7988205" y="285746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7991324" y="329313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025744" y="3677343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042794" y="4089427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8042794" y="4560578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042794" y="497746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8044225" y="5388203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8014646" y="5815106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8042794" y="6309861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969561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Marcador de contenido 2"/>
          <p:cNvSpPr>
            <a:spLocks noGrp="1"/>
          </p:cNvSpPr>
          <p:nvPr>
            <p:ph idx="1"/>
          </p:nvPr>
        </p:nvSpPr>
        <p:spPr>
          <a:xfrm>
            <a:off x="142163" y="406257"/>
            <a:ext cx="11940655" cy="604913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29.</a:t>
            </a:r>
            <a:r>
              <a:rPr lang="es-ES" sz="1400" dirty="0"/>
              <a:t> ¿Cuánto hay que </a:t>
            </a:r>
            <a:r>
              <a:rPr lang="es-ES" sz="1400" dirty="0" smtClean="0"/>
              <a:t>sustraerle a 5ab + 6bc – 1 para obtener – ab – </a:t>
            </a:r>
            <a:r>
              <a:rPr lang="es-ES" sz="1400" dirty="0" err="1" smtClean="0"/>
              <a:t>bc</a:t>
            </a:r>
            <a:r>
              <a:rPr lang="es-ES" sz="1400" dirty="0" smtClean="0"/>
              <a:t> + 1?  </a:t>
            </a:r>
            <a:r>
              <a:rPr lang="es-ES" sz="1400" dirty="0" smtClean="0">
                <a:solidFill>
                  <a:srgbClr val="FF0000"/>
                </a:solidFill>
              </a:rPr>
              <a:t>A. 6ab + 7bc - 2</a:t>
            </a:r>
            <a:r>
              <a:rPr lang="es-ES" sz="1400" dirty="0" smtClean="0"/>
              <a:t>	B. 6 ab + 7bc – 1	C. 4ab + 5bc + 2   D. – 4ab – 5bc + 1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30. ¿A qué expresión se le resta - ab - </a:t>
            </a:r>
            <a:r>
              <a:rPr lang="es-ES" sz="1400" dirty="0" err="1" smtClean="0"/>
              <a:t>bc</a:t>
            </a:r>
            <a:r>
              <a:rPr lang="es-ES" sz="1400" dirty="0" smtClean="0"/>
              <a:t> </a:t>
            </a:r>
            <a:r>
              <a:rPr lang="es-ES" sz="1400" dirty="0"/>
              <a:t>– 1 para obtener </a:t>
            </a:r>
            <a:r>
              <a:rPr lang="es-ES" sz="1400" dirty="0" smtClean="0"/>
              <a:t>ab + </a:t>
            </a:r>
            <a:r>
              <a:rPr lang="es-ES" sz="1400" dirty="0" err="1"/>
              <a:t>bc</a:t>
            </a:r>
            <a:r>
              <a:rPr lang="es-ES" sz="1400" dirty="0"/>
              <a:t> + 1? </a:t>
            </a:r>
            <a:r>
              <a:rPr lang="es-ES" sz="1400" dirty="0" smtClean="0"/>
              <a:t>	</a:t>
            </a:r>
            <a:r>
              <a:rPr lang="es-ES" sz="1400" dirty="0" smtClean="0">
                <a:solidFill>
                  <a:srgbClr val="FF0000"/>
                </a:solidFill>
              </a:rPr>
              <a:t>A. 0</a:t>
            </a:r>
            <a:r>
              <a:rPr lang="es-ES" sz="1400" dirty="0" smtClean="0"/>
              <a:t>	B. – 2ab – 2bc – 2	C. ab + </a:t>
            </a:r>
            <a:r>
              <a:rPr lang="es-ES" sz="1400" dirty="0" err="1" smtClean="0"/>
              <a:t>ac</a:t>
            </a:r>
            <a:r>
              <a:rPr lang="es-ES" sz="1400" dirty="0" smtClean="0"/>
              <a:t> + 1      D. – ab – </a:t>
            </a:r>
            <a:r>
              <a:rPr lang="es-ES" sz="1400" dirty="0" err="1" smtClean="0"/>
              <a:t>ac</a:t>
            </a:r>
            <a:r>
              <a:rPr lang="es-ES" sz="1400" dirty="0" smtClean="0"/>
              <a:t> – 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31. Un triángulo de perímetro 9</a:t>
            </a:r>
            <a:r>
              <a:rPr lang="es-ES" sz="1400" dirty="0" smtClean="0"/>
              <a:t>xyz</a:t>
            </a:r>
            <a:r>
              <a:rPr lang="es-ES" sz="1400" dirty="0"/>
              <a:t>, tiene de lados </a:t>
            </a:r>
            <a:r>
              <a:rPr lang="es-ES" sz="1400" dirty="0" smtClean="0"/>
              <a:t>3xyz </a:t>
            </a:r>
            <a:r>
              <a:rPr lang="es-ES" sz="1400" dirty="0"/>
              <a:t>y </a:t>
            </a:r>
            <a:r>
              <a:rPr lang="es-ES" sz="1400" dirty="0" smtClean="0"/>
              <a:t>2xyz</a:t>
            </a:r>
            <a:r>
              <a:rPr lang="es-ES" sz="1400" dirty="0"/>
              <a:t>. ¿Cuánto mide su tercer lado? </a:t>
            </a:r>
            <a:r>
              <a:rPr lang="es-ES" sz="1400" dirty="0" smtClean="0"/>
              <a:t>     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4xyz           </a:t>
            </a:r>
            <a:r>
              <a:rPr lang="es-ES" sz="1400" dirty="0"/>
              <a:t>B. 9xyz      C. 21xyz       D. 6xyz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32. Un triángulo isósceles, cuyos lados iguales miden </a:t>
            </a:r>
            <a:r>
              <a:rPr lang="es-ES" sz="1400" dirty="0" smtClean="0"/>
              <a:t>8a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r>
              <a:rPr lang="es-ES" sz="1400" dirty="0"/>
              <a:t>, tiene de perímetro </a:t>
            </a:r>
            <a:r>
              <a:rPr lang="es-ES" sz="1400" dirty="0" smtClean="0"/>
              <a:t>20a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</a:t>
            </a:r>
            <a:r>
              <a:rPr lang="es-ES" sz="1400" baseline="30000" dirty="0" smtClean="0"/>
              <a:t>3</a:t>
            </a:r>
            <a:r>
              <a:rPr lang="es-ES" sz="1400" dirty="0" smtClean="0"/>
              <a:t>c</a:t>
            </a:r>
            <a:r>
              <a:rPr lang="es-ES" sz="1400" dirty="0"/>
              <a:t>. ¿Cuánto mide el lado diferente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4a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</a:t>
            </a:r>
            <a:r>
              <a:rPr lang="es-ES" sz="1400" baseline="30000" dirty="0" smtClean="0">
                <a:solidFill>
                  <a:srgbClr val="FF0000"/>
                </a:solidFill>
              </a:rPr>
              <a:t>3</a:t>
            </a:r>
            <a:r>
              <a:rPr lang="es-ES" sz="1400" dirty="0" smtClean="0">
                <a:solidFill>
                  <a:srgbClr val="FF0000"/>
                </a:solidFill>
              </a:rPr>
              <a:t>c     </a:t>
            </a:r>
            <a:r>
              <a:rPr lang="es-ES" sz="1400" dirty="0"/>
              <a:t>B. 8a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	C. 2a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	D. 18a</a:t>
            </a:r>
            <a:r>
              <a:rPr lang="es-ES" sz="1400" baseline="30000" dirty="0"/>
              <a:t>2</a:t>
            </a:r>
            <a:r>
              <a:rPr lang="es-ES" sz="1400" dirty="0"/>
              <a:t>b</a:t>
            </a:r>
            <a:r>
              <a:rPr lang="es-ES" sz="1400" baseline="30000" dirty="0"/>
              <a:t>3</a:t>
            </a:r>
            <a:r>
              <a:rPr lang="es-ES" sz="1400" dirty="0"/>
              <a:t>c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 smtClean="0"/>
              <a:t>33</a:t>
            </a:r>
            <a:r>
              <a:rPr lang="es-ES" sz="1400" dirty="0"/>
              <a:t>. Un triángulo escaleno cuyo lado mayor mide </a:t>
            </a:r>
            <a:r>
              <a:rPr lang="es-ES" sz="1400" dirty="0" smtClean="0"/>
              <a:t>6x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y el lado menor mide la tercera parte del lado mayor, tiene de perímetro </a:t>
            </a:r>
            <a:r>
              <a:rPr lang="es-ES" sz="1400" dirty="0" smtClean="0"/>
              <a:t>13x</a:t>
            </a:r>
            <a:r>
              <a:rPr lang="es-ES" sz="1400" baseline="30000" dirty="0" smtClean="0"/>
              <a:t>n</a:t>
            </a:r>
            <a:r>
              <a:rPr lang="es-ES" sz="1400" dirty="0" smtClean="0"/>
              <a:t> </a:t>
            </a:r>
            <a:r>
              <a:rPr lang="es-ES" sz="1400" dirty="0"/>
              <a:t>.  ¿Cuánto mide el lado medio</a:t>
            </a:r>
            <a:r>
              <a:rPr lang="es-ES" sz="1400" dirty="0" smtClean="0"/>
              <a:t>?.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5x</a:t>
            </a:r>
            <a:r>
              <a:rPr lang="es-ES" sz="1400" baseline="30000" dirty="0" smtClean="0">
                <a:solidFill>
                  <a:srgbClr val="FF0000"/>
                </a:solidFill>
              </a:rPr>
              <a:t>n</a:t>
            </a:r>
            <a:r>
              <a:rPr lang="es-ES" sz="1400" dirty="0" smtClean="0"/>
              <a:t>      </a:t>
            </a:r>
            <a:r>
              <a:rPr lang="es-ES" sz="1400" dirty="0"/>
              <a:t>B. 48x</a:t>
            </a:r>
            <a:r>
              <a:rPr lang="es-ES" sz="1400" baseline="30000" dirty="0"/>
              <a:t>n</a:t>
            </a:r>
            <a:r>
              <a:rPr lang="es-ES" sz="1400" dirty="0"/>
              <a:t> 	C. 42x</a:t>
            </a:r>
            <a:r>
              <a:rPr lang="es-ES" sz="1400" baseline="30000" dirty="0"/>
              <a:t>n</a:t>
            </a:r>
            <a:r>
              <a:rPr lang="es-ES" sz="1400" dirty="0"/>
              <a:t>    D. 15x</a:t>
            </a:r>
            <a:r>
              <a:rPr lang="es-ES" sz="1400" baseline="30000" dirty="0"/>
              <a:t>n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34. Un rectángulo tiene de base </a:t>
            </a:r>
            <a:r>
              <a:rPr lang="es-ES" sz="1400" dirty="0" smtClean="0"/>
              <a:t>8m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</a:t>
            </a:r>
            <a:r>
              <a:rPr lang="es-ES" sz="1400" dirty="0"/>
              <a:t>. ¿Cuánto será su altura si su perímetro es de </a:t>
            </a:r>
            <a:r>
              <a:rPr lang="es-ES" sz="1400" dirty="0" smtClean="0"/>
              <a:t>20m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n?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2m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n   </a:t>
            </a:r>
            <a:r>
              <a:rPr lang="es-ES" sz="1400" dirty="0"/>
              <a:t>B. 21m</a:t>
            </a:r>
            <a:r>
              <a:rPr lang="es-ES" sz="1400" baseline="30000" dirty="0"/>
              <a:t>2</a:t>
            </a:r>
            <a:r>
              <a:rPr lang="es-ES" sz="1400" dirty="0"/>
              <a:t>n	  C. 10m</a:t>
            </a:r>
            <a:r>
              <a:rPr lang="es-ES" sz="1400" baseline="30000" dirty="0"/>
              <a:t>2</a:t>
            </a:r>
            <a:r>
              <a:rPr lang="es-ES" sz="1400" dirty="0"/>
              <a:t>n	  D. 8m</a:t>
            </a:r>
            <a:r>
              <a:rPr lang="es-ES" sz="1400" baseline="30000" dirty="0"/>
              <a:t>2</a:t>
            </a:r>
            <a:r>
              <a:rPr lang="es-ES" sz="1400" dirty="0"/>
              <a:t>n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35. Un rectángulo tiene de altura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m</a:t>
            </a:r>
            <a:r>
              <a:rPr lang="es-ES" sz="1400" dirty="0"/>
              <a:t>. ¿Cuánto será su base si su perímetro es de </a:t>
            </a:r>
            <a:r>
              <a:rPr lang="es-ES" sz="1400" dirty="0" smtClean="0"/>
              <a:t>12x</a:t>
            </a:r>
            <a:r>
              <a:rPr lang="es-ES" sz="1400" baseline="30000" dirty="0" smtClean="0"/>
              <a:t>m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err="1" smtClean="0">
                <a:solidFill>
                  <a:srgbClr val="FF0000"/>
                </a:solidFill>
              </a:rPr>
              <a:t>x</a:t>
            </a:r>
            <a:r>
              <a:rPr lang="es-ES" sz="1400" baseline="30000" dirty="0" err="1" smtClean="0">
                <a:solidFill>
                  <a:srgbClr val="FF0000"/>
                </a:solidFill>
              </a:rPr>
              <a:t>m</a:t>
            </a:r>
            <a:r>
              <a:rPr lang="es-ES" sz="1400" dirty="0" smtClean="0"/>
              <a:t>   </a:t>
            </a:r>
            <a:r>
              <a:rPr lang="es-ES" sz="1400" dirty="0"/>
              <a:t>B. 16x</a:t>
            </a:r>
            <a:r>
              <a:rPr lang="es-ES" sz="1400" baseline="30000" dirty="0"/>
              <a:t>m</a:t>
            </a:r>
            <a:r>
              <a:rPr lang="es-ES" sz="1400" dirty="0"/>
              <a:t>    C. 28x</a:t>
            </a:r>
            <a:r>
              <a:rPr lang="es-ES" sz="1400" baseline="30000" dirty="0"/>
              <a:t>m</a:t>
            </a:r>
            <a:r>
              <a:rPr lang="es-ES" sz="1400" dirty="0"/>
              <a:t>     D. 122x</a:t>
            </a:r>
            <a:r>
              <a:rPr lang="es-ES" sz="1400" baseline="30000" dirty="0"/>
              <a:t>m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36. En una familia, el padre tiene </a:t>
            </a:r>
            <a:r>
              <a:rPr lang="es-ES" sz="1400" dirty="0" smtClean="0"/>
              <a:t>5 </a:t>
            </a:r>
            <a:r>
              <a:rPr lang="es-ES" sz="1400" dirty="0"/>
              <a:t>años más que la madre, el hijo menor tiene </a:t>
            </a:r>
            <a:r>
              <a:rPr lang="es-ES" sz="1400" dirty="0" smtClean="0"/>
              <a:t>18 </a:t>
            </a:r>
            <a:r>
              <a:rPr lang="es-ES" sz="1400" dirty="0"/>
              <a:t>años menos que la madre. ¿Cuántos años tiene el hijo mayor si la suma de las 4 edades es de 4x - </a:t>
            </a:r>
            <a:r>
              <a:rPr lang="es-ES" sz="1400" dirty="0" smtClean="0"/>
              <a:t>50?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37     </a:t>
            </a:r>
            <a:r>
              <a:rPr lang="es-ES" sz="1400" dirty="0"/>
              <a:t>B. 3x – 20	C. 4x – 30		D. 3x - 17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37. Se compran 4 artículos de ropa: una chaqueta, una camisa, un pantalón y una corbata; la camisa costó </a:t>
            </a:r>
            <a:r>
              <a:rPr lang="es-ES" sz="1400" dirty="0" smtClean="0"/>
              <a:t>$50000 </a:t>
            </a:r>
            <a:r>
              <a:rPr lang="es-ES" sz="1400" dirty="0"/>
              <a:t>menos que la chaqueta, y el pantalón costó </a:t>
            </a:r>
            <a:r>
              <a:rPr lang="es-ES" sz="1400" dirty="0" smtClean="0"/>
              <a:t>$20000 </a:t>
            </a:r>
            <a:r>
              <a:rPr lang="es-ES" sz="1400" dirty="0"/>
              <a:t>más que la chaqueta. ¿Cuánto costó la corbata si se pagó 4x – </a:t>
            </a:r>
            <a:r>
              <a:rPr lang="es-ES" sz="1400" dirty="0" smtClean="0"/>
              <a:t>100000 </a:t>
            </a:r>
            <a:r>
              <a:rPr lang="es-ES" sz="1400" dirty="0"/>
              <a:t>por las 4 prendas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x – </a:t>
            </a:r>
            <a:r>
              <a:rPr lang="es-ES" sz="1400" dirty="0" smtClean="0">
                <a:solidFill>
                  <a:srgbClr val="FF0000"/>
                </a:solidFill>
              </a:rPr>
              <a:t>70000          </a:t>
            </a:r>
            <a:r>
              <a:rPr lang="es-ES" sz="1400" dirty="0"/>
              <a:t>B. 3x – 1000	C. 2x – 20000 	D. x + 10000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38. Se compran 4 artículos de ropa: una chaqueta, una camisa, un pantalón y una corbata; la camisa costó </a:t>
            </a:r>
            <a:r>
              <a:rPr lang="es-ES" sz="1400" dirty="0" smtClean="0"/>
              <a:t>$50000 </a:t>
            </a:r>
            <a:r>
              <a:rPr lang="es-ES" sz="1400" dirty="0"/>
              <a:t>menos que la chaqueta, y el pantalón costó </a:t>
            </a:r>
            <a:r>
              <a:rPr lang="es-ES" sz="1400" dirty="0" smtClean="0"/>
              <a:t>$50000 más </a:t>
            </a:r>
            <a:r>
              <a:rPr lang="es-ES" sz="1400" dirty="0"/>
              <a:t>que la camisa. ¿Cuánto costó la corbata si se pagó 4x – </a:t>
            </a:r>
            <a:r>
              <a:rPr lang="es-ES" sz="1400" dirty="0" smtClean="0"/>
              <a:t>125000 </a:t>
            </a:r>
            <a:r>
              <a:rPr lang="es-ES" sz="1400" dirty="0"/>
              <a:t>por las 4 prendas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x - 75000    </a:t>
            </a:r>
            <a:r>
              <a:rPr lang="es-ES" sz="1400" dirty="0"/>
              <a:t>B. x – 50000        C. 3x – 50000 	D. x - 10000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39. En una empresa la secretaria gana </a:t>
            </a:r>
            <a:r>
              <a:rPr lang="es-ES" sz="1400" dirty="0" smtClean="0"/>
              <a:t>5x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2x </a:t>
            </a:r>
            <a:r>
              <a:rPr lang="es-ES" sz="1400" dirty="0"/>
              <a:t>+ </a:t>
            </a:r>
            <a:r>
              <a:rPr lang="es-ES" sz="1400" dirty="0" smtClean="0"/>
              <a:t>3, </a:t>
            </a:r>
            <a:r>
              <a:rPr lang="es-ES" sz="1400" dirty="0"/>
              <a:t>la recepcionista </a:t>
            </a:r>
            <a:r>
              <a:rPr lang="es-ES" sz="1400" dirty="0" smtClean="0"/>
              <a:t>3x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3x + </a:t>
            </a:r>
            <a:r>
              <a:rPr lang="es-ES" sz="1400" dirty="0" smtClean="0"/>
              <a:t>2, </a:t>
            </a:r>
            <a:r>
              <a:rPr lang="es-ES" sz="1400" dirty="0"/>
              <a:t>el mensajero x</a:t>
            </a:r>
            <a:r>
              <a:rPr lang="es-ES" sz="1400" baseline="30000" dirty="0"/>
              <a:t>2</a:t>
            </a:r>
            <a:r>
              <a:rPr lang="es-ES" sz="1400" dirty="0"/>
              <a:t> – </a:t>
            </a:r>
            <a:r>
              <a:rPr lang="es-ES" sz="1400" dirty="0" smtClean="0"/>
              <a:t>x + 1. </a:t>
            </a:r>
            <a:r>
              <a:rPr lang="es-ES" sz="1400" dirty="0"/>
              <a:t>¿Cuánto gana la aseadora si se paga en total de nómina </a:t>
            </a:r>
            <a:r>
              <a:rPr lang="es-ES" sz="1400" dirty="0" smtClean="0"/>
              <a:t>9x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– </a:t>
            </a:r>
            <a:r>
              <a:rPr lang="es-ES" sz="1400" dirty="0" smtClean="0"/>
              <a:t>4x </a:t>
            </a:r>
            <a:r>
              <a:rPr lang="es-ES" sz="1400" dirty="0"/>
              <a:t>+ </a:t>
            </a:r>
            <a:r>
              <a:rPr lang="es-ES" sz="1400" dirty="0" smtClean="0"/>
              <a:t>9 </a:t>
            </a:r>
            <a:r>
              <a:rPr lang="es-ES" sz="1400" dirty="0"/>
              <a:t>esta empresa</a:t>
            </a:r>
            <a:r>
              <a:rPr lang="es-ES" sz="1400" dirty="0" smtClean="0"/>
              <a:t>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2x </a:t>
            </a:r>
            <a:r>
              <a:rPr lang="es-ES" sz="1400" dirty="0">
                <a:solidFill>
                  <a:srgbClr val="FF0000"/>
                </a:solidFill>
              </a:rPr>
              <a:t>+ 3     </a:t>
            </a:r>
            <a:r>
              <a:rPr lang="es-ES" sz="1400" dirty="0"/>
              <a:t>B.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6x</a:t>
            </a:r>
            <a:r>
              <a:rPr lang="es-ES" sz="1400" baseline="30000" dirty="0"/>
              <a:t>2</a:t>
            </a:r>
            <a:r>
              <a:rPr lang="es-ES" sz="1400" dirty="0"/>
              <a:t> – 12x + 1	C. 4x</a:t>
            </a:r>
            <a:r>
              <a:rPr lang="es-ES" sz="1400" baseline="30000" dirty="0"/>
              <a:t>2</a:t>
            </a:r>
            <a:r>
              <a:rPr lang="es-ES" sz="1400" dirty="0"/>
              <a:t> + 10x + 1	D. – 7x + 1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/>
              <a:t>40. Un viajero que se desplaza de la ciudad A </a:t>
            </a:r>
            <a:r>
              <a:rPr lang="es-ES" sz="1400" dirty="0" err="1"/>
              <a:t>a</a:t>
            </a:r>
            <a:r>
              <a:rPr lang="es-ES" sz="1400" dirty="0"/>
              <a:t> la B en auto-stop, hace este recorrido de la siguiente forma: recorre </a:t>
            </a:r>
            <a:r>
              <a:rPr lang="es-ES" sz="1400" dirty="0" smtClean="0"/>
              <a:t>3a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– </a:t>
            </a:r>
            <a:r>
              <a:rPr lang="es-ES" sz="1400" dirty="0" smtClean="0"/>
              <a:t>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5 </a:t>
            </a:r>
            <a:r>
              <a:rPr lang="es-ES" sz="1400" dirty="0"/>
              <a:t>en un jeep, - </a:t>
            </a:r>
            <a:r>
              <a:rPr lang="es-ES" sz="1400" dirty="0" smtClean="0"/>
              <a:t>2a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2ab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smtClean="0"/>
              <a:t>2 </a:t>
            </a:r>
            <a:r>
              <a:rPr lang="es-ES" sz="1400" dirty="0"/>
              <a:t>en moto, y el resto en camión. ¿Qué distancia recorrió en camión si la distancia que separa la ciudad A de la ciudad B es de 2</a:t>
            </a:r>
            <a:r>
              <a:rPr lang="es-ES" sz="1400" dirty="0" smtClean="0"/>
              <a:t>a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b </a:t>
            </a:r>
            <a:r>
              <a:rPr lang="es-ES" sz="1400" dirty="0"/>
              <a:t>+ </a:t>
            </a:r>
            <a:r>
              <a:rPr lang="es-ES" sz="1400" dirty="0" smtClean="0"/>
              <a:t>8?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b - ab</a:t>
            </a:r>
            <a:r>
              <a:rPr lang="es-ES" sz="1400" baseline="30000" dirty="0" smtClean="0">
                <a:solidFill>
                  <a:srgbClr val="FF0000"/>
                </a:solidFill>
              </a:rPr>
              <a:t>2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</a:t>
            </a:r>
            <a:r>
              <a:rPr lang="es-ES" sz="1400" dirty="0" smtClean="0"/>
              <a:t>      </a:t>
            </a:r>
            <a:r>
              <a:rPr lang="es-ES" sz="1400" dirty="0"/>
              <a:t>B. 8a</a:t>
            </a:r>
            <a:r>
              <a:rPr lang="es-ES" sz="1400" baseline="30000" dirty="0"/>
              <a:t>2</a:t>
            </a:r>
            <a:r>
              <a:rPr lang="es-ES" sz="1400" dirty="0"/>
              <a:t>b + 7ab</a:t>
            </a:r>
            <a:r>
              <a:rPr lang="es-ES" sz="1400" baseline="30000" dirty="0"/>
              <a:t>2</a:t>
            </a:r>
            <a:r>
              <a:rPr lang="es-ES" sz="1400" dirty="0"/>
              <a:t> + 21		C. 6a</a:t>
            </a:r>
            <a:r>
              <a:rPr lang="es-ES" sz="1400" baseline="30000" dirty="0"/>
              <a:t>2</a:t>
            </a:r>
            <a:r>
              <a:rPr lang="es-ES" sz="1400" dirty="0"/>
              <a:t>b + ab</a:t>
            </a:r>
            <a:r>
              <a:rPr lang="es-ES" sz="1400" baseline="30000" dirty="0"/>
              <a:t>2</a:t>
            </a:r>
            <a:r>
              <a:rPr lang="es-ES" sz="1400" dirty="0"/>
              <a:t> + 10	D. 16 a</a:t>
            </a:r>
            <a:r>
              <a:rPr lang="es-ES" sz="1400" baseline="30000" dirty="0"/>
              <a:t>2</a:t>
            </a:r>
            <a:r>
              <a:rPr lang="es-ES" sz="1400" dirty="0"/>
              <a:t>b + 5ab</a:t>
            </a:r>
            <a:r>
              <a:rPr lang="es-ES" sz="1400" baseline="30000" dirty="0"/>
              <a:t>2</a:t>
            </a:r>
            <a:r>
              <a:rPr lang="es-ES" sz="1400" dirty="0"/>
              <a:t> + 21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1598218" y="69719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2515175" y="69719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4221428" y="68355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5845794" y="68354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7006136" y="68354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7" name="Rectángulo redondeado 86"/>
          <p:cNvSpPr/>
          <p:nvPr/>
        </p:nvSpPr>
        <p:spPr>
          <a:xfrm>
            <a:off x="10572474" y="66990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1598218" y="104431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15175" y="104431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4221428" y="103067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5845794" y="103066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7006136" y="103066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10572474" y="101702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1598218" y="1478991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515175" y="1478991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96" name="Rectángulo redondeado 95"/>
          <p:cNvSpPr/>
          <p:nvPr/>
        </p:nvSpPr>
        <p:spPr>
          <a:xfrm>
            <a:off x="4221428" y="1465344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5845794" y="146534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7006136" y="146534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8143173" y="1451696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1598218" y="183535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15175" y="183535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02" name="Rectángulo redondeado 101"/>
          <p:cNvSpPr/>
          <p:nvPr/>
        </p:nvSpPr>
        <p:spPr>
          <a:xfrm>
            <a:off x="4221428" y="182170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5845794" y="182170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7006136" y="182170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05" name="Rectángulo redondeado 104"/>
          <p:cNvSpPr/>
          <p:nvPr/>
        </p:nvSpPr>
        <p:spPr>
          <a:xfrm>
            <a:off x="8143173" y="180805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1598218" y="245844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15175" y="245844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08" name="Rectángulo redondeado 107"/>
          <p:cNvSpPr/>
          <p:nvPr/>
        </p:nvSpPr>
        <p:spPr>
          <a:xfrm>
            <a:off x="4221428" y="244479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5845794" y="244479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7006136" y="244479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11" name="Rectángulo redondeado 110"/>
          <p:cNvSpPr/>
          <p:nvPr/>
        </p:nvSpPr>
        <p:spPr>
          <a:xfrm>
            <a:off x="8143173" y="243114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1527422" y="283349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444379" y="283349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14" name="Rectángulo redondeado 113"/>
          <p:cNvSpPr/>
          <p:nvPr/>
        </p:nvSpPr>
        <p:spPr>
          <a:xfrm>
            <a:off x="4150632" y="281984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5774998" y="281984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6935340" y="281984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17" name="Rectángulo redondeado 116"/>
          <p:cNvSpPr/>
          <p:nvPr/>
        </p:nvSpPr>
        <p:spPr>
          <a:xfrm>
            <a:off x="8072377" y="280619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1598218" y="383631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2515175" y="383631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20" name="Rectángulo redondeado 119"/>
          <p:cNvSpPr/>
          <p:nvPr/>
        </p:nvSpPr>
        <p:spPr>
          <a:xfrm>
            <a:off x="4221428" y="3822663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5845794" y="382266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7006136" y="382266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23" name="Rectángulo redondeado 122"/>
          <p:cNvSpPr/>
          <p:nvPr/>
        </p:nvSpPr>
        <p:spPr>
          <a:xfrm>
            <a:off x="8143173" y="380901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1586000" y="444051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2502957" y="444051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26" name="Rectángulo redondeado 125"/>
          <p:cNvSpPr/>
          <p:nvPr/>
        </p:nvSpPr>
        <p:spPr>
          <a:xfrm>
            <a:off x="4209210" y="4426872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27" name="Rectángulo redondeado 126"/>
          <p:cNvSpPr/>
          <p:nvPr/>
        </p:nvSpPr>
        <p:spPr>
          <a:xfrm>
            <a:off x="5833576" y="442687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6993918" y="44268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29" name="Rectángulo redondeado 128"/>
          <p:cNvSpPr/>
          <p:nvPr/>
        </p:nvSpPr>
        <p:spPr>
          <a:xfrm>
            <a:off x="8130955" y="441322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30" name="Rectángulo redondeado 129"/>
          <p:cNvSpPr/>
          <p:nvPr/>
        </p:nvSpPr>
        <p:spPr>
          <a:xfrm>
            <a:off x="1586000" y="327474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02957" y="327474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2" name="Rectángulo redondeado 131"/>
          <p:cNvSpPr/>
          <p:nvPr/>
        </p:nvSpPr>
        <p:spPr>
          <a:xfrm>
            <a:off x="4209210" y="3261096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33" name="Rectángulo redondeado 132"/>
          <p:cNvSpPr/>
          <p:nvPr/>
        </p:nvSpPr>
        <p:spPr>
          <a:xfrm>
            <a:off x="5833576" y="326109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6993918" y="326109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35" name="Rectángulo redondeado 134"/>
          <p:cNvSpPr/>
          <p:nvPr/>
        </p:nvSpPr>
        <p:spPr>
          <a:xfrm>
            <a:off x="8130955" y="324744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36" name="Rectángulo redondeado 135"/>
          <p:cNvSpPr/>
          <p:nvPr/>
        </p:nvSpPr>
        <p:spPr>
          <a:xfrm>
            <a:off x="1527422" y="502533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37" name="Rectángulo redondeado 136"/>
          <p:cNvSpPr/>
          <p:nvPr/>
        </p:nvSpPr>
        <p:spPr>
          <a:xfrm>
            <a:off x="2444379" y="502533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38" name="Rectángulo redondeado 137"/>
          <p:cNvSpPr/>
          <p:nvPr/>
        </p:nvSpPr>
        <p:spPr>
          <a:xfrm>
            <a:off x="4150632" y="501168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39" name="Rectángulo redondeado 138"/>
          <p:cNvSpPr/>
          <p:nvPr/>
        </p:nvSpPr>
        <p:spPr>
          <a:xfrm>
            <a:off x="5774998" y="501168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40" name="Rectángulo redondeado 139"/>
          <p:cNvSpPr/>
          <p:nvPr/>
        </p:nvSpPr>
        <p:spPr>
          <a:xfrm>
            <a:off x="6935340" y="501168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41" name="Rectángulo redondeado 140"/>
          <p:cNvSpPr/>
          <p:nvPr/>
        </p:nvSpPr>
        <p:spPr>
          <a:xfrm>
            <a:off x="8072377" y="499803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42" name="Rectángulo redondeado 141"/>
          <p:cNvSpPr/>
          <p:nvPr/>
        </p:nvSpPr>
        <p:spPr>
          <a:xfrm>
            <a:off x="1598218" y="6433034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43" name="Rectángulo redondeado 142"/>
          <p:cNvSpPr/>
          <p:nvPr/>
        </p:nvSpPr>
        <p:spPr>
          <a:xfrm>
            <a:off x="2515175" y="6433034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44" name="Rectángulo redondeado 143"/>
          <p:cNvSpPr/>
          <p:nvPr/>
        </p:nvSpPr>
        <p:spPr>
          <a:xfrm>
            <a:off x="4221428" y="6419387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45" name="Rectángulo redondeado 144"/>
          <p:cNvSpPr/>
          <p:nvPr/>
        </p:nvSpPr>
        <p:spPr>
          <a:xfrm>
            <a:off x="5845794" y="641938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46" name="Rectángulo redondeado 145"/>
          <p:cNvSpPr/>
          <p:nvPr/>
        </p:nvSpPr>
        <p:spPr>
          <a:xfrm>
            <a:off x="7006136" y="641938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47" name="Rectángulo redondeado 146"/>
          <p:cNvSpPr/>
          <p:nvPr/>
        </p:nvSpPr>
        <p:spPr>
          <a:xfrm>
            <a:off x="8143173" y="640573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48" name="Rectángulo redondeado 147"/>
          <p:cNvSpPr/>
          <p:nvPr/>
        </p:nvSpPr>
        <p:spPr>
          <a:xfrm>
            <a:off x="1527422" y="560476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49" name="Rectángulo redondeado 148"/>
          <p:cNvSpPr/>
          <p:nvPr/>
        </p:nvSpPr>
        <p:spPr>
          <a:xfrm>
            <a:off x="2444379" y="560476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EJERCICIOS MODELOS</a:t>
            </a:r>
            <a:endParaRPr lang="es-ES" sz="1000" dirty="0"/>
          </a:p>
        </p:txBody>
      </p:sp>
      <p:sp>
        <p:nvSpPr>
          <p:cNvPr id="150" name="Rectángulo redondeado 149"/>
          <p:cNvSpPr/>
          <p:nvPr/>
        </p:nvSpPr>
        <p:spPr>
          <a:xfrm>
            <a:off x="4150632" y="5591120"/>
            <a:ext cx="1553570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EJERCICIO RESUELTO</a:t>
            </a:r>
            <a:endParaRPr lang="es-ES" sz="1000" dirty="0"/>
          </a:p>
        </p:txBody>
      </p:sp>
      <p:sp>
        <p:nvSpPr>
          <p:cNvPr id="151" name="Rectángulo redondeado 150"/>
          <p:cNvSpPr/>
          <p:nvPr/>
        </p:nvSpPr>
        <p:spPr>
          <a:xfrm>
            <a:off x="5774998" y="559111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52" name="Rectángulo redondeado 151"/>
          <p:cNvSpPr/>
          <p:nvPr/>
        </p:nvSpPr>
        <p:spPr>
          <a:xfrm>
            <a:off x="6935340" y="559111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53" name="Rectángulo redondeado 152"/>
          <p:cNvSpPr/>
          <p:nvPr/>
        </p:nvSpPr>
        <p:spPr>
          <a:xfrm>
            <a:off x="8072377" y="557747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54" name="Rectángulo redondeado 153"/>
          <p:cNvSpPr/>
          <p:nvPr/>
        </p:nvSpPr>
        <p:spPr>
          <a:xfrm>
            <a:off x="8139764" y="647084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8174018" y="1019259"/>
            <a:ext cx="2320120" cy="20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ENTRENAMIENTO PROBLEMAS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5161770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>
            <a:spLocks noGrp="1"/>
          </p:cNvSpPr>
          <p:nvPr>
            <p:ph idx="1"/>
          </p:nvPr>
        </p:nvSpPr>
        <p:spPr>
          <a:xfrm>
            <a:off x="278641" y="341002"/>
            <a:ext cx="11567616" cy="60459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1. El perímetro de un triángulo es de 7/2xyz. Si un lado mide 3/2xyz, el otro mide ½ </a:t>
            </a:r>
            <a:r>
              <a:rPr lang="es-ES" sz="1400" dirty="0" err="1" smtClean="0"/>
              <a:t>xyz</a:t>
            </a:r>
            <a:r>
              <a:rPr lang="es-ES" sz="1400" dirty="0" smtClean="0"/>
              <a:t>, ¿Cuánto mide el tercer lado? </a:t>
            </a:r>
            <a:r>
              <a:rPr lang="es-ES" sz="1400" dirty="0">
                <a:solidFill>
                  <a:srgbClr val="FF0000"/>
                </a:solidFill>
              </a:rPr>
              <a:t>A. </a:t>
            </a:r>
            <a:r>
              <a:rPr lang="es-ES" sz="1400" dirty="0" smtClean="0">
                <a:solidFill>
                  <a:srgbClr val="FF0000"/>
                </a:solidFill>
              </a:rPr>
              <a:t>3/2xyz   </a:t>
            </a:r>
            <a:r>
              <a:rPr lang="es-ES" sz="1400" dirty="0" smtClean="0"/>
              <a:t>B</a:t>
            </a:r>
            <a:r>
              <a:rPr lang="es-ES" sz="1400" dirty="0"/>
              <a:t>. 6xyz   </a:t>
            </a:r>
            <a:r>
              <a:rPr lang="es-ES" sz="1400" dirty="0" smtClean="0"/>
              <a:t>C</a:t>
            </a:r>
            <a:r>
              <a:rPr lang="es-ES" sz="1400" dirty="0"/>
              <a:t>. 2 ½ </a:t>
            </a:r>
            <a:r>
              <a:rPr lang="es-ES" sz="1400" dirty="0" err="1" smtClean="0"/>
              <a:t>xyz</a:t>
            </a:r>
            <a:r>
              <a:rPr lang="es-ES" sz="1400" dirty="0" smtClean="0"/>
              <a:t>     D</a:t>
            </a:r>
            <a:r>
              <a:rPr lang="es-ES" sz="1400" dirty="0"/>
              <a:t>. 5xyz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42. El perímetro de un triángulo isósceles es de 37/4 x, los lados congruentes miden 7/2 x. </a:t>
            </a:r>
            <a:r>
              <a:rPr lang="es-ES" sz="1400" dirty="0"/>
              <a:t>¿Cuánto mide el tercer lado?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9/4 x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   </a:t>
            </a:r>
            <a:r>
              <a:rPr lang="es-ES" sz="1400" dirty="0" smtClean="0"/>
              <a:t>B</a:t>
            </a:r>
            <a:r>
              <a:rPr lang="es-ES" sz="1400" dirty="0"/>
              <a:t>. 2x + 3	</a:t>
            </a:r>
            <a:r>
              <a:rPr lang="es-ES" sz="1400" dirty="0" smtClean="0"/>
              <a:t>     C</a:t>
            </a:r>
            <a:r>
              <a:rPr lang="es-ES" sz="1400" dirty="0"/>
              <a:t>. 37/4 x + 3	D. 39/4 x + 3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43. </a:t>
            </a:r>
            <a:r>
              <a:rPr lang="es-ES" sz="1400" dirty="0"/>
              <a:t>E</a:t>
            </a:r>
            <a:r>
              <a:rPr lang="es-ES" sz="1400" dirty="0" smtClean="0"/>
              <a:t>l perímetro de un triángulo isósceles de 11/2 x, el lado diferente mide 5/4 x </a:t>
            </a:r>
            <a:r>
              <a:rPr lang="es-ES" sz="1400" dirty="0"/>
              <a:t>¿Cuánto </a:t>
            </a:r>
            <a:r>
              <a:rPr lang="es-ES" sz="1400" dirty="0" smtClean="0"/>
              <a:t>mide cada lado congruente?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</a:t>
            </a:r>
            <a:r>
              <a:rPr lang="es-ES" sz="1400" dirty="0">
                <a:solidFill>
                  <a:srgbClr val="FF0000"/>
                </a:solidFill>
              </a:rPr>
              <a:t>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17/8 </a:t>
            </a:r>
            <a:r>
              <a:rPr lang="es-ES" sz="1400" dirty="0">
                <a:solidFill>
                  <a:srgbClr val="FF0000"/>
                </a:solidFill>
              </a:rPr>
              <a:t>x </a:t>
            </a:r>
            <a:r>
              <a:rPr lang="es-ES" sz="1400" dirty="0" smtClean="0">
                <a:solidFill>
                  <a:srgbClr val="FF0000"/>
                </a:solidFill>
              </a:rPr>
              <a:t>     </a:t>
            </a:r>
            <a:r>
              <a:rPr lang="es-ES" sz="1400" dirty="0"/>
              <a:t>B. 5/2x + 1		C. 3x + 3 	13/4 x + 3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4. El perímetro de un rectángulo es de 7/2 </a:t>
            </a:r>
            <a:r>
              <a:rPr lang="es-ES" sz="1400" dirty="0" err="1" smtClean="0"/>
              <a:t>mn</a:t>
            </a:r>
            <a:r>
              <a:rPr lang="es-ES" sz="1400" dirty="0" smtClean="0"/>
              <a:t>. Si su base mide 5/4 </a:t>
            </a:r>
            <a:r>
              <a:rPr lang="es-ES" sz="1400" dirty="0" err="1" smtClean="0"/>
              <a:t>mn</a:t>
            </a:r>
            <a:r>
              <a:rPr lang="es-ES" sz="1400" dirty="0"/>
              <a:t>, ¿Cuánto </a:t>
            </a:r>
            <a:r>
              <a:rPr lang="es-ES" sz="1400" dirty="0" smtClean="0"/>
              <a:t>tiene de altura?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½ </a:t>
            </a:r>
            <a:r>
              <a:rPr lang="es-ES" sz="1400" dirty="0" err="1" smtClean="0">
                <a:solidFill>
                  <a:srgbClr val="FF0000"/>
                </a:solidFill>
              </a:rPr>
              <a:t>mn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 smtClean="0"/>
              <a:t>B</a:t>
            </a:r>
            <a:r>
              <a:rPr lang="es-ES" sz="1400" dirty="0"/>
              <a:t>. 9/4 </a:t>
            </a:r>
            <a:r>
              <a:rPr lang="es-ES" sz="1400" dirty="0" err="1"/>
              <a:t>mn</a:t>
            </a:r>
            <a:r>
              <a:rPr lang="es-ES" sz="1400" dirty="0"/>
              <a:t>      C. 20/9 </a:t>
            </a:r>
            <a:r>
              <a:rPr lang="es-ES" sz="1400" dirty="0" err="1"/>
              <a:t>mn</a:t>
            </a:r>
            <a:r>
              <a:rPr lang="es-ES" sz="1400" dirty="0"/>
              <a:t>	</a:t>
            </a:r>
            <a:r>
              <a:rPr lang="es-ES" sz="1400" dirty="0" smtClean="0"/>
              <a:t>       D</a:t>
            </a:r>
            <a:r>
              <a:rPr lang="es-ES" sz="1400" dirty="0"/>
              <a:t>. 23/13 </a:t>
            </a:r>
            <a:r>
              <a:rPr lang="es-ES" sz="1400" dirty="0" err="1"/>
              <a:t>mn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45. </a:t>
            </a:r>
            <a:r>
              <a:rPr lang="es-ES" sz="1400" dirty="0"/>
              <a:t>E</a:t>
            </a:r>
            <a:r>
              <a:rPr lang="es-ES" sz="1400" dirty="0" smtClean="0"/>
              <a:t>l perímetro de un rectángulo es de 9/2 </a:t>
            </a:r>
            <a:r>
              <a:rPr lang="es-ES" sz="1400" dirty="0" err="1" smtClean="0"/>
              <a:t>bc</a:t>
            </a:r>
            <a:r>
              <a:rPr lang="es-ES" sz="1400" dirty="0" smtClean="0"/>
              <a:t>. Si su altura mide 3/2 </a:t>
            </a:r>
            <a:r>
              <a:rPr lang="es-ES" sz="1400" dirty="0" err="1" smtClean="0"/>
              <a:t>bc</a:t>
            </a:r>
            <a:r>
              <a:rPr lang="es-ES" sz="1400" dirty="0" smtClean="0"/>
              <a:t>, </a:t>
            </a:r>
            <a:r>
              <a:rPr lang="es-ES" sz="1400" dirty="0"/>
              <a:t>¿Cuánto tiene de </a:t>
            </a:r>
            <a:r>
              <a:rPr lang="es-ES" sz="1400" dirty="0" smtClean="0"/>
              <a:t>base?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¾ </a:t>
            </a:r>
            <a:r>
              <a:rPr lang="es-ES" sz="1400" dirty="0" err="1" smtClean="0">
                <a:solidFill>
                  <a:srgbClr val="FF0000"/>
                </a:solidFill>
              </a:rPr>
              <a:t>bc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13/9 </a:t>
            </a:r>
            <a:r>
              <a:rPr lang="es-ES" sz="1400" dirty="0" err="1"/>
              <a:t>bc</a:t>
            </a:r>
            <a:r>
              <a:rPr lang="es-ES" sz="1400" dirty="0"/>
              <a:t>	   C. 14/11 </a:t>
            </a:r>
            <a:r>
              <a:rPr lang="es-ES" sz="1400" dirty="0" err="1"/>
              <a:t>bc</a:t>
            </a:r>
            <a:r>
              <a:rPr lang="es-ES" sz="1400" dirty="0"/>
              <a:t>       D. 2bc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6. En una familia, las edades de los gemelos es de 10x . ¿Cuál es la edad del otro hijo si las 3 edades suman 26x?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6</a:t>
            </a:r>
            <a:r>
              <a:rPr lang="es-ES" sz="1400" dirty="0" smtClean="0">
                <a:solidFill>
                  <a:srgbClr val="FF0000"/>
                </a:solidFill>
              </a:rPr>
              <a:t>x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2x + 2	C. 3x + 3	D. 3x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7. En un hogar se pagaron 4 servicios públicos: por acueducto se pagó $50000 más que la energía, por teléfono se pagó $30000 menos que el acueducto. ¿Cuánto se pagó de gas, si el gasto total en servicios públicos fue de 4x + 50000? </a:t>
            </a:r>
            <a:r>
              <a:rPr lang="es-ES" sz="1400" dirty="0">
                <a:solidFill>
                  <a:srgbClr val="FF0000"/>
                </a:solidFill>
              </a:rPr>
              <a:t>A. x – </a:t>
            </a:r>
            <a:r>
              <a:rPr lang="es-ES" sz="1400" dirty="0" smtClean="0">
                <a:solidFill>
                  <a:srgbClr val="FF0000"/>
                </a:solidFill>
              </a:rPr>
              <a:t>20000</a:t>
            </a:r>
            <a:r>
              <a:rPr lang="es-ES" sz="1400" dirty="0">
                <a:solidFill>
                  <a:srgbClr val="FF0000"/>
                </a:solidFill>
              </a:rPr>
              <a:t>	      </a:t>
            </a:r>
            <a:r>
              <a:rPr lang="es-ES" sz="1400" dirty="0"/>
              <a:t>B. 3x + 20000        C. x + 50000	D. 2x - 24000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8. </a:t>
            </a:r>
            <a:r>
              <a:rPr lang="es-ES" sz="1400" dirty="0"/>
              <a:t>En un hogar se pagaron 4 servicios públicos: por acueducto se pagó </a:t>
            </a:r>
            <a:r>
              <a:rPr lang="es-ES" sz="1400" dirty="0" smtClean="0"/>
              <a:t>$50000 </a:t>
            </a:r>
            <a:r>
              <a:rPr lang="es-ES" sz="1400" dirty="0"/>
              <a:t>más que la energía, por teléfono se pagó </a:t>
            </a:r>
            <a:r>
              <a:rPr lang="es-ES" sz="1400" dirty="0" smtClean="0"/>
              <a:t>$40000 más </a:t>
            </a:r>
            <a:r>
              <a:rPr lang="es-ES" sz="1400" dirty="0"/>
              <a:t>que </a:t>
            </a:r>
            <a:r>
              <a:rPr lang="es-ES" sz="1400" dirty="0" smtClean="0"/>
              <a:t>la energía. </a:t>
            </a:r>
            <a:r>
              <a:rPr lang="es-ES" sz="1400" dirty="0"/>
              <a:t>¿Cuánto se pagó de gas, si el gasto total en servicios públicos fue de </a:t>
            </a:r>
            <a:r>
              <a:rPr lang="es-ES" sz="1400" dirty="0" smtClean="0"/>
              <a:t>4x + 70000?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x </a:t>
            </a:r>
            <a:r>
              <a:rPr lang="es-ES" sz="1400" dirty="0">
                <a:solidFill>
                  <a:srgbClr val="FF0000"/>
                </a:solidFill>
              </a:rPr>
              <a:t>– </a:t>
            </a:r>
            <a:r>
              <a:rPr lang="es-ES" sz="1400" dirty="0" smtClean="0">
                <a:solidFill>
                  <a:srgbClr val="FF0000"/>
                </a:solidFill>
              </a:rPr>
              <a:t>20000</a:t>
            </a:r>
            <a:r>
              <a:rPr lang="es-ES" sz="1400" dirty="0">
                <a:solidFill>
                  <a:srgbClr val="FF0000"/>
                </a:solidFill>
              </a:rPr>
              <a:t>	      </a:t>
            </a:r>
            <a:r>
              <a:rPr lang="es-ES" sz="1400" dirty="0"/>
              <a:t>B. 3x + 40000	  C. 2x + 16000	D. x + 56000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</a:t>
            </a:r>
            <a:r>
              <a:rPr lang="es-ES" sz="1400" dirty="0" smtClean="0"/>
              <a:t>9. En un experimento de física, se pesa una probeta con agua, siendo su peso de 20x + 5. Si el peso de la probeta vacía es de x + 1 ¿Cuál fue el peso del agua? 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19x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4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  <a:r>
              <a:rPr lang="es-ES" sz="1400" dirty="0"/>
              <a:t>B. 62x + 13		C. – 58x – 7	D. – 62x - 13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5</a:t>
            </a:r>
            <a:r>
              <a:rPr lang="es-ES" sz="1400" dirty="0" smtClean="0"/>
              <a:t>0. Para pagar sus onces, Juanito da unos billetes que sumados dan 10p + 200 y recibe de vueltas 2p + 50. </a:t>
            </a:r>
            <a:r>
              <a:rPr lang="es-ES" sz="1400" dirty="0"/>
              <a:t>¿</a:t>
            </a:r>
            <a:r>
              <a:rPr lang="es-ES" sz="1400" dirty="0" smtClean="0"/>
              <a:t>Cuánto costaron las onces de Juanito?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8p </a:t>
            </a:r>
            <a:r>
              <a:rPr lang="es-ES" sz="1400" dirty="0">
                <a:solidFill>
                  <a:srgbClr val="FF0000"/>
                </a:solidFill>
              </a:rPr>
              <a:t>+ </a:t>
            </a:r>
            <a:r>
              <a:rPr lang="es-ES" sz="1400" dirty="0" smtClean="0">
                <a:solidFill>
                  <a:srgbClr val="FF0000"/>
                </a:solidFill>
              </a:rPr>
              <a:t>150</a:t>
            </a:r>
            <a:r>
              <a:rPr lang="es-ES" sz="1400" dirty="0">
                <a:solidFill>
                  <a:srgbClr val="FF0000"/>
                </a:solidFill>
              </a:rPr>
              <a:t>	    </a:t>
            </a:r>
            <a:r>
              <a:rPr lang="es-ES" sz="1400" dirty="0"/>
              <a:t>B. 55p + 145	C. – 45p – 55	D. – 45p - 55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1975800" y="63368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2933418" y="63368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4707626" y="620032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6399949" y="63368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7602090" y="62003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8830387" y="62003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975800" y="1288826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933418" y="1288826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707626" y="1275178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99949" y="1288826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602090" y="1275178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30387" y="1275178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087257" y="1898993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044875" y="1898993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819083" y="1885345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511406" y="1898993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713547" y="1885345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8941844" y="1885345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114551" y="235809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072169" y="235809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846377" y="2344449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6538700" y="235809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7740841" y="234444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8969138" y="234444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2087257" y="2775019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3044875" y="2775019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4819083" y="2761371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511406" y="277501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7713547" y="2761371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8941844" y="2761371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2087257" y="3413720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3044875" y="3413720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4819083" y="3400072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511406" y="3413720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713547" y="340007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941844" y="3400072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2087257" y="405549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3044875" y="405549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819083" y="4041844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6511406" y="405549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7713547" y="404184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8941844" y="404184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087257" y="468340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3044875" y="468340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4819083" y="4669759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6511406" y="468340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7713547" y="466975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8941844" y="466975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087257" y="5311322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3044875" y="5311322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4819083" y="5297674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6511406" y="5311322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7713547" y="5297674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8941844" y="5297674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114551" y="6026797"/>
            <a:ext cx="846161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PASOS</a:t>
            </a:r>
            <a:endParaRPr lang="es-ES" sz="1000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3072169" y="6026797"/>
            <a:ext cx="1635457" cy="166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PROBLEMAS MODELOS</a:t>
            </a:r>
            <a:endParaRPr lang="es-ES" sz="10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846377" y="6013149"/>
            <a:ext cx="1579727" cy="180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PROBLEMA RESUELTO</a:t>
            </a:r>
            <a:endParaRPr lang="es-ES" sz="10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6538700" y="6026797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RESULTADO</a:t>
            </a:r>
            <a:endParaRPr lang="es-ES" sz="10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7740841" y="6013149"/>
            <a:ext cx="1089546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OTRO EJERCICIO</a:t>
            </a:r>
            <a:endParaRPr lang="es-ES" sz="1000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8969138" y="6013149"/>
            <a:ext cx="1334069" cy="180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INICIAR EVALUACIÓN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28685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36025" y="228647"/>
            <a:ext cx="8919949" cy="767639"/>
          </a:xfrm>
        </p:spPr>
        <p:txBody>
          <a:bodyPr/>
          <a:lstStyle/>
          <a:p>
            <a:r>
              <a:rPr lang="es-ES" b="1" dirty="0" smtClean="0"/>
              <a:t>PASOS NIVEL MEDIO: FORMA VERTICAL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6090" y="996286"/>
            <a:ext cx="10939818" cy="2978387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s-ES" dirty="0" smtClean="0"/>
              <a:t>Identificar minuendo, sustraendo y diferencia. Identificar que nos pide el ejercicio o problema, si el minuendo o el sustraendo.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Ubicar en la primera fila el minuendo, en la segunda fila el sustraendo y en la tercera la diferencia, formando columnas de términos semejantes; completar con interrogantes en el término desconocido (minuendo o sustraendo).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Plantear las ecuaciones correspondientes para cada columna y resolver.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Unir las respuestas dadas por cada ecuación, formando un polinomio. Ésta será nuestra respuesta.</a:t>
            </a:r>
          </a:p>
          <a:p>
            <a:pPr marL="514350" indent="-514350" algn="just">
              <a:buAutoNum type="arabicPeriod"/>
            </a:pPr>
            <a:r>
              <a:rPr lang="es-ES" dirty="0" smtClean="0"/>
              <a:t>Verificar haciendo la resta. IMPORTANTE: RECUERDA QUE AL SUSTRAENDO SE LE CAMBIA EL SIGNO!!!</a:t>
            </a:r>
            <a:endParaRPr lang="es-ES" dirty="0"/>
          </a:p>
        </p:txBody>
      </p:sp>
      <p:pic>
        <p:nvPicPr>
          <p:cNvPr id="6" name="Picture 2" descr="cientifico ide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66" y="4106174"/>
            <a:ext cx="1776247" cy="236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090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/>
              <a:t>PASOS NIVEL MEDIO: </a:t>
            </a:r>
            <a:r>
              <a:rPr lang="es-ES" b="1" dirty="0" smtClean="0"/>
              <a:t>FORMA HORIZONTAL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12339" y="1484627"/>
            <a:ext cx="10515600" cy="2270048"/>
          </a:xfrm>
        </p:spPr>
        <p:txBody>
          <a:bodyPr>
            <a:no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ES" sz="1800" dirty="0"/>
              <a:t>Identificar minuendo, sustraendo y diferencia. Identificar que nos pide el ejercicio o problema, si el minuendo o el sustraendo</a:t>
            </a:r>
            <a:r>
              <a:rPr lang="es-ES" sz="1800" dirty="0" smtClean="0"/>
              <a:t>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ES" sz="1800" dirty="0" smtClean="0"/>
              <a:t>Ubicar el minuendo seguido del sustraendo e igualando a la diferencia. Se colocan interrogantes en el término desconocido (minuendo o sustraendo). 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ES" sz="1800" dirty="0" smtClean="0"/>
              <a:t>Plantear una ecuación para cada término semejante</a:t>
            </a:r>
            <a:endParaRPr lang="es-ES" sz="1800" dirty="0"/>
          </a:p>
          <a:p>
            <a:pPr marL="514350" indent="-514350" algn="just">
              <a:buAutoNum type="arabicPeriod"/>
            </a:pPr>
            <a:r>
              <a:rPr lang="es-ES" sz="1800" dirty="0"/>
              <a:t>Unir las respuestas dadas por cada ecuación, formando un polinomio. Ésta será nuestra respuesta.</a:t>
            </a:r>
          </a:p>
          <a:p>
            <a:pPr marL="514350" indent="-514350" algn="just">
              <a:buAutoNum type="arabicPeriod"/>
            </a:pPr>
            <a:r>
              <a:rPr lang="es-ES" sz="1800" dirty="0"/>
              <a:t>Verificar haciendo la resta. IMPORTANTE: RECUERDA QUE AL SUSTRAENDO SE LE CAMBIA EL SIGNO</a:t>
            </a:r>
            <a:r>
              <a:rPr lang="es-ES" sz="1800" dirty="0" smtClean="0"/>
              <a:t>!!!</a:t>
            </a:r>
            <a:endParaRPr lang="es-ES" sz="1800" dirty="0"/>
          </a:p>
        </p:txBody>
      </p:sp>
      <p:pic>
        <p:nvPicPr>
          <p:cNvPr id="6" name="Picture 2" descr="estudiante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40" y="3754675"/>
            <a:ext cx="2390396" cy="239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066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881082" y="187704"/>
            <a:ext cx="4429836" cy="685753"/>
          </a:xfrm>
        </p:spPr>
        <p:txBody>
          <a:bodyPr>
            <a:normAutofit fontScale="90000"/>
          </a:bodyPr>
          <a:lstStyle/>
          <a:p>
            <a:pPr algn="just"/>
            <a:r>
              <a:rPr lang="es-ES" b="1" dirty="0" smtClean="0"/>
              <a:t>EJERCICIOS MODELO</a:t>
            </a:r>
            <a:endParaRPr lang="es-ES" b="1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23733" y="873456"/>
            <a:ext cx="11144534" cy="550158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EJERCICIO 1.</a:t>
            </a:r>
            <a:r>
              <a:rPr lang="es-ES" sz="1800" dirty="0" smtClean="0"/>
              <a:t> ¿Cuánto hay que sustraerle a –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para obtener – 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n?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Identificamos minuendo (cantidad a la que se le va a quitar, en este caso –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n), sustraendo (lo que se va a quitar, en este caso es el término desconocido) y la diferencia (respuesta, en este caso – 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n); planteamos la ecuación: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                                                                       –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- ¿? = </a:t>
            </a:r>
            <a:r>
              <a:rPr lang="es-ES" sz="1800" dirty="0"/>
              <a:t>– </a:t>
            </a:r>
            <a:r>
              <a:rPr lang="es-ES" sz="1800" dirty="0" smtClean="0"/>
              <a:t>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La incógnita está negativa en el lado izquierdo de la ecuación, entonces pasa a positiva al lado derecho de la ecuación: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                                                                       – </a:t>
            </a:r>
            <a:r>
              <a:rPr lang="es-ES" sz="1800" dirty="0"/>
              <a:t>9m</a:t>
            </a:r>
            <a:r>
              <a:rPr lang="es-ES" sz="1800" baseline="30000" dirty="0"/>
              <a:t>3</a:t>
            </a:r>
            <a:r>
              <a:rPr lang="es-ES" sz="1800" dirty="0"/>
              <a:t>n </a:t>
            </a:r>
            <a:r>
              <a:rPr lang="es-ES" sz="1800" dirty="0" smtClean="0"/>
              <a:t>= </a:t>
            </a:r>
            <a:r>
              <a:rPr lang="es-ES" sz="1800" dirty="0"/>
              <a:t>– </a:t>
            </a:r>
            <a:r>
              <a:rPr lang="es-ES" sz="1800" dirty="0" smtClean="0"/>
              <a:t>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+ </a:t>
            </a:r>
            <a:r>
              <a:rPr lang="es-ES" sz="1800" dirty="0"/>
              <a:t>¿?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El término que ahora acompaña a la </a:t>
            </a:r>
            <a:r>
              <a:rPr lang="es-ES" sz="1800" dirty="0"/>
              <a:t>incógnita (– </a:t>
            </a:r>
            <a:r>
              <a:rPr lang="es-ES" sz="1800" dirty="0" smtClean="0"/>
              <a:t>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n) está negativo al lado derecho de la ecuación, pasa a positivo al lado izquierdo de la ecuación: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                                                                       </a:t>
            </a:r>
            <a:r>
              <a:rPr lang="es-ES" sz="1800" dirty="0"/>
              <a:t>– 9m</a:t>
            </a:r>
            <a:r>
              <a:rPr lang="es-ES" sz="1800" baseline="30000" dirty="0"/>
              <a:t>3</a:t>
            </a:r>
            <a:r>
              <a:rPr lang="es-ES" sz="1800" dirty="0"/>
              <a:t>n </a:t>
            </a:r>
            <a:r>
              <a:rPr lang="es-ES" sz="1800" dirty="0" smtClean="0"/>
              <a:t>+ </a:t>
            </a:r>
            <a:r>
              <a:rPr lang="es-ES" sz="1800" dirty="0"/>
              <a:t>12m</a:t>
            </a:r>
            <a:r>
              <a:rPr lang="es-ES" sz="1800" baseline="30000" dirty="0"/>
              <a:t>3</a:t>
            </a:r>
            <a:r>
              <a:rPr lang="es-ES" sz="1800" dirty="0"/>
              <a:t>n = </a:t>
            </a:r>
            <a:r>
              <a:rPr lang="es-ES" sz="1800" dirty="0" smtClean="0"/>
              <a:t>¿?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Resolvemos:               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3m</a:t>
            </a:r>
            <a:r>
              <a:rPr lang="es-ES" sz="1800" baseline="30000" dirty="0" smtClean="0">
                <a:solidFill>
                  <a:srgbClr val="FF0000"/>
                </a:solidFill>
              </a:rPr>
              <a:t>3</a:t>
            </a:r>
            <a:r>
              <a:rPr lang="es-ES" sz="1800" dirty="0" smtClean="0">
                <a:solidFill>
                  <a:srgbClr val="FF0000"/>
                </a:solidFill>
              </a:rPr>
              <a:t>n = ¿?  </a:t>
            </a:r>
            <a:r>
              <a:rPr lang="es-ES" sz="1800" dirty="0">
                <a:solidFill>
                  <a:srgbClr val="FF0000"/>
                </a:solidFill>
              </a:rPr>
              <a:t>RESPUESTA</a:t>
            </a:r>
            <a:r>
              <a:rPr lang="es-ES" sz="1800" dirty="0" smtClean="0"/>
              <a:t>              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Verificamos:             –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</a:t>
            </a:r>
            <a:r>
              <a:rPr lang="es-ES" sz="1800" dirty="0"/>
              <a:t> </a:t>
            </a:r>
            <a:r>
              <a:rPr lang="es-ES" sz="1800" dirty="0" smtClean="0"/>
              <a:t>- 3</a:t>
            </a:r>
            <a:r>
              <a:rPr lang="es-ES" sz="1800" dirty="0"/>
              <a:t>m</a:t>
            </a:r>
            <a:r>
              <a:rPr lang="es-ES" sz="1800" baseline="30000" dirty="0"/>
              <a:t>3</a:t>
            </a:r>
            <a:r>
              <a:rPr lang="es-ES" sz="1800" dirty="0"/>
              <a:t>n </a:t>
            </a:r>
            <a:r>
              <a:rPr lang="es-ES" sz="1800" dirty="0" smtClean="0"/>
              <a:t>= </a:t>
            </a:r>
            <a:r>
              <a:rPr lang="es-ES" sz="1800" dirty="0"/>
              <a:t>– 12m</a:t>
            </a:r>
            <a:r>
              <a:rPr lang="es-ES" sz="1800" baseline="30000" dirty="0"/>
              <a:t>3</a:t>
            </a:r>
            <a:r>
              <a:rPr lang="es-ES" sz="1800" dirty="0"/>
              <a:t>n </a:t>
            </a:r>
            <a:r>
              <a:rPr lang="es-ES" sz="1800" dirty="0" smtClean="0"/>
              <a:t>   RECUERDA QUE AL SUSTRAENDO SIEMPRE SE LE CAMBIA EL SIGNO!!!</a:t>
            </a:r>
            <a:endParaRPr lang="es-ES" sz="18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EJERCICIO 2.</a:t>
            </a:r>
            <a:r>
              <a:rPr lang="es-ES" sz="1800" dirty="0" smtClean="0"/>
              <a:t> ¿A qué expresión se le resta – </a:t>
            </a:r>
            <a:r>
              <a:rPr lang="es-ES" sz="1800" dirty="0"/>
              <a:t>9m</a:t>
            </a:r>
            <a:r>
              <a:rPr lang="es-ES" sz="1800" baseline="30000" dirty="0"/>
              <a:t>3</a:t>
            </a:r>
            <a:r>
              <a:rPr lang="es-ES" sz="1800" dirty="0"/>
              <a:t>n </a:t>
            </a:r>
            <a:r>
              <a:rPr lang="es-ES" sz="1800" dirty="0" smtClean="0"/>
              <a:t>para </a:t>
            </a:r>
            <a:r>
              <a:rPr lang="es-ES" sz="1800" dirty="0"/>
              <a:t>obtener </a:t>
            </a:r>
            <a:r>
              <a:rPr lang="es-ES" sz="1800" dirty="0" smtClean="0"/>
              <a:t>- 12m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Identificamos minuendo (cantidad a la que se le va a quitar, en este </a:t>
            </a:r>
            <a:r>
              <a:rPr lang="es-ES" sz="1800" dirty="0" smtClean="0"/>
              <a:t>caso</a:t>
            </a:r>
            <a:r>
              <a:rPr lang="es-ES" sz="1800" dirty="0"/>
              <a:t> es el término </a:t>
            </a:r>
            <a:r>
              <a:rPr lang="es-ES" sz="1800" dirty="0" smtClean="0"/>
              <a:t>desconocido), </a:t>
            </a:r>
            <a:r>
              <a:rPr lang="es-ES" sz="1800" dirty="0"/>
              <a:t>sustraendo (lo que se va a quitar, en este </a:t>
            </a:r>
            <a:r>
              <a:rPr lang="es-ES" sz="1800" dirty="0" smtClean="0"/>
              <a:t>caso</a:t>
            </a:r>
            <a:r>
              <a:rPr lang="es-ES" sz="1800" dirty="0"/>
              <a:t> – 9m</a:t>
            </a:r>
            <a:r>
              <a:rPr lang="es-ES" sz="1800" baseline="30000" dirty="0"/>
              <a:t>3</a:t>
            </a:r>
            <a:r>
              <a:rPr lang="es-ES" sz="1800" dirty="0"/>
              <a:t>n</a:t>
            </a:r>
            <a:r>
              <a:rPr lang="es-ES" sz="1800" dirty="0" smtClean="0"/>
              <a:t>) </a:t>
            </a:r>
            <a:r>
              <a:rPr lang="es-ES" sz="1800" dirty="0"/>
              <a:t>y la diferencia (respuesta, en este caso – 12m</a:t>
            </a:r>
            <a:r>
              <a:rPr lang="es-ES" sz="1800" baseline="30000" dirty="0"/>
              <a:t>3</a:t>
            </a:r>
            <a:r>
              <a:rPr lang="es-ES" sz="1800" dirty="0"/>
              <a:t>n); planteamos la ecuación: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                                    ¿? + 9m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= </a:t>
            </a:r>
            <a:r>
              <a:rPr lang="es-ES" sz="1800" dirty="0"/>
              <a:t>– </a:t>
            </a:r>
            <a:r>
              <a:rPr lang="es-ES" sz="1800" dirty="0" smtClean="0"/>
              <a:t>12m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     RECUERDA </a:t>
            </a:r>
            <a:r>
              <a:rPr lang="es-ES" sz="1800" dirty="0"/>
              <a:t>QUE AL SUSTRAENDO SIEMPRE SE LE CAMBIA EL SIGNO!!!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El </a:t>
            </a:r>
            <a:r>
              <a:rPr lang="es-ES" sz="1800" dirty="0"/>
              <a:t>término que </a:t>
            </a:r>
            <a:r>
              <a:rPr lang="es-ES" sz="1800" dirty="0" smtClean="0"/>
              <a:t>acompaña </a:t>
            </a:r>
            <a:r>
              <a:rPr lang="es-ES" sz="1800" dirty="0"/>
              <a:t>a la incógnita </a:t>
            </a:r>
            <a:r>
              <a:rPr lang="es-ES" sz="1800" dirty="0" smtClean="0"/>
              <a:t>(9m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</a:t>
            </a:r>
            <a:r>
              <a:rPr lang="es-ES" sz="1800" dirty="0"/>
              <a:t>) está </a:t>
            </a:r>
            <a:r>
              <a:rPr lang="es-ES" sz="1800" dirty="0" smtClean="0"/>
              <a:t>positivo </a:t>
            </a:r>
            <a:r>
              <a:rPr lang="es-ES" sz="1800" dirty="0"/>
              <a:t>al lado </a:t>
            </a:r>
            <a:r>
              <a:rPr lang="es-ES" sz="1800" dirty="0" smtClean="0"/>
              <a:t>izquierdo </a:t>
            </a:r>
            <a:r>
              <a:rPr lang="es-ES" sz="1800" dirty="0"/>
              <a:t>de la ecuación, pasa a </a:t>
            </a:r>
            <a:r>
              <a:rPr lang="es-ES" sz="1800" dirty="0" smtClean="0"/>
              <a:t>negativo </a:t>
            </a:r>
            <a:r>
              <a:rPr lang="es-ES" sz="1800" dirty="0"/>
              <a:t>al lado </a:t>
            </a:r>
            <a:r>
              <a:rPr lang="es-ES" sz="1800" dirty="0" smtClean="0"/>
              <a:t>derecho </a:t>
            </a:r>
            <a:r>
              <a:rPr lang="es-ES" sz="1800" dirty="0"/>
              <a:t>de la ecuación: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                                                                   ¿? = - 9m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- </a:t>
            </a:r>
            <a:r>
              <a:rPr lang="es-ES" sz="1800" dirty="0"/>
              <a:t>12m</a:t>
            </a:r>
            <a:r>
              <a:rPr lang="es-ES" sz="1800" baseline="30000" dirty="0"/>
              <a:t>3</a:t>
            </a:r>
            <a:r>
              <a:rPr lang="es-ES" sz="1800" dirty="0"/>
              <a:t>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Resolvemos: </a:t>
            </a:r>
            <a:r>
              <a:rPr lang="es-ES" sz="1800" dirty="0" smtClean="0"/>
              <a:t>                                                </a:t>
            </a:r>
            <a:r>
              <a:rPr lang="es-ES" sz="1800" dirty="0" smtClean="0">
                <a:solidFill>
                  <a:srgbClr val="FF0000"/>
                </a:solidFill>
              </a:rPr>
              <a:t>¿? = - 21m</a:t>
            </a:r>
            <a:r>
              <a:rPr lang="es-ES" sz="1800" baseline="30000" dirty="0" smtClean="0">
                <a:solidFill>
                  <a:srgbClr val="FF0000"/>
                </a:solidFill>
              </a:rPr>
              <a:t>3</a:t>
            </a:r>
            <a:r>
              <a:rPr lang="es-ES" sz="1800" dirty="0" smtClean="0">
                <a:solidFill>
                  <a:srgbClr val="FF0000"/>
                </a:solidFill>
              </a:rPr>
              <a:t>n   RESPUESTA</a:t>
            </a:r>
            <a:r>
              <a:rPr lang="es-ES" sz="1800" dirty="0" smtClean="0"/>
              <a:t>                    </a:t>
            </a:r>
            <a:endParaRPr lang="es-E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Verificamos:             – </a:t>
            </a:r>
            <a:r>
              <a:rPr lang="es-ES" sz="1800" dirty="0" smtClean="0"/>
              <a:t>21m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+ 9m</a:t>
            </a:r>
            <a:r>
              <a:rPr lang="es-ES" sz="1800" baseline="30000" dirty="0" smtClean="0"/>
              <a:t>3</a:t>
            </a:r>
            <a:r>
              <a:rPr lang="es-ES" sz="1800" dirty="0" smtClean="0"/>
              <a:t>n </a:t>
            </a:r>
            <a:r>
              <a:rPr lang="es-ES" sz="1800" dirty="0"/>
              <a:t>= – 12m</a:t>
            </a:r>
            <a:r>
              <a:rPr lang="es-ES" sz="1800" baseline="30000" dirty="0"/>
              <a:t>3</a:t>
            </a:r>
            <a:r>
              <a:rPr lang="es-ES" sz="1800" dirty="0"/>
              <a:t>n    </a:t>
            </a:r>
            <a:r>
              <a:rPr lang="es-ES" sz="1800" dirty="0" smtClean="0"/>
              <a:t>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6288014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5429"/>
              </p:ext>
            </p:extLst>
          </p:nvPr>
        </p:nvGraphicFramePr>
        <p:xfrm>
          <a:off x="531806" y="1537207"/>
          <a:ext cx="11458433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326"/>
                <a:gridCol w="5731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FORMA VERTICAL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FORMA HORIZONTAL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Colocamos en la primera fila el minuendo</a:t>
                      </a:r>
                      <a:r>
                        <a:rPr lang="es-ES" sz="1600" baseline="0" dirty="0" smtClean="0"/>
                        <a:t> (</a:t>
                      </a:r>
                      <a:r>
                        <a:rPr lang="es-ES" sz="1600" dirty="0" smtClean="0"/>
                        <a:t>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m) y debajo el sustraendo que es</a:t>
                      </a:r>
                      <a:r>
                        <a:rPr lang="es-ES" sz="1600" baseline="0" dirty="0" smtClean="0"/>
                        <a:t> desconocido, entonces colocamos </a:t>
                      </a:r>
                      <a:r>
                        <a:rPr lang="es-ES" sz="1600" dirty="0" smtClean="0"/>
                        <a:t>unos interrogantes. La respuesta dada por el problema la colocamos en la tercera fila, como resultado final de la resta, teniendo</a:t>
                      </a:r>
                      <a:r>
                        <a:rPr lang="es-ES" sz="1600" baseline="0" dirty="0" smtClean="0"/>
                        <a:t> cuidado en formar columnas de términos semejantes</a:t>
                      </a:r>
                      <a:r>
                        <a:rPr lang="es-ES" sz="1600" dirty="0" smtClean="0"/>
                        <a:t>:</a:t>
                      </a:r>
                    </a:p>
                    <a:p>
                      <a:r>
                        <a:rPr lang="es-ES" sz="1600" dirty="0" smtClean="0"/>
                        <a:t>                           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  </a:t>
                      </a:r>
                    </a:p>
                    <a:p>
                      <a:r>
                        <a:rPr lang="es-ES" sz="1600" dirty="0" smtClean="0"/>
                        <a:t>                                  ¿?          ¿?        ¿?</a:t>
                      </a:r>
                    </a:p>
                    <a:p>
                      <a:r>
                        <a:rPr lang="es-ES" sz="1600" dirty="0" smtClean="0"/>
                        <a:t>                             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  </a:t>
                      </a:r>
                    </a:p>
                    <a:p>
                      <a:r>
                        <a:rPr lang="es-ES" sz="1600" dirty="0" smtClean="0"/>
                        <a:t>En</a:t>
                      </a:r>
                      <a:r>
                        <a:rPr lang="es-ES" sz="1600" baseline="0" dirty="0" smtClean="0"/>
                        <a:t> cada columna, planteamos una ecuación:</a:t>
                      </a:r>
                      <a:endParaRPr lang="es-E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dirty="0" smtClean="0"/>
                        <a:t>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n: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¿?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  Para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n: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- ¿? =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s-ES" sz="1600" dirty="0" smtClean="0"/>
                        <a:t>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¿?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es-ES" sz="1600" dirty="0" smtClean="0"/>
                        <a:t>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¿?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</a:p>
                    <a:p>
                      <a:r>
                        <a:rPr lang="es-ES" sz="1600" dirty="0" smtClean="0"/>
                        <a:t>                 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 ¿?                     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¿?</a:t>
                      </a:r>
                    </a:p>
                    <a:p>
                      <a:r>
                        <a:rPr lang="es-ES" sz="1600" dirty="0" smtClean="0"/>
                        <a:t>                  - 19m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 ¿?                                   ¾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¿?</a:t>
                      </a:r>
                    </a:p>
                    <a:p>
                      <a:r>
                        <a:rPr lang="es-ES" sz="1600" dirty="0" smtClean="0"/>
                        <a:t>Para m:</a:t>
                      </a:r>
                      <a:r>
                        <a:rPr lang="es-ES" sz="1600" baseline="0" dirty="0" smtClean="0"/>
                        <a:t> - m - ¿? = 0</a:t>
                      </a:r>
                    </a:p>
                    <a:p>
                      <a:r>
                        <a:rPr lang="es-ES" sz="1600" baseline="0" dirty="0" smtClean="0"/>
                        <a:t>               - m = ¿?</a:t>
                      </a:r>
                    </a:p>
                    <a:p>
                      <a:r>
                        <a:rPr lang="es-ES" sz="1600" baseline="0" dirty="0" smtClean="0"/>
                        <a:t>Unimos las respuestas: 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- 19m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+ ¾ 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– m </a:t>
                      </a:r>
                      <a:r>
                        <a:rPr lang="es-ES" sz="1600" dirty="0" smtClean="0"/>
                        <a:t>…. RESPUESTA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Verificamos: </a:t>
                      </a:r>
                      <a:r>
                        <a:rPr lang="es-ES" sz="1600" dirty="0" smtClean="0"/>
                        <a:t>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                       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19m</a:t>
                      </a:r>
                      <a:r>
                        <a:rPr lang="es-ES" sz="16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n - ¾ m</a:t>
                      </a:r>
                      <a:r>
                        <a:rPr lang="es-ES" sz="16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n + m</a:t>
                      </a:r>
                      <a:endParaRPr lang="es-E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600" dirty="0" smtClean="0"/>
                        <a:t>                         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  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Colocamos el</a:t>
                      </a:r>
                      <a:r>
                        <a:rPr lang="es-ES" sz="1600" baseline="0" dirty="0" smtClean="0"/>
                        <a:t> minuendo (</a:t>
                      </a:r>
                      <a:r>
                        <a:rPr lang="es-ES" sz="1600" dirty="0" smtClean="0"/>
                        <a:t>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m) seguido del sustraendo (término desconocido) e igualando a</a:t>
                      </a:r>
                      <a:r>
                        <a:rPr lang="es-ES" sz="1600" baseline="0" dirty="0" smtClean="0"/>
                        <a:t> la diferencia:</a:t>
                      </a:r>
                      <a:endParaRPr lang="es-ES" sz="1600" dirty="0" smtClean="0"/>
                    </a:p>
                    <a:p>
                      <a:r>
                        <a:rPr lang="es-ES" sz="1600" dirty="0" smtClean="0"/>
                        <a:t>           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 - ¿? - ¿? - ¿? = 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/>
                        <a:t>Planteamos una ecuación para cada término semejante: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dirty="0" smtClean="0"/>
                        <a:t>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n: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¿?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  Para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n: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- ¿? =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s-ES" sz="1600" dirty="0" smtClean="0"/>
                        <a:t>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¿?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es-ES" sz="1600" dirty="0" smtClean="0"/>
                        <a:t>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¿?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</a:p>
                    <a:p>
                      <a:r>
                        <a:rPr lang="es-ES" sz="1600" dirty="0" smtClean="0"/>
                        <a:t>                 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 ¿?                     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¿?</a:t>
                      </a:r>
                    </a:p>
                    <a:p>
                      <a:r>
                        <a:rPr lang="es-ES" sz="1600" dirty="0" smtClean="0"/>
                        <a:t>                  - 19m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 ¿?                                   ¾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¿?</a:t>
                      </a:r>
                    </a:p>
                    <a:p>
                      <a:r>
                        <a:rPr lang="es-ES" sz="1600" dirty="0" smtClean="0"/>
                        <a:t>Para m:</a:t>
                      </a:r>
                      <a:r>
                        <a:rPr lang="es-ES" sz="1600" baseline="0" dirty="0" smtClean="0"/>
                        <a:t> - m - ¿? = 0</a:t>
                      </a:r>
                    </a:p>
                    <a:p>
                      <a:r>
                        <a:rPr lang="es-ES" sz="1600" baseline="0" dirty="0" smtClean="0"/>
                        <a:t>               - m = ¿?</a:t>
                      </a:r>
                    </a:p>
                    <a:p>
                      <a:r>
                        <a:rPr lang="es-ES" sz="1600" baseline="0" dirty="0" smtClean="0"/>
                        <a:t>Unimos las respuestas: 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- 19m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+ ¾ 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– m </a:t>
                      </a:r>
                      <a:r>
                        <a:rPr lang="es-ES" sz="1600" dirty="0" smtClean="0"/>
                        <a:t>…. RESPUESTA</a:t>
                      </a:r>
                    </a:p>
                    <a:p>
                      <a:r>
                        <a:rPr lang="es-ES" sz="1600" dirty="0" smtClean="0"/>
                        <a:t>Verificamos: 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 + 19m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¾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m</a:t>
                      </a:r>
                    </a:p>
                    <a:p>
                      <a:r>
                        <a:rPr lang="es-ES" sz="1600" dirty="0" smtClean="0"/>
                        <a:t>           RECUERDA QUE AL</a:t>
                      </a:r>
                      <a:r>
                        <a:rPr lang="es-ES" sz="1600" baseline="0" dirty="0" smtClean="0"/>
                        <a:t> SUSTRAENDO SE LE CAMBIA EL SIGNO!!!</a:t>
                      </a:r>
                    </a:p>
                    <a:p>
                      <a:r>
                        <a:rPr lang="es-ES" sz="1600" baseline="0" dirty="0" smtClean="0"/>
                        <a:t>Resolvemos: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37882" y="298241"/>
            <a:ext cx="11269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EJERCICIO </a:t>
            </a:r>
            <a:r>
              <a:rPr lang="es-ES" dirty="0" smtClean="0">
                <a:solidFill>
                  <a:srgbClr val="FF0000"/>
                </a:solidFill>
              </a:rPr>
              <a:t>3.</a:t>
            </a:r>
            <a:r>
              <a:rPr lang="es-ES" dirty="0" smtClean="0"/>
              <a:t> </a:t>
            </a:r>
            <a:r>
              <a:rPr lang="es-ES" dirty="0"/>
              <a:t>¿Cuánto hay que </a:t>
            </a:r>
            <a:r>
              <a:rPr lang="es-ES" dirty="0" smtClean="0"/>
              <a:t>sustraerle </a:t>
            </a:r>
            <a:r>
              <a:rPr lang="es-ES" dirty="0"/>
              <a:t>a – 9m</a:t>
            </a:r>
            <a:r>
              <a:rPr lang="es-ES" baseline="30000" dirty="0"/>
              <a:t>3</a:t>
            </a:r>
            <a:r>
              <a:rPr lang="es-ES" dirty="0"/>
              <a:t>n + ½ m</a:t>
            </a:r>
            <a:r>
              <a:rPr lang="es-ES" baseline="30000" dirty="0"/>
              <a:t>2</a:t>
            </a:r>
            <a:r>
              <a:rPr lang="es-ES" dirty="0"/>
              <a:t>n – m para obtener 10m</a:t>
            </a:r>
            <a:r>
              <a:rPr lang="es-ES" baseline="30000" dirty="0"/>
              <a:t>3</a:t>
            </a:r>
            <a:r>
              <a:rPr lang="es-ES" dirty="0"/>
              <a:t>n – ¼ m</a:t>
            </a:r>
            <a:r>
              <a:rPr lang="es-ES" baseline="30000" dirty="0"/>
              <a:t>2</a:t>
            </a:r>
            <a:r>
              <a:rPr lang="es-ES" dirty="0"/>
              <a:t>n</a:t>
            </a:r>
            <a:r>
              <a:rPr lang="es-ES" dirty="0" smtClean="0"/>
              <a:t>?</a:t>
            </a:r>
          </a:p>
          <a:p>
            <a:pPr algn="just"/>
            <a:r>
              <a:rPr lang="es-ES" dirty="0"/>
              <a:t>Identificamos minuendo (cantidad a la que se le va a quitar, en este caso – </a:t>
            </a:r>
            <a:r>
              <a:rPr lang="es-ES" dirty="0" smtClean="0"/>
              <a:t>9m</a:t>
            </a:r>
            <a:r>
              <a:rPr lang="es-ES" baseline="30000" dirty="0" smtClean="0"/>
              <a:t>3</a:t>
            </a:r>
            <a:r>
              <a:rPr lang="es-ES" dirty="0" smtClean="0"/>
              <a:t>n</a:t>
            </a:r>
            <a:r>
              <a:rPr lang="es-ES" dirty="0"/>
              <a:t> + ½ m</a:t>
            </a:r>
            <a:r>
              <a:rPr lang="es-ES" baseline="30000" dirty="0"/>
              <a:t>2</a:t>
            </a:r>
            <a:r>
              <a:rPr lang="es-ES" dirty="0"/>
              <a:t>n – </a:t>
            </a:r>
            <a:r>
              <a:rPr lang="es-ES" dirty="0" smtClean="0"/>
              <a:t>m), </a:t>
            </a:r>
            <a:r>
              <a:rPr lang="es-ES" dirty="0"/>
              <a:t>sustraendo (lo que se va a quitar, en este caso es el término desconocido) y la diferencia (respuesta, en este caso 10m</a:t>
            </a:r>
            <a:r>
              <a:rPr lang="es-ES" baseline="30000" dirty="0"/>
              <a:t>3</a:t>
            </a:r>
            <a:r>
              <a:rPr lang="es-ES" dirty="0"/>
              <a:t>n – ¼ m</a:t>
            </a:r>
            <a:r>
              <a:rPr lang="es-ES" baseline="30000" dirty="0"/>
              <a:t>2</a:t>
            </a:r>
            <a:r>
              <a:rPr lang="es-ES" dirty="0"/>
              <a:t>n</a:t>
            </a:r>
            <a:r>
              <a:rPr lang="es-ES" dirty="0" smtClean="0"/>
              <a:t>); escogemos la estrategia que vamos a emplear para resolver el ejercicio: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880315" y="3631842"/>
            <a:ext cx="1725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10743" y="6347138"/>
            <a:ext cx="1725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9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6533" y="52485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Si quieres ver más explicaciones, complementa viendo el video: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Resta </a:t>
            </a:r>
            <a:r>
              <a:rPr lang="es-ES" dirty="0"/>
              <a:t>de expresiones algebraicas. Problema 1 de </a:t>
            </a:r>
            <a:r>
              <a:rPr lang="es-ES" dirty="0" smtClean="0"/>
              <a:t>15: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www.youtube.com/watch?v=lERXVFwFPdQ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O visitando: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hlinkClick r:id="rId3"/>
              </a:rPr>
              <a:t>http://www.ditutor.com/polinomios/resta_polinomios.html</a:t>
            </a:r>
            <a:r>
              <a:rPr lang="es-ES" dirty="0" smtClean="0"/>
              <a:t> Explica las dos estrategias, vertical y horizontal.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www.ematematicas.net/polinomios.php?ejercicio=resta</a:t>
            </a:r>
            <a:r>
              <a:rPr lang="es-E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>
                <a:hlinkClick r:id="rId5"/>
              </a:rPr>
              <a:t>http:a//clasesmatematicas.blogspot.com.co/2013/03/resta-polinomios-ejercicios-resueltos.html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 también puedes revisar la otra estrategia </a:t>
            </a:r>
            <a:r>
              <a:rPr lang="es-ES" dirty="0" smtClean="0"/>
              <a:t>1 </a:t>
            </a:r>
            <a:r>
              <a:rPr lang="es-ES" dirty="0"/>
              <a:t>(Forma </a:t>
            </a:r>
            <a:r>
              <a:rPr lang="es-ES" dirty="0" smtClean="0"/>
              <a:t>Vertical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hlinkClick r:id="" action="ppaction://noaction"/>
          </p:cNvPr>
          <p:cNvSpPr/>
          <p:nvPr/>
        </p:nvSpPr>
        <p:spPr>
          <a:xfrm>
            <a:off x="2285594" y="5737360"/>
            <a:ext cx="2650250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REVISAR LA ESTRATEGIA 1</a:t>
            </a:r>
            <a:endParaRPr lang="es-ES" b="1" dirty="0"/>
          </a:p>
        </p:txBody>
      </p:sp>
      <p:sp>
        <p:nvSpPr>
          <p:cNvPr id="5" name="Elipse 4">
            <a:hlinkClick r:id="" action="ppaction://noaction"/>
          </p:cNvPr>
          <p:cNvSpPr/>
          <p:nvPr/>
        </p:nvSpPr>
        <p:spPr>
          <a:xfrm>
            <a:off x="5058674" y="5742660"/>
            <a:ext cx="3266460" cy="595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PROBLEMAS CON ADICIÓN ALGEBRAICA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97" y="4615996"/>
            <a:ext cx="1304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42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4300"/>
              </p:ext>
            </p:extLst>
          </p:nvPr>
        </p:nvGraphicFramePr>
        <p:xfrm>
          <a:off x="531806" y="1537207"/>
          <a:ext cx="11458433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326"/>
                <a:gridCol w="5731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FORMA VERTICAL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FORMA HORIZONTAL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Colocamos en la primera fila el minuendo</a:t>
                      </a:r>
                      <a:r>
                        <a:rPr lang="es-ES" sz="1600" baseline="0" dirty="0" smtClean="0"/>
                        <a:t> (</a:t>
                      </a:r>
                      <a:r>
                        <a:rPr lang="es-ES" sz="1600" dirty="0" smtClean="0"/>
                        <a:t>término desconocido) y debajo el sustraendo (–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m). La respuesta dada por el problema la colocamos en la tercera fila, como resultado final de la resta, teniendo</a:t>
                      </a:r>
                      <a:r>
                        <a:rPr lang="es-ES" sz="1600" baseline="0" dirty="0" smtClean="0"/>
                        <a:t> cuidado en formar columnas de términos semejantes</a:t>
                      </a:r>
                      <a:r>
                        <a:rPr lang="es-ES" sz="1600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                                  ¿?          ¿?        ¿?</a:t>
                      </a:r>
                    </a:p>
                    <a:p>
                      <a:r>
                        <a:rPr lang="es-ES" sz="1600" dirty="0" smtClean="0"/>
                        <a:t>                            </a:t>
                      </a:r>
                      <a:r>
                        <a:rPr lang="es-ES" sz="1600" baseline="0" dirty="0" smtClean="0"/>
                        <a:t>   </a:t>
                      </a:r>
                      <a:r>
                        <a:rPr lang="es-ES" sz="1600" dirty="0" smtClean="0"/>
                        <a:t>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m  </a:t>
                      </a:r>
                    </a:p>
                    <a:p>
                      <a:r>
                        <a:rPr lang="es-ES" sz="1600" dirty="0" smtClean="0"/>
                        <a:t>                              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  </a:t>
                      </a:r>
                    </a:p>
                    <a:p>
                      <a:r>
                        <a:rPr lang="es-ES" sz="1600" dirty="0" smtClean="0"/>
                        <a:t>En</a:t>
                      </a:r>
                      <a:r>
                        <a:rPr lang="es-ES" sz="1600" baseline="0" dirty="0" smtClean="0"/>
                        <a:t> cada columna, planteamos una ecuación:</a:t>
                      </a:r>
                      <a:endParaRPr lang="es-E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dirty="0" smtClean="0"/>
                        <a:t>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n: ¿? + 9m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       Para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n: ¿? -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¿?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1600" dirty="0" smtClean="0"/>
                        <a:t>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     ¿? = </a:t>
                      </a:r>
                      <a:r>
                        <a:rPr lang="es-ES" sz="1600" dirty="0" smtClean="0"/>
                        <a:t>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</a:p>
                    <a:p>
                      <a:r>
                        <a:rPr lang="es-ES" sz="1600" dirty="0" smtClean="0"/>
                        <a:t>                  ¿? = 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                                            ¿? =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/>
                        <a:t>Para m:</a:t>
                      </a:r>
                      <a:r>
                        <a:rPr lang="es-ES" sz="1600" baseline="0" dirty="0" smtClean="0"/>
                        <a:t> ¿? + m = 0</a:t>
                      </a:r>
                    </a:p>
                    <a:p>
                      <a:r>
                        <a:rPr lang="es-ES" sz="1600" baseline="0" dirty="0" smtClean="0"/>
                        <a:t>               ¿? = - m </a:t>
                      </a:r>
                    </a:p>
                    <a:p>
                      <a:r>
                        <a:rPr lang="es-ES" sz="1600" baseline="0" dirty="0" smtClean="0"/>
                        <a:t>Unimos las respuestas: 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+ ¼ 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– m </a:t>
                      </a:r>
                      <a:r>
                        <a:rPr lang="es-ES" sz="1600" dirty="0" smtClean="0"/>
                        <a:t>…. RESPUESTA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Verificamos: 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s-ES" sz="16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n + ¼ m</a:t>
                      </a:r>
                      <a:r>
                        <a:rPr lang="es-ES" sz="16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n – m 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    </a:t>
                      </a:r>
                      <a:r>
                        <a:rPr lang="es-ES" sz="1600" dirty="0" smtClean="0"/>
                        <a:t>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m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600" dirty="0" smtClean="0"/>
                        <a:t>                          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  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Colocamos el</a:t>
                      </a:r>
                      <a:r>
                        <a:rPr lang="es-ES" sz="1600" baseline="0" dirty="0" smtClean="0"/>
                        <a:t> minuendo (</a:t>
                      </a:r>
                      <a:r>
                        <a:rPr lang="es-ES" sz="1600" dirty="0" smtClean="0"/>
                        <a:t>término desconocido) seguido del sustraendo (–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m) e igualando a</a:t>
                      </a:r>
                      <a:r>
                        <a:rPr lang="es-ES" sz="1600" baseline="0" dirty="0" smtClean="0"/>
                        <a:t> la diferencia:</a:t>
                      </a:r>
                      <a:endParaRPr lang="es-ES" sz="1600" dirty="0" smtClean="0"/>
                    </a:p>
                    <a:p>
                      <a:r>
                        <a:rPr lang="es-ES" sz="1600" dirty="0" smtClean="0"/>
                        <a:t>            ¿? + ¿? + ¿?</a:t>
                      </a:r>
                      <a:r>
                        <a:rPr lang="es-ES" sz="1600" baseline="0" dirty="0" smtClean="0"/>
                        <a:t> +</a:t>
                      </a:r>
                      <a:r>
                        <a:rPr lang="es-ES" sz="1600" dirty="0" smtClean="0"/>
                        <a:t>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m = 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RECUERDA QUE AL</a:t>
                      </a:r>
                      <a:r>
                        <a:rPr lang="es-ES" sz="1600" baseline="0" dirty="0" smtClean="0"/>
                        <a:t> SUSTRAENDO SE LE CAMBIA EL SIGNO!!!</a:t>
                      </a:r>
                    </a:p>
                    <a:p>
                      <a:r>
                        <a:rPr lang="es-ES" sz="1600" dirty="0" smtClean="0"/>
                        <a:t>Planteamos una ecuación para cada término semejante: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dirty="0" smtClean="0"/>
                        <a:t>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n: ¿? + 9m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=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       Para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n: ¿? -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=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¿?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1600" dirty="0" smtClean="0"/>
                        <a:t>–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+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             ¿? = </a:t>
                      </a:r>
                      <a:r>
                        <a:rPr lang="es-ES" sz="1600" dirty="0" smtClean="0"/>
                        <a:t>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</a:p>
                    <a:p>
                      <a:r>
                        <a:rPr lang="es-ES" sz="1600" dirty="0" smtClean="0"/>
                        <a:t>                  ¿? = 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                                            ¿? =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</a:p>
                    <a:p>
                      <a:r>
                        <a:rPr lang="es-ES" sz="1600" dirty="0" smtClean="0"/>
                        <a:t>Para m:</a:t>
                      </a:r>
                      <a:r>
                        <a:rPr lang="es-ES" sz="1600" baseline="0" dirty="0" smtClean="0"/>
                        <a:t> ¿? + m = 0</a:t>
                      </a:r>
                    </a:p>
                    <a:p>
                      <a:r>
                        <a:rPr lang="es-ES" sz="1600" baseline="0" dirty="0" smtClean="0"/>
                        <a:t>               ¿? = - m </a:t>
                      </a:r>
                    </a:p>
                    <a:p>
                      <a:r>
                        <a:rPr lang="es-ES" sz="1600" baseline="0" dirty="0" smtClean="0"/>
                        <a:t>Unimos las respuestas: 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+ ¼ m</a:t>
                      </a:r>
                      <a:r>
                        <a:rPr lang="es-ES" sz="1600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n – m </a:t>
                      </a:r>
                      <a:r>
                        <a:rPr lang="es-ES" sz="1600" dirty="0" smtClean="0"/>
                        <a:t>…. RESPUESTA</a:t>
                      </a:r>
                    </a:p>
                    <a:p>
                      <a:r>
                        <a:rPr lang="es-ES" sz="1600" dirty="0" smtClean="0"/>
                        <a:t>Verificamos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: m</a:t>
                      </a:r>
                      <a:r>
                        <a:rPr lang="es-ES" sz="16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n + ¼ m</a:t>
                      </a:r>
                      <a:r>
                        <a:rPr lang="es-ES" sz="16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n – m +</a:t>
                      </a:r>
                      <a:r>
                        <a:rPr lang="es-ES" sz="1600" dirty="0" smtClean="0"/>
                        <a:t> 9m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- ½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 + m</a:t>
                      </a:r>
                    </a:p>
                    <a:p>
                      <a:r>
                        <a:rPr lang="es-ES" sz="1600" baseline="0" dirty="0" smtClean="0"/>
                        <a:t>Resolvemos: </a:t>
                      </a:r>
                      <a:r>
                        <a:rPr lang="es-ES" sz="1600" dirty="0" smtClean="0"/>
                        <a:t>10m</a:t>
                      </a:r>
                      <a:r>
                        <a:rPr lang="es-ES" sz="1600" baseline="30000" dirty="0" smtClean="0"/>
                        <a:t>3</a:t>
                      </a:r>
                      <a:r>
                        <a:rPr lang="es-ES" sz="1600" dirty="0" smtClean="0"/>
                        <a:t>n – ¼ m</a:t>
                      </a:r>
                      <a:r>
                        <a:rPr lang="es-ES" sz="1600" baseline="30000" dirty="0" smtClean="0"/>
                        <a:t>2</a:t>
                      </a:r>
                      <a:r>
                        <a:rPr lang="es-ES" sz="1600" dirty="0" smtClean="0"/>
                        <a:t>n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37882" y="298241"/>
            <a:ext cx="11269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EJERCICIO 4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  <a:r>
              <a:rPr lang="es-ES" dirty="0" smtClean="0"/>
              <a:t> ¿A qué expresión se le resta </a:t>
            </a:r>
            <a:r>
              <a:rPr lang="es-ES" dirty="0"/>
              <a:t>– 9m</a:t>
            </a:r>
            <a:r>
              <a:rPr lang="es-ES" baseline="30000" dirty="0"/>
              <a:t>3</a:t>
            </a:r>
            <a:r>
              <a:rPr lang="es-ES" dirty="0"/>
              <a:t>n + ½ m</a:t>
            </a:r>
            <a:r>
              <a:rPr lang="es-ES" baseline="30000" dirty="0"/>
              <a:t>2</a:t>
            </a:r>
            <a:r>
              <a:rPr lang="es-ES" dirty="0"/>
              <a:t>n – m para obtener 10m</a:t>
            </a:r>
            <a:r>
              <a:rPr lang="es-ES" baseline="30000" dirty="0"/>
              <a:t>3</a:t>
            </a:r>
            <a:r>
              <a:rPr lang="es-ES" dirty="0"/>
              <a:t>n – ¼ m</a:t>
            </a:r>
            <a:r>
              <a:rPr lang="es-ES" baseline="30000" dirty="0"/>
              <a:t>2</a:t>
            </a:r>
            <a:r>
              <a:rPr lang="es-ES" dirty="0"/>
              <a:t>n</a:t>
            </a:r>
            <a:r>
              <a:rPr lang="es-ES" dirty="0" smtClean="0"/>
              <a:t>?</a:t>
            </a:r>
          </a:p>
          <a:p>
            <a:pPr algn="just"/>
            <a:r>
              <a:rPr lang="es-ES" dirty="0"/>
              <a:t>Identificamos minuendo (cantidad a la que se le va a quitar, en este caso es el término </a:t>
            </a:r>
            <a:r>
              <a:rPr lang="es-ES" dirty="0" smtClean="0"/>
              <a:t>desconocido), </a:t>
            </a:r>
            <a:r>
              <a:rPr lang="es-ES" dirty="0"/>
              <a:t>sustraendo (lo que se va a quitar</a:t>
            </a:r>
            <a:r>
              <a:rPr lang="es-ES" dirty="0" smtClean="0"/>
              <a:t>,</a:t>
            </a:r>
            <a:r>
              <a:rPr lang="es-ES" dirty="0"/>
              <a:t> en este caso – 9m</a:t>
            </a:r>
            <a:r>
              <a:rPr lang="es-ES" baseline="30000" dirty="0"/>
              <a:t>3</a:t>
            </a:r>
            <a:r>
              <a:rPr lang="es-ES" dirty="0"/>
              <a:t>n + ½ m</a:t>
            </a:r>
            <a:r>
              <a:rPr lang="es-ES" baseline="30000" dirty="0"/>
              <a:t>2</a:t>
            </a:r>
            <a:r>
              <a:rPr lang="es-ES" dirty="0"/>
              <a:t>n – m</a:t>
            </a:r>
            <a:r>
              <a:rPr lang="es-ES" dirty="0" smtClean="0"/>
              <a:t>) </a:t>
            </a:r>
            <a:r>
              <a:rPr lang="es-ES" dirty="0"/>
              <a:t>y la diferencia (respuesta, en este caso 10m</a:t>
            </a:r>
            <a:r>
              <a:rPr lang="es-ES" baseline="30000" dirty="0"/>
              <a:t>3</a:t>
            </a:r>
            <a:r>
              <a:rPr lang="es-ES" dirty="0"/>
              <a:t>n – ¼ m</a:t>
            </a:r>
            <a:r>
              <a:rPr lang="es-ES" baseline="30000" dirty="0"/>
              <a:t>2</a:t>
            </a:r>
            <a:r>
              <a:rPr lang="es-ES" dirty="0"/>
              <a:t>n</a:t>
            </a:r>
            <a:r>
              <a:rPr lang="es-ES" dirty="0" smtClean="0"/>
              <a:t>); escogemos la estrategia que vamos a emplear para resolver el ejercicio:</a:t>
            </a:r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880315" y="3631842"/>
            <a:ext cx="1725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543318" y="6102439"/>
            <a:ext cx="1725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64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319249" y="296887"/>
            <a:ext cx="5553501" cy="699400"/>
          </a:xfrm>
        </p:spPr>
        <p:txBody>
          <a:bodyPr/>
          <a:lstStyle/>
          <a:p>
            <a:pPr algn="ctr"/>
            <a:r>
              <a:rPr lang="es-ES" b="1" dirty="0" smtClean="0"/>
              <a:t>PROBLEMAS MODELO</a:t>
            </a:r>
            <a:endParaRPr lang="es-ES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400902" y="818866"/>
            <a:ext cx="11390194" cy="574570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 smtClean="0">
                <a:solidFill>
                  <a:srgbClr val="FF0000"/>
                </a:solidFill>
              </a:rPr>
              <a:t>PROBLEMA 1. </a:t>
            </a:r>
            <a:r>
              <a:rPr lang="es-ES" sz="1400" dirty="0"/>
              <a:t>L</a:t>
            </a:r>
            <a:r>
              <a:rPr lang="es-ES" sz="1400" dirty="0" smtClean="0"/>
              <a:t>os lados congruentes de un triángulo isósceles miden 6x. Si su perímetro es 20x, ¿Cuánto mide el tercer lado?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400" dirty="0"/>
              <a:t>Leer el problema detenidamente y entender la situación: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¿Te es común esta situación?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¿Has escuchado estas expresiones?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¿Qué es perímetro?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¿Qué </a:t>
            </a:r>
            <a:r>
              <a:rPr lang="es-ES" sz="1400" dirty="0" smtClean="0"/>
              <a:t>es un triángulo isósceles?</a:t>
            </a:r>
            <a:endParaRPr lang="es-ES" sz="14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¿Te es difícil enfrentar este tipo de situaciones?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Bueno, debemos partir por </a:t>
            </a:r>
            <a:r>
              <a:rPr lang="es-ES" sz="1400" dirty="0" smtClean="0"/>
              <a:t>saber que perímetro de cualquier </a:t>
            </a:r>
            <a:r>
              <a:rPr lang="es-ES" sz="1400" dirty="0"/>
              <a:t>figura es la suma de la medida de sus lados</a:t>
            </a:r>
            <a:r>
              <a:rPr lang="es-ES" sz="1400" dirty="0" smtClean="0"/>
              <a:t>. También que triángulo isósceles es aquel que tiene 2 lados y 2 ángulos iguales.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2. Establece la meta o lo que nos pide el problema, en este caso hallar </a:t>
            </a:r>
            <a:r>
              <a:rPr lang="es-ES" sz="1400" dirty="0" smtClean="0"/>
              <a:t>la medida del tercer lado de un triángulo isósceles.</a:t>
            </a: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3. Establece los datos o la información del problema, en este caso que l</a:t>
            </a:r>
            <a:r>
              <a:rPr lang="es-ES" sz="1400" dirty="0" smtClean="0"/>
              <a:t>os </a:t>
            </a:r>
            <a:r>
              <a:rPr lang="es-ES" sz="1400" dirty="0"/>
              <a:t>lados </a:t>
            </a:r>
            <a:r>
              <a:rPr lang="es-ES" sz="1400" dirty="0" smtClean="0"/>
              <a:t>congruentes de </a:t>
            </a:r>
            <a:r>
              <a:rPr lang="es-ES" sz="1400" dirty="0"/>
              <a:t>un triángulo </a:t>
            </a:r>
            <a:r>
              <a:rPr lang="es-ES" sz="1400" dirty="0" smtClean="0"/>
              <a:t>isósceles miden 6x y que </a:t>
            </a:r>
            <a:r>
              <a:rPr lang="es-ES" sz="1400" dirty="0"/>
              <a:t>su perímetro es </a:t>
            </a:r>
            <a:r>
              <a:rPr lang="es-ES" sz="1400" dirty="0" smtClean="0"/>
              <a:t>20x.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4. Hacer un gráfico que ilustre la situación, encontrar regularidades</a:t>
            </a:r>
            <a:r>
              <a:rPr lang="es-ES" sz="14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5. Como perímetro es la suma de todos los lados que conforman una figura, nos quedaría:              AB + BC + AC = 20x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Conocemos AB y AC, reemplazamos:                                                                                                          6x + ¿? + 6x = 20x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Reducimos:                                                                                                                                                       12x + ¿? = 20x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12x que está positivo a la derecha de la ecuación pasa a negativo a la izquierda:                             ¿? = 20x – 12x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Resolvemos:                                                                                                                                                     ¿? = </a:t>
            </a:r>
            <a:r>
              <a:rPr lang="es-ES" sz="1400" dirty="0" smtClean="0">
                <a:solidFill>
                  <a:srgbClr val="FF0000"/>
                </a:solidFill>
              </a:rPr>
              <a:t>8x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Luego el tercer lado mide 8x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Verificamos: 6x + 8x + 6x = 20x, es el perímetro dado.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</a:t>
            </a:r>
            <a:endParaRPr lang="es-E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99" y="3292475"/>
            <a:ext cx="2186390" cy="18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919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46880" y="501453"/>
            <a:ext cx="8088782" cy="59766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b="1" dirty="0" smtClean="0">
                <a:solidFill>
                  <a:srgbClr val="FF0000"/>
                </a:solidFill>
              </a:rPr>
              <a:t>PROBLEMA 2.</a:t>
            </a:r>
            <a:r>
              <a:rPr lang="es-ES" sz="1400" dirty="0" smtClean="0"/>
              <a:t> En una familia el recibo del acueducto llegó por $10000 más que el de energía; el recibo del teléfono llegó por $5000 menos que el del acueducto. Si en total este hogar invirtió en servicios 4x + 20000, ¿Cuánto gastó en gas?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s-ES" sz="1400" dirty="0"/>
              <a:t>Leer el problema y entender la situación: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¿Te es común esta situación?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/>
              <a:t>¿Has escuchado estas expresiones?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400" dirty="0" smtClean="0"/>
              <a:t>¿</a:t>
            </a:r>
            <a:r>
              <a:rPr lang="es-ES" sz="1400" dirty="0"/>
              <a:t>Te es difícil enfrentar este tipo de situaciones?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2. Establece la meta o lo que nos pide el problema, en este caso hallar </a:t>
            </a:r>
            <a:r>
              <a:rPr lang="es-ES" sz="1400" dirty="0" smtClean="0"/>
              <a:t>cuanto gastó la familia en gas.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3. Establece los datos o la información dada por el problema: el recibo del acueducto llegó por </a:t>
            </a:r>
            <a:r>
              <a:rPr lang="es-ES" sz="1400" dirty="0" smtClean="0"/>
              <a:t>$10000 </a:t>
            </a:r>
            <a:r>
              <a:rPr lang="es-ES" sz="1400" dirty="0"/>
              <a:t>más que el de energía; el recibo del teléfono llegó por </a:t>
            </a:r>
            <a:r>
              <a:rPr lang="es-ES" sz="1400" dirty="0" smtClean="0"/>
              <a:t>$</a:t>
            </a:r>
            <a:r>
              <a:rPr lang="es-ES" sz="1400" dirty="0"/>
              <a:t>5</a:t>
            </a:r>
            <a:r>
              <a:rPr lang="es-ES" sz="1400" dirty="0" smtClean="0"/>
              <a:t>000 </a:t>
            </a:r>
            <a:r>
              <a:rPr lang="es-ES" sz="1400" dirty="0"/>
              <a:t>menos que el del </a:t>
            </a:r>
            <a:r>
              <a:rPr lang="es-ES" sz="1400" dirty="0" smtClean="0"/>
              <a:t>acueducto y que en </a:t>
            </a:r>
            <a:r>
              <a:rPr lang="es-ES" sz="1400" dirty="0"/>
              <a:t>total este hogar invirtió en servicios 4x + </a:t>
            </a:r>
            <a:r>
              <a:rPr lang="es-ES" sz="1400" dirty="0" smtClean="0"/>
              <a:t>20000.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4. Haz un gráfico que ilustre la situación o busca un problema similar que hayas resuelto con anticipación: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Si por ejemplo, </a:t>
            </a:r>
            <a:r>
              <a:rPr lang="es-ES" sz="1400" dirty="0" smtClean="0"/>
              <a:t>el recibo de energía llegó por $40000, el recibo del acueducto llegaría por $50000 ($10000 que el de energía), el recibo del teléfono llegaría por $45000 ($</a:t>
            </a:r>
            <a:r>
              <a:rPr lang="es-ES" sz="1400" dirty="0"/>
              <a:t>5</a:t>
            </a:r>
            <a:r>
              <a:rPr lang="es-ES" sz="1400" dirty="0" smtClean="0"/>
              <a:t>000 menos que el de acueducto).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5. Asignar una notación clara: Asignemos el valor de </a:t>
            </a:r>
            <a:r>
              <a:rPr lang="es-ES" sz="1400" dirty="0" smtClean="0">
                <a:solidFill>
                  <a:srgbClr val="FF0000"/>
                </a:solidFill>
              </a:rPr>
              <a:t>x</a:t>
            </a:r>
            <a:r>
              <a:rPr lang="es-ES" sz="1400" dirty="0" smtClean="0"/>
              <a:t> al valor del recibo de energía; el del acueducto será </a:t>
            </a:r>
            <a:r>
              <a:rPr lang="es-ES" sz="1400" dirty="0" smtClean="0">
                <a:solidFill>
                  <a:srgbClr val="FF0000"/>
                </a:solidFill>
              </a:rPr>
              <a:t>x + 10000 </a:t>
            </a:r>
            <a:r>
              <a:rPr lang="es-ES" sz="1400" dirty="0" smtClean="0"/>
              <a:t>($10000 más que </a:t>
            </a:r>
            <a:r>
              <a:rPr lang="es-ES" sz="1400" dirty="0"/>
              <a:t>el de energía</a:t>
            </a:r>
            <a:r>
              <a:rPr lang="es-ES" sz="1400" dirty="0" smtClean="0"/>
              <a:t>), el del teléfono será X + 10000 – </a:t>
            </a:r>
            <a:r>
              <a:rPr lang="es-ES" sz="1400" dirty="0"/>
              <a:t>5</a:t>
            </a:r>
            <a:r>
              <a:rPr lang="es-ES" sz="1400" dirty="0" smtClean="0"/>
              <a:t>000 = </a:t>
            </a:r>
            <a:r>
              <a:rPr lang="es-ES" sz="1400" dirty="0" smtClean="0">
                <a:solidFill>
                  <a:srgbClr val="FF0000"/>
                </a:solidFill>
              </a:rPr>
              <a:t>x + </a:t>
            </a:r>
            <a:r>
              <a:rPr lang="es-ES" sz="1400" dirty="0">
                <a:solidFill>
                  <a:srgbClr val="FF0000"/>
                </a:solidFill>
              </a:rPr>
              <a:t>5</a:t>
            </a:r>
            <a:r>
              <a:rPr lang="es-ES" sz="1400" dirty="0" smtClean="0">
                <a:solidFill>
                  <a:srgbClr val="FF0000"/>
                </a:solidFill>
              </a:rPr>
              <a:t>000 </a:t>
            </a:r>
            <a:r>
              <a:rPr lang="es-ES" sz="1400" dirty="0" smtClean="0"/>
              <a:t>($</a:t>
            </a:r>
            <a:r>
              <a:rPr lang="es-ES" sz="1400" dirty="0"/>
              <a:t>5</a:t>
            </a:r>
            <a:r>
              <a:rPr lang="es-ES" sz="1400" dirty="0" smtClean="0"/>
              <a:t>000 </a:t>
            </a:r>
            <a:r>
              <a:rPr lang="es-ES" sz="1400" dirty="0"/>
              <a:t>menos que el de acueducto</a:t>
            </a:r>
            <a:r>
              <a:rPr lang="es-ES" sz="1400" dirty="0" smtClean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6. Trazar un plan: Sabemos el valor de los recibos de energía, acueducto y teléfono; además conocemos el total invertido en servicios, sin embargo no conocemos el valor del recibo de gas; para hallarlo, lo más razonable sería sumar estos valores conocidos y restárselos del total.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7. Ejecutar el plan: Energía + Acueducto + Teléfono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                                        </a:t>
            </a:r>
            <a:r>
              <a:rPr lang="es-ES" sz="1400" dirty="0" smtClean="0"/>
              <a:t> x     </a:t>
            </a:r>
            <a:r>
              <a:rPr lang="es-ES" sz="1400" dirty="0"/>
              <a:t>+  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10000  </a:t>
            </a:r>
            <a:r>
              <a:rPr lang="es-ES" sz="1400" dirty="0"/>
              <a:t>+ </a:t>
            </a:r>
            <a:r>
              <a:rPr lang="es-ES" sz="1400" dirty="0" smtClean="0"/>
              <a:t>x </a:t>
            </a:r>
            <a:r>
              <a:rPr lang="es-ES" sz="1400" dirty="0"/>
              <a:t>+ 5</a:t>
            </a:r>
            <a:r>
              <a:rPr lang="es-ES" sz="1400" dirty="0" smtClean="0"/>
              <a:t>000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                                                 </a:t>
            </a:r>
            <a:r>
              <a:rPr lang="es-ES" sz="1400" dirty="0" smtClean="0"/>
              <a:t>3x </a:t>
            </a:r>
            <a:r>
              <a:rPr lang="es-ES" sz="1400" dirty="0"/>
              <a:t>+ </a:t>
            </a:r>
            <a:r>
              <a:rPr lang="es-ES" sz="1400" dirty="0" smtClean="0"/>
              <a:t>15000 </a:t>
            </a:r>
            <a:r>
              <a:rPr lang="es-ES" sz="1400" dirty="0"/>
              <a:t>…………………..Subtotal invertido en energía, acueducto y teléfono.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Ahora al total le restamos este </a:t>
            </a:r>
            <a:r>
              <a:rPr lang="es-ES" sz="1400" dirty="0" smtClean="0"/>
              <a:t>subtotal, es decir, ¿Cuánto hay que sumarle a 3x + 15000 para obtener 4x + 20000?: ¿? + ¿? + 3x + 15000 = 4x + 20000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Planteamos una ecuación para cada término semejante: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pic>
        <p:nvPicPr>
          <p:cNvPr id="5" name="Picture 2" descr="http://publitell.com/system/servicios/42687/PROTECCI%C3%93N-AL-USUARIO-EN-SERVICIOS-PUBLICOS-DOMICILIAR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62" y="2114413"/>
            <a:ext cx="3667599" cy="27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79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0656" y="786841"/>
            <a:ext cx="11262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Para x:                                                                                                                                                            ¿? + 3x = 4x</a:t>
            </a:r>
          </a:p>
          <a:p>
            <a:pPr algn="just"/>
            <a:r>
              <a:rPr lang="es-ES" sz="1400" dirty="0" smtClean="0"/>
              <a:t>3x está positivo a la izquierda de la ecuación, pasa a negativo a la derecha de la ecuación       ¿? = 4x – 3x</a:t>
            </a:r>
          </a:p>
          <a:p>
            <a:pPr algn="just"/>
            <a:r>
              <a:rPr lang="es-ES" sz="1400" dirty="0" smtClean="0"/>
              <a:t>Reducimos términos:                                                                                                                                  </a:t>
            </a:r>
            <a:r>
              <a:rPr lang="es-ES" sz="1400" dirty="0" smtClean="0">
                <a:solidFill>
                  <a:srgbClr val="FF0000"/>
                </a:solidFill>
              </a:rPr>
              <a:t>¿? =  x</a:t>
            </a:r>
          </a:p>
          <a:p>
            <a:pPr algn="just"/>
            <a:r>
              <a:rPr lang="es-ES" sz="1400" dirty="0" smtClean="0"/>
              <a:t>Para los términos independientes:                                                                                                           ¿? + 15000 = 20000</a:t>
            </a:r>
          </a:p>
          <a:p>
            <a:pPr algn="just"/>
            <a:r>
              <a:rPr lang="es-ES" sz="1400" dirty="0"/>
              <a:t>15000 está positivo a la izquierda de la ecuación, pasa a negativo a la derecha de la ecuación       ¿? </a:t>
            </a:r>
            <a:r>
              <a:rPr lang="es-ES" sz="1400" dirty="0" smtClean="0"/>
              <a:t>= 20000 – 15000</a:t>
            </a:r>
          </a:p>
          <a:p>
            <a:pPr algn="just"/>
            <a:r>
              <a:rPr lang="es-ES" sz="1400" dirty="0" smtClean="0"/>
              <a:t>Resolvemos:                                                                                                                                                  </a:t>
            </a:r>
            <a:r>
              <a:rPr lang="es-ES" sz="1400" dirty="0" smtClean="0">
                <a:solidFill>
                  <a:srgbClr val="FF0000"/>
                </a:solidFill>
              </a:rPr>
              <a:t>¿? = 5000</a:t>
            </a:r>
          </a:p>
          <a:p>
            <a:pPr algn="just"/>
            <a:r>
              <a:rPr lang="es-ES" sz="1400" dirty="0" smtClean="0"/>
              <a:t>Luego la respuesta sería </a:t>
            </a:r>
            <a:r>
              <a:rPr lang="es-ES" sz="1400" dirty="0" smtClean="0">
                <a:solidFill>
                  <a:srgbClr val="FF0000"/>
                </a:solidFill>
              </a:rPr>
              <a:t>x + 5000</a:t>
            </a:r>
          </a:p>
          <a:p>
            <a:r>
              <a:rPr lang="es-ES" sz="1400" dirty="0" smtClean="0"/>
              <a:t>8</a:t>
            </a:r>
            <a:r>
              <a:rPr lang="es-ES" sz="1400" dirty="0"/>
              <a:t>. Verificamos la respuesta, Energía + Acueducto + </a:t>
            </a:r>
            <a:r>
              <a:rPr lang="es-ES" sz="1400" dirty="0" smtClean="0"/>
              <a:t>Teléfono + Gas</a:t>
            </a:r>
          </a:p>
          <a:p>
            <a:r>
              <a:rPr lang="es-ES" sz="1400" dirty="0" smtClean="0"/>
              <a:t>                                                         x      </a:t>
            </a:r>
            <a:r>
              <a:rPr lang="es-ES" sz="1400" dirty="0"/>
              <a:t>+  </a:t>
            </a:r>
            <a:r>
              <a:rPr lang="es-ES" sz="1400" dirty="0" smtClean="0"/>
              <a:t>x </a:t>
            </a:r>
            <a:r>
              <a:rPr lang="es-ES" sz="1400" dirty="0"/>
              <a:t>+ 10000  + </a:t>
            </a:r>
            <a:r>
              <a:rPr lang="es-ES" sz="1400" dirty="0" smtClean="0"/>
              <a:t>x </a:t>
            </a:r>
            <a:r>
              <a:rPr lang="es-ES" sz="1400" dirty="0"/>
              <a:t>+ </a:t>
            </a:r>
            <a:r>
              <a:rPr lang="es-ES" sz="1400" dirty="0" smtClean="0"/>
              <a:t>5000 + x + 5000 </a:t>
            </a:r>
          </a:p>
          <a:p>
            <a:r>
              <a:rPr lang="es-ES" sz="1400" dirty="0" smtClean="0"/>
              <a:t>Reducimos términos:             4x + 20000, que es el total que se pagó por los 4 recibos.  </a:t>
            </a:r>
            <a:endParaRPr lang="es-ES" sz="1400" dirty="0"/>
          </a:p>
        </p:txBody>
      </p:sp>
      <p:pic>
        <p:nvPicPr>
          <p:cNvPr id="7" name="Picture 2" descr="http://www.jnqinmobiliaria.com.co/images/servicios-public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65" y="3534845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7028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410233" y="78878"/>
            <a:ext cx="5371531" cy="781287"/>
          </a:xfrm>
        </p:spPr>
        <p:txBody>
          <a:bodyPr>
            <a:normAutofit/>
          </a:bodyPr>
          <a:lstStyle/>
          <a:p>
            <a:r>
              <a:rPr lang="es-ES" b="1" dirty="0" smtClean="0"/>
              <a:t>EJERCICIOS RESUELTOS</a:t>
            </a:r>
            <a:endParaRPr lang="es-ES" b="1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45056" y="860165"/>
            <a:ext cx="4873919" cy="5693596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s-ES" sz="1400" dirty="0" smtClean="0"/>
              <a:t>¿Cuánto hay que sustraerle a 2x para obtener 7x?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endParaRPr lang="es-ES" sz="14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Minuendo: 2x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Sustraendo: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Ecuación: 2x - ¿? = 7x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La incógnita cambia de lado: 2x = 7x +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7x cambia de lado: 2x – 7x =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Reducimos: - 5x =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Luego el sustraendo es - 5x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Verificamos: 2x +  5x = 7x (Al sustraendo se le cambia el signo)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2. ¿A qué expresión se le resta 2x para obtener 7x?	</a:t>
            </a:r>
            <a:endParaRPr lang="es-ES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Minuendo: </a:t>
            </a:r>
            <a:r>
              <a:rPr lang="es-ES" sz="1400" dirty="0" smtClean="0"/>
              <a:t>¿?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Sustraendo</a:t>
            </a:r>
            <a:r>
              <a:rPr lang="es-ES" sz="1400" dirty="0" smtClean="0"/>
              <a:t>: 2x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Ecuación: </a:t>
            </a:r>
            <a:r>
              <a:rPr lang="es-ES" sz="1400" dirty="0" smtClean="0"/>
              <a:t>¿? - 2x = 7x         </a:t>
            </a:r>
            <a:r>
              <a:rPr lang="es-ES" sz="1400" dirty="0"/>
              <a:t>(Al sustraendo se le cambia el signo)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2x </a:t>
            </a:r>
            <a:r>
              <a:rPr lang="es-ES" sz="1400" dirty="0"/>
              <a:t>cambia de lado: </a:t>
            </a:r>
            <a:r>
              <a:rPr lang="es-ES" sz="1400" dirty="0" smtClean="0"/>
              <a:t>¿? = 2x + 7x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Reducimos: </a:t>
            </a:r>
            <a:r>
              <a:rPr lang="es-ES" sz="1400" dirty="0" smtClean="0"/>
              <a:t>¿? = 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Luego el </a:t>
            </a:r>
            <a:r>
              <a:rPr lang="es-ES" sz="1400" dirty="0" smtClean="0"/>
              <a:t>minuendo </a:t>
            </a:r>
            <a:r>
              <a:rPr lang="es-ES" sz="1400" dirty="0"/>
              <a:t>es </a:t>
            </a:r>
            <a:r>
              <a:rPr lang="es-ES" sz="1400" dirty="0" smtClean="0"/>
              <a:t>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Verificamos: </a:t>
            </a:r>
            <a:r>
              <a:rPr lang="es-ES" sz="1400" dirty="0" smtClean="0"/>
              <a:t>9x - 2x </a:t>
            </a:r>
            <a:r>
              <a:rPr lang="es-ES" sz="1400" dirty="0"/>
              <a:t>= </a:t>
            </a:r>
            <a:r>
              <a:rPr lang="es-ES" sz="1400" dirty="0" smtClean="0"/>
              <a:t>7x    </a:t>
            </a:r>
            <a:r>
              <a:rPr lang="es-ES" sz="1400" dirty="0"/>
              <a:t>(Al sustraendo se le cambia el signo)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3. </a:t>
            </a:r>
            <a:r>
              <a:rPr lang="es-ES" sz="1400" dirty="0"/>
              <a:t>¿Cuánto hay que </a:t>
            </a:r>
            <a:r>
              <a:rPr lang="es-ES" sz="1400" dirty="0" smtClean="0"/>
              <a:t>sustraerle </a:t>
            </a:r>
            <a:r>
              <a:rPr lang="es-ES" sz="1400" dirty="0"/>
              <a:t>a </a:t>
            </a:r>
            <a:r>
              <a:rPr lang="es-ES" sz="1400" dirty="0" smtClean="0"/>
              <a:t>– 2x </a:t>
            </a:r>
            <a:r>
              <a:rPr lang="es-ES" sz="1400" dirty="0"/>
              <a:t>para obtener </a:t>
            </a:r>
            <a:r>
              <a:rPr lang="es-ES" sz="1400" dirty="0" smtClean="0"/>
              <a:t>7x?</a:t>
            </a:r>
            <a:r>
              <a:rPr lang="es-ES" sz="1400" baseline="30000" dirty="0">
                <a:solidFill>
                  <a:srgbClr val="FF0000"/>
                </a:solidFill>
              </a:rPr>
              <a:t>	</a:t>
            </a:r>
            <a:endParaRPr lang="es-ES" sz="14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Minuendo: </a:t>
            </a:r>
            <a:r>
              <a:rPr lang="es-ES" sz="1400" dirty="0" smtClean="0"/>
              <a:t>- 2x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Sustraendo: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Ecuación: </a:t>
            </a:r>
            <a:r>
              <a:rPr lang="es-ES" sz="1400" dirty="0" smtClean="0"/>
              <a:t>- 2x </a:t>
            </a:r>
            <a:r>
              <a:rPr lang="es-ES" sz="1400" dirty="0"/>
              <a:t>- </a:t>
            </a:r>
            <a:r>
              <a:rPr lang="es-ES" sz="1400" dirty="0" smtClean="0"/>
              <a:t>¿? </a:t>
            </a:r>
            <a:r>
              <a:rPr lang="es-ES" sz="1400" dirty="0"/>
              <a:t>= 7x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La incógnita cambia de lado: </a:t>
            </a:r>
            <a:r>
              <a:rPr lang="es-ES" sz="1400" dirty="0" smtClean="0"/>
              <a:t>- 2x </a:t>
            </a:r>
            <a:r>
              <a:rPr lang="es-ES" sz="1400" dirty="0"/>
              <a:t>= 7x +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7x cambia de lado: </a:t>
            </a:r>
            <a:r>
              <a:rPr lang="es-ES" sz="1400" dirty="0" smtClean="0"/>
              <a:t>- 2x </a:t>
            </a:r>
            <a:r>
              <a:rPr lang="es-ES" sz="1400" dirty="0"/>
              <a:t>– 7x =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Reducimos: - </a:t>
            </a:r>
            <a:r>
              <a:rPr lang="es-ES" sz="1400" dirty="0" smtClean="0"/>
              <a:t>9x </a:t>
            </a:r>
            <a:r>
              <a:rPr lang="es-ES" sz="1400" dirty="0"/>
              <a:t>= ¿?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Luego el sustraendo es - </a:t>
            </a:r>
            <a:r>
              <a:rPr lang="es-ES" sz="1400" dirty="0" smtClean="0"/>
              <a:t>9x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Verificamos: </a:t>
            </a:r>
            <a:r>
              <a:rPr lang="es-ES" sz="1400" dirty="0" smtClean="0"/>
              <a:t>- 2x </a:t>
            </a:r>
            <a:r>
              <a:rPr lang="es-ES" sz="1400" dirty="0"/>
              <a:t>+ </a:t>
            </a:r>
            <a:r>
              <a:rPr lang="es-ES" sz="1400" dirty="0" smtClean="0"/>
              <a:t>9x </a:t>
            </a:r>
            <a:r>
              <a:rPr lang="es-ES" sz="1400" dirty="0"/>
              <a:t>= 7x (Al sustraendo se le cambia el signo)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5649533" y="896082"/>
            <a:ext cx="50141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4. ¿ A qué expresión se le resta - 2x para obtener 7x? 	</a:t>
            </a:r>
          </a:p>
          <a:p>
            <a:r>
              <a:rPr lang="es-ES" sz="1400" dirty="0"/>
              <a:t>Minuendo: ¿?</a:t>
            </a:r>
          </a:p>
          <a:p>
            <a:r>
              <a:rPr lang="es-ES" sz="1400" dirty="0"/>
              <a:t>Sustraendo: </a:t>
            </a:r>
            <a:r>
              <a:rPr lang="es-ES" sz="1400" dirty="0" smtClean="0"/>
              <a:t>- 2x</a:t>
            </a:r>
            <a:endParaRPr lang="es-ES" sz="1400" dirty="0"/>
          </a:p>
          <a:p>
            <a:r>
              <a:rPr lang="es-ES" sz="1400" dirty="0"/>
              <a:t>Ecuación: ¿? </a:t>
            </a:r>
            <a:r>
              <a:rPr lang="es-ES" sz="1400" dirty="0" smtClean="0"/>
              <a:t>+ </a:t>
            </a:r>
            <a:r>
              <a:rPr lang="es-ES" sz="1400" dirty="0"/>
              <a:t>2x = </a:t>
            </a:r>
            <a:r>
              <a:rPr lang="es-ES" sz="1400" dirty="0" smtClean="0"/>
              <a:t>7x        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 smtClean="0"/>
              <a:t>2x </a:t>
            </a:r>
            <a:r>
              <a:rPr lang="es-ES" sz="1400" dirty="0"/>
              <a:t>cambia de lado: ¿? = </a:t>
            </a:r>
            <a:r>
              <a:rPr lang="es-ES" sz="1400" dirty="0" smtClean="0"/>
              <a:t>- 2x </a:t>
            </a:r>
            <a:r>
              <a:rPr lang="es-ES" sz="1400" dirty="0"/>
              <a:t>+ 7x</a:t>
            </a:r>
          </a:p>
          <a:p>
            <a:r>
              <a:rPr lang="es-ES" sz="1400" dirty="0"/>
              <a:t>Reducimos: ¿? = </a:t>
            </a:r>
            <a:r>
              <a:rPr lang="es-ES" sz="1400" dirty="0" smtClean="0"/>
              <a:t>5x</a:t>
            </a:r>
            <a:endParaRPr lang="es-ES" sz="1400" dirty="0"/>
          </a:p>
          <a:p>
            <a:r>
              <a:rPr lang="es-ES" sz="1400" dirty="0"/>
              <a:t>Luego el minuendo es </a:t>
            </a:r>
            <a:r>
              <a:rPr lang="es-ES" sz="1400" dirty="0" smtClean="0"/>
              <a:t>5x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5x + </a:t>
            </a:r>
            <a:r>
              <a:rPr lang="es-ES" sz="1400" dirty="0"/>
              <a:t>2x = 7x </a:t>
            </a:r>
            <a:r>
              <a:rPr lang="es-ES" sz="1400" dirty="0" smtClean="0"/>
              <a:t>   (</a:t>
            </a:r>
            <a:r>
              <a:rPr lang="es-ES" sz="1400" dirty="0"/>
              <a:t>Al sustraendo se le cambia el signo)</a:t>
            </a:r>
          </a:p>
          <a:p>
            <a:r>
              <a:rPr lang="es-ES" sz="1400" dirty="0" smtClean="0"/>
              <a:t>5</a:t>
            </a:r>
            <a:r>
              <a:rPr lang="es-ES" sz="1400" dirty="0"/>
              <a:t>. ¿Cuánto hay que sustraerle a 2x para obtener - 7x? 	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smtClean="0"/>
              <a:t>Minuendo</a:t>
            </a:r>
            <a:r>
              <a:rPr lang="es-ES" sz="1400" dirty="0"/>
              <a:t>: </a:t>
            </a:r>
            <a:r>
              <a:rPr lang="es-ES" sz="1400" dirty="0" smtClean="0"/>
              <a:t>2x</a:t>
            </a:r>
            <a:endParaRPr lang="es-ES" sz="1400" dirty="0"/>
          </a:p>
          <a:p>
            <a:r>
              <a:rPr lang="es-ES" sz="1400" dirty="0"/>
              <a:t>Sustraendo: ¿?</a:t>
            </a:r>
          </a:p>
          <a:p>
            <a:r>
              <a:rPr lang="es-ES" sz="1400" dirty="0"/>
              <a:t>Ecuación: </a:t>
            </a:r>
            <a:r>
              <a:rPr lang="es-ES" sz="1400" dirty="0" smtClean="0"/>
              <a:t>2x </a:t>
            </a:r>
            <a:r>
              <a:rPr lang="es-ES" sz="1400" dirty="0"/>
              <a:t>- ¿? = </a:t>
            </a:r>
            <a:r>
              <a:rPr lang="es-ES" sz="1400" dirty="0" smtClean="0"/>
              <a:t>- 7x</a:t>
            </a:r>
            <a:endParaRPr lang="es-ES" sz="1400" dirty="0"/>
          </a:p>
          <a:p>
            <a:r>
              <a:rPr lang="es-ES" sz="1400" dirty="0"/>
              <a:t>La incógnita cambia de lado: </a:t>
            </a:r>
            <a:r>
              <a:rPr lang="es-ES" sz="1400" dirty="0" smtClean="0"/>
              <a:t>2x </a:t>
            </a:r>
            <a:r>
              <a:rPr lang="es-ES" sz="1400" dirty="0"/>
              <a:t>= </a:t>
            </a:r>
            <a:r>
              <a:rPr lang="es-ES" sz="1400" dirty="0" smtClean="0"/>
              <a:t>- 7x </a:t>
            </a:r>
            <a:r>
              <a:rPr lang="es-ES" sz="1400" dirty="0"/>
              <a:t>+ ¿?</a:t>
            </a:r>
          </a:p>
          <a:p>
            <a:r>
              <a:rPr lang="es-ES" sz="1400" dirty="0"/>
              <a:t>7x cambia de lado: </a:t>
            </a:r>
            <a:r>
              <a:rPr lang="es-ES" sz="1400" dirty="0" smtClean="0"/>
              <a:t>2x + </a:t>
            </a:r>
            <a:r>
              <a:rPr lang="es-ES" sz="1400" dirty="0"/>
              <a:t>7x = ¿?</a:t>
            </a:r>
          </a:p>
          <a:p>
            <a:r>
              <a:rPr lang="es-ES" sz="1400" dirty="0"/>
              <a:t>Reducimos: </a:t>
            </a:r>
            <a:r>
              <a:rPr lang="es-ES" sz="1400" dirty="0" smtClean="0"/>
              <a:t>9x </a:t>
            </a:r>
            <a:r>
              <a:rPr lang="es-ES" sz="1400" dirty="0"/>
              <a:t>= ¿?</a:t>
            </a:r>
          </a:p>
          <a:p>
            <a:r>
              <a:rPr lang="es-ES" sz="1400" dirty="0"/>
              <a:t>Luego el sustraendo es </a:t>
            </a:r>
            <a:r>
              <a:rPr lang="es-ES" sz="1400" dirty="0" smtClean="0"/>
              <a:t>9x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2x - </a:t>
            </a:r>
            <a:r>
              <a:rPr lang="es-ES" sz="1400" dirty="0"/>
              <a:t>9x = </a:t>
            </a:r>
            <a:r>
              <a:rPr lang="es-ES" sz="1400" dirty="0" smtClean="0"/>
              <a:t>- 7x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 smtClean="0"/>
              <a:t>6</a:t>
            </a:r>
            <a:r>
              <a:rPr lang="es-ES" sz="1400" dirty="0"/>
              <a:t>. ¿A qué expresión se le resta 2x para obtener - 7x? 	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smtClean="0"/>
              <a:t>Minuendo</a:t>
            </a:r>
            <a:r>
              <a:rPr lang="es-ES" sz="1400" dirty="0"/>
              <a:t>: ¿?</a:t>
            </a:r>
          </a:p>
          <a:p>
            <a:r>
              <a:rPr lang="es-ES" sz="1400" dirty="0"/>
              <a:t>Sustraendo: </a:t>
            </a:r>
            <a:r>
              <a:rPr lang="es-ES" sz="1400" dirty="0" smtClean="0"/>
              <a:t>2x</a:t>
            </a:r>
            <a:endParaRPr lang="es-ES" sz="1400" dirty="0"/>
          </a:p>
          <a:p>
            <a:r>
              <a:rPr lang="es-ES" sz="1400" dirty="0"/>
              <a:t>Ecuación: ¿? </a:t>
            </a:r>
            <a:r>
              <a:rPr lang="es-ES" sz="1400" dirty="0" smtClean="0"/>
              <a:t>- </a:t>
            </a:r>
            <a:r>
              <a:rPr lang="es-ES" sz="1400" dirty="0"/>
              <a:t>2x = </a:t>
            </a:r>
            <a:r>
              <a:rPr lang="es-ES" sz="1400" dirty="0" smtClean="0"/>
              <a:t>- 7x        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/>
              <a:t>2x cambia de lado: ¿? = </a:t>
            </a:r>
            <a:r>
              <a:rPr lang="es-ES" sz="1400" dirty="0" smtClean="0"/>
              <a:t>2x - </a:t>
            </a:r>
            <a:r>
              <a:rPr lang="es-ES" sz="1400" dirty="0"/>
              <a:t>7x</a:t>
            </a:r>
          </a:p>
          <a:p>
            <a:r>
              <a:rPr lang="es-ES" sz="1400" dirty="0"/>
              <a:t>Reducimos: ¿? = </a:t>
            </a:r>
            <a:r>
              <a:rPr lang="es-ES" sz="1400" dirty="0" smtClean="0"/>
              <a:t>- 5x</a:t>
            </a:r>
            <a:endParaRPr lang="es-ES" sz="1400" dirty="0"/>
          </a:p>
          <a:p>
            <a:r>
              <a:rPr lang="es-ES" sz="1400" dirty="0"/>
              <a:t>Luego el minuendo es </a:t>
            </a:r>
            <a:r>
              <a:rPr lang="es-ES" sz="1400" dirty="0" smtClean="0"/>
              <a:t>- 5x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- 5x - </a:t>
            </a:r>
            <a:r>
              <a:rPr lang="es-ES" sz="1400" dirty="0"/>
              <a:t>2x = </a:t>
            </a:r>
            <a:r>
              <a:rPr lang="es-ES" sz="1400" dirty="0" smtClean="0"/>
              <a:t>- 7x    </a:t>
            </a:r>
            <a:r>
              <a:rPr lang="es-ES" sz="1400" dirty="0"/>
              <a:t>(Al sustraendo se le cambia el signo</a:t>
            </a:r>
            <a:r>
              <a:rPr lang="es-ES" sz="1400" dirty="0" smtClean="0"/>
              <a:t>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102254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4648" y="591364"/>
            <a:ext cx="52975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7. ¿Cuánto hay que sustraerle a – 2x para obtener - 7x? 	</a:t>
            </a:r>
            <a:r>
              <a:rPr lang="es-ES" sz="1400" dirty="0" smtClean="0">
                <a:solidFill>
                  <a:srgbClr val="FF0000"/>
                </a:solidFill>
              </a:rPr>
              <a:t> </a:t>
            </a:r>
            <a:r>
              <a:rPr lang="es-ES" sz="1400" dirty="0" smtClean="0"/>
              <a:t> </a:t>
            </a:r>
            <a:endParaRPr lang="es-ES" sz="1400" dirty="0"/>
          </a:p>
          <a:p>
            <a:r>
              <a:rPr lang="es-ES" sz="1400" dirty="0"/>
              <a:t>Minuendo: </a:t>
            </a:r>
            <a:r>
              <a:rPr lang="es-ES" sz="1400" dirty="0" smtClean="0"/>
              <a:t>- 2x</a:t>
            </a:r>
            <a:endParaRPr lang="es-ES" sz="1400" dirty="0"/>
          </a:p>
          <a:p>
            <a:r>
              <a:rPr lang="es-ES" sz="1400" dirty="0"/>
              <a:t>Sustraendo: ¿?</a:t>
            </a:r>
          </a:p>
          <a:p>
            <a:r>
              <a:rPr lang="es-ES" sz="1400" dirty="0"/>
              <a:t>Ecuación: </a:t>
            </a:r>
            <a:r>
              <a:rPr lang="es-ES" sz="1400" dirty="0" smtClean="0"/>
              <a:t>- 2x </a:t>
            </a:r>
            <a:r>
              <a:rPr lang="es-ES" sz="1400" dirty="0"/>
              <a:t>- ¿? = - 7x</a:t>
            </a:r>
          </a:p>
          <a:p>
            <a:r>
              <a:rPr lang="es-ES" sz="1400" dirty="0"/>
              <a:t>La incógnita cambia de lado: </a:t>
            </a:r>
            <a:r>
              <a:rPr lang="es-ES" sz="1400" dirty="0" smtClean="0"/>
              <a:t>- 2x </a:t>
            </a:r>
            <a:r>
              <a:rPr lang="es-ES" sz="1400" dirty="0"/>
              <a:t>= - 7x + ¿?</a:t>
            </a:r>
          </a:p>
          <a:p>
            <a:r>
              <a:rPr lang="es-ES" sz="1400" dirty="0" smtClean="0"/>
              <a:t>- 7x </a:t>
            </a:r>
            <a:r>
              <a:rPr lang="es-ES" sz="1400" dirty="0"/>
              <a:t>cambia de lado: </a:t>
            </a:r>
            <a:r>
              <a:rPr lang="es-ES" sz="1400" dirty="0" smtClean="0"/>
              <a:t>- 2x </a:t>
            </a:r>
            <a:r>
              <a:rPr lang="es-ES" sz="1400" dirty="0"/>
              <a:t>+ 7x = ¿?</a:t>
            </a:r>
          </a:p>
          <a:p>
            <a:r>
              <a:rPr lang="es-ES" sz="1400" dirty="0"/>
              <a:t>Reducimos: </a:t>
            </a:r>
            <a:r>
              <a:rPr lang="es-ES" sz="1400" dirty="0" smtClean="0"/>
              <a:t>5x </a:t>
            </a:r>
            <a:r>
              <a:rPr lang="es-ES" sz="1400" dirty="0"/>
              <a:t>= ¿?</a:t>
            </a:r>
          </a:p>
          <a:p>
            <a:r>
              <a:rPr lang="es-ES" sz="1400" dirty="0"/>
              <a:t>Luego el sustraendo es </a:t>
            </a:r>
            <a:r>
              <a:rPr lang="es-ES" sz="1400" dirty="0" smtClean="0"/>
              <a:t>5x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- 2x </a:t>
            </a:r>
            <a:r>
              <a:rPr lang="es-ES" sz="1400" dirty="0"/>
              <a:t>- </a:t>
            </a:r>
            <a:r>
              <a:rPr lang="es-ES" sz="1400" dirty="0" smtClean="0"/>
              <a:t>5x </a:t>
            </a:r>
            <a:r>
              <a:rPr lang="es-ES" sz="1400" dirty="0"/>
              <a:t>= - 7x (Al sustraendo se le cambia el signo)</a:t>
            </a:r>
          </a:p>
          <a:p>
            <a:r>
              <a:rPr lang="es-ES" sz="1400" dirty="0" smtClean="0"/>
              <a:t>8</a:t>
            </a:r>
            <a:r>
              <a:rPr lang="es-ES" sz="1400" dirty="0"/>
              <a:t>. ¿A qué expresión se le resta - 2x para obtener - 7x? 	 </a:t>
            </a:r>
            <a:r>
              <a:rPr lang="es-ES" sz="1400" baseline="30000" dirty="0" smtClean="0">
                <a:solidFill>
                  <a:srgbClr val="FF0000"/>
                </a:solidFill>
              </a:rPr>
              <a:t>  </a:t>
            </a:r>
            <a:endParaRPr lang="es-ES" sz="1400" dirty="0"/>
          </a:p>
          <a:p>
            <a:r>
              <a:rPr lang="es-ES" sz="1400" dirty="0"/>
              <a:t>Minuendo: ¿?</a:t>
            </a:r>
          </a:p>
          <a:p>
            <a:r>
              <a:rPr lang="es-ES" sz="1400" dirty="0"/>
              <a:t>Sustraendo: </a:t>
            </a:r>
            <a:r>
              <a:rPr lang="es-ES" sz="1400" dirty="0" smtClean="0"/>
              <a:t>- 2x</a:t>
            </a:r>
            <a:endParaRPr lang="es-ES" sz="1400" dirty="0"/>
          </a:p>
          <a:p>
            <a:r>
              <a:rPr lang="es-ES" sz="1400" dirty="0"/>
              <a:t>Ecuación: ¿? </a:t>
            </a:r>
            <a:r>
              <a:rPr lang="es-ES" sz="1400" dirty="0" smtClean="0"/>
              <a:t>+ </a:t>
            </a:r>
            <a:r>
              <a:rPr lang="es-ES" sz="1400" dirty="0"/>
              <a:t>2x = </a:t>
            </a:r>
            <a:r>
              <a:rPr lang="es-ES" sz="1400" dirty="0" smtClean="0"/>
              <a:t>- 7x        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/>
              <a:t>2x cambia de lado: ¿? = </a:t>
            </a:r>
            <a:r>
              <a:rPr lang="es-ES" sz="1400" dirty="0" smtClean="0"/>
              <a:t>- 2x - </a:t>
            </a:r>
            <a:r>
              <a:rPr lang="es-ES" sz="1400" dirty="0"/>
              <a:t>7x</a:t>
            </a:r>
          </a:p>
          <a:p>
            <a:r>
              <a:rPr lang="es-ES" sz="1400" dirty="0"/>
              <a:t>Reducimos: ¿? = </a:t>
            </a:r>
            <a:r>
              <a:rPr lang="es-ES" sz="1400" dirty="0" smtClean="0"/>
              <a:t>- 9x</a:t>
            </a:r>
            <a:endParaRPr lang="es-ES" sz="1400" dirty="0"/>
          </a:p>
          <a:p>
            <a:r>
              <a:rPr lang="es-ES" sz="1400" dirty="0"/>
              <a:t>Luego el minuendo es </a:t>
            </a:r>
            <a:r>
              <a:rPr lang="es-ES" sz="1400" dirty="0" smtClean="0"/>
              <a:t>- 9x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- 9x + </a:t>
            </a:r>
            <a:r>
              <a:rPr lang="es-ES" sz="1400" dirty="0"/>
              <a:t>2x = </a:t>
            </a:r>
            <a:r>
              <a:rPr lang="es-ES" sz="1400" dirty="0" smtClean="0"/>
              <a:t>- 7x   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 smtClean="0"/>
              <a:t>9</a:t>
            </a:r>
            <a:r>
              <a:rPr lang="es-ES" sz="1400" dirty="0"/>
              <a:t>. ¿Cuánto hay que sustraerle a 3m</a:t>
            </a:r>
            <a:r>
              <a:rPr lang="es-ES" sz="1400" baseline="30000" dirty="0"/>
              <a:t>x</a:t>
            </a:r>
            <a:r>
              <a:rPr lang="es-ES" sz="1400" dirty="0"/>
              <a:t> para obtener 5m</a:t>
            </a:r>
            <a:r>
              <a:rPr lang="es-ES" sz="1400" baseline="30000" dirty="0"/>
              <a:t>x</a:t>
            </a:r>
            <a:r>
              <a:rPr lang="es-ES" sz="1400" dirty="0"/>
              <a:t>? 	</a:t>
            </a:r>
            <a:endParaRPr lang="es-ES" sz="1400" baseline="30000" dirty="0"/>
          </a:p>
          <a:p>
            <a:r>
              <a:rPr lang="es-ES" sz="1400" dirty="0"/>
              <a:t>Minuendo: </a:t>
            </a:r>
            <a:r>
              <a:rPr lang="es-ES" sz="1400" dirty="0" smtClean="0"/>
              <a:t>3m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r>
              <a:rPr lang="es-ES" sz="1400" dirty="0"/>
              <a:t>Sustraendo: ¿?</a:t>
            </a:r>
          </a:p>
          <a:p>
            <a:r>
              <a:rPr lang="es-ES" sz="1400" dirty="0"/>
              <a:t>Ecuación: </a:t>
            </a:r>
            <a:r>
              <a:rPr lang="es-ES" sz="1400" dirty="0" smtClean="0"/>
              <a:t>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- ¿? =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r>
              <a:rPr lang="es-ES" sz="1400" dirty="0"/>
              <a:t>La incógnita cambia de lado: 3m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= 5m</a:t>
            </a:r>
            <a:r>
              <a:rPr lang="es-ES" sz="1400" baseline="30000" dirty="0" smtClean="0"/>
              <a:t>x </a:t>
            </a:r>
            <a:r>
              <a:rPr lang="es-ES" sz="1400" dirty="0" smtClean="0"/>
              <a:t>+</a:t>
            </a:r>
            <a:r>
              <a:rPr lang="es-ES" sz="1400" baseline="30000" dirty="0" smtClean="0"/>
              <a:t> </a:t>
            </a:r>
            <a:r>
              <a:rPr lang="es-ES" sz="1400" dirty="0" smtClean="0"/>
              <a:t>¿?</a:t>
            </a:r>
          </a:p>
          <a:p>
            <a:r>
              <a:rPr lang="es-ES" sz="1400" dirty="0"/>
              <a:t>5m</a:t>
            </a:r>
            <a:r>
              <a:rPr lang="es-ES" sz="1400" baseline="30000" dirty="0"/>
              <a:t>x</a:t>
            </a:r>
            <a:r>
              <a:rPr lang="es-ES" sz="1400" dirty="0" smtClean="0"/>
              <a:t> </a:t>
            </a:r>
            <a:r>
              <a:rPr lang="es-ES" sz="1400" dirty="0"/>
              <a:t>cambia de lado: 3m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- </a:t>
            </a:r>
            <a:r>
              <a:rPr lang="es-ES" sz="1400" dirty="0"/>
              <a:t>5m</a:t>
            </a:r>
            <a:r>
              <a:rPr lang="es-ES" sz="1400" baseline="30000" dirty="0"/>
              <a:t>x </a:t>
            </a:r>
            <a:r>
              <a:rPr lang="es-ES" sz="1400" dirty="0" smtClean="0"/>
              <a:t>= ¿?</a:t>
            </a:r>
            <a:endParaRPr lang="es-ES" sz="1400" dirty="0"/>
          </a:p>
          <a:p>
            <a:r>
              <a:rPr lang="es-ES" sz="1400" dirty="0"/>
              <a:t>Reducimos: </a:t>
            </a:r>
            <a:r>
              <a:rPr lang="es-ES" sz="1400" dirty="0" smtClean="0"/>
              <a:t>- 2m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= ¿?</a:t>
            </a:r>
          </a:p>
          <a:p>
            <a:r>
              <a:rPr lang="es-ES" sz="1400" dirty="0"/>
              <a:t>Luego el sustraendo es - 2m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endParaRPr lang="es-ES" sz="1400" dirty="0" smtClean="0"/>
          </a:p>
          <a:p>
            <a:r>
              <a:rPr lang="es-ES" sz="1400" dirty="0" smtClean="0"/>
              <a:t>Verificamos</a:t>
            </a:r>
            <a:r>
              <a:rPr lang="es-ES" sz="1400" dirty="0"/>
              <a:t>: 3m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+ 2</a:t>
            </a:r>
            <a:r>
              <a:rPr lang="es-ES" sz="1400" dirty="0"/>
              <a:t>m</a:t>
            </a:r>
            <a:r>
              <a:rPr lang="es-ES" sz="1400" baseline="30000" dirty="0"/>
              <a:t>x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5m</a:t>
            </a:r>
            <a:r>
              <a:rPr lang="es-ES" sz="1400" baseline="30000" dirty="0" smtClean="0"/>
              <a:t>x </a:t>
            </a:r>
            <a:r>
              <a:rPr lang="es-ES" sz="1400" dirty="0" smtClean="0"/>
              <a:t>(Al </a:t>
            </a:r>
            <a:r>
              <a:rPr lang="es-ES" sz="1400" dirty="0"/>
              <a:t>sustraendo se le cambia el </a:t>
            </a:r>
            <a:r>
              <a:rPr lang="es-ES" sz="1400" dirty="0" smtClean="0"/>
              <a:t>signo)</a:t>
            </a:r>
            <a:endParaRPr lang="es-ES" sz="1400" baseline="30000" dirty="0"/>
          </a:p>
        </p:txBody>
      </p:sp>
      <p:sp>
        <p:nvSpPr>
          <p:cNvPr id="5" name="Rectángulo 4"/>
          <p:cNvSpPr/>
          <p:nvPr/>
        </p:nvSpPr>
        <p:spPr>
          <a:xfrm>
            <a:off x="5512158" y="591364"/>
            <a:ext cx="553791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10. ¿A qué expresión se le resta 3m</a:t>
            </a:r>
            <a:r>
              <a:rPr lang="es-ES" sz="1400" baseline="30000" dirty="0"/>
              <a:t>x</a:t>
            </a:r>
            <a:r>
              <a:rPr lang="es-ES" sz="1400" dirty="0"/>
              <a:t> para obtener 5m</a:t>
            </a:r>
            <a:r>
              <a:rPr lang="es-ES" sz="1400" baseline="30000" dirty="0"/>
              <a:t>x</a:t>
            </a:r>
            <a:r>
              <a:rPr lang="es-ES" sz="1400" dirty="0"/>
              <a:t>? 	</a:t>
            </a:r>
            <a:endParaRPr lang="es-ES" sz="1400" baseline="30000" dirty="0"/>
          </a:p>
          <a:p>
            <a:r>
              <a:rPr lang="es-ES" sz="1400" dirty="0"/>
              <a:t>Minuendo: ¿?</a:t>
            </a:r>
          </a:p>
          <a:p>
            <a:r>
              <a:rPr lang="es-ES" sz="1400" dirty="0"/>
              <a:t>Sustraendo: 3m</a:t>
            </a:r>
            <a:r>
              <a:rPr lang="es-ES" sz="1400" baseline="30000" dirty="0"/>
              <a:t>x </a:t>
            </a:r>
            <a:endParaRPr lang="es-ES" sz="1400" baseline="30000" dirty="0" smtClean="0"/>
          </a:p>
          <a:p>
            <a:r>
              <a:rPr lang="es-ES" sz="1400" dirty="0" smtClean="0"/>
              <a:t>Ecuación</a:t>
            </a:r>
            <a:r>
              <a:rPr lang="es-ES" sz="1400" dirty="0"/>
              <a:t>: ¿? </a:t>
            </a:r>
            <a:r>
              <a:rPr lang="es-ES" sz="1400" dirty="0" smtClean="0"/>
              <a:t>- </a:t>
            </a:r>
            <a:r>
              <a:rPr lang="es-ES" sz="1400" dirty="0"/>
              <a:t>3m</a:t>
            </a:r>
            <a:r>
              <a:rPr lang="es-ES" sz="1400" baseline="30000" dirty="0"/>
              <a:t>x</a:t>
            </a:r>
            <a:r>
              <a:rPr lang="es-ES" sz="1400" dirty="0" smtClean="0"/>
              <a:t> </a:t>
            </a:r>
            <a:r>
              <a:rPr lang="es-ES" sz="1400" dirty="0"/>
              <a:t>= 5m</a:t>
            </a:r>
            <a:r>
              <a:rPr lang="es-ES" sz="1400" baseline="30000" dirty="0"/>
              <a:t>x</a:t>
            </a:r>
            <a:r>
              <a:rPr lang="es-ES" sz="1400" dirty="0" smtClean="0"/>
              <a:t>        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/>
              <a:t>- 3m</a:t>
            </a:r>
            <a:r>
              <a:rPr lang="es-ES" sz="1400" baseline="30000" dirty="0"/>
              <a:t>x</a:t>
            </a:r>
            <a:r>
              <a:rPr lang="es-ES" sz="1400" dirty="0" smtClean="0"/>
              <a:t> </a:t>
            </a:r>
            <a:r>
              <a:rPr lang="es-ES" sz="1400" dirty="0"/>
              <a:t>cambia de lado: ¿? = 3m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+ </a:t>
            </a:r>
            <a:r>
              <a:rPr lang="es-ES" sz="1400" dirty="0"/>
              <a:t>5m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</a:p>
          <a:p>
            <a:r>
              <a:rPr lang="es-ES" sz="1400" dirty="0"/>
              <a:t>Reducimos: ¿? = </a:t>
            </a:r>
            <a:r>
              <a:rPr lang="es-ES" sz="1400" dirty="0" smtClean="0"/>
              <a:t>8m</a:t>
            </a:r>
            <a:r>
              <a:rPr lang="es-ES" sz="1400" baseline="30000" dirty="0" smtClean="0"/>
              <a:t>x </a:t>
            </a:r>
          </a:p>
          <a:p>
            <a:r>
              <a:rPr lang="es-ES" sz="1400" dirty="0" smtClean="0"/>
              <a:t>Luego </a:t>
            </a:r>
            <a:r>
              <a:rPr lang="es-ES" sz="1400" dirty="0"/>
              <a:t>el minuendo es </a:t>
            </a:r>
            <a:r>
              <a:rPr lang="es-ES" sz="1400" dirty="0" smtClean="0"/>
              <a:t>8m</a:t>
            </a:r>
            <a:r>
              <a:rPr lang="es-ES" sz="1400" baseline="30000" dirty="0" smtClean="0"/>
              <a:t>x </a:t>
            </a:r>
          </a:p>
          <a:p>
            <a:r>
              <a:rPr lang="es-ES" sz="1400" dirty="0" smtClean="0"/>
              <a:t>Verificamos</a:t>
            </a:r>
            <a:r>
              <a:rPr lang="es-ES" sz="1400" dirty="0"/>
              <a:t>: 8m</a:t>
            </a:r>
            <a:r>
              <a:rPr lang="es-ES" sz="1400" baseline="30000" dirty="0"/>
              <a:t>x</a:t>
            </a:r>
            <a:r>
              <a:rPr lang="es-ES" sz="1400" dirty="0" smtClean="0"/>
              <a:t> </a:t>
            </a:r>
            <a:r>
              <a:rPr lang="es-ES" sz="1400" dirty="0"/>
              <a:t>- 3m</a:t>
            </a:r>
            <a:r>
              <a:rPr lang="es-ES" sz="1400" baseline="30000" dirty="0"/>
              <a:t>x</a:t>
            </a:r>
            <a:r>
              <a:rPr lang="es-ES" sz="1400" dirty="0"/>
              <a:t> = 5m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  <a:r>
              <a:rPr lang="es-ES" sz="1400" dirty="0" smtClean="0"/>
              <a:t>(</a:t>
            </a:r>
            <a:r>
              <a:rPr lang="es-ES" sz="1400" dirty="0"/>
              <a:t>Al sustraendo se le cambia el signo)</a:t>
            </a:r>
          </a:p>
          <a:p>
            <a:r>
              <a:rPr lang="es-ES" sz="1400" dirty="0" smtClean="0"/>
              <a:t>11</a:t>
            </a:r>
            <a:r>
              <a:rPr lang="es-ES" sz="1400" dirty="0"/>
              <a:t>. ¿Cuánto hay que sustraerle a - 3m</a:t>
            </a:r>
            <a:r>
              <a:rPr lang="es-ES" sz="1400" baseline="30000" dirty="0"/>
              <a:t>x</a:t>
            </a:r>
            <a:r>
              <a:rPr lang="es-ES" sz="1400" dirty="0"/>
              <a:t> para obtener - 5m</a:t>
            </a:r>
            <a:r>
              <a:rPr lang="es-ES" sz="1400" baseline="30000" dirty="0"/>
              <a:t>x</a:t>
            </a:r>
            <a:r>
              <a:rPr lang="es-ES" sz="1400" dirty="0"/>
              <a:t>? 	</a:t>
            </a:r>
            <a:endParaRPr lang="es-ES" sz="1400" baseline="30000" dirty="0"/>
          </a:p>
          <a:p>
            <a:r>
              <a:rPr lang="es-ES" sz="1400" dirty="0"/>
              <a:t>Minuendo: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r>
              <a:rPr lang="es-ES" sz="1400" dirty="0"/>
              <a:t>Sustraendo: ¿?</a:t>
            </a:r>
          </a:p>
          <a:p>
            <a:r>
              <a:rPr lang="es-ES" sz="1400" dirty="0"/>
              <a:t>Ecuación: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- ¿? =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endParaRPr lang="es-ES" sz="1400" baseline="30000" dirty="0"/>
          </a:p>
          <a:p>
            <a:r>
              <a:rPr lang="es-ES" sz="1400" dirty="0"/>
              <a:t>La incógnita cambia de lado: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=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 </a:t>
            </a:r>
            <a:r>
              <a:rPr lang="es-ES" sz="1400" dirty="0"/>
              <a:t>+</a:t>
            </a:r>
            <a:r>
              <a:rPr lang="es-ES" sz="1400" baseline="30000" dirty="0"/>
              <a:t> </a:t>
            </a:r>
            <a:r>
              <a:rPr lang="es-ES" sz="1400" dirty="0"/>
              <a:t>¿?</a:t>
            </a:r>
          </a:p>
          <a:p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cambia de lado: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+ </a:t>
            </a:r>
            <a:r>
              <a:rPr lang="es-ES" sz="1400" dirty="0"/>
              <a:t>5m</a:t>
            </a:r>
            <a:r>
              <a:rPr lang="es-ES" sz="1400" baseline="30000" dirty="0"/>
              <a:t>x </a:t>
            </a:r>
            <a:r>
              <a:rPr lang="es-ES" sz="1400" dirty="0"/>
              <a:t>= ¿?</a:t>
            </a:r>
          </a:p>
          <a:p>
            <a:r>
              <a:rPr lang="es-ES" sz="1400" dirty="0"/>
              <a:t>Reducimos: </a:t>
            </a:r>
            <a:r>
              <a:rPr lang="es-ES" sz="1400" dirty="0" smtClean="0"/>
              <a:t>2m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= ¿?</a:t>
            </a:r>
          </a:p>
          <a:p>
            <a:r>
              <a:rPr lang="es-ES" sz="1400" dirty="0"/>
              <a:t>Luego el sustraendo es </a:t>
            </a:r>
            <a:r>
              <a:rPr lang="es-ES" sz="1400" dirty="0" smtClean="0"/>
              <a:t>2m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- </a:t>
            </a:r>
            <a:r>
              <a:rPr lang="es-ES" sz="1400" dirty="0"/>
              <a:t>2m</a:t>
            </a:r>
            <a:r>
              <a:rPr lang="es-ES" sz="1400" baseline="30000" dirty="0"/>
              <a:t>x</a:t>
            </a:r>
            <a:r>
              <a:rPr lang="es-ES" sz="1400" dirty="0"/>
              <a:t> =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 </a:t>
            </a:r>
            <a:r>
              <a:rPr lang="es-ES" sz="1400" dirty="0"/>
              <a:t>(Al sustraendo se le cambia el signo)</a:t>
            </a:r>
            <a:endParaRPr lang="es-ES" sz="1400" baseline="30000" dirty="0"/>
          </a:p>
          <a:p>
            <a:r>
              <a:rPr lang="es-ES" sz="1400" dirty="0" smtClean="0"/>
              <a:t>12</a:t>
            </a:r>
            <a:r>
              <a:rPr lang="es-ES" sz="1400" dirty="0"/>
              <a:t>. ¿A qué expresión se le resta - 3m</a:t>
            </a:r>
            <a:r>
              <a:rPr lang="es-ES" sz="1400" baseline="30000" dirty="0"/>
              <a:t>x</a:t>
            </a:r>
            <a:r>
              <a:rPr lang="es-ES" sz="1400" dirty="0"/>
              <a:t> para obtener - 5m</a:t>
            </a:r>
            <a:r>
              <a:rPr lang="es-ES" sz="1400" baseline="30000" dirty="0"/>
              <a:t>x</a:t>
            </a:r>
            <a:r>
              <a:rPr lang="es-ES" sz="1400" dirty="0"/>
              <a:t>? 	</a:t>
            </a:r>
            <a:r>
              <a:rPr lang="es-ES" sz="1400" dirty="0" smtClean="0"/>
              <a:t> </a:t>
            </a:r>
            <a:endParaRPr lang="es-ES" sz="1400" dirty="0"/>
          </a:p>
          <a:p>
            <a:r>
              <a:rPr lang="es-ES" sz="1400" dirty="0"/>
              <a:t>Minuendo: ¿?</a:t>
            </a:r>
          </a:p>
          <a:p>
            <a:r>
              <a:rPr lang="es-ES" sz="1400" dirty="0"/>
              <a:t>Sustraendo: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 </a:t>
            </a:r>
            <a:endParaRPr lang="es-ES" sz="1400" baseline="30000" dirty="0"/>
          </a:p>
          <a:p>
            <a:r>
              <a:rPr lang="es-ES" sz="1400" dirty="0"/>
              <a:t>Ecuación: ¿? </a:t>
            </a:r>
            <a:r>
              <a:rPr lang="es-ES" sz="1400" dirty="0" smtClean="0"/>
              <a:t>+ </a:t>
            </a:r>
            <a:r>
              <a:rPr lang="es-ES" sz="1400" dirty="0"/>
              <a:t>3m</a:t>
            </a:r>
            <a:r>
              <a:rPr lang="es-ES" sz="1400" baseline="30000" dirty="0"/>
              <a:t>x</a:t>
            </a:r>
            <a:r>
              <a:rPr lang="es-ES" sz="1400" dirty="0"/>
              <a:t> =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        </a:t>
            </a:r>
            <a:r>
              <a:rPr lang="es-ES" sz="1400" dirty="0"/>
              <a:t>(Al sustraendo se le cambia el signo)</a:t>
            </a:r>
          </a:p>
          <a:p>
            <a:r>
              <a:rPr lang="es-ES" sz="1400" dirty="0" smtClean="0"/>
              <a:t>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cambia de lado: ¿? = </a:t>
            </a:r>
            <a:r>
              <a:rPr lang="es-ES" sz="1400" dirty="0" smtClean="0"/>
              <a:t>- 3m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- </a:t>
            </a:r>
            <a:r>
              <a:rPr lang="es-ES" sz="1400" dirty="0"/>
              <a:t>5m</a:t>
            </a:r>
            <a:r>
              <a:rPr lang="es-ES" sz="1400" baseline="30000" dirty="0"/>
              <a:t>x</a:t>
            </a:r>
            <a:r>
              <a:rPr lang="es-ES" sz="1400" dirty="0"/>
              <a:t> </a:t>
            </a:r>
          </a:p>
          <a:p>
            <a:r>
              <a:rPr lang="es-ES" sz="1400" dirty="0"/>
              <a:t>Reducimos: ¿? = </a:t>
            </a:r>
            <a:r>
              <a:rPr lang="es-ES" sz="1400" dirty="0" smtClean="0"/>
              <a:t>- 8m</a:t>
            </a:r>
            <a:r>
              <a:rPr lang="es-ES" sz="1400" baseline="30000" dirty="0" smtClean="0"/>
              <a:t>x </a:t>
            </a:r>
            <a:endParaRPr lang="es-ES" sz="1400" baseline="30000" dirty="0"/>
          </a:p>
          <a:p>
            <a:r>
              <a:rPr lang="es-ES" sz="1400" dirty="0"/>
              <a:t>Luego el minuendo es </a:t>
            </a:r>
            <a:r>
              <a:rPr lang="es-ES" sz="1400" dirty="0" smtClean="0"/>
              <a:t>- 8m</a:t>
            </a:r>
            <a:r>
              <a:rPr lang="es-ES" sz="1400" baseline="30000" dirty="0" smtClean="0"/>
              <a:t>x </a:t>
            </a:r>
            <a:endParaRPr lang="es-ES" sz="1400" baseline="300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- 8m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+ </a:t>
            </a:r>
            <a:r>
              <a:rPr lang="es-ES" sz="1400" dirty="0"/>
              <a:t>3m</a:t>
            </a:r>
            <a:r>
              <a:rPr lang="es-ES" sz="1400" baseline="30000" dirty="0"/>
              <a:t>x</a:t>
            </a:r>
            <a:r>
              <a:rPr lang="es-ES" sz="1400" dirty="0"/>
              <a:t> = </a:t>
            </a:r>
            <a:r>
              <a:rPr lang="es-ES" sz="1400" dirty="0" smtClean="0"/>
              <a:t>- 5m</a:t>
            </a:r>
            <a:r>
              <a:rPr lang="es-ES" sz="1400" baseline="30000" dirty="0" smtClean="0"/>
              <a:t>x</a:t>
            </a:r>
            <a:r>
              <a:rPr lang="es-ES" sz="1400" dirty="0" smtClean="0"/>
              <a:t> </a:t>
            </a:r>
            <a:r>
              <a:rPr lang="es-ES" sz="1400" dirty="0"/>
              <a:t>(Al sustraendo se le cambia el signo</a:t>
            </a:r>
            <a:r>
              <a:rPr lang="es-ES" sz="1400" dirty="0" smtClean="0"/>
              <a:t>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7729726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9347" y="3850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/>
              <a:t>13. ¿Cuánto hay que sustraerle a ½ x para obtener – ¼ x?	</a:t>
            </a:r>
            <a:r>
              <a:rPr lang="es-ES" sz="1400" dirty="0">
                <a:solidFill>
                  <a:srgbClr val="FF0000"/>
                </a:solidFill>
              </a:rPr>
              <a:t>	</a:t>
            </a:r>
          </a:p>
          <a:p>
            <a:r>
              <a:rPr lang="es-ES" sz="1400" dirty="0"/>
              <a:t>Minuendo: </a:t>
            </a:r>
            <a:r>
              <a:rPr lang="es-ES" sz="1400" dirty="0" smtClean="0"/>
              <a:t>½ x</a:t>
            </a:r>
            <a:endParaRPr lang="es-ES" sz="1400" dirty="0"/>
          </a:p>
          <a:p>
            <a:r>
              <a:rPr lang="es-ES" sz="1400" dirty="0"/>
              <a:t>Sustraendo: ¿?</a:t>
            </a:r>
          </a:p>
          <a:p>
            <a:r>
              <a:rPr lang="es-ES" sz="1400" dirty="0"/>
              <a:t>Ecuación: </a:t>
            </a:r>
            <a:r>
              <a:rPr lang="es-ES" sz="1400" dirty="0" smtClean="0"/>
              <a:t>½ x </a:t>
            </a:r>
            <a:r>
              <a:rPr lang="es-ES" sz="1400" dirty="0"/>
              <a:t>- ¿? = - </a:t>
            </a:r>
            <a:r>
              <a:rPr lang="es-ES" sz="1400" dirty="0" smtClean="0"/>
              <a:t>¼ x</a:t>
            </a:r>
            <a:endParaRPr lang="es-ES" sz="1400" dirty="0"/>
          </a:p>
          <a:p>
            <a:r>
              <a:rPr lang="es-ES" sz="1400" dirty="0"/>
              <a:t>La incógnita cambia de lado: </a:t>
            </a:r>
            <a:r>
              <a:rPr lang="es-ES" sz="1400" dirty="0" smtClean="0"/>
              <a:t>½ x </a:t>
            </a:r>
            <a:r>
              <a:rPr lang="es-ES" sz="1400" dirty="0"/>
              <a:t>= - </a:t>
            </a:r>
            <a:r>
              <a:rPr lang="es-ES" sz="1400" dirty="0" smtClean="0"/>
              <a:t>¼ x </a:t>
            </a:r>
            <a:r>
              <a:rPr lang="es-ES" sz="1400" dirty="0"/>
              <a:t>+ ¿?</a:t>
            </a:r>
          </a:p>
          <a:p>
            <a:r>
              <a:rPr lang="es-ES" sz="1400" dirty="0"/>
              <a:t>- </a:t>
            </a:r>
            <a:r>
              <a:rPr lang="es-ES" sz="1400" dirty="0" smtClean="0"/>
              <a:t>¼ x </a:t>
            </a:r>
            <a:r>
              <a:rPr lang="es-ES" sz="1400" dirty="0"/>
              <a:t>cambia de lado: </a:t>
            </a:r>
            <a:r>
              <a:rPr lang="es-ES" sz="1400" dirty="0" smtClean="0"/>
              <a:t>½ x </a:t>
            </a:r>
            <a:r>
              <a:rPr lang="es-ES" sz="1400" dirty="0"/>
              <a:t>+ </a:t>
            </a:r>
            <a:r>
              <a:rPr lang="es-ES" sz="1400" dirty="0" smtClean="0"/>
              <a:t>¼ x </a:t>
            </a:r>
            <a:r>
              <a:rPr lang="es-ES" sz="1400" dirty="0"/>
              <a:t>= ¿?</a:t>
            </a:r>
          </a:p>
          <a:p>
            <a:r>
              <a:rPr lang="es-ES" sz="1400" dirty="0"/>
              <a:t>Reducimos: </a:t>
            </a:r>
            <a:r>
              <a:rPr lang="es-ES" sz="1400" dirty="0" smtClean="0"/>
              <a:t>¾ x </a:t>
            </a:r>
            <a:r>
              <a:rPr lang="es-ES" sz="1400" dirty="0"/>
              <a:t>= ¿?</a:t>
            </a:r>
          </a:p>
          <a:p>
            <a:r>
              <a:rPr lang="es-ES" sz="1400" dirty="0"/>
              <a:t>Luego el sustraendo es </a:t>
            </a:r>
            <a:r>
              <a:rPr lang="es-ES" sz="1400" dirty="0" smtClean="0"/>
              <a:t>¾ x</a:t>
            </a:r>
            <a:endParaRPr lang="es-ES" sz="1400" dirty="0"/>
          </a:p>
          <a:p>
            <a:r>
              <a:rPr lang="es-ES" sz="1400" dirty="0"/>
              <a:t>Verificamos: </a:t>
            </a:r>
            <a:r>
              <a:rPr lang="es-ES" sz="1400" dirty="0" smtClean="0"/>
              <a:t>½ x – ¾ x </a:t>
            </a:r>
            <a:r>
              <a:rPr lang="es-ES" sz="1400" dirty="0"/>
              <a:t>= - </a:t>
            </a:r>
            <a:r>
              <a:rPr lang="es-ES" sz="1400" dirty="0" smtClean="0"/>
              <a:t>¼ x </a:t>
            </a:r>
            <a:r>
              <a:rPr lang="es-ES" sz="1400" dirty="0"/>
              <a:t>(Al sustraendo se le cambia el signo)</a:t>
            </a:r>
          </a:p>
          <a:p>
            <a:endParaRPr lang="es-ES" sz="1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078827" y="385017"/>
            <a:ext cx="5525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14. ¿A qué expresión se le resta – ½ m</a:t>
            </a:r>
            <a:r>
              <a:rPr lang="es-ES" sz="1400" baseline="30000"/>
              <a:t>x</a:t>
            </a:r>
            <a:r>
              <a:rPr lang="es-ES" sz="1400"/>
              <a:t> para obtener – ¾ m</a:t>
            </a:r>
            <a:r>
              <a:rPr lang="es-ES" sz="1400" baseline="30000"/>
              <a:t>x</a:t>
            </a:r>
            <a:r>
              <a:rPr lang="es-ES" sz="1400"/>
              <a:t>? 	</a:t>
            </a:r>
            <a:endParaRPr lang="es-ES" sz="1400" baseline="30000">
              <a:solidFill>
                <a:srgbClr val="FF0000"/>
              </a:solidFill>
            </a:endParaRPr>
          </a:p>
          <a:p>
            <a:r>
              <a:rPr lang="es-ES" sz="1400"/>
              <a:t>Minuendo: ¿?</a:t>
            </a:r>
          </a:p>
          <a:p>
            <a:r>
              <a:rPr lang="es-ES" sz="1400"/>
              <a:t>Sustraendo: - ½ m</a:t>
            </a:r>
            <a:r>
              <a:rPr lang="es-ES" sz="1400" baseline="30000"/>
              <a:t>x </a:t>
            </a:r>
          </a:p>
          <a:p>
            <a:r>
              <a:rPr lang="es-ES" sz="1400"/>
              <a:t>Ecuación: ¿? + ½ m</a:t>
            </a:r>
            <a:r>
              <a:rPr lang="es-ES" sz="1400" baseline="30000"/>
              <a:t>x</a:t>
            </a:r>
            <a:r>
              <a:rPr lang="es-ES" sz="1400"/>
              <a:t> = - ¾ m</a:t>
            </a:r>
            <a:r>
              <a:rPr lang="es-ES" sz="1400" baseline="30000"/>
              <a:t>x</a:t>
            </a:r>
            <a:r>
              <a:rPr lang="es-ES" sz="1400"/>
              <a:t>         (Al sustraendo se le cambia el signo)</a:t>
            </a:r>
          </a:p>
          <a:p>
            <a:r>
              <a:rPr lang="es-ES" sz="1400"/>
              <a:t>½ m</a:t>
            </a:r>
            <a:r>
              <a:rPr lang="es-ES" sz="1400" baseline="30000"/>
              <a:t>x</a:t>
            </a:r>
            <a:r>
              <a:rPr lang="es-ES" sz="1400"/>
              <a:t> cambia de lado: ¿? = - ½ m</a:t>
            </a:r>
            <a:r>
              <a:rPr lang="es-ES" sz="1400" baseline="30000"/>
              <a:t>x</a:t>
            </a:r>
            <a:r>
              <a:rPr lang="es-ES" sz="1400"/>
              <a:t> – ¾ m</a:t>
            </a:r>
            <a:r>
              <a:rPr lang="es-ES" sz="1400" baseline="30000"/>
              <a:t>x</a:t>
            </a:r>
            <a:r>
              <a:rPr lang="es-ES" sz="1400"/>
              <a:t> </a:t>
            </a:r>
          </a:p>
          <a:p>
            <a:r>
              <a:rPr lang="es-ES" sz="1400"/>
              <a:t>Reducimos: ¿? = - 5/4 m</a:t>
            </a:r>
            <a:r>
              <a:rPr lang="es-ES" sz="1400" baseline="30000"/>
              <a:t>x </a:t>
            </a:r>
          </a:p>
          <a:p>
            <a:r>
              <a:rPr lang="es-ES" sz="1400"/>
              <a:t>Luego el minuendo es – 5/4 m</a:t>
            </a:r>
            <a:r>
              <a:rPr lang="es-ES" sz="1400" baseline="30000"/>
              <a:t>x </a:t>
            </a:r>
          </a:p>
          <a:p>
            <a:r>
              <a:rPr lang="es-ES" sz="1400"/>
              <a:t>Verificamos: - 5/4 m</a:t>
            </a:r>
            <a:r>
              <a:rPr lang="es-ES" sz="1400" baseline="30000"/>
              <a:t>x</a:t>
            </a:r>
            <a:r>
              <a:rPr lang="es-ES" sz="1400"/>
              <a:t> + ½ m</a:t>
            </a:r>
            <a:r>
              <a:rPr lang="es-ES" sz="1400" baseline="30000"/>
              <a:t>x</a:t>
            </a:r>
            <a:r>
              <a:rPr lang="es-ES" sz="1400"/>
              <a:t> = - ¾ m</a:t>
            </a:r>
            <a:r>
              <a:rPr lang="es-ES" sz="1400" baseline="30000"/>
              <a:t>x</a:t>
            </a:r>
            <a:r>
              <a:rPr lang="es-ES" sz="1400"/>
              <a:t> (Al sustraendo se le cambia el signo)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11864"/>
              </p:ext>
            </p:extLst>
          </p:nvPr>
        </p:nvGraphicFramePr>
        <p:xfrm>
          <a:off x="1712888" y="3098471"/>
          <a:ext cx="8075055" cy="367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842"/>
                <a:gridCol w="4019213"/>
              </a:tblGrid>
              <a:tr h="38020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115636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15x                 </a:t>
                      </a:r>
                    </a:p>
                    <a:p>
                      <a:r>
                        <a:rPr lang="es-ES" sz="1400" dirty="0" smtClean="0"/>
                        <a:t>¿?      ¿?     ¿? </a:t>
                      </a:r>
                    </a:p>
                    <a:p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35x + 7           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8x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8x</a:t>
                      </a:r>
                      <a:r>
                        <a:rPr lang="es-ES" sz="1400" baseline="30000" dirty="0" smtClean="0"/>
                        <a:t>2                     </a:t>
                      </a:r>
                      <a:r>
                        <a:rPr lang="es-ES" sz="1400" baseline="0" dirty="0" smtClean="0"/>
                        <a:t>Para x: </a:t>
                      </a:r>
                      <a:r>
                        <a:rPr lang="es-ES" sz="1400" dirty="0" smtClean="0"/>
                        <a:t>- 15x</a:t>
                      </a:r>
                      <a:r>
                        <a:rPr lang="es-ES" sz="1400" baseline="0" dirty="0" smtClean="0"/>
                        <a:t> – ¿? = - 35x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                          - 15x + 35x = 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0 = ¿?                                        20x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0 - ¿? =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0 – 7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- 7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7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15x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       - 20x + 7   (Al sustraendo se le cambia el signo)</a:t>
                      </a:r>
                    </a:p>
                    <a:p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35x + 7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15x + ¿? + ¿? + ¿? = 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35x + 7           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8x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8x</a:t>
                      </a:r>
                      <a:r>
                        <a:rPr lang="es-ES" sz="1400" baseline="30000" dirty="0" smtClean="0"/>
                        <a:t>2                     </a:t>
                      </a:r>
                      <a:r>
                        <a:rPr lang="es-ES" sz="1400" baseline="0" dirty="0" smtClean="0"/>
                        <a:t>Para x: </a:t>
                      </a:r>
                      <a:r>
                        <a:rPr lang="es-ES" sz="1400" dirty="0" smtClean="0"/>
                        <a:t>- 15x</a:t>
                      </a:r>
                      <a:r>
                        <a:rPr lang="es-ES" sz="1400" baseline="0" dirty="0" smtClean="0"/>
                        <a:t> – ¿? = - 35x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                          - 15x + 35x = 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0 = ¿?                                        20x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0 - ¿? =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0 – 7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- 7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20x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– 7</a:t>
                      </a:r>
                    </a:p>
                    <a:p>
                      <a:r>
                        <a:rPr lang="es-ES" sz="1400" dirty="0" smtClean="0"/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15x - 20x + 7 = 8x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35x + 7           </a:t>
                      </a:r>
                    </a:p>
                    <a:p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459347" y="2359807"/>
            <a:ext cx="7564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15. ¿Cuánto hay que sustraerle a 8x</a:t>
            </a:r>
            <a:r>
              <a:rPr lang="es-ES" sz="1400" baseline="30000" dirty="0"/>
              <a:t>2</a:t>
            </a:r>
            <a:r>
              <a:rPr lang="es-ES" sz="1400" dirty="0"/>
              <a:t> – 15x para obtener 8x</a:t>
            </a:r>
            <a:r>
              <a:rPr lang="es-ES" sz="1400" baseline="30000" dirty="0"/>
              <a:t>2</a:t>
            </a:r>
            <a:r>
              <a:rPr lang="es-ES" sz="1400" dirty="0"/>
              <a:t> – 35x + 7? 	</a:t>
            </a:r>
            <a:endParaRPr lang="es-ES" sz="1400" dirty="0" smtClean="0"/>
          </a:p>
          <a:p>
            <a:r>
              <a:rPr lang="es-ES" sz="1400" dirty="0" smtClean="0"/>
              <a:t>Minuendo: </a:t>
            </a:r>
            <a:r>
              <a:rPr lang="es-ES" sz="1400" dirty="0"/>
              <a:t>8x</a:t>
            </a:r>
            <a:r>
              <a:rPr lang="es-ES" sz="1400" baseline="30000" dirty="0"/>
              <a:t>2</a:t>
            </a:r>
            <a:r>
              <a:rPr lang="es-ES" sz="1400" dirty="0"/>
              <a:t> – </a:t>
            </a:r>
            <a:r>
              <a:rPr lang="es-ES" sz="1400" dirty="0" smtClean="0"/>
              <a:t>15x</a:t>
            </a:r>
          </a:p>
          <a:p>
            <a:r>
              <a:rPr lang="es-ES" sz="1400" dirty="0" smtClean="0"/>
              <a:t>Sustraendo: ¿?</a:t>
            </a:r>
            <a:endParaRPr lang="es-ES" sz="1400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64405" y="3979572"/>
            <a:ext cx="11462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1764404" y="6488806"/>
            <a:ext cx="11462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145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7830" y="220967"/>
            <a:ext cx="90581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16. ¿A qué expresión se le resta 3c – ½ para obtener 8c + 1? 		</a:t>
            </a:r>
            <a:endParaRPr lang="es-ES" sz="1400" dirty="0" smtClean="0">
              <a:solidFill>
                <a:srgbClr val="FF0000"/>
              </a:solidFill>
            </a:endParaRPr>
          </a:p>
          <a:p>
            <a:r>
              <a:rPr lang="es-ES" sz="1400" dirty="0" smtClean="0"/>
              <a:t>Minuendo: ¿?</a:t>
            </a:r>
            <a:r>
              <a:rPr lang="es-ES" sz="14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3c – ½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95497"/>
              </p:ext>
            </p:extLst>
          </p:nvPr>
        </p:nvGraphicFramePr>
        <p:xfrm>
          <a:off x="1584101" y="1083852"/>
          <a:ext cx="8049294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4006391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¿?   ¿? </a:t>
                      </a:r>
                    </a:p>
                    <a:p>
                      <a:r>
                        <a:rPr lang="es-ES" sz="1400" dirty="0" smtClean="0"/>
                        <a:t>- 3c + ½    (Al sustraendo se le cambia el signo)</a:t>
                      </a:r>
                    </a:p>
                    <a:p>
                      <a:r>
                        <a:rPr lang="es-ES" sz="1400" dirty="0" smtClean="0"/>
                        <a:t>  8c + 1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c</a:t>
                      </a:r>
                      <a:r>
                        <a:rPr lang="es-ES" sz="1400" dirty="0" smtClean="0"/>
                        <a:t>: ¿? – 3c = 8c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8c + 3c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11c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+ ½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1 – ½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½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11c + ½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11c + ½  </a:t>
                      </a:r>
                    </a:p>
                    <a:p>
                      <a:r>
                        <a:rPr lang="es-ES" sz="1400" dirty="0" smtClean="0"/>
                        <a:t>- 3c + ½     (Al sustraendo se le cambia el signo)</a:t>
                      </a:r>
                    </a:p>
                    <a:p>
                      <a:r>
                        <a:rPr lang="es-ES" sz="1400" dirty="0" smtClean="0"/>
                        <a:t>  8c + 1</a:t>
                      </a:r>
                      <a:endParaRPr lang="es-E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¿? + ¿? - 3c + ½ = 8c + 1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c</a:t>
                      </a:r>
                      <a:r>
                        <a:rPr lang="es-ES" sz="1400" dirty="0" smtClean="0"/>
                        <a:t>: ¿? – 3c = 8c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8c + 3c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11c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¿? + ½ 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¿? = 1 – ½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½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11c + ½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11c + ½ - 3c + ½ = 8c + 1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(Al sustraendo se le cambia el signo)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674253" y="1931831"/>
            <a:ext cx="618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674253" y="4505460"/>
            <a:ext cx="618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430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8135" y="427029"/>
            <a:ext cx="75384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17. ¿Cuánto hay que sustraerle a </a:t>
            </a:r>
            <a:r>
              <a:rPr lang="es-ES" sz="1400" dirty="0" smtClean="0"/>
              <a:t>4x</a:t>
            </a:r>
            <a:r>
              <a:rPr lang="es-ES" sz="1400" baseline="30000" dirty="0" smtClean="0"/>
              <a:t>2</a:t>
            </a:r>
            <a:r>
              <a:rPr lang="es-ES" sz="1400" dirty="0" smtClean="0"/>
              <a:t> + ¼ para </a:t>
            </a:r>
            <a:r>
              <a:rPr lang="es-ES" sz="1400" dirty="0"/>
              <a:t>obtener 5x</a:t>
            </a:r>
            <a:r>
              <a:rPr lang="es-ES" sz="1400" baseline="30000" dirty="0"/>
              <a:t>2</a:t>
            </a:r>
            <a:r>
              <a:rPr lang="es-ES" sz="1400" dirty="0"/>
              <a:t> – ¾ ? 	</a:t>
            </a:r>
            <a:endParaRPr lang="es-ES" sz="1400" dirty="0" smtClean="0"/>
          </a:p>
          <a:p>
            <a:r>
              <a:rPr lang="es-ES" sz="1400" dirty="0" smtClean="0"/>
              <a:t>Minuendo: </a:t>
            </a:r>
            <a:r>
              <a:rPr lang="es-ES" sz="1400" dirty="0"/>
              <a:t>4x</a:t>
            </a:r>
            <a:r>
              <a:rPr lang="es-ES" sz="1400" baseline="30000" dirty="0"/>
              <a:t>2</a:t>
            </a:r>
            <a:r>
              <a:rPr lang="es-ES" sz="1400" dirty="0"/>
              <a:t> + ¼ </a:t>
            </a:r>
            <a:endParaRPr lang="es-ES" sz="1400" dirty="0" smtClean="0"/>
          </a:p>
          <a:p>
            <a:r>
              <a:rPr lang="es-ES" sz="1400" dirty="0" smtClean="0"/>
              <a:t>Sustraendo: ¿?</a:t>
            </a:r>
            <a:endParaRPr lang="es-ES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03406"/>
              </p:ext>
            </p:extLst>
          </p:nvPr>
        </p:nvGraphicFramePr>
        <p:xfrm>
          <a:off x="1493949" y="1326523"/>
          <a:ext cx="8083639" cy="364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153"/>
                <a:gridCol w="4023486"/>
              </a:tblGrid>
              <a:tr h="3524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28621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¼</a:t>
                      </a:r>
                    </a:p>
                    <a:p>
                      <a:r>
                        <a:rPr lang="es-ES" sz="1400" dirty="0" smtClean="0"/>
                        <a:t>¿?      ¿?     </a:t>
                      </a:r>
                    </a:p>
                    <a:p>
                      <a:r>
                        <a:rPr lang="es-ES" sz="1400" dirty="0" smtClean="0"/>
                        <a:t>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¾            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4x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5x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4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¼ - ¿? = - ¾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¼ + ¾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1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r>
                        <a:rPr lang="es-ES" sz="1400" dirty="0" smtClean="0"/>
                        <a:t>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¼</a:t>
                      </a:r>
                    </a:p>
                    <a:p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- 1       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dirty="0" smtClean="0"/>
                        <a:t>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¾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¼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+ ¿? + ¿? =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¾           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: 4x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¿? = 5x</a:t>
                      </a:r>
                      <a:r>
                        <a:rPr lang="es-ES" sz="1400" baseline="30000" dirty="0" smtClean="0"/>
                        <a:t>2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4</a:t>
                      </a:r>
                      <a:r>
                        <a:rPr lang="es-ES" sz="1400" dirty="0" smtClean="0"/>
                        <a:t>x</a:t>
                      </a:r>
                      <a:r>
                        <a:rPr lang="es-ES" sz="1400" baseline="30000" dirty="0" smtClean="0"/>
                        <a:t>2 </a:t>
                      </a:r>
                      <a:r>
                        <a:rPr lang="es-ES" sz="1400" baseline="0" dirty="0" smtClean="0"/>
                        <a:t>-</a:t>
                      </a:r>
                      <a:r>
                        <a:rPr lang="es-ES" sz="1400" dirty="0" smtClean="0"/>
                        <a:t>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= </a:t>
                      </a:r>
                      <a:r>
                        <a:rPr lang="es-ES" sz="1400" baseline="0" dirty="0" smtClean="0"/>
                        <a:t>¿?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= ¿?         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términos independientes: ¼ - ¿? = - ¾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¼ + ¾ = ¿?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                               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1 = ¿?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endParaRPr lang="es-ES" sz="1400" baseline="300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4x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+ ¼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+ </a:t>
                      </a: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s-ES" sz="1400" baseline="30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- 1 </a:t>
                      </a:r>
                      <a:r>
                        <a:rPr lang="es-ES" sz="1400" dirty="0" smtClean="0"/>
                        <a:t>= 5x</a:t>
                      </a:r>
                      <a:r>
                        <a:rPr lang="es-ES" sz="1400" baseline="30000" dirty="0" smtClean="0"/>
                        <a:t>2</a:t>
                      </a:r>
                      <a:r>
                        <a:rPr lang="es-ES" sz="1400" dirty="0" smtClean="0"/>
                        <a:t> – ¾           </a:t>
                      </a:r>
                    </a:p>
                    <a:p>
                      <a:r>
                        <a:rPr lang="es-ES" sz="1400" dirty="0" smtClean="0"/>
                        <a:t>(Al sustraendo se le cambia el signo)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545465" y="2150771"/>
            <a:ext cx="6697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545465" y="4711521"/>
            <a:ext cx="6697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458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39649" y="568697"/>
            <a:ext cx="8130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18. ¿A qué expresión se le resta ½ x + ½ y para obtener x + y? 		</a:t>
            </a:r>
            <a:r>
              <a:rPr lang="es-ES" sz="1400" dirty="0">
                <a:solidFill>
                  <a:srgbClr val="FF0000"/>
                </a:solidFill>
              </a:rPr>
              <a:t>A.</a:t>
            </a:r>
            <a:r>
              <a:rPr lang="es-ES" sz="1400" dirty="0"/>
              <a:t> </a:t>
            </a:r>
            <a:r>
              <a:rPr lang="es-ES" sz="1400" dirty="0">
                <a:solidFill>
                  <a:srgbClr val="FF0000"/>
                </a:solidFill>
              </a:rPr>
              <a:t>3/2 x + 3/2 </a:t>
            </a:r>
            <a:r>
              <a:rPr lang="es-ES" sz="1400" dirty="0" smtClean="0">
                <a:solidFill>
                  <a:srgbClr val="FF0000"/>
                </a:solidFill>
              </a:rPr>
              <a:t>y</a:t>
            </a:r>
          </a:p>
          <a:p>
            <a:r>
              <a:rPr lang="es-ES" sz="1400" dirty="0" smtClean="0"/>
              <a:t>Minuendo: ¿?</a:t>
            </a:r>
          </a:p>
          <a:p>
            <a:r>
              <a:rPr lang="es-ES" sz="1400" dirty="0" smtClean="0"/>
              <a:t>Sustraendo: </a:t>
            </a:r>
            <a:r>
              <a:rPr lang="es-ES" sz="1400" dirty="0"/>
              <a:t>½ x + ½ y </a:t>
            </a:r>
            <a:endParaRPr lang="es-ES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61780"/>
              </p:ext>
            </p:extLst>
          </p:nvPr>
        </p:nvGraphicFramePr>
        <p:xfrm>
          <a:off x="1429554" y="1307361"/>
          <a:ext cx="8036418" cy="367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903"/>
                <a:gridCol w="3993515"/>
              </a:tblGrid>
              <a:tr h="380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VERTICAL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FORMA HORIZONTAL</a:t>
                      </a:r>
                      <a:endParaRPr lang="es-ES" sz="1400" dirty="0"/>
                    </a:p>
                  </a:txBody>
                  <a:tcPr/>
                </a:tc>
              </a:tr>
              <a:tr h="2835046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    ¿?     ¿? </a:t>
                      </a:r>
                    </a:p>
                    <a:p>
                      <a:r>
                        <a:rPr lang="es-ES" sz="1400" dirty="0" smtClean="0"/>
                        <a:t>- ½ x - ½ y   (Al sustraendo se le cambia el signo)</a:t>
                      </a:r>
                    </a:p>
                    <a:p>
                      <a:r>
                        <a:rPr lang="es-ES" sz="1400" dirty="0" smtClean="0"/>
                        <a:t>      x +  y</a:t>
                      </a:r>
                    </a:p>
                    <a:p>
                      <a:r>
                        <a:rPr lang="es-ES" sz="1400" baseline="0" dirty="0" smtClean="0"/>
                        <a:t>ECUACIONES POR COLUMNAS: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</a:t>
                      </a:r>
                      <a:r>
                        <a:rPr lang="es-ES" sz="1400" dirty="0" smtClean="0"/>
                        <a:t>: ¿? – ½ x = x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x + ½ x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3/2 x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y: ¿? - ½ y = 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y + ½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3/2 y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3/2 x + 3/2 y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  3/2 x + 3/2 y </a:t>
                      </a:r>
                    </a:p>
                    <a:p>
                      <a:r>
                        <a:rPr lang="es-ES" sz="1400" dirty="0" smtClean="0"/>
                        <a:t>   - ½ x - ½ y   (Al sustraendo se le cambia el signo)</a:t>
                      </a:r>
                    </a:p>
                    <a:p>
                      <a:r>
                        <a:rPr lang="es-ES" sz="1400" dirty="0" smtClean="0"/>
                        <a:t>      x +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¿? + ¿? - ½ x - ½ y = x +  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0" dirty="0" smtClean="0"/>
                        <a:t>ECUACIONES POR TÉRMINOS SEMEJANTES: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x</a:t>
                      </a:r>
                      <a:r>
                        <a:rPr lang="es-ES" sz="1400" dirty="0" smtClean="0"/>
                        <a:t>: ¿? – ½ x = x</a:t>
                      </a:r>
                      <a:r>
                        <a:rPr lang="es-ES" sz="1400" baseline="30000" dirty="0" smtClean="0"/>
                        <a:t>                     </a:t>
                      </a:r>
                      <a:endParaRPr lang="es-ES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x + ½ x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3/2 x                   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Para</a:t>
                      </a:r>
                      <a:r>
                        <a:rPr lang="es-ES" sz="1400" baseline="0" dirty="0" smtClean="0"/>
                        <a:t> y: ¿? - ½ y = 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¿? = y + ½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 dirty="0" smtClean="0"/>
                        <a:t>             </a:t>
                      </a:r>
                      <a:r>
                        <a:rPr lang="es-ES" sz="1400" baseline="0" dirty="0" smtClean="0">
                          <a:solidFill>
                            <a:srgbClr val="FF0000"/>
                          </a:solidFill>
                        </a:rPr>
                        <a:t>¿? = 3/2 y </a:t>
                      </a:r>
                    </a:p>
                    <a:p>
                      <a:r>
                        <a:rPr lang="es-ES" sz="1400" dirty="0" smtClean="0"/>
                        <a:t>Respuesta: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3/2 x + 3/2 y</a:t>
                      </a:r>
                    </a:p>
                    <a:p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Verificación: </a:t>
                      </a:r>
                      <a:r>
                        <a:rPr lang="es-E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s-ES" sz="1400" dirty="0" smtClean="0"/>
                        <a:t>3/2 x + 3/2 y - ½ x - ½ y = x +  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(Al sustraendo se le cambia el signo)</a:t>
                      </a:r>
                    </a:p>
                    <a:p>
                      <a:r>
                        <a:rPr lang="es-ES" sz="1400" baseline="30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571223" y="2163651"/>
            <a:ext cx="759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71223" y="4763037"/>
            <a:ext cx="759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3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31999</Words>
  <Application>Microsoft Office PowerPoint</Application>
  <PresentationFormat>Panorámica</PresentationFormat>
  <Paragraphs>4164</Paragraphs>
  <Slides>144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144</vt:i4>
      </vt:variant>
    </vt:vector>
  </HeadingPairs>
  <TitlesOfParts>
    <vt:vector size="14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CALENTEMOS MOTORES!!!</vt:lpstr>
      <vt:lpstr>¿HASTA DÓNDE QUIERES LLEGAR?</vt:lpstr>
      <vt:lpstr>SUSTRACCIÓN ALGEBRAICA: NIVEL BÁSICO</vt:lpstr>
      <vt:lpstr>Presentación de PowerPoint</vt:lpstr>
      <vt:lpstr>SUSTRACCIÓN ALGEBRAICA: FORMA VERTICAL</vt:lpstr>
      <vt:lpstr>Presentación de PowerPoint</vt:lpstr>
      <vt:lpstr>SUSTRACCIÓN ALGEBRAICA: FORMA HORIZONTAL</vt:lpstr>
      <vt:lpstr>Presentación de PowerPoint</vt:lpstr>
      <vt:lpstr>SUSTRACCIÓN ALGEBRAICA: PROBLEMAS DE APLICACIÓN </vt:lpstr>
      <vt:lpstr>SUSTRACCIÓN ALGEBRAICA: SOLUCIÓN DE PROBLEMAS POR ANALOGÍA </vt:lpstr>
      <vt:lpstr>Presentación de PowerPoint</vt:lpstr>
      <vt:lpstr>SUSTRACCIÓN ALGEBRAICA: SOLUCIÓN DE PROBLEMAS POR ORGANIZACIÓN O CODIFICACIÓN  </vt:lpstr>
      <vt:lpstr>Presentación de PowerPoint</vt:lpstr>
      <vt:lpstr>¿APRENDISTE A RESTAR ALGEBRAICAMENTE?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RESTAR ALGEBRAICAMENTE RECUERDA QUE ….</vt:lpstr>
      <vt:lpstr>PARA RESTAR ALGEBRAICAMENTE RECUERDA QUE ….</vt:lpstr>
      <vt:lpstr>PARA RESOLVER PROBLEMAS RECUERDA QUE ….</vt:lpstr>
      <vt:lpstr>EJERCICIOS MODELO</vt:lpstr>
      <vt:lpstr>PROBLEMAS MODELO</vt:lpstr>
      <vt:lpstr>Presentación de PowerPoint</vt:lpstr>
      <vt:lpstr>Presentación de PowerPoint</vt:lpstr>
      <vt:lpstr>Presentación de PowerPoint</vt:lpstr>
      <vt:lpstr>EJERCICIOS RESUELTOS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PROBLEMAS RESUELTOS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 DE EJERCICIOS Y PROBLEMAS</vt:lpstr>
      <vt:lpstr>Presentación de PowerPoint</vt:lpstr>
      <vt:lpstr>AUTOEVALUACIÓN</vt:lpstr>
      <vt:lpstr>EVALUACIÓN</vt:lpstr>
      <vt:lpstr>Presentación de PowerPoint</vt:lpstr>
      <vt:lpstr>Presentación de PowerPoint</vt:lpstr>
      <vt:lpstr>Presentación de PowerPoint</vt:lpstr>
      <vt:lpstr>SUSTRACCIÓN ALGEBRAICA: NIVEL MEDIO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NIVEL MEDIO: FORMA VERTICAL</vt:lpstr>
      <vt:lpstr>Presentación de PowerPoint</vt:lpstr>
      <vt:lpstr>NIVEL MEDIO: FORMA HORIZONTAL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PASOS NIVEL MEDIO: FORMA VERTICAL</vt:lpstr>
      <vt:lpstr>PASOS NIVEL MEDIO: FORMA HORIZONTAL</vt:lpstr>
      <vt:lpstr>EJERCICIOS MODELO</vt:lpstr>
      <vt:lpstr>Presentación de PowerPoint</vt:lpstr>
      <vt:lpstr>Presentación de PowerPoint</vt:lpstr>
      <vt:lpstr>PROBLEMAS MODELO</vt:lpstr>
      <vt:lpstr>Presentación de PowerPoint</vt:lpstr>
      <vt:lpstr>Presentación de PowerPoint</vt:lpstr>
      <vt:lpstr>EJERCICIOS RESUELTOS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 DE EJERCICIOS Y PROBLEMAS</vt:lpstr>
      <vt:lpstr>Presentación de PowerPoint</vt:lpstr>
      <vt:lpstr>Presentación de PowerPoint</vt:lpstr>
      <vt:lpstr>AUTOEVALUACIÓN</vt:lpstr>
      <vt:lpstr>EVALUACIÓN</vt:lpstr>
      <vt:lpstr>Presentación de PowerPoint</vt:lpstr>
      <vt:lpstr>Presentación de PowerPoint</vt:lpstr>
      <vt:lpstr>Presentación de PowerPoint</vt:lpstr>
      <vt:lpstr>SUSTRACCIÓN ALGEBRAICA: NIVEL AVANZADO</vt:lpstr>
      <vt:lpstr>SUSTRACCIÓN ALGEBRAICA: NIVEL AVANZADO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PASOS NIVEL AVANZADO PARA EJERCICIOS</vt:lpstr>
      <vt:lpstr>PASOS NIVEL AVANZADO PARA PROBLEMAS</vt:lpstr>
      <vt:lpstr>EJERCICIOS MODELO</vt:lpstr>
      <vt:lpstr>PROBLEMAS MODELO</vt:lpstr>
      <vt:lpstr>AUTOEVALUACIÓN</vt:lpstr>
      <vt:lpstr>EVALUACIÓN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Bivian</dc:creator>
  <cp:lastModifiedBy>Bivian</cp:lastModifiedBy>
  <cp:revision>310</cp:revision>
  <dcterms:created xsi:type="dcterms:W3CDTF">2016-08-16T23:18:19Z</dcterms:created>
  <dcterms:modified xsi:type="dcterms:W3CDTF">2017-01-03T22:05:25Z</dcterms:modified>
</cp:coreProperties>
</file>